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x="18288000" cy="10287000"/>
  <p:notesSz cx="6858000" cy="9144000"/>
  <p:embeddedFontLst>
    <p:embeddedFont>
      <p:font typeface="League Spartan" charset="1" panose="00000800000000000000"/>
      <p:regular r:id="rId19"/>
    </p:embeddedFont>
    <p:embeddedFont>
      <p:font typeface="Poppins Bold" charset="1" panose="00000800000000000000"/>
      <p:regular r:id="rId20"/>
    </p:embeddedFont>
    <p:embeddedFont>
      <p:font typeface="Poppins" charset="1" panose="00000500000000000000"/>
      <p:regular r:id="rId21"/>
    </p:embeddedFont>
    <p:embeddedFont>
      <p:font typeface="Open Sans Bold" charset="1" panose="020B0806030504020204"/>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fonts/font19.fntdata" Type="http://schemas.openxmlformats.org/officeDocument/2006/relationships/font"/><Relationship Id="rId2" Target="presProps.xml" Type="http://schemas.openxmlformats.org/officeDocument/2006/relationships/presProps"/><Relationship Id="rId20" Target="fonts/font20.fntdata" Type="http://schemas.openxmlformats.org/officeDocument/2006/relationships/font"/><Relationship Id="rId21" Target="fonts/font21.fntdata" Type="http://schemas.openxmlformats.org/officeDocument/2006/relationships/font"/><Relationship Id="rId22" Target="fonts/font22.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 Id="rId4" Target="../media/image3.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4.png" Type="http://schemas.openxmlformats.org/officeDocument/2006/relationships/image"/><Relationship Id="rId4" Target="../media/image5.svg" Type="http://schemas.openxmlformats.org/officeDocument/2006/relationships/image"/><Relationship Id="rId5" Target="../media/image2.png" Type="http://schemas.openxmlformats.org/officeDocument/2006/relationships/image"/><Relationship Id="rId6" Target="../media/image3.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6000"/>
            </a:blip>
            <a:stretch>
              <a:fillRect l="0" t="-12808" r="0" b="-18590"/>
            </a:stretch>
          </a:blipFill>
        </p:spPr>
      </p:sp>
      <p:grpSp>
        <p:nvGrpSpPr>
          <p:cNvPr name="Group 6" id="6"/>
          <p:cNvGrpSpPr/>
          <p:nvPr/>
        </p:nvGrpSpPr>
        <p:grpSpPr>
          <a:xfrm rot="0">
            <a:off x="2671112" y="2019876"/>
            <a:ext cx="13517304" cy="6497539"/>
            <a:chOff x="0" y="0"/>
            <a:chExt cx="3560113" cy="1711286"/>
          </a:xfrm>
        </p:grpSpPr>
        <p:sp>
          <p:nvSpPr>
            <p:cNvPr name="Freeform 7" id="7"/>
            <p:cNvSpPr/>
            <p:nvPr/>
          </p:nvSpPr>
          <p:spPr>
            <a:xfrm flipH="false" flipV="false" rot="0">
              <a:off x="0" y="0"/>
              <a:ext cx="3560113" cy="1711286"/>
            </a:xfrm>
            <a:custGeom>
              <a:avLst/>
              <a:gdLst/>
              <a:ahLst/>
              <a:cxnLst/>
              <a:rect r="r" b="b" t="t" l="l"/>
              <a:pathLst>
                <a:path h="1711286" w="3560113">
                  <a:moveTo>
                    <a:pt x="29210" y="0"/>
                  </a:moveTo>
                  <a:lnTo>
                    <a:pt x="3530903" y="0"/>
                  </a:lnTo>
                  <a:cubicBezTo>
                    <a:pt x="3547035" y="0"/>
                    <a:pt x="3560113" y="13078"/>
                    <a:pt x="3560113" y="29210"/>
                  </a:cubicBezTo>
                  <a:lnTo>
                    <a:pt x="3560113" y="1682076"/>
                  </a:lnTo>
                  <a:cubicBezTo>
                    <a:pt x="3560113" y="1698208"/>
                    <a:pt x="3547035" y="1711286"/>
                    <a:pt x="3530903" y="1711286"/>
                  </a:cubicBezTo>
                  <a:lnTo>
                    <a:pt x="29210" y="1711286"/>
                  </a:lnTo>
                  <a:cubicBezTo>
                    <a:pt x="13078" y="1711286"/>
                    <a:pt x="0" y="1698208"/>
                    <a:pt x="0" y="1682076"/>
                  </a:cubicBezTo>
                  <a:lnTo>
                    <a:pt x="0" y="29210"/>
                  </a:lnTo>
                  <a:cubicBezTo>
                    <a:pt x="0" y="13078"/>
                    <a:pt x="13078" y="0"/>
                    <a:pt x="29210" y="0"/>
                  </a:cubicBezTo>
                  <a:close/>
                </a:path>
              </a:pathLst>
            </a:custGeom>
            <a:solidFill>
              <a:srgbClr val="3B425E"/>
            </a:solidFill>
          </p:spPr>
        </p:sp>
        <p:sp>
          <p:nvSpPr>
            <p:cNvPr name="TextBox 8" id="8"/>
            <p:cNvSpPr txBox="true"/>
            <p:nvPr/>
          </p:nvSpPr>
          <p:spPr>
            <a:xfrm>
              <a:off x="0" y="-28575"/>
              <a:ext cx="3560113" cy="1739861"/>
            </a:xfrm>
            <a:prstGeom prst="rect">
              <a:avLst/>
            </a:prstGeom>
          </p:spPr>
          <p:txBody>
            <a:bodyPr anchor="ctr" rtlCol="false" tIns="50800" lIns="50800" bIns="50800" rIns="50800"/>
            <a:lstStyle/>
            <a:p>
              <a:pPr algn="ctr">
                <a:lnSpc>
                  <a:spcPts val="2659"/>
                </a:lnSpc>
              </a:pPr>
            </a:p>
          </p:txBody>
        </p:sp>
      </p:grpSp>
      <p:sp>
        <p:nvSpPr>
          <p:cNvPr name="Freeform 9" id="9"/>
          <p:cNvSpPr/>
          <p:nvPr/>
        </p:nvSpPr>
        <p:spPr>
          <a:xfrm flipH="false" flipV="false" rot="0">
            <a:off x="0" y="0"/>
            <a:ext cx="5342224" cy="6108572"/>
          </a:xfrm>
          <a:custGeom>
            <a:avLst/>
            <a:gdLst/>
            <a:ahLst/>
            <a:cxnLst/>
            <a:rect r="r" b="b" t="t" l="l"/>
            <a:pathLst>
              <a:path h="6108572" w="5342224">
                <a:moveTo>
                  <a:pt x="0" y="0"/>
                </a:moveTo>
                <a:lnTo>
                  <a:pt x="5342224" y="0"/>
                </a:lnTo>
                <a:lnTo>
                  <a:pt x="5342224" y="6108572"/>
                </a:lnTo>
                <a:lnTo>
                  <a:pt x="0" y="610857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10" id="10"/>
          <p:cNvSpPr/>
          <p:nvPr/>
        </p:nvSpPr>
        <p:spPr>
          <a:xfrm flipH="true" flipV="true" rot="0">
            <a:off x="14088831" y="5625091"/>
            <a:ext cx="4199169" cy="4801545"/>
          </a:xfrm>
          <a:custGeom>
            <a:avLst/>
            <a:gdLst/>
            <a:ahLst/>
            <a:cxnLst/>
            <a:rect r="r" b="b" t="t" l="l"/>
            <a:pathLst>
              <a:path h="4801545" w="4199169">
                <a:moveTo>
                  <a:pt x="4199169" y="4801545"/>
                </a:moveTo>
                <a:lnTo>
                  <a:pt x="0" y="4801545"/>
                </a:lnTo>
                <a:lnTo>
                  <a:pt x="0" y="0"/>
                </a:lnTo>
                <a:lnTo>
                  <a:pt x="4199169" y="0"/>
                </a:lnTo>
                <a:lnTo>
                  <a:pt x="4199169" y="4801545"/>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11" id="11"/>
          <p:cNvSpPr txBox="true"/>
          <p:nvPr/>
        </p:nvSpPr>
        <p:spPr>
          <a:xfrm rot="0">
            <a:off x="3337388" y="2987611"/>
            <a:ext cx="12478240" cy="3166296"/>
          </a:xfrm>
          <a:prstGeom prst="rect">
            <a:avLst/>
          </a:prstGeom>
        </p:spPr>
        <p:txBody>
          <a:bodyPr anchor="t" rtlCol="false" tIns="0" lIns="0" bIns="0" rIns="0">
            <a:spAutoFit/>
          </a:bodyPr>
          <a:lstStyle/>
          <a:p>
            <a:pPr algn="ctr">
              <a:lnSpc>
                <a:spcPts val="5029"/>
              </a:lnSpc>
              <a:spcBef>
                <a:spcPct val="0"/>
              </a:spcBef>
            </a:pPr>
            <a:r>
              <a:rPr lang="en-US" sz="3592">
                <a:solidFill>
                  <a:srgbClr val="FFFFFF"/>
                </a:solidFill>
                <a:latin typeface="League Spartan"/>
                <a:ea typeface="League Spartan"/>
                <a:cs typeface="League Spartan"/>
                <a:sym typeface="League Spartan"/>
              </a:rPr>
              <a:t>AKUNTANSI PAJAK PENGHASILAN, IMBALAN KERJA, AKUNTANSI SEWA, KEBIJAKAN AKUNTANSI, PERUBAHAN ESTIMASI AKUNTANSI DAN KESALAHAN, LAPORAN ARUS KAS,DAN ISU LAIN SEPUTAR AKUNTANSI KEUANGAN</a:t>
            </a:r>
          </a:p>
        </p:txBody>
      </p:sp>
      <p:sp>
        <p:nvSpPr>
          <p:cNvPr name="TextBox 12" id="12"/>
          <p:cNvSpPr txBox="true"/>
          <p:nvPr/>
        </p:nvSpPr>
        <p:spPr>
          <a:xfrm rot="0">
            <a:off x="6297090" y="6640411"/>
            <a:ext cx="5693820" cy="666936"/>
          </a:xfrm>
          <a:prstGeom prst="rect">
            <a:avLst/>
          </a:prstGeom>
        </p:spPr>
        <p:txBody>
          <a:bodyPr anchor="t" rtlCol="false" tIns="0" lIns="0" bIns="0" rIns="0">
            <a:spAutoFit/>
          </a:bodyPr>
          <a:lstStyle/>
          <a:p>
            <a:pPr algn="ctr">
              <a:lnSpc>
                <a:spcPts val="5239"/>
              </a:lnSpc>
              <a:spcBef>
                <a:spcPct val="0"/>
              </a:spcBef>
            </a:pPr>
            <a:r>
              <a:rPr lang="en-US" b="true" sz="3742" spc="127">
                <a:solidFill>
                  <a:srgbClr val="45569C"/>
                </a:solidFill>
                <a:latin typeface="Poppins Bold"/>
                <a:ea typeface="Poppins Bold"/>
                <a:cs typeface="Poppins Bold"/>
                <a:sym typeface="Poppins Bold"/>
              </a:rPr>
              <a:t> </a:t>
            </a:r>
            <a:r>
              <a:rPr lang="en-US" b="true" sz="3742" spc="127">
                <a:solidFill>
                  <a:srgbClr val="FFFFFF"/>
                </a:solidFill>
                <a:latin typeface="Poppins Bold"/>
                <a:ea typeface="Poppins Bold"/>
                <a:cs typeface="Poppins Bold"/>
                <a:sym typeface="Poppins Bold"/>
              </a:rPr>
              <a:t>kelompok 10</a:t>
            </a:r>
          </a:p>
        </p:txBody>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5000"/>
            </a:blip>
            <a:stretch>
              <a:fillRect l="0" t="-12808" r="0" b="-18590"/>
            </a:stretch>
          </a:blipFill>
        </p:spPr>
      </p:sp>
      <p:grpSp>
        <p:nvGrpSpPr>
          <p:cNvPr name="Group 6" id="6"/>
          <p:cNvGrpSpPr/>
          <p:nvPr/>
        </p:nvGrpSpPr>
        <p:grpSpPr>
          <a:xfrm rot="0">
            <a:off x="3595225" y="1394215"/>
            <a:ext cx="10936813" cy="1230264"/>
            <a:chOff x="0" y="0"/>
            <a:chExt cx="2880478" cy="324020"/>
          </a:xfrm>
        </p:grpSpPr>
        <p:sp>
          <p:nvSpPr>
            <p:cNvPr name="Freeform 7" id="7"/>
            <p:cNvSpPr/>
            <p:nvPr/>
          </p:nvSpPr>
          <p:spPr>
            <a:xfrm flipH="false" flipV="false" rot="0">
              <a:off x="0" y="0"/>
              <a:ext cx="2880477" cy="324020"/>
            </a:xfrm>
            <a:custGeom>
              <a:avLst/>
              <a:gdLst/>
              <a:ahLst/>
              <a:cxnLst/>
              <a:rect r="r" b="b" t="t" l="l"/>
              <a:pathLst>
                <a:path h="324020" w="2880477">
                  <a:moveTo>
                    <a:pt x="36102" y="0"/>
                  </a:moveTo>
                  <a:lnTo>
                    <a:pt x="2844376" y="0"/>
                  </a:lnTo>
                  <a:cubicBezTo>
                    <a:pt x="2853951" y="0"/>
                    <a:pt x="2863133" y="3804"/>
                    <a:pt x="2869904" y="10574"/>
                  </a:cubicBezTo>
                  <a:cubicBezTo>
                    <a:pt x="2876674" y="17344"/>
                    <a:pt x="2880477" y="26527"/>
                    <a:pt x="2880477" y="36102"/>
                  </a:cubicBezTo>
                  <a:lnTo>
                    <a:pt x="2880477" y="287918"/>
                  </a:lnTo>
                  <a:cubicBezTo>
                    <a:pt x="2880477" y="297493"/>
                    <a:pt x="2876674" y="306676"/>
                    <a:pt x="2869904" y="313446"/>
                  </a:cubicBezTo>
                  <a:cubicBezTo>
                    <a:pt x="2863133" y="320217"/>
                    <a:pt x="2853951" y="324020"/>
                    <a:pt x="2844376" y="324020"/>
                  </a:cubicBezTo>
                  <a:lnTo>
                    <a:pt x="36102" y="324020"/>
                  </a:lnTo>
                  <a:cubicBezTo>
                    <a:pt x="26527" y="324020"/>
                    <a:pt x="17344" y="320217"/>
                    <a:pt x="10574" y="313446"/>
                  </a:cubicBezTo>
                  <a:cubicBezTo>
                    <a:pt x="3804" y="306676"/>
                    <a:pt x="0" y="297493"/>
                    <a:pt x="0" y="287918"/>
                  </a:cubicBezTo>
                  <a:lnTo>
                    <a:pt x="0" y="36102"/>
                  </a:lnTo>
                  <a:cubicBezTo>
                    <a:pt x="0" y="26527"/>
                    <a:pt x="3804" y="17344"/>
                    <a:pt x="10574" y="10574"/>
                  </a:cubicBezTo>
                  <a:cubicBezTo>
                    <a:pt x="17344" y="3804"/>
                    <a:pt x="26527" y="0"/>
                    <a:pt x="36102" y="0"/>
                  </a:cubicBezTo>
                  <a:close/>
                </a:path>
              </a:pathLst>
            </a:custGeom>
            <a:solidFill>
              <a:srgbClr val="3B425E"/>
            </a:solidFill>
          </p:spPr>
        </p:sp>
        <p:sp>
          <p:nvSpPr>
            <p:cNvPr name="TextBox 8" id="8"/>
            <p:cNvSpPr txBox="true"/>
            <p:nvPr/>
          </p:nvSpPr>
          <p:spPr>
            <a:xfrm>
              <a:off x="0" y="-95250"/>
              <a:ext cx="2880478" cy="419270"/>
            </a:xfrm>
            <a:prstGeom prst="rect">
              <a:avLst/>
            </a:prstGeom>
          </p:spPr>
          <p:txBody>
            <a:bodyPr anchor="ctr" rtlCol="false" tIns="12700" lIns="12700" bIns="12700" rIns="12700"/>
            <a:lstStyle/>
            <a:p>
              <a:pPr algn="ctr">
                <a:lnSpc>
                  <a:spcPts val="7699"/>
                </a:lnSpc>
              </a:pPr>
            </a:p>
          </p:txBody>
        </p:sp>
      </p:grpSp>
      <p:sp>
        <p:nvSpPr>
          <p:cNvPr name="TextBox 9" id="9"/>
          <p:cNvSpPr txBox="true"/>
          <p:nvPr/>
        </p:nvSpPr>
        <p:spPr>
          <a:xfrm rot="0">
            <a:off x="734052" y="1670146"/>
            <a:ext cx="16819897" cy="530859"/>
          </a:xfrm>
          <a:prstGeom prst="rect">
            <a:avLst/>
          </a:prstGeom>
        </p:spPr>
        <p:txBody>
          <a:bodyPr anchor="t" rtlCol="false" tIns="0" lIns="0" bIns="0" rIns="0">
            <a:spAutoFit/>
          </a:bodyPr>
          <a:lstStyle/>
          <a:p>
            <a:pPr algn="ctr">
              <a:lnSpc>
                <a:spcPts val="4340"/>
              </a:lnSpc>
              <a:spcBef>
                <a:spcPct val="0"/>
              </a:spcBef>
            </a:pPr>
            <a:r>
              <a:rPr lang="en-US" sz="3100">
                <a:solidFill>
                  <a:srgbClr val="FFFFFF"/>
                </a:solidFill>
                <a:latin typeface="League Spartan"/>
                <a:ea typeface="League Spartan"/>
                <a:cs typeface="League Spartan"/>
                <a:sym typeface="League Spartan"/>
              </a:rPr>
              <a:t>LAPORAN ARUS KAS</a:t>
            </a:r>
          </a:p>
        </p:txBody>
      </p:sp>
      <p:sp>
        <p:nvSpPr>
          <p:cNvPr name="TextBox 10" id="10"/>
          <p:cNvSpPr txBox="true"/>
          <p:nvPr/>
        </p:nvSpPr>
        <p:spPr>
          <a:xfrm rot="0">
            <a:off x="1623892" y="3042066"/>
            <a:ext cx="14879479" cy="5873115"/>
          </a:xfrm>
          <a:prstGeom prst="rect">
            <a:avLst/>
          </a:prstGeom>
        </p:spPr>
        <p:txBody>
          <a:bodyPr anchor="t" rtlCol="false" tIns="0" lIns="0" bIns="0" rIns="0">
            <a:spAutoFit/>
          </a:bodyPr>
          <a:lstStyle/>
          <a:p>
            <a:pPr algn="just">
              <a:lnSpc>
                <a:spcPts val="3360"/>
              </a:lnSpc>
            </a:pPr>
            <a:r>
              <a:rPr lang="en-US" sz="2400" b="true">
                <a:solidFill>
                  <a:srgbClr val="000000"/>
                </a:solidFill>
                <a:latin typeface="Poppins Bold"/>
                <a:ea typeface="Poppins Bold"/>
                <a:cs typeface="Poppins Bold"/>
                <a:sym typeface="Poppins Bold"/>
              </a:rPr>
              <a:t>1.     Metode Laporan Arus Kas</a:t>
            </a:r>
          </a:p>
          <a:p>
            <a:pPr algn="just">
              <a:lnSpc>
                <a:spcPts val="3360"/>
              </a:lnSpc>
            </a:pPr>
            <a:r>
              <a:rPr lang="en-US" sz="2400" b="true">
                <a:solidFill>
                  <a:srgbClr val="000000"/>
                </a:solidFill>
                <a:latin typeface="Poppins Bold"/>
                <a:ea typeface="Poppins Bold"/>
                <a:cs typeface="Poppins Bold"/>
                <a:sym typeface="Poppins Bold"/>
              </a:rPr>
              <a:t>Metode Langsung:</a:t>
            </a:r>
          </a:p>
          <a:p>
            <a:pPr algn="just">
              <a:lnSpc>
                <a:spcPts val="3360"/>
              </a:lnSpc>
            </a:pPr>
            <a:r>
              <a:rPr lang="en-US" sz="2400">
                <a:solidFill>
                  <a:srgbClr val="000000"/>
                </a:solidFill>
                <a:latin typeface="Poppins"/>
                <a:ea typeface="Poppins"/>
                <a:cs typeface="Poppins"/>
                <a:sym typeface="Poppins"/>
              </a:rPr>
              <a:t>Langkah-langkah yang harus dilakukan untuk menggunakan metode langsung adalah menentukan besarnya penerimaan kas dan pengeluaran kas dari aktivitas operasional. Laporan yang digunakan sebagai sumber penyusunan metode tidak langsung juga masih digunakan dengan sedikit modifikasi.</a:t>
            </a:r>
          </a:p>
          <a:p>
            <a:pPr algn="just">
              <a:lnSpc>
                <a:spcPts val="3360"/>
              </a:lnSpc>
            </a:pPr>
          </a:p>
          <a:p>
            <a:pPr algn="just">
              <a:lnSpc>
                <a:spcPts val="3360"/>
              </a:lnSpc>
            </a:pPr>
            <a:r>
              <a:rPr lang="en-US" sz="2400" b="true">
                <a:solidFill>
                  <a:srgbClr val="000000"/>
                </a:solidFill>
                <a:latin typeface="Poppins Bold"/>
                <a:ea typeface="Poppins Bold"/>
                <a:cs typeface="Poppins Bold"/>
                <a:sym typeface="Poppins Bold"/>
              </a:rPr>
              <a:t>Metode Tidak Langsung</a:t>
            </a:r>
          </a:p>
          <a:p>
            <a:pPr algn="just">
              <a:lnSpc>
                <a:spcPts val="3360"/>
              </a:lnSpc>
            </a:pPr>
            <a:r>
              <a:rPr lang="en-US" sz="2400">
                <a:solidFill>
                  <a:srgbClr val="000000"/>
                </a:solidFill>
                <a:latin typeface="Poppins"/>
                <a:ea typeface="Poppins"/>
                <a:cs typeface="Poppins"/>
                <a:sym typeface="Poppins"/>
              </a:rPr>
              <a:t>Untuk penyusunan arus kas aktivitas operasi dengan menggunakan metode tidak langsung dapat mengikuti urutan berikut </a:t>
            </a:r>
          </a:p>
          <a:p>
            <a:pPr algn="just">
              <a:lnSpc>
                <a:spcPts val="3360"/>
              </a:lnSpc>
            </a:pPr>
            <a:r>
              <a:rPr lang="en-US" sz="2400">
                <a:solidFill>
                  <a:srgbClr val="000000"/>
                </a:solidFill>
                <a:latin typeface="Poppins"/>
                <a:ea typeface="Poppins"/>
                <a:cs typeface="Poppins"/>
                <a:sym typeface="Poppins"/>
              </a:rPr>
              <a:t>1. Menentukan keuntungan dan kerugian dari penjualan investasi atau aset non lancar lainnya. </a:t>
            </a:r>
          </a:p>
          <a:p>
            <a:pPr algn="just">
              <a:lnSpc>
                <a:spcPts val="3360"/>
              </a:lnSpc>
            </a:pPr>
            <a:r>
              <a:rPr lang="en-US" sz="2400">
                <a:solidFill>
                  <a:srgbClr val="000000"/>
                </a:solidFill>
                <a:latin typeface="Poppins"/>
                <a:ea typeface="Poppins"/>
                <a:cs typeface="Poppins"/>
                <a:sym typeface="Poppins"/>
              </a:rPr>
              <a:t>2. Menentukan beban-beban non tunai seperti depresiasi dan amortisasi. </a:t>
            </a:r>
          </a:p>
          <a:p>
            <a:pPr algn="just">
              <a:lnSpc>
                <a:spcPts val="3360"/>
              </a:lnSpc>
            </a:pPr>
            <a:r>
              <a:rPr lang="en-US" sz="2400">
                <a:solidFill>
                  <a:srgbClr val="000000"/>
                </a:solidFill>
                <a:latin typeface="Poppins"/>
                <a:ea typeface="Poppins"/>
                <a:cs typeface="Poppins"/>
                <a:sym typeface="Poppins"/>
              </a:rPr>
              <a:t>3. Menentukan perubahan saldo akun aset lancar dan liabilitas lancar. </a:t>
            </a:r>
          </a:p>
          <a:p>
            <a:pPr algn="just">
              <a:lnSpc>
                <a:spcPts val="3360"/>
              </a:lnSpc>
              <a:spcBef>
                <a:spcPct val="0"/>
              </a:spcBef>
            </a:pP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7305324" cy="8774531"/>
          </a:xfrm>
          <a:custGeom>
            <a:avLst/>
            <a:gdLst/>
            <a:ahLst/>
            <a:cxnLst/>
            <a:rect r="r" b="b" t="t" l="l"/>
            <a:pathLst>
              <a:path h="8774531" w="17305324">
                <a:moveTo>
                  <a:pt x="0" y="0"/>
                </a:moveTo>
                <a:lnTo>
                  <a:pt x="17305324" y="0"/>
                </a:lnTo>
                <a:lnTo>
                  <a:pt x="17305324" y="8774531"/>
                </a:lnTo>
                <a:lnTo>
                  <a:pt x="0" y="8774531"/>
                </a:lnTo>
                <a:lnTo>
                  <a:pt x="0" y="0"/>
                </a:lnTo>
                <a:close/>
              </a:path>
            </a:pathLst>
          </a:custGeom>
          <a:blipFill>
            <a:blip r:embed="rId2">
              <a:alphaModFix amt="5000"/>
            </a:blip>
            <a:stretch>
              <a:fillRect l="0" t="-12808" r="0" b="-18590"/>
            </a:stretch>
          </a:blipFill>
        </p:spPr>
      </p:sp>
      <p:grpSp>
        <p:nvGrpSpPr>
          <p:cNvPr name="Group 6" id="6"/>
          <p:cNvGrpSpPr/>
          <p:nvPr/>
        </p:nvGrpSpPr>
        <p:grpSpPr>
          <a:xfrm rot="0">
            <a:off x="1854156" y="1696692"/>
            <a:ext cx="14948318" cy="6988720"/>
            <a:chOff x="0" y="0"/>
            <a:chExt cx="3937006" cy="1840651"/>
          </a:xfrm>
        </p:grpSpPr>
        <p:sp>
          <p:nvSpPr>
            <p:cNvPr name="Freeform 7" id="7"/>
            <p:cNvSpPr/>
            <p:nvPr/>
          </p:nvSpPr>
          <p:spPr>
            <a:xfrm flipH="false" flipV="false" rot="0">
              <a:off x="0" y="0"/>
              <a:ext cx="3937006" cy="1840651"/>
            </a:xfrm>
            <a:custGeom>
              <a:avLst/>
              <a:gdLst/>
              <a:ahLst/>
              <a:cxnLst/>
              <a:rect r="r" b="b" t="t" l="l"/>
              <a:pathLst>
                <a:path h="1840651" w="3937006">
                  <a:moveTo>
                    <a:pt x="26414" y="0"/>
                  </a:moveTo>
                  <a:lnTo>
                    <a:pt x="3910592" y="0"/>
                  </a:lnTo>
                  <a:cubicBezTo>
                    <a:pt x="3925180" y="0"/>
                    <a:pt x="3937006" y="11826"/>
                    <a:pt x="3937006" y="26414"/>
                  </a:cubicBezTo>
                  <a:lnTo>
                    <a:pt x="3937006" y="1814237"/>
                  </a:lnTo>
                  <a:cubicBezTo>
                    <a:pt x="3937006" y="1828825"/>
                    <a:pt x="3925180" y="1840651"/>
                    <a:pt x="3910592" y="1840651"/>
                  </a:cubicBezTo>
                  <a:lnTo>
                    <a:pt x="26414" y="1840651"/>
                  </a:lnTo>
                  <a:cubicBezTo>
                    <a:pt x="11826" y="1840651"/>
                    <a:pt x="0" y="1828825"/>
                    <a:pt x="0" y="1814237"/>
                  </a:cubicBezTo>
                  <a:lnTo>
                    <a:pt x="0" y="26414"/>
                  </a:lnTo>
                  <a:cubicBezTo>
                    <a:pt x="0" y="11826"/>
                    <a:pt x="11826" y="0"/>
                    <a:pt x="26414" y="0"/>
                  </a:cubicBezTo>
                  <a:close/>
                </a:path>
              </a:pathLst>
            </a:custGeom>
            <a:solidFill>
              <a:srgbClr val="3B425E"/>
            </a:solidFill>
          </p:spPr>
        </p:sp>
        <p:sp>
          <p:nvSpPr>
            <p:cNvPr name="TextBox 8" id="8"/>
            <p:cNvSpPr txBox="true"/>
            <p:nvPr/>
          </p:nvSpPr>
          <p:spPr>
            <a:xfrm>
              <a:off x="0" y="-28575"/>
              <a:ext cx="3937006" cy="1869226"/>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7375116" y="1807978"/>
            <a:ext cx="4612492" cy="877312"/>
          </a:xfrm>
          <a:prstGeom prst="rect">
            <a:avLst/>
          </a:prstGeom>
        </p:spPr>
        <p:txBody>
          <a:bodyPr anchor="t" rtlCol="false" tIns="0" lIns="0" bIns="0" rIns="0">
            <a:spAutoFit/>
          </a:bodyPr>
          <a:lstStyle/>
          <a:p>
            <a:pPr algn="ctr">
              <a:lnSpc>
                <a:spcPts val="7131"/>
              </a:lnSpc>
              <a:spcBef>
                <a:spcPct val="0"/>
              </a:spcBef>
            </a:pPr>
            <a:r>
              <a:rPr lang="en-US" sz="5094">
                <a:solidFill>
                  <a:srgbClr val="FFFFFF"/>
                </a:solidFill>
                <a:latin typeface="League Spartan"/>
                <a:ea typeface="League Spartan"/>
                <a:cs typeface="League Spartan"/>
                <a:sym typeface="League Spartan"/>
              </a:rPr>
              <a:t>KESIMPULAN</a:t>
            </a:r>
          </a:p>
        </p:txBody>
      </p:sp>
      <p:sp>
        <p:nvSpPr>
          <p:cNvPr name="Freeform 10" id="10"/>
          <p:cNvSpPr/>
          <p:nvPr/>
        </p:nvSpPr>
        <p:spPr>
          <a:xfrm flipH="false" flipV="false" rot="0">
            <a:off x="46024" y="0"/>
            <a:ext cx="5342224" cy="6108572"/>
          </a:xfrm>
          <a:custGeom>
            <a:avLst/>
            <a:gdLst/>
            <a:ahLst/>
            <a:cxnLst/>
            <a:rect r="r" b="b" t="t" l="l"/>
            <a:pathLst>
              <a:path h="6108572" w="5342224">
                <a:moveTo>
                  <a:pt x="0" y="0"/>
                </a:moveTo>
                <a:lnTo>
                  <a:pt x="5342224" y="0"/>
                </a:lnTo>
                <a:lnTo>
                  <a:pt x="5342224" y="6108572"/>
                </a:lnTo>
                <a:lnTo>
                  <a:pt x="0" y="610857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11" id="11"/>
          <p:cNvSpPr/>
          <p:nvPr/>
        </p:nvSpPr>
        <p:spPr>
          <a:xfrm flipH="true" flipV="true" rot="0">
            <a:off x="14702890" y="5946565"/>
            <a:ext cx="4199169" cy="4801545"/>
          </a:xfrm>
          <a:custGeom>
            <a:avLst/>
            <a:gdLst/>
            <a:ahLst/>
            <a:cxnLst/>
            <a:rect r="r" b="b" t="t" l="l"/>
            <a:pathLst>
              <a:path h="4801545" w="4199169">
                <a:moveTo>
                  <a:pt x="4199169" y="4801545"/>
                </a:moveTo>
                <a:lnTo>
                  <a:pt x="0" y="4801545"/>
                </a:lnTo>
                <a:lnTo>
                  <a:pt x="0" y="0"/>
                </a:lnTo>
                <a:lnTo>
                  <a:pt x="4199169" y="0"/>
                </a:lnTo>
                <a:lnTo>
                  <a:pt x="4199169" y="4801545"/>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12" id="12"/>
          <p:cNvSpPr txBox="true"/>
          <p:nvPr/>
        </p:nvSpPr>
        <p:spPr>
          <a:xfrm rot="0">
            <a:off x="3142380" y="2798451"/>
            <a:ext cx="13077965" cy="5227413"/>
          </a:xfrm>
          <a:prstGeom prst="rect">
            <a:avLst/>
          </a:prstGeom>
        </p:spPr>
        <p:txBody>
          <a:bodyPr anchor="t" rtlCol="false" tIns="0" lIns="0" bIns="0" rIns="0">
            <a:spAutoFit/>
          </a:bodyPr>
          <a:lstStyle/>
          <a:p>
            <a:pPr algn="just">
              <a:lnSpc>
                <a:spcPts val="3774"/>
              </a:lnSpc>
            </a:pPr>
            <a:r>
              <a:rPr lang="en-US" sz="2696" b="true">
                <a:solidFill>
                  <a:srgbClr val="FFFFFF"/>
                </a:solidFill>
                <a:latin typeface="Open Sans Bold"/>
                <a:ea typeface="Open Sans Bold"/>
                <a:cs typeface="Open Sans Bold"/>
                <a:sym typeface="Open Sans Bold"/>
              </a:rPr>
              <a:t>Laporan keuangan harus disajikan dengan akurat dan konsisten berdasarkan standar akuntansi yang berlaku. Beberapa aspek penting dalam penyusunan laporan keuangan meliputi:</a:t>
            </a:r>
          </a:p>
          <a:p>
            <a:pPr algn="just">
              <a:lnSpc>
                <a:spcPts val="3774"/>
              </a:lnSpc>
            </a:pPr>
            <a:r>
              <a:rPr lang="en-US" sz="2696" b="true">
                <a:solidFill>
                  <a:srgbClr val="FFFFFF"/>
                </a:solidFill>
                <a:latin typeface="Open Sans Bold"/>
                <a:ea typeface="Open Sans Bold"/>
                <a:cs typeface="Open Sans Bold"/>
                <a:sym typeface="Open Sans Bold"/>
              </a:rPr>
              <a:t>Akuntansi pajak penghasilan untuk menilai konsekuensi fiskal. </a:t>
            </a:r>
            <a:r>
              <a:rPr lang="en-US" sz="2696" b="true">
                <a:solidFill>
                  <a:srgbClr val="FFFFFF"/>
                </a:solidFill>
                <a:latin typeface="Open Sans Bold"/>
                <a:ea typeface="Open Sans Bold"/>
                <a:cs typeface="Open Sans Bold"/>
                <a:sym typeface="Open Sans Bold"/>
              </a:rPr>
              <a:t>Imbalan kerja untuk kompensasi karyawan. A</a:t>
            </a:r>
            <a:r>
              <a:rPr lang="en-US" sz="2696" b="true">
                <a:solidFill>
                  <a:srgbClr val="FFFFFF"/>
                </a:solidFill>
                <a:latin typeface="Open Sans Bold"/>
                <a:ea typeface="Open Sans Bold"/>
                <a:cs typeface="Open Sans Bold"/>
                <a:sym typeface="Open Sans Bold"/>
              </a:rPr>
              <a:t>kuntansi sewa untuk membedakan sewa operasi dan pembiayaan. </a:t>
            </a:r>
            <a:r>
              <a:rPr lang="en-US" sz="2696" b="true">
                <a:solidFill>
                  <a:srgbClr val="FFFFFF"/>
                </a:solidFill>
                <a:latin typeface="Open Sans Bold"/>
                <a:ea typeface="Open Sans Bold"/>
                <a:cs typeface="Open Sans Bold"/>
                <a:sym typeface="Open Sans Bold"/>
              </a:rPr>
              <a:t>Kebijakan akuntansi dan perubahan estimasi diterapkan secara konsisten</a:t>
            </a:r>
            <a:r>
              <a:rPr lang="en-US" sz="2696" b="true">
                <a:solidFill>
                  <a:srgbClr val="FFFFFF"/>
                </a:solidFill>
                <a:latin typeface="Open Sans Bold"/>
                <a:ea typeface="Open Sans Bold"/>
                <a:cs typeface="Open Sans Bold"/>
                <a:sym typeface="Open Sans Bold"/>
              </a:rPr>
              <a:t>Kesalahan diperbaiki secara retrospektif. Laporan arus kas menunjukkan sumber dan penggunaan kas perusahaan.</a:t>
            </a:r>
          </a:p>
          <a:p>
            <a:pPr algn="just">
              <a:lnSpc>
                <a:spcPts val="3774"/>
              </a:lnSpc>
            </a:pPr>
            <a:r>
              <a:rPr lang="en-US" sz="2696" b="true">
                <a:solidFill>
                  <a:srgbClr val="FFFFFF"/>
                </a:solidFill>
                <a:latin typeface="Open Sans Bold"/>
                <a:ea typeface="Open Sans Bold"/>
                <a:cs typeface="Open Sans Bold"/>
                <a:sym typeface="Open Sans Bold"/>
              </a:rPr>
              <a:t>Dengan menerapkan standar-standar tersebut, laporan keuangan menjadi bermanfaat bagi pengambilan keputusan pemangku kepentingan.</a:t>
            </a:r>
            <a:r>
              <a:rPr lang="en-US" b="true" sz="2696">
                <a:solidFill>
                  <a:srgbClr val="FFFFFF"/>
                </a:solidFill>
                <a:latin typeface="Open Sans Bold"/>
                <a:ea typeface="Open Sans Bold"/>
                <a:cs typeface="Open Sans Bold"/>
                <a:sym typeface="Open Sans Bold"/>
              </a:rPr>
              <a:t>l</a:t>
            </a:r>
          </a:p>
        </p:txBody>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5000"/>
            </a:blip>
            <a:stretch>
              <a:fillRect l="0" t="-12808" r="0" b="-18590"/>
            </a:stretch>
          </a:blipFill>
        </p:spPr>
      </p:sp>
      <p:grpSp>
        <p:nvGrpSpPr>
          <p:cNvPr name="Group 6" id="6"/>
          <p:cNvGrpSpPr/>
          <p:nvPr/>
        </p:nvGrpSpPr>
        <p:grpSpPr>
          <a:xfrm rot="0">
            <a:off x="4988524" y="1696692"/>
            <a:ext cx="8310952" cy="7164984"/>
            <a:chOff x="0" y="0"/>
            <a:chExt cx="2188893" cy="1887074"/>
          </a:xfrm>
        </p:grpSpPr>
        <p:sp>
          <p:nvSpPr>
            <p:cNvPr name="Freeform 7" id="7"/>
            <p:cNvSpPr/>
            <p:nvPr/>
          </p:nvSpPr>
          <p:spPr>
            <a:xfrm flipH="false" flipV="false" rot="0">
              <a:off x="0" y="0"/>
              <a:ext cx="2188893" cy="1887074"/>
            </a:xfrm>
            <a:custGeom>
              <a:avLst/>
              <a:gdLst/>
              <a:ahLst/>
              <a:cxnLst/>
              <a:rect r="r" b="b" t="t" l="l"/>
              <a:pathLst>
                <a:path h="1887074" w="2188893">
                  <a:moveTo>
                    <a:pt x="47508" y="0"/>
                  </a:moveTo>
                  <a:lnTo>
                    <a:pt x="2141384" y="0"/>
                  </a:lnTo>
                  <a:cubicBezTo>
                    <a:pt x="2153984" y="0"/>
                    <a:pt x="2166068" y="5005"/>
                    <a:pt x="2174978" y="13915"/>
                  </a:cubicBezTo>
                  <a:cubicBezTo>
                    <a:pt x="2183887" y="22824"/>
                    <a:pt x="2188893" y="34908"/>
                    <a:pt x="2188893" y="47508"/>
                  </a:cubicBezTo>
                  <a:lnTo>
                    <a:pt x="2188893" y="1839566"/>
                  </a:lnTo>
                  <a:cubicBezTo>
                    <a:pt x="2188893" y="1852166"/>
                    <a:pt x="2183887" y="1864250"/>
                    <a:pt x="2174978" y="1873159"/>
                  </a:cubicBezTo>
                  <a:cubicBezTo>
                    <a:pt x="2166068" y="1882069"/>
                    <a:pt x="2153984" y="1887074"/>
                    <a:pt x="2141384" y="1887074"/>
                  </a:cubicBezTo>
                  <a:lnTo>
                    <a:pt x="47508" y="1887074"/>
                  </a:lnTo>
                  <a:cubicBezTo>
                    <a:pt x="34908" y="1887074"/>
                    <a:pt x="22824" y="1882069"/>
                    <a:pt x="13915" y="1873159"/>
                  </a:cubicBezTo>
                  <a:cubicBezTo>
                    <a:pt x="5005" y="1864250"/>
                    <a:pt x="0" y="1852166"/>
                    <a:pt x="0" y="1839566"/>
                  </a:cubicBezTo>
                  <a:lnTo>
                    <a:pt x="0" y="47508"/>
                  </a:lnTo>
                  <a:cubicBezTo>
                    <a:pt x="0" y="34908"/>
                    <a:pt x="5005" y="22824"/>
                    <a:pt x="13915" y="13915"/>
                  </a:cubicBezTo>
                  <a:cubicBezTo>
                    <a:pt x="22824" y="5005"/>
                    <a:pt x="34908" y="0"/>
                    <a:pt x="47508" y="0"/>
                  </a:cubicBezTo>
                  <a:close/>
                </a:path>
              </a:pathLst>
            </a:custGeom>
            <a:solidFill>
              <a:srgbClr val="3B425E"/>
            </a:solidFill>
          </p:spPr>
        </p:sp>
        <p:sp>
          <p:nvSpPr>
            <p:cNvPr name="TextBox 8" id="8"/>
            <p:cNvSpPr txBox="true"/>
            <p:nvPr/>
          </p:nvSpPr>
          <p:spPr>
            <a:xfrm>
              <a:off x="0" y="-28575"/>
              <a:ext cx="2188893" cy="1915649"/>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0">
            <a:off x="5393242" y="3223383"/>
            <a:ext cx="7501517" cy="2885189"/>
          </a:xfrm>
          <a:prstGeom prst="rect">
            <a:avLst/>
          </a:prstGeom>
        </p:spPr>
        <p:txBody>
          <a:bodyPr anchor="t" rtlCol="false" tIns="0" lIns="0" bIns="0" rIns="0">
            <a:spAutoFit/>
          </a:bodyPr>
          <a:lstStyle/>
          <a:p>
            <a:pPr algn="ctr">
              <a:lnSpc>
                <a:spcPts val="11598"/>
              </a:lnSpc>
            </a:pPr>
            <a:r>
              <a:rPr lang="en-US" sz="8284">
                <a:solidFill>
                  <a:srgbClr val="FFFFFF"/>
                </a:solidFill>
                <a:latin typeface="League Spartan"/>
                <a:ea typeface="League Spartan"/>
                <a:cs typeface="League Spartan"/>
                <a:sym typeface="League Spartan"/>
              </a:rPr>
              <a:t>MARI</a:t>
            </a:r>
          </a:p>
          <a:p>
            <a:pPr algn="ctr">
              <a:lnSpc>
                <a:spcPts val="11598"/>
              </a:lnSpc>
              <a:spcBef>
                <a:spcPct val="0"/>
              </a:spcBef>
            </a:pPr>
            <a:r>
              <a:rPr lang="en-US" sz="8284">
                <a:solidFill>
                  <a:srgbClr val="FFFFFF"/>
                </a:solidFill>
                <a:latin typeface="League Spartan"/>
                <a:ea typeface="League Spartan"/>
                <a:cs typeface="League Spartan"/>
                <a:sym typeface="League Spartan"/>
              </a:rPr>
              <a:t>BERDISKUSI</a:t>
            </a:r>
          </a:p>
        </p:txBody>
      </p:sp>
      <p:sp>
        <p:nvSpPr>
          <p:cNvPr name="Freeform 10" id="10"/>
          <p:cNvSpPr/>
          <p:nvPr/>
        </p:nvSpPr>
        <p:spPr>
          <a:xfrm flipH="false" flipV="false" rot="0">
            <a:off x="46024" y="0"/>
            <a:ext cx="5342224" cy="6108572"/>
          </a:xfrm>
          <a:custGeom>
            <a:avLst/>
            <a:gdLst/>
            <a:ahLst/>
            <a:cxnLst/>
            <a:rect r="r" b="b" t="t" l="l"/>
            <a:pathLst>
              <a:path h="6108572" w="5342224">
                <a:moveTo>
                  <a:pt x="0" y="0"/>
                </a:moveTo>
                <a:lnTo>
                  <a:pt x="5342224" y="0"/>
                </a:lnTo>
                <a:lnTo>
                  <a:pt x="5342224" y="6108572"/>
                </a:lnTo>
                <a:lnTo>
                  <a:pt x="0" y="610857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11" id="11"/>
          <p:cNvSpPr/>
          <p:nvPr/>
        </p:nvSpPr>
        <p:spPr>
          <a:xfrm flipH="true" flipV="true" rot="0">
            <a:off x="14134855" y="5625091"/>
            <a:ext cx="4199169" cy="4801545"/>
          </a:xfrm>
          <a:custGeom>
            <a:avLst/>
            <a:gdLst/>
            <a:ahLst/>
            <a:cxnLst/>
            <a:rect r="r" b="b" t="t" l="l"/>
            <a:pathLst>
              <a:path h="4801545" w="4199169">
                <a:moveTo>
                  <a:pt x="4199169" y="4801545"/>
                </a:moveTo>
                <a:lnTo>
                  <a:pt x="0" y="4801545"/>
                </a:lnTo>
                <a:lnTo>
                  <a:pt x="0" y="0"/>
                </a:lnTo>
                <a:lnTo>
                  <a:pt x="4199169" y="0"/>
                </a:lnTo>
                <a:lnTo>
                  <a:pt x="4199169" y="4801545"/>
                </a:lnTo>
                <a:close/>
              </a:path>
            </a:pathLst>
          </a:custGeom>
          <a:blipFill>
            <a:blip r:embed="rId3">
              <a:extLst>
                <a:ext uri="{96DAC541-7B7A-43D3-8B79-37D633B846F1}">
                  <asvg:svgBlip xmlns:asvg="http://schemas.microsoft.com/office/drawing/2016/SVG/main" r:embed="rId4"/>
                </a:ext>
              </a:extLst>
            </a:blip>
            <a:stretch>
              <a:fillRect l="0" t="0" r="0" b="0"/>
            </a:stretch>
          </a:blipFill>
        </p:spPr>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5000"/>
            </a:blip>
            <a:stretch>
              <a:fillRect l="0" t="-12808" r="0" b="-18590"/>
            </a:stretch>
          </a:blipFill>
        </p:spPr>
      </p:sp>
      <p:grpSp>
        <p:nvGrpSpPr>
          <p:cNvPr name="Group 6" id="6"/>
          <p:cNvGrpSpPr/>
          <p:nvPr/>
        </p:nvGrpSpPr>
        <p:grpSpPr>
          <a:xfrm rot="0">
            <a:off x="4988524" y="1696692"/>
            <a:ext cx="8310952" cy="7164984"/>
            <a:chOff x="0" y="0"/>
            <a:chExt cx="2188893" cy="1887074"/>
          </a:xfrm>
        </p:grpSpPr>
        <p:sp>
          <p:nvSpPr>
            <p:cNvPr name="Freeform 7" id="7"/>
            <p:cNvSpPr/>
            <p:nvPr/>
          </p:nvSpPr>
          <p:spPr>
            <a:xfrm flipH="false" flipV="false" rot="0">
              <a:off x="0" y="0"/>
              <a:ext cx="2188893" cy="1887074"/>
            </a:xfrm>
            <a:custGeom>
              <a:avLst/>
              <a:gdLst/>
              <a:ahLst/>
              <a:cxnLst/>
              <a:rect r="r" b="b" t="t" l="l"/>
              <a:pathLst>
                <a:path h="1887074" w="2188893">
                  <a:moveTo>
                    <a:pt x="47508" y="0"/>
                  </a:moveTo>
                  <a:lnTo>
                    <a:pt x="2141384" y="0"/>
                  </a:lnTo>
                  <a:cubicBezTo>
                    <a:pt x="2153984" y="0"/>
                    <a:pt x="2166068" y="5005"/>
                    <a:pt x="2174978" y="13915"/>
                  </a:cubicBezTo>
                  <a:cubicBezTo>
                    <a:pt x="2183887" y="22824"/>
                    <a:pt x="2188893" y="34908"/>
                    <a:pt x="2188893" y="47508"/>
                  </a:cubicBezTo>
                  <a:lnTo>
                    <a:pt x="2188893" y="1839566"/>
                  </a:lnTo>
                  <a:cubicBezTo>
                    <a:pt x="2188893" y="1852166"/>
                    <a:pt x="2183887" y="1864250"/>
                    <a:pt x="2174978" y="1873159"/>
                  </a:cubicBezTo>
                  <a:cubicBezTo>
                    <a:pt x="2166068" y="1882069"/>
                    <a:pt x="2153984" y="1887074"/>
                    <a:pt x="2141384" y="1887074"/>
                  </a:cubicBezTo>
                  <a:lnTo>
                    <a:pt x="47508" y="1887074"/>
                  </a:lnTo>
                  <a:cubicBezTo>
                    <a:pt x="34908" y="1887074"/>
                    <a:pt x="22824" y="1882069"/>
                    <a:pt x="13915" y="1873159"/>
                  </a:cubicBezTo>
                  <a:cubicBezTo>
                    <a:pt x="5005" y="1864250"/>
                    <a:pt x="0" y="1852166"/>
                    <a:pt x="0" y="1839566"/>
                  </a:cubicBezTo>
                  <a:lnTo>
                    <a:pt x="0" y="47508"/>
                  </a:lnTo>
                  <a:cubicBezTo>
                    <a:pt x="0" y="34908"/>
                    <a:pt x="5005" y="22824"/>
                    <a:pt x="13915" y="13915"/>
                  </a:cubicBezTo>
                  <a:cubicBezTo>
                    <a:pt x="22824" y="5005"/>
                    <a:pt x="34908" y="0"/>
                    <a:pt x="47508" y="0"/>
                  </a:cubicBezTo>
                  <a:close/>
                </a:path>
              </a:pathLst>
            </a:custGeom>
            <a:solidFill>
              <a:srgbClr val="3B425E"/>
            </a:solidFill>
          </p:spPr>
        </p:sp>
        <p:sp>
          <p:nvSpPr>
            <p:cNvPr name="TextBox 8" id="8"/>
            <p:cNvSpPr txBox="true"/>
            <p:nvPr/>
          </p:nvSpPr>
          <p:spPr>
            <a:xfrm>
              <a:off x="0" y="-28575"/>
              <a:ext cx="2188893" cy="1915649"/>
            </a:xfrm>
            <a:prstGeom prst="rect">
              <a:avLst/>
            </a:prstGeom>
          </p:spPr>
          <p:txBody>
            <a:bodyPr anchor="ctr" rtlCol="false" tIns="50800" lIns="50800" bIns="50800" rIns="50800"/>
            <a:lstStyle/>
            <a:p>
              <a:pPr algn="ctr">
                <a:lnSpc>
                  <a:spcPts val="2659"/>
                </a:lnSpc>
              </a:pPr>
            </a:p>
          </p:txBody>
        </p:sp>
      </p:grpSp>
      <p:sp>
        <p:nvSpPr>
          <p:cNvPr name="Freeform 9" id="9"/>
          <p:cNvSpPr/>
          <p:nvPr/>
        </p:nvSpPr>
        <p:spPr>
          <a:xfrm flipH="false" flipV="false" rot="0">
            <a:off x="6648882" y="2568850"/>
            <a:ext cx="4990236" cy="3840036"/>
          </a:xfrm>
          <a:custGeom>
            <a:avLst/>
            <a:gdLst/>
            <a:ahLst/>
            <a:cxnLst/>
            <a:rect r="r" b="b" t="t" l="l"/>
            <a:pathLst>
              <a:path h="3840036" w="4990236">
                <a:moveTo>
                  <a:pt x="0" y="0"/>
                </a:moveTo>
                <a:lnTo>
                  <a:pt x="4990236" y="0"/>
                </a:lnTo>
                <a:lnTo>
                  <a:pt x="4990236" y="3840036"/>
                </a:lnTo>
                <a:lnTo>
                  <a:pt x="0" y="3840036"/>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TextBox 10" id="10"/>
          <p:cNvSpPr txBox="true"/>
          <p:nvPr/>
        </p:nvSpPr>
        <p:spPr>
          <a:xfrm rot="0">
            <a:off x="5347218" y="7145909"/>
            <a:ext cx="7593565" cy="1672082"/>
          </a:xfrm>
          <a:prstGeom prst="rect">
            <a:avLst/>
          </a:prstGeom>
        </p:spPr>
        <p:txBody>
          <a:bodyPr anchor="t" rtlCol="false" tIns="0" lIns="0" bIns="0" rIns="0">
            <a:spAutoFit/>
          </a:bodyPr>
          <a:lstStyle/>
          <a:p>
            <a:pPr algn="ctr">
              <a:lnSpc>
                <a:spcPts val="4294"/>
              </a:lnSpc>
            </a:pPr>
            <a:r>
              <a:rPr lang="en-US" b="true" sz="3800" spc="76">
                <a:solidFill>
                  <a:srgbClr val="FFFFFF"/>
                </a:solidFill>
                <a:latin typeface="Poppins Bold"/>
                <a:ea typeface="Poppins Bold"/>
                <a:cs typeface="Poppins Bold"/>
                <a:sym typeface="Poppins Bold"/>
              </a:rPr>
              <a:t>Mohon maaf atas kekurangan dan kesalahan kami</a:t>
            </a:r>
          </a:p>
        </p:txBody>
      </p:sp>
      <p:sp>
        <p:nvSpPr>
          <p:cNvPr name="Freeform 11" id="11"/>
          <p:cNvSpPr/>
          <p:nvPr/>
        </p:nvSpPr>
        <p:spPr>
          <a:xfrm flipH="false" flipV="false" rot="0">
            <a:off x="46024" y="-69818"/>
            <a:ext cx="5342224" cy="6108572"/>
          </a:xfrm>
          <a:custGeom>
            <a:avLst/>
            <a:gdLst/>
            <a:ahLst/>
            <a:cxnLst/>
            <a:rect r="r" b="b" t="t" l="l"/>
            <a:pathLst>
              <a:path h="6108572" w="5342224">
                <a:moveTo>
                  <a:pt x="0" y="0"/>
                </a:moveTo>
                <a:lnTo>
                  <a:pt x="5342224" y="0"/>
                </a:lnTo>
                <a:lnTo>
                  <a:pt x="5342224" y="6108572"/>
                </a:lnTo>
                <a:lnTo>
                  <a:pt x="0" y="6108572"/>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Freeform 12" id="12"/>
          <p:cNvSpPr/>
          <p:nvPr/>
        </p:nvSpPr>
        <p:spPr>
          <a:xfrm flipH="true" flipV="true" rot="0">
            <a:off x="14134855" y="5555273"/>
            <a:ext cx="4199169" cy="4801545"/>
          </a:xfrm>
          <a:custGeom>
            <a:avLst/>
            <a:gdLst/>
            <a:ahLst/>
            <a:cxnLst/>
            <a:rect r="r" b="b" t="t" l="l"/>
            <a:pathLst>
              <a:path h="4801545" w="4199169">
                <a:moveTo>
                  <a:pt x="4199169" y="4801545"/>
                </a:moveTo>
                <a:lnTo>
                  <a:pt x="0" y="4801545"/>
                </a:lnTo>
                <a:lnTo>
                  <a:pt x="0" y="0"/>
                </a:lnTo>
                <a:lnTo>
                  <a:pt x="4199169" y="0"/>
                </a:lnTo>
                <a:lnTo>
                  <a:pt x="4199169" y="4801545"/>
                </a:lnTo>
                <a:close/>
              </a:path>
            </a:pathLst>
          </a:custGeom>
          <a:blipFill>
            <a:blip r:embed="rId5">
              <a:extLst>
                <a:ext uri="{96DAC541-7B7A-43D3-8B79-37D633B846F1}">
                  <asvg:svgBlip xmlns:asvg="http://schemas.microsoft.com/office/drawing/2016/SVG/main" r:embed="rId6"/>
                </a:ext>
              </a:extLst>
            </a:blip>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6000"/>
            </a:blip>
            <a:stretch>
              <a:fillRect l="0" t="-12808" r="0" b="-18590"/>
            </a:stretch>
          </a:blipFill>
        </p:spPr>
      </p:sp>
      <p:grpSp>
        <p:nvGrpSpPr>
          <p:cNvPr name="Group 6" id="6"/>
          <p:cNvGrpSpPr/>
          <p:nvPr/>
        </p:nvGrpSpPr>
        <p:grpSpPr>
          <a:xfrm rot="0">
            <a:off x="3595225" y="1422790"/>
            <a:ext cx="11097550" cy="1283843"/>
            <a:chOff x="0" y="0"/>
            <a:chExt cx="2922812" cy="338131"/>
          </a:xfrm>
        </p:grpSpPr>
        <p:sp>
          <p:nvSpPr>
            <p:cNvPr name="Freeform 7" id="7"/>
            <p:cNvSpPr/>
            <p:nvPr/>
          </p:nvSpPr>
          <p:spPr>
            <a:xfrm flipH="false" flipV="false" rot="0">
              <a:off x="0" y="0"/>
              <a:ext cx="2922812" cy="338131"/>
            </a:xfrm>
            <a:custGeom>
              <a:avLst/>
              <a:gdLst/>
              <a:ahLst/>
              <a:cxnLst/>
              <a:rect r="r" b="b" t="t" l="l"/>
              <a:pathLst>
                <a:path h="338131" w="2922812">
                  <a:moveTo>
                    <a:pt x="35579" y="0"/>
                  </a:moveTo>
                  <a:lnTo>
                    <a:pt x="2887233" y="0"/>
                  </a:lnTo>
                  <a:cubicBezTo>
                    <a:pt x="2896669" y="0"/>
                    <a:pt x="2905718" y="3748"/>
                    <a:pt x="2912391" y="10421"/>
                  </a:cubicBezTo>
                  <a:cubicBezTo>
                    <a:pt x="2919063" y="17093"/>
                    <a:pt x="2922812" y="26143"/>
                    <a:pt x="2922812" y="35579"/>
                  </a:cubicBezTo>
                  <a:lnTo>
                    <a:pt x="2922812" y="302553"/>
                  </a:lnTo>
                  <a:cubicBezTo>
                    <a:pt x="2922812" y="311989"/>
                    <a:pt x="2919063" y="321038"/>
                    <a:pt x="2912391" y="327711"/>
                  </a:cubicBezTo>
                  <a:cubicBezTo>
                    <a:pt x="2905718" y="334383"/>
                    <a:pt x="2896669" y="338131"/>
                    <a:pt x="2887233" y="338131"/>
                  </a:cubicBezTo>
                  <a:lnTo>
                    <a:pt x="35579" y="338131"/>
                  </a:lnTo>
                  <a:cubicBezTo>
                    <a:pt x="26143" y="338131"/>
                    <a:pt x="17093" y="334383"/>
                    <a:pt x="10421" y="327711"/>
                  </a:cubicBezTo>
                  <a:cubicBezTo>
                    <a:pt x="3748" y="321038"/>
                    <a:pt x="0" y="311989"/>
                    <a:pt x="0" y="302553"/>
                  </a:cubicBezTo>
                  <a:lnTo>
                    <a:pt x="0" y="35579"/>
                  </a:lnTo>
                  <a:cubicBezTo>
                    <a:pt x="0" y="26143"/>
                    <a:pt x="3748" y="17093"/>
                    <a:pt x="10421" y="10421"/>
                  </a:cubicBezTo>
                  <a:cubicBezTo>
                    <a:pt x="17093" y="3748"/>
                    <a:pt x="26143" y="0"/>
                    <a:pt x="35579" y="0"/>
                  </a:cubicBezTo>
                  <a:close/>
                </a:path>
              </a:pathLst>
            </a:custGeom>
            <a:solidFill>
              <a:srgbClr val="3B425E"/>
            </a:solidFill>
          </p:spPr>
        </p:sp>
        <p:sp>
          <p:nvSpPr>
            <p:cNvPr name="TextBox 8" id="8"/>
            <p:cNvSpPr txBox="true"/>
            <p:nvPr/>
          </p:nvSpPr>
          <p:spPr>
            <a:xfrm>
              <a:off x="0" y="-95250"/>
              <a:ext cx="2922812" cy="433381"/>
            </a:xfrm>
            <a:prstGeom prst="rect">
              <a:avLst/>
            </a:prstGeom>
          </p:spPr>
          <p:txBody>
            <a:bodyPr anchor="ctr" rtlCol="false" tIns="12700" lIns="12700" bIns="12700" rIns="12700"/>
            <a:lstStyle/>
            <a:p>
              <a:pPr algn="ctr">
                <a:lnSpc>
                  <a:spcPts val="7699"/>
                </a:lnSpc>
              </a:pPr>
            </a:p>
          </p:txBody>
        </p:sp>
      </p:grpSp>
      <p:sp>
        <p:nvSpPr>
          <p:cNvPr name="TextBox 9" id="9"/>
          <p:cNvSpPr txBox="true"/>
          <p:nvPr/>
        </p:nvSpPr>
        <p:spPr>
          <a:xfrm rot="0">
            <a:off x="4315241" y="1553537"/>
            <a:ext cx="9028338" cy="927100"/>
          </a:xfrm>
          <a:prstGeom prst="rect">
            <a:avLst/>
          </a:prstGeom>
        </p:spPr>
        <p:txBody>
          <a:bodyPr anchor="t" rtlCol="false" tIns="0" lIns="0" bIns="0" rIns="0">
            <a:spAutoFit/>
          </a:bodyPr>
          <a:lstStyle/>
          <a:p>
            <a:pPr algn="ctr">
              <a:lnSpc>
                <a:spcPts val="7699"/>
              </a:lnSpc>
              <a:spcBef>
                <a:spcPct val="0"/>
              </a:spcBef>
            </a:pPr>
            <a:r>
              <a:rPr lang="en-US" sz="5499">
                <a:solidFill>
                  <a:srgbClr val="FFFFFF"/>
                </a:solidFill>
                <a:latin typeface="League Spartan"/>
                <a:ea typeface="League Spartan"/>
                <a:cs typeface="League Spartan"/>
                <a:sym typeface="League Spartan"/>
              </a:rPr>
              <a:t>ANGGOTA</a:t>
            </a:r>
          </a:p>
        </p:txBody>
      </p:sp>
      <p:sp>
        <p:nvSpPr>
          <p:cNvPr name="TextBox 10" id="10"/>
          <p:cNvSpPr txBox="true"/>
          <p:nvPr/>
        </p:nvSpPr>
        <p:spPr>
          <a:xfrm rot="0">
            <a:off x="2396723" y="3822275"/>
            <a:ext cx="14862577" cy="2053368"/>
          </a:xfrm>
          <a:prstGeom prst="rect">
            <a:avLst/>
          </a:prstGeom>
        </p:spPr>
        <p:txBody>
          <a:bodyPr anchor="t" rtlCol="false" tIns="0" lIns="0" bIns="0" rIns="0">
            <a:spAutoFit/>
          </a:bodyPr>
          <a:lstStyle/>
          <a:p>
            <a:pPr algn="l">
              <a:lnSpc>
                <a:spcPts val="8097"/>
              </a:lnSpc>
            </a:pPr>
            <a:r>
              <a:rPr lang="en-US" sz="5783" b="true">
                <a:solidFill>
                  <a:srgbClr val="45569C"/>
                </a:solidFill>
                <a:latin typeface="Poppins Bold"/>
                <a:ea typeface="Poppins Bold"/>
                <a:cs typeface="Poppins Bold"/>
                <a:sym typeface="Poppins Bold"/>
              </a:rPr>
              <a:t>Az Zahra Syahlia Putri (2413031041)</a:t>
            </a:r>
          </a:p>
          <a:p>
            <a:pPr algn="l">
              <a:lnSpc>
                <a:spcPts val="8097"/>
              </a:lnSpc>
              <a:spcBef>
                <a:spcPct val="0"/>
              </a:spcBef>
            </a:pPr>
          </a:p>
        </p:txBody>
      </p:sp>
      <p:sp>
        <p:nvSpPr>
          <p:cNvPr name="TextBox 11" id="11"/>
          <p:cNvSpPr txBox="true"/>
          <p:nvPr/>
        </p:nvSpPr>
        <p:spPr>
          <a:xfrm rot="0">
            <a:off x="2396723" y="6602086"/>
            <a:ext cx="14446042" cy="2656214"/>
          </a:xfrm>
          <a:prstGeom prst="rect">
            <a:avLst/>
          </a:prstGeom>
        </p:spPr>
        <p:txBody>
          <a:bodyPr anchor="t" rtlCol="false" tIns="0" lIns="0" bIns="0" rIns="0">
            <a:spAutoFit/>
          </a:bodyPr>
          <a:lstStyle/>
          <a:p>
            <a:pPr algn="l">
              <a:lnSpc>
                <a:spcPts val="8119"/>
              </a:lnSpc>
            </a:pPr>
            <a:r>
              <a:rPr lang="en-US" sz="5799" b="true">
                <a:solidFill>
                  <a:srgbClr val="45569C"/>
                </a:solidFill>
                <a:latin typeface="Poppins Bold"/>
                <a:ea typeface="Poppins Bold"/>
                <a:cs typeface="Poppins Bold"/>
                <a:sym typeface="Poppins Bold"/>
              </a:rPr>
              <a:t>Arshella Cahya Y            (2413031058)</a:t>
            </a:r>
          </a:p>
          <a:p>
            <a:pPr algn="l">
              <a:lnSpc>
                <a:spcPts val="13019"/>
              </a:lnSpc>
              <a:spcBef>
                <a:spcPct val="0"/>
              </a:spcBef>
            </a:pPr>
          </a:p>
        </p:txBody>
      </p:sp>
      <p:sp>
        <p:nvSpPr>
          <p:cNvPr name="TextBox 12" id="12"/>
          <p:cNvSpPr txBox="true"/>
          <p:nvPr/>
        </p:nvSpPr>
        <p:spPr>
          <a:xfrm rot="0">
            <a:off x="2396723" y="5255247"/>
            <a:ext cx="15684501" cy="1069343"/>
          </a:xfrm>
          <a:prstGeom prst="rect">
            <a:avLst/>
          </a:prstGeom>
        </p:spPr>
        <p:txBody>
          <a:bodyPr anchor="t" rtlCol="false" tIns="0" lIns="0" bIns="0" rIns="0">
            <a:spAutoFit/>
          </a:bodyPr>
          <a:lstStyle/>
          <a:p>
            <a:pPr algn="l">
              <a:lnSpc>
                <a:spcPts val="8259"/>
              </a:lnSpc>
              <a:spcBef>
                <a:spcPct val="0"/>
              </a:spcBef>
            </a:pPr>
            <a:r>
              <a:rPr lang="en-US" b="true" sz="5899">
                <a:solidFill>
                  <a:srgbClr val="45569C"/>
                </a:solidFill>
                <a:latin typeface="Poppins Bold"/>
                <a:ea typeface="Poppins Bold"/>
                <a:cs typeface="Poppins Bold"/>
                <a:sym typeface="Poppins Bold"/>
              </a:rPr>
              <a:t>Adzra Ati’iqah                 (2413031056)</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5000"/>
            </a:blip>
            <a:stretch>
              <a:fillRect l="0" t="-12808" r="0" b="-18590"/>
            </a:stretch>
          </a:blipFill>
        </p:spPr>
      </p:sp>
      <p:grpSp>
        <p:nvGrpSpPr>
          <p:cNvPr name="Group 6" id="6"/>
          <p:cNvGrpSpPr/>
          <p:nvPr/>
        </p:nvGrpSpPr>
        <p:grpSpPr>
          <a:xfrm rot="0">
            <a:off x="3252101" y="1394215"/>
            <a:ext cx="11783798" cy="1283843"/>
            <a:chOff x="0" y="0"/>
            <a:chExt cx="3103552" cy="338131"/>
          </a:xfrm>
        </p:grpSpPr>
        <p:sp>
          <p:nvSpPr>
            <p:cNvPr name="Freeform 7" id="7"/>
            <p:cNvSpPr/>
            <p:nvPr/>
          </p:nvSpPr>
          <p:spPr>
            <a:xfrm flipH="false" flipV="false" rot="0">
              <a:off x="0" y="0"/>
              <a:ext cx="3103552" cy="338131"/>
            </a:xfrm>
            <a:custGeom>
              <a:avLst/>
              <a:gdLst/>
              <a:ahLst/>
              <a:cxnLst/>
              <a:rect r="r" b="b" t="t" l="l"/>
              <a:pathLst>
                <a:path h="338131" w="3103552">
                  <a:moveTo>
                    <a:pt x="33507" y="0"/>
                  </a:moveTo>
                  <a:lnTo>
                    <a:pt x="3070045" y="0"/>
                  </a:lnTo>
                  <a:cubicBezTo>
                    <a:pt x="3078931" y="0"/>
                    <a:pt x="3087454" y="3530"/>
                    <a:pt x="3093738" y="9814"/>
                  </a:cubicBezTo>
                  <a:cubicBezTo>
                    <a:pt x="3100021" y="16098"/>
                    <a:pt x="3103552" y="24620"/>
                    <a:pt x="3103552" y="33507"/>
                  </a:cubicBezTo>
                  <a:lnTo>
                    <a:pt x="3103552" y="304625"/>
                  </a:lnTo>
                  <a:cubicBezTo>
                    <a:pt x="3103552" y="323130"/>
                    <a:pt x="3088550" y="338131"/>
                    <a:pt x="3070045" y="338131"/>
                  </a:cubicBezTo>
                  <a:lnTo>
                    <a:pt x="33507" y="338131"/>
                  </a:lnTo>
                  <a:cubicBezTo>
                    <a:pt x="24620" y="338131"/>
                    <a:pt x="16098" y="334601"/>
                    <a:pt x="9814" y="328318"/>
                  </a:cubicBezTo>
                  <a:cubicBezTo>
                    <a:pt x="3530" y="322034"/>
                    <a:pt x="0" y="313511"/>
                    <a:pt x="0" y="304625"/>
                  </a:cubicBezTo>
                  <a:lnTo>
                    <a:pt x="0" y="33507"/>
                  </a:lnTo>
                  <a:cubicBezTo>
                    <a:pt x="0" y="24620"/>
                    <a:pt x="3530" y="16098"/>
                    <a:pt x="9814" y="9814"/>
                  </a:cubicBezTo>
                  <a:cubicBezTo>
                    <a:pt x="16098" y="3530"/>
                    <a:pt x="24620" y="0"/>
                    <a:pt x="33507" y="0"/>
                  </a:cubicBezTo>
                  <a:close/>
                </a:path>
              </a:pathLst>
            </a:custGeom>
            <a:solidFill>
              <a:srgbClr val="3B425E"/>
            </a:solidFill>
          </p:spPr>
        </p:sp>
        <p:sp>
          <p:nvSpPr>
            <p:cNvPr name="TextBox 8" id="8"/>
            <p:cNvSpPr txBox="true"/>
            <p:nvPr/>
          </p:nvSpPr>
          <p:spPr>
            <a:xfrm>
              <a:off x="0" y="-95250"/>
              <a:ext cx="3103552" cy="433381"/>
            </a:xfrm>
            <a:prstGeom prst="rect">
              <a:avLst/>
            </a:prstGeom>
          </p:spPr>
          <p:txBody>
            <a:bodyPr anchor="ctr" rtlCol="false" tIns="12700" lIns="12700" bIns="12700" rIns="12700"/>
            <a:lstStyle/>
            <a:p>
              <a:pPr algn="ctr">
                <a:lnSpc>
                  <a:spcPts val="7699"/>
                </a:lnSpc>
              </a:pPr>
            </a:p>
          </p:txBody>
        </p:sp>
      </p:grpSp>
      <p:sp>
        <p:nvSpPr>
          <p:cNvPr name="TextBox 9" id="9"/>
          <p:cNvSpPr txBox="true"/>
          <p:nvPr/>
        </p:nvSpPr>
        <p:spPr>
          <a:xfrm rot="0">
            <a:off x="2422223" y="1548225"/>
            <a:ext cx="13443554" cy="1738630"/>
          </a:xfrm>
          <a:prstGeom prst="rect">
            <a:avLst/>
          </a:prstGeom>
        </p:spPr>
        <p:txBody>
          <a:bodyPr anchor="t" rtlCol="false" tIns="0" lIns="0" bIns="0" rIns="0">
            <a:spAutoFit/>
          </a:bodyPr>
          <a:lstStyle/>
          <a:p>
            <a:pPr algn="ctr">
              <a:lnSpc>
                <a:spcPts val="6440"/>
              </a:lnSpc>
            </a:pPr>
            <a:r>
              <a:rPr lang="en-US" sz="4600">
                <a:solidFill>
                  <a:srgbClr val="FFFFFF"/>
                </a:solidFill>
                <a:latin typeface="League Spartan"/>
                <a:ea typeface="League Spartan"/>
                <a:cs typeface="League Spartan"/>
                <a:sym typeface="League Spartan"/>
              </a:rPr>
              <a:t>AKUNTANSI PAJAK PENGHASILAN</a:t>
            </a:r>
          </a:p>
          <a:p>
            <a:pPr algn="ctr">
              <a:lnSpc>
                <a:spcPts val="7699"/>
              </a:lnSpc>
              <a:spcBef>
                <a:spcPct val="0"/>
              </a:spcBef>
            </a:pPr>
          </a:p>
        </p:txBody>
      </p:sp>
      <p:sp>
        <p:nvSpPr>
          <p:cNvPr name="TextBox 10" id="10"/>
          <p:cNvSpPr txBox="true"/>
          <p:nvPr/>
        </p:nvSpPr>
        <p:spPr>
          <a:xfrm rot="0">
            <a:off x="1921610" y="2880414"/>
            <a:ext cx="14982842" cy="5873115"/>
          </a:xfrm>
          <a:prstGeom prst="rect">
            <a:avLst/>
          </a:prstGeom>
        </p:spPr>
        <p:txBody>
          <a:bodyPr anchor="t" rtlCol="false" tIns="0" lIns="0" bIns="0" rIns="0">
            <a:spAutoFit/>
          </a:bodyPr>
          <a:lstStyle/>
          <a:p>
            <a:pPr algn="just">
              <a:lnSpc>
                <a:spcPts val="3360"/>
              </a:lnSpc>
            </a:pPr>
            <a:r>
              <a:rPr lang="en-US" sz="2400">
                <a:solidFill>
                  <a:srgbClr val="000000"/>
                </a:solidFill>
                <a:latin typeface="Poppins"/>
                <a:ea typeface="Poppins"/>
                <a:cs typeface="Poppins"/>
                <a:sym typeface="Poppins"/>
              </a:rPr>
              <a:t>1.     Standar Akuntansi Pajak Penghasilan</a:t>
            </a:r>
          </a:p>
          <a:p>
            <a:pPr algn="just">
              <a:lnSpc>
                <a:spcPts val="3360"/>
              </a:lnSpc>
            </a:pPr>
            <a:r>
              <a:rPr lang="en-US" sz="2400">
                <a:solidFill>
                  <a:srgbClr val="000000"/>
                </a:solidFill>
                <a:latin typeface="Poppins"/>
                <a:ea typeface="Poppins"/>
                <a:cs typeface="Poppins"/>
                <a:sym typeface="Poppins"/>
              </a:rPr>
              <a:t>Pajak penghasilan dalam laporan keuangan diatur dalam PSAK 46 (revisi 2013) pajak penghasilan. Perubahan dalam revisi 2013 adalah penghapusan pengaturan mengenai pajak final, surat ketentuan pajak, pengaturan asset dan liabilitas pajak tangguhan atas asset yang tidak disusutkan yang diukur dengan menggunakan model revaluasi dan property investasi yang diukur dengan menggunakan nilai wajar.</a:t>
            </a:r>
          </a:p>
          <a:p>
            <a:pPr algn="just">
              <a:lnSpc>
                <a:spcPts val="3360"/>
              </a:lnSpc>
            </a:pPr>
          </a:p>
          <a:p>
            <a:pPr algn="just">
              <a:lnSpc>
                <a:spcPts val="3360"/>
              </a:lnSpc>
            </a:pPr>
            <a:r>
              <a:rPr lang="en-US" sz="2400">
                <a:solidFill>
                  <a:srgbClr val="000000"/>
                </a:solidFill>
                <a:latin typeface="Poppins"/>
                <a:ea typeface="Poppins"/>
                <a:cs typeface="Poppins"/>
                <a:sym typeface="Poppins"/>
              </a:rPr>
              <a:t>2.     Laba Sebelum Pajak dan Laba Sesudah Pajak</a:t>
            </a:r>
          </a:p>
          <a:p>
            <a:pPr algn="just">
              <a:lnSpc>
                <a:spcPts val="3360"/>
              </a:lnSpc>
              <a:spcBef>
                <a:spcPct val="0"/>
              </a:spcBef>
            </a:pPr>
            <a:r>
              <a:rPr lang="en-US" sz="2400">
                <a:solidFill>
                  <a:srgbClr val="000000"/>
                </a:solidFill>
                <a:latin typeface="Poppins"/>
                <a:ea typeface="Poppins"/>
                <a:cs typeface="Poppins"/>
                <a:sym typeface="Poppins"/>
              </a:rPr>
              <a:t>Dalam laporan keuangan, laba sebelum pajak disajikan sebelum beban pajak penghasilan. Laba sebelum pajak dikurangi beban pajak akan menghasilkan laba bersih atau laba setelah pajak. Laba akuntansi adalah laba atau rugi selama satu periode akuntansi sebelum dikurangi bukan pajak. Laba akuntansi biasanya dihitung dari laba operasi dikurangi dengan pendapatan dan beban lain-lain. Laba kena pajak atau laba fiskal (rugi pajak atau rugi fiskal) adalah laba (rugi) selama satu periode yang dihitung berdasarkan peraturan yang ditetapkan oleh otoritas pajak. </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5000"/>
            </a:blip>
            <a:stretch>
              <a:fillRect l="0" t="-12808" r="0" b="-18590"/>
            </a:stretch>
          </a:blipFill>
        </p:spPr>
      </p:sp>
      <p:grpSp>
        <p:nvGrpSpPr>
          <p:cNvPr name="Group 6" id="6"/>
          <p:cNvGrpSpPr/>
          <p:nvPr/>
        </p:nvGrpSpPr>
        <p:grpSpPr>
          <a:xfrm rot="0">
            <a:off x="3595225" y="1394215"/>
            <a:ext cx="11013750" cy="1057846"/>
            <a:chOff x="0" y="0"/>
            <a:chExt cx="2900741" cy="278610"/>
          </a:xfrm>
        </p:grpSpPr>
        <p:sp>
          <p:nvSpPr>
            <p:cNvPr name="Freeform 7" id="7"/>
            <p:cNvSpPr/>
            <p:nvPr/>
          </p:nvSpPr>
          <p:spPr>
            <a:xfrm flipH="false" flipV="false" rot="0">
              <a:off x="0" y="0"/>
              <a:ext cx="2900741" cy="278610"/>
            </a:xfrm>
            <a:custGeom>
              <a:avLst/>
              <a:gdLst/>
              <a:ahLst/>
              <a:cxnLst/>
              <a:rect r="r" b="b" t="t" l="l"/>
              <a:pathLst>
                <a:path h="278610" w="2900741">
                  <a:moveTo>
                    <a:pt x="35850" y="0"/>
                  </a:moveTo>
                  <a:lnTo>
                    <a:pt x="2864891" y="0"/>
                  </a:lnTo>
                  <a:cubicBezTo>
                    <a:pt x="2884690" y="0"/>
                    <a:pt x="2900741" y="16050"/>
                    <a:pt x="2900741" y="35850"/>
                  </a:cubicBezTo>
                  <a:lnTo>
                    <a:pt x="2900741" y="242760"/>
                  </a:lnTo>
                  <a:cubicBezTo>
                    <a:pt x="2900741" y="262559"/>
                    <a:pt x="2884690" y="278610"/>
                    <a:pt x="2864891" y="278610"/>
                  </a:cubicBezTo>
                  <a:lnTo>
                    <a:pt x="35850" y="278610"/>
                  </a:lnTo>
                  <a:cubicBezTo>
                    <a:pt x="16050" y="278610"/>
                    <a:pt x="0" y="262559"/>
                    <a:pt x="0" y="242760"/>
                  </a:cubicBezTo>
                  <a:lnTo>
                    <a:pt x="0" y="35850"/>
                  </a:lnTo>
                  <a:cubicBezTo>
                    <a:pt x="0" y="16050"/>
                    <a:pt x="16050" y="0"/>
                    <a:pt x="35850" y="0"/>
                  </a:cubicBezTo>
                  <a:close/>
                </a:path>
              </a:pathLst>
            </a:custGeom>
            <a:solidFill>
              <a:srgbClr val="3B425E"/>
            </a:solidFill>
          </p:spPr>
        </p:sp>
        <p:sp>
          <p:nvSpPr>
            <p:cNvPr name="TextBox 8" id="8"/>
            <p:cNvSpPr txBox="true"/>
            <p:nvPr/>
          </p:nvSpPr>
          <p:spPr>
            <a:xfrm>
              <a:off x="0" y="-95250"/>
              <a:ext cx="2900741" cy="373860"/>
            </a:xfrm>
            <a:prstGeom prst="rect">
              <a:avLst/>
            </a:prstGeom>
          </p:spPr>
          <p:txBody>
            <a:bodyPr anchor="ctr" rtlCol="false" tIns="12700" lIns="12700" bIns="12700" rIns="12700"/>
            <a:lstStyle/>
            <a:p>
              <a:pPr algn="ctr">
                <a:lnSpc>
                  <a:spcPts val="7699"/>
                </a:lnSpc>
              </a:pPr>
            </a:p>
          </p:txBody>
        </p:sp>
      </p:grpSp>
      <p:sp>
        <p:nvSpPr>
          <p:cNvPr name="TextBox 9" id="9"/>
          <p:cNvSpPr txBox="true"/>
          <p:nvPr/>
        </p:nvSpPr>
        <p:spPr>
          <a:xfrm rot="0">
            <a:off x="3595225" y="1524962"/>
            <a:ext cx="10577950" cy="927100"/>
          </a:xfrm>
          <a:prstGeom prst="rect">
            <a:avLst/>
          </a:prstGeom>
        </p:spPr>
        <p:txBody>
          <a:bodyPr anchor="t" rtlCol="false" tIns="0" lIns="0" bIns="0" rIns="0">
            <a:spAutoFit/>
          </a:bodyPr>
          <a:lstStyle/>
          <a:p>
            <a:pPr algn="ctr">
              <a:lnSpc>
                <a:spcPts val="7699"/>
              </a:lnSpc>
              <a:spcBef>
                <a:spcPct val="0"/>
              </a:spcBef>
            </a:pPr>
            <a:r>
              <a:rPr lang="en-US" sz="5499">
                <a:solidFill>
                  <a:srgbClr val="FFFFFF"/>
                </a:solidFill>
                <a:latin typeface="League Spartan"/>
                <a:ea typeface="League Spartan"/>
                <a:cs typeface="League Spartan"/>
                <a:sym typeface="League Spartan"/>
              </a:rPr>
              <a:t>IMBALAN KERJA</a:t>
            </a:r>
          </a:p>
        </p:txBody>
      </p:sp>
      <p:sp>
        <p:nvSpPr>
          <p:cNvPr name="TextBox 10" id="10"/>
          <p:cNvSpPr txBox="true"/>
          <p:nvPr/>
        </p:nvSpPr>
        <p:spPr>
          <a:xfrm rot="0">
            <a:off x="1543018" y="2724980"/>
            <a:ext cx="15118163" cy="6292215"/>
          </a:xfrm>
          <a:prstGeom prst="rect">
            <a:avLst/>
          </a:prstGeom>
        </p:spPr>
        <p:txBody>
          <a:bodyPr anchor="t" rtlCol="false" tIns="0" lIns="0" bIns="0" rIns="0">
            <a:spAutoFit/>
          </a:bodyPr>
          <a:lstStyle/>
          <a:p>
            <a:pPr algn="just">
              <a:lnSpc>
                <a:spcPts val="3360"/>
              </a:lnSpc>
            </a:pPr>
            <a:r>
              <a:rPr lang="en-US" sz="2400">
                <a:solidFill>
                  <a:srgbClr val="000000"/>
                </a:solidFill>
                <a:latin typeface="Poppins"/>
                <a:ea typeface="Poppins"/>
                <a:cs typeface="Poppins"/>
                <a:sym typeface="Poppins"/>
              </a:rPr>
              <a:t>1.     Imbalan kerja jangka pendek</a:t>
            </a:r>
          </a:p>
          <a:p>
            <a:pPr algn="just">
              <a:lnSpc>
                <a:spcPts val="3360"/>
              </a:lnSpc>
            </a:pPr>
            <a:r>
              <a:rPr lang="en-US" sz="2400">
                <a:solidFill>
                  <a:srgbClr val="000000"/>
                </a:solidFill>
                <a:latin typeface="Poppins"/>
                <a:ea typeface="Poppins"/>
                <a:cs typeface="Poppins"/>
                <a:sym typeface="Poppins"/>
              </a:rPr>
              <a:t>Imbalan kerja yang akan diterima karyawan pada umumnya bersifat jangka pendek. Imbalan kerja jangka pendek adalah imbalan kerja yang diharapkan akan diselesaikan seluruhnya sebelum 12 bulan setelah akhir periode pelaporan saat bekerja memberikan jasa. Imbalan kerja jenis ini tidak mencakup pesangon. </a:t>
            </a:r>
          </a:p>
          <a:p>
            <a:pPr algn="just">
              <a:lnSpc>
                <a:spcPts val="3360"/>
              </a:lnSpc>
            </a:pPr>
            <a:r>
              <a:rPr lang="en-US" sz="2400">
                <a:solidFill>
                  <a:srgbClr val="000000"/>
                </a:solidFill>
                <a:latin typeface="Poppins"/>
                <a:ea typeface="Poppins"/>
                <a:cs typeface="Poppins"/>
                <a:sym typeface="Poppins"/>
              </a:rPr>
              <a:t>2.    Pesangon</a:t>
            </a:r>
          </a:p>
          <a:p>
            <a:pPr algn="just">
              <a:lnSpc>
                <a:spcPts val="3360"/>
              </a:lnSpc>
            </a:pPr>
            <a:r>
              <a:rPr lang="en-US" sz="2400">
                <a:solidFill>
                  <a:srgbClr val="000000"/>
                </a:solidFill>
                <a:latin typeface="Poppins"/>
                <a:ea typeface="Poppins"/>
                <a:cs typeface="Poppins"/>
                <a:sym typeface="Poppins"/>
              </a:rPr>
              <a:t>Berdasarkan Undang-Undang Nomor 13 Tahun 2003 tentang Ketenagakerjaan, ketika terjadi pemutusan kontrak kerja (PKK), perusahaan wajib memberikan uang pesangon, uang penghargaan masa kerja, serta uang penggantian hak kepada karyawan. Jumlah pesangon tersebut ditentukan berdasarkan lamanya masa kerja. Dengan demikian, pesangon merupakan imbalan yang wajib dibayarkan akibat terjadinya PKK, baik karena keputusan perusahaan (PHK) maupun keputusan karyawan yang menerima tawaran dari perusahaan. Pembayaran pesangon harus dilakukan dalam bentuk tunai, kecuali jika karyawan menyetujui bentuk pembayaran non-tunai.</a:t>
            </a:r>
          </a:p>
          <a:p>
            <a:pPr algn="just">
              <a:lnSpc>
                <a:spcPts val="3360"/>
              </a:lnSpc>
              <a:spcBef>
                <a:spcPct val="0"/>
              </a:spcBef>
            </a:pP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5000"/>
            </a:blip>
            <a:stretch>
              <a:fillRect l="0" t="-12808" r="0" b="-18590"/>
            </a:stretch>
          </a:blipFill>
        </p:spPr>
      </p:sp>
      <p:sp>
        <p:nvSpPr>
          <p:cNvPr name="TextBox 6" id="6"/>
          <p:cNvSpPr txBox="true"/>
          <p:nvPr/>
        </p:nvSpPr>
        <p:spPr>
          <a:xfrm rot="0">
            <a:off x="1383997" y="1780909"/>
            <a:ext cx="15118163" cy="7130415"/>
          </a:xfrm>
          <a:prstGeom prst="rect">
            <a:avLst/>
          </a:prstGeom>
        </p:spPr>
        <p:txBody>
          <a:bodyPr anchor="t" rtlCol="false" tIns="0" lIns="0" bIns="0" rIns="0">
            <a:spAutoFit/>
          </a:bodyPr>
          <a:lstStyle/>
          <a:p>
            <a:pPr algn="just">
              <a:lnSpc>
                <a:spcPts val="3360"/>
              </a:lnSpc>
            </a:pPr>
            <a:r>
              <a:rPr lang="en-US" sz="2400">
                <a:solidFill>
                  <a:srgbClr val="000000"/>
                </a:solidFill>
                <a:latin typeface="Poppins"/>
                <a:ea typeface="Poppins"/>
                <a:cs typeface="Poppins"/>
                <a:sym typeface="Poppins"/>
              </a:rPr>
              <a:t>3.    Imbalan pasca kerja</a:t>
            </a:r>
          </a:p>
          <a:p>
            <a:pPr algn="just">
              <a:lnSpc>
                <a:spcPts val="3360"/>
              </a:lnSpc>
            </a:pPr>
            <a:r>
              <a:rPr lang="en-US" sz="2400">
                <a:solidFill>
                  <a:srgbClr val="000000"/>
                </a:solidFill>
                <a:latin typeface="Poppins"/>
                <a:ea typeface="Poppins"/>
                <a:cs typeface="Poppins"/>
                <a:sym typeface="Poppins"/>
              </a:rPr>
              <a:t>Istilah imbalan pasca kerja dikenal sehari-hari dengan lama pensiun. Namun imbalan pasca kerja tidak hanya mencakup pensiun, tapi semua imbalan yang akan diterima karyawan setelah masa kerja selesai, seperti asuransi dan tunjangan kesehatan pasca kerja. Jadi, imbalan pasca kerja adalah imbalan kerja yang disediakan perusahaan (selain pasangon) dan akan diberikan kepada pekerja setelah menyelesaikan masalah kerjanya. Pasangan bukan merupakan imbalan pasca kerja karena karyawan berhenti sebelum masa kerja normalnya. </a:t>
            </a:r>
          </a:p>
          <a:p>
            <a:pPr algn="just">
              <a:lnSpc>
                <a:spcPts val="3360"/>
              </a:lnSpc>
            </a:pPr>
            <a:r>
              <a:rPr lang="en-US" sz="2400">
                <a:solidFill>
                  <a:srgbClr val="000000"/>
                </a:solidFill>
                <a:latin typeface="Poppins"/>
                <a:ea typeface="Poppins"/>
                <a:cs typeface="Poppins"/>
                <a:sym typeface="Poppins"/>
              </a:rPr>
              <a:t>. </a:t>
            </a:r>
          </a:p>
          <a:p>
            <a:pPr algn="just">
              <a:lnSpc>
                <a:spcPts val="3360"/>
              </a:lnSpc>
            </a:pPr>
            <a:r>
              <a:rPr lang="en-US" sz="2400">
                <a:solidFill>
                  <a:srgbClr val="000000"/>
                </a:solidFill>
                <a:latin typeface="Poppins"/>
                <a:ea typeface="Poppins"/>
                <a:cs typeface="Poppins"/>
                <a:sym typeface="Poppins"/>
              </a:rPr>
              <a:t>4.  Imbalan kerja jangka panjang lainnya</a:t>
            </a:r>
          </a:p>
          <a:p>
            <a:pPr algn="just">
              <a:lnSpc>
                <a:spcPts val="3360"/>
              </a:lnSpc>
            </a:pPr>
            <a:r>
              <a:rPr lang="en-US" sz="2400">
                <a:solidFill>
                  <a:srgbClr val="000000"/>
                </a:solidFill>
                <a:latin typeface="Poppins"/>
                <a:ea typeface="Poppins"/>
                <a:cs typeface="Poppins"/>
                <a:sym typeface="Poppins"/>
              </a:rPr>
              <a:t>Imbalan kerja jangka panjang lainnya adalah imbalan kerja selain imbalan pasca kerja dan pesangon yang jatuh tempo lebih dari 12 bulan setelah akhir periode pelaporan saat bekerja memberikan jasanya. Imbalan ini dapat meliputi cuti beri balan jangka panjang dan imbalan cacat permanen serta bonus dan kompensasi lainnya yang dibayarkan lebih dari 12 bulan sejak akhir periode pelaporan. Berbeda dengan imbalan pasca kerja, imbalan kerja jangka panjang lainnya dibayarkan kepada pekerja selagi masih kerja. Contoh lain dari program ini adalah cuti sabatikal, penghargaan masa kerja, imbalan cacat permanen, dan lain-lain </a:t>
            </a:r>
          </a:p>
          <a:p>
            <a:pPr algn="just">
              <a:lnSpc>
                <a:spcPts val="3360"/>
              </a:lnSpc>
              <a:spcBef>
                <a:spcPct val="0"/>
              </a:spcBef>
            </a:pP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5000"/>
            </a:blip>
            <a:stretch>
              <a:fillRect l="0" t="-12808" r="0" b="-18590"/>
            </a:stretch>
          </a:blipFill>
        </p:spPr>
      </p:sp>
      <p:grpSp>
        <p:nvGrpSpPr>
          <p:cNvPr name="Group 6" id="6"/>
          <p:cNvGrpSpPr/>
          <p:nvPr/>
        </p:nvGrpSpPr>
        <p:grpSpPr>
          <a:xfrm rot="0">
            <a:off x="3568435" y="1145749"/>
            <a:ext cx="11472603" cy="1069527"/>
            <a:chOff x="0" y="0"/>
            <a:chExt cx="3021591" cy="281686"/>
          </a:xfrm>
        </p:grpSpPr>
        <p:sp>
          <p:nvSpPr>
            <p:cNvPr name="Freeform 7" id="7"/>
            <p:cNvSpPr/>
            <p:nvPr/>
          </p:nvSpPr>
          <p:spPr>
            <a:xfrm flipH="false" flipV="false" rot="0">
              <a:off x="0" y="0"/>
              <a:ext cx="3021591" cy="281686"/>
            </a:xfrm>
            <a:custGeom>
              <a:avLst/>
              <a:gdLst/>
              <a:ahLst/>
              <a:cxnLst/>
              <a:rect r="r" b="b" t="t" l="l"/>
              <a:pathLst>
                <a:path h="281686" w="3021591">
                  <a:moveTo>
                    <a:pt x="34416" y="0"/>
                  </a:moveTo>
                  <a:lnTo>
                    <a:pt x="2987175" y="0"/>
                  </a:lnTo>
                  <a:cubicBezTo>
                    <a:pt x="2996303" y="0"/>
                    <a:pt x="3005056" y="3626"/>
                    <a:pt x="3011511" y="10080"/>
                  </a:cubicBezTo>
                  <a:cubicBezTo>
                    <a:pt x="3017965" y="16534"/>
                    <a:pt x="3021591" y="25288"/>
                    <a:pt x="3021591" y="34416"/>
                  </a:cubicBezTo>
                  <a:lnTo>
                    <a:pt x="3021591" y="247270"/>
                  </a:lnTo>
                  <a:cubicBezTo>
                    <a:pt x="3021591" y="266278"/>
                    <a:pt x="3006182" y="281686"/>
                    <a:pt x="2987175" y="281686"/>
                  </a:cubicBezTo>
                  <a:lnTo>
                    <a:pt x="34416" y="281686"/>
                  </a:lnTo>
                  <a:cubicBezTo>
                    <a:pt x="15408" y="281686"/>
                    <a:pt x="0" y="266278"/>
                    <a:pt x="0" y="247270"/>
                  </a:cubicBezTo>
                  <a:lnTo>
                    <a:pt x="0" y="34416"/>
                  </a:lnTo>
                  <a:cubicBezTo>
                    <a:pt x="0" y="25288"/>
                    <a:pt x="3626" y="16534"/>
                    <a:pt x="10080" y="10080"/>
                  </a:cubicBezTo>
                  <a:cubicBezTo>
                    <a:pt x="16534" y="3626"/>
                    <a:pt x="25288" y="0"/>
                    <a:pt x="34416" y="0"/>
                  </a:cubicBezTo>
                  <a:close/>
                </a:path>
              </a:pathLst>
            </a:custGeom>
            <a:solidFill>
              <a:srgbClr val="3B425E"/>
            </a:solidFill>
          </p:spPr>
        </p:sp>
        <p:sp>
          <p:nvSpPr>
            <p:cNvPr name="TextBox 8" id="8"/>
            <p:cNvSpPr txBox="true"/>
            <p:nvPr/>
          </p:nvSpPr>
          <p:spPr>
            <a:xfrm>
              <a:off x="0" y="-95250"/>
              <a:ext cx="3021591" cy="376936"/>
            </a:xfrm>
            <a:prstGeom prst="rect">
              <a:avLst/>
            </a:prstGeom>
          </p:spPr>
          <p:txBody>
            <a:bodyPr anchor="ctr" rtlCol="false" tIns="12700" lIns="12700" bIns="12700" rIns="12700"/>
            <a:lstStyle/>
            <a:p>
              <a:pPr algn="ctr">
                <a:lnSpc>
                  <a:spcPts val="7699"/>
                </a:lnSpc>
              </a:pPr>
            </a:p>
          </p:txBody>
        </p:sp>
      </p:grpSp>
      <p:sp>
        <p:nvSpPr>
          <p:cNvPr name="TextBox 9" id="9"/>
          <p:cNvSpPr txBox="true"/>
          <p:nvPr/>
        </p:nvSpPr>
        <p:spPr>
          <a:xfrm rot="0">
            <a:off x="3855025" y="1218326"/>
            <a:ext cx="10577950" cy="1898650"/>
          </a:xfrm>
          <a:prstGeom prst="rect">
            <a:avLst/>
          </a:prstGeom>
        </p:spPr>
        <p:txBody>
          <a:bodyPr anchor="t" rtlCol="false" tIns="0" lIns="0" bIns="0" rIns="0">
            <a:spAutoFit/>
          </a:bodyPr>
          <a:lstStyle/>
          <a:p>
            <a:pPr algn="ctr">
              <a:lnSpc>
                <a:spcPts val="7699"/>
              </a:lnSpc>
            </a:pPr>
            <a:r>
              <a:rPr lang="en-US" sz="5499">
                <a:solidFill>
                  <a:srgbClr val="FFFFFF"/>
                </a:solidFill>
                <a:latin typeface="League Spartan"/>
                <a:ea typeface="League Spartan"/>
                <a:cs typeface="League Spartan"/>
                <a:sym typeface="League Spartan"/>
              </a:rPr>
              <a:t>AKUNTANSI SEWA</a:t>
            </a:r>
          </a:p>
          <a:p>
            <a:pPr algn="ctr">
              <a:lnSpc>
                <a:spcPts val="7699"/>
              </a:lnSpc>
              <a:spcBef>
                <a:spcPct val="0"/>
              </a:spcBef>
            </a:pPr>
          </a:p>
        </p:txBody>
      </p:sp>
      <p:sp>
        <p:nvSpPr>
          <p:cNvPr name="TextBox 10" id="10"/>
          <p:cNvSpPr txBox="true"/>
          <p:nvPr/>
        </p:nvSpPr>
        <p:spPr>
          <a:xfrm rot="0">
            <a:off x="1431180" y="2148601"/>
            <a:ext cx="15653953" cy="7130415"/>
          </a:xfrm>
          <a:prstGeom prst="rect">
            <a:avLst/>
          </a:prstGeom>
        </p:spPr>
        <p:txBody>
          <a:bodyPr anchor="t" rtlCol="false" tIns="0" lIns="0" bIns="0" rIns="0">
            <a:spAutoFit/>
          </a:bodyPr>
          <a:lstStyle/>
          <a:p>
            <a:pPr algn="just">
              <a:lnSpc>
                <a:spcPts val="3360"/>
              </a:lnSpc>
            </a:pPr>
            <a:r>
              <a:rPr lang="en-US" sz="2400">
                <a:solidFill>
                  <a:srgbClr val="000000"/>
                </a:solidFill>
                <a:latin typeface="Poppins"/>
                <a:ea typeface="Poppins"/>
                <a:cs typeface="Poppins"/>
                <a:sym typeface="Poppins"/>
              </a:rPr>
              <a:t>1.     Akuntansi Sewa Untuk Lessee</a:t>
            </a:r>
          </a:p>
          <a:p>
            <a:pPr algn="just">
              <a:lnSpc>
                <a:spcPts val="3360"/>
              </a:lnSpc>
            </a:pPr>
            <a:r>
              <a:rPr lang="en-US" sz="2400">
                <a:solidFill>
                  <a:srgbClr val="000000"/>
                </a:solidFill>
                <a:latin typeface="Poppins"/>
                <a:ea typeface="Poppins"/>
                <a:cs typeface="Poppins"/>
                <a:sym typeface="Poppins"/>
              </a:rPr>
              <a:t>Pada saat pembiayaan mengakui aset dan liabilitas di awal masa sewa sebesar nilai terendah antara nilai wajar aset sewaan atau sebesar nilai kini dari pembayaran sewa minimum. Nilai aset dan liabilitas tersebut diakui pada nilai yang sama kecuali jika terdapat uang muka atas sewa maka liabilitas diakui setelah dikurangi uang muka </a:t>
            </a:r>
          </a:p>
          <a:p>
            <a:pPr algn="just">
              <a:lnSpc>
                <a:spcPts val="3360"/>
              </a:lnSpc>
            </a:pPr>
          </a:p>
          <a:p>
            <a:pPr algn="just">
              <a:lnSpc>
                <a:spcPts val="3360"/>
              </a:lnSpc>
            </a:pPr>
            <a:r>
              <a:rPr lang="en-US" sz="2400">
                <a:solidFill>
                  <a:srgbClr val="000000"/>
                </a:solidFill>
                <a:latin typeface="Poppins"/>
                <a:ea typeface="Poppins"/>
                <a:cs typeface="Poppins"/>
                <a:sym typeface="Poppins"/>
              </a:rPr>
              <a:t>2. A</a:t>
            </a:r>
            <a:r>
              <a:rPr lang="en-US" sz="2400">
                <a:solidFill>
                  <a:srgbClr val="000000"/>
                </a:solidFill>
                <a:latin typeface="Poppins"/>
                <a:ea typeface="Poppins"/>
                <a:cs typeface="Poppins"/>
                <a:sym typeface="Poppins"/>
              </a:rPr>
              <a:t>kuntansi Sewa Bagi Lessor</a:t>
            </a:r>
          </a:p>
          <a:p>
            <a:pPr algn="just">
              <a:lnSpc>
                <a:spcPts val="3360"/>
              </a:lnSpc>
            </a:pPr>
            <a:r>
              <a:rPr lang="en-US" sz="2400">
                <a:solidFill>
                  <a:srgbClr val="000000"/>
                </a:solidFill>
                <a:latin typeface="Poppins"/>
                <a:ea typeface="Poppins"/>
                <a:cs typeface="Poppins"/>
                <a:sym typeface="Poppins"/>
              </a:rPr>
              <a:t>Dalam sewa pembiayaan pada awal masa sewa lessor atau pemberi sewa mengakui piutang sewa sebesar nilai investasi bersih, yaitu investasi kotor yang didiskontokan dengan tingkat bunga implisit. Investasi kotor adalah pembayaran sewa minimum yang akan diterima lessor berdasarkan sewa pembiayaan ditambah nilai residu (jika ada). Jadi, nilai piutang yang diakui lessor pada awal masa sewa adalah sebesar nilai kini dari jumlah pembayaran sewa minimum yang akan diterima ditambah nilai residu. Selain mengakui piutang sewa penyewa juga menghentikan pengakuan aset sewaan karena semua risiko dan manfaat yang terkait dengan kepemilikan aset telah dialihkan kepada penyewa. Nilai piutang yang diakui biasanya sama dengan nilai aset yang dihentikan pengakuannya kecuali jika terdapat uang muka atas sewa, maka piutang yang diakui setelah dikurangi uang muka. </a:t>
            </a:r>
          </a:p>
          <a:p>
            <a:pPr algn="just">
              <a:lnSpc>
                <a:spcPts val="3360"/>
              </a:lnSpc>
              <a:spcBef>
                <a:spcPct val="0"/>
              </a:spcBef>
            </a:pP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5000"/>
            </a:blip>
            <a:stretch>
              <a:fillRect l="0" t="-12808" r="0" b="-18590"/>
            </a:stretch>
          </a:blipFill>
        </p:spPr>
      </p:sp>
      <p:grpSp>
        <p:nvGrpSpPr>
          <p:cNvPr name="Group 6" id="6"/>
          <p:cNvGrpSpPr/>
          <p:nvPr/>
        </p:nvGrpSpPr>
        <p:grpSpPr>
          <a:xfrm rot="0">
            <a:off x="3595225" y="1394215"/>
            <a:ext cx="11338655" cy="1498159"/>
            <a:chOff x="0" y="0"/>
            <a:chExt cx="2986313" cy="394577"/>
          </a:xfrm>
        </p:grpSpPr>
        <p:sp>
          <p:nvSpPr>
            <p:cNvPr name="Freeform 7" id="7"/>
            <p:cNvSpPr/>
            <p:nvPr/>
          </p:nvSpPr>
          <p:spPr>
            <a:xfrm flipH="false" flipV="false" rot="0">
              <a:off x="0" y="0"/>
              <a:ext cx="2986312" cy="394577"/>
            </a:xfrm>
            <a:custGeom>
              <a:avLst/>
              <a:gdLst/>
              <a:ahLst/>
              <a:cxnLst/>
              <a:rect r="r" b="b" t="t" l="l"/>
              <a:pathLst>
                <a:path h="394577" w="2986312">
                  <a:moveTo>
                    <a:pt x="34822" y="0"/>
                  </a:moveTo>
                  <a:lnTo>
                    <a:pt x="2951490" y="0"/>
                  </a:lnTo>
                  <a:cubicBezTo>
                    <a:pt x="2970722" y="0"/>
                    <a:pt x="2986312" y="15590"/>
                    <a:pt x="2986312" y="34822"/>
                  </a:cubicBezTo>
                  <a:lnTo>
                    <a:pt x="2986312" y="359754"/>
                  </a:lnTo>
                  <a:cubicBezTo>
                    <a:pt x="2986312" y="378986"/>
                    <a:pt x="2970722" y="394577"/>
                    <a:pt x="2951490" y="394577"/>
                  </a:cubicBezTo>
                  <a:lnTo>
                    <a:pt x="34822" y="394577"/>
                  </a:lnTo>
                  <a:cubicBezTo>
                    <a:pt x="15590" y="394577"/>
                    <a:pt x="0" y="378986"/>
                    <a:pt x="0" y="359754"/>
                  </a:cubicBezTo>
                  <a:lnTo>
                    <a:pt x="0" y="34822"/>
                  </a:lnTo>
                  <a:cubicBezTo>
                    <a:pt x="0" y="15590"/>
                    <a:pt x="15590" y="0"/>
                    <a:pt x="34822" y="0"/>
                  </a:cubicBezTo>
                  <a:close/>
                </a:path>
              </a:pathLst>
            </a:custGeom>
            <a:solidFill>
              <a:srgbClr val="3B425E"/>
            </a:solidFill>
          </p:spPr>
        </p:sp>
        <p:sp>
          <p:nvSpPr>
            <p:cNvPr name="TextBox 8" id="8"/>
            <p:cNvSpPr txBox="true"/>
            <p:nvPr/>
          </p:nvSpPr>
          <p:spPr>
            <a:xfrm>
              <a:off x="0" y="-95250"/>
              <a:ext cx="2986313" cy="489827"/>
            </a:xfrm>
            <a:prstGeom prst="rect">
              <a:avLst/>
            </a:prstGeom>
          </p:spPr>
          <p:txBody>
            <a:bodyPr anchor="ctr" rtlCol="false" tIns="12700" lIns="12700" bIns="12700" rIns="12700"/>
            <a:lstStyle/>
            <a:p>
              <a:pPr algn="ctr">
                <a:lnSpc>
                  <a:spcPts val="7699"/>
                </a:lnSpc>
              </a:pPr>
            </a:p>
          </p:txBody>
        </p:sp>
      </p:grpSp>
      <p:sp>
        <p:nvSpPr>
          <p:cNvPr name="TextBox 9" id="9"/>
          <p:cNvSpPr txBox="true"/>
          <p:nvPr/>
        </p:nvSpPr>
        <p:spPr>
          <a:xfrm rot="0">
            <a:off x="734052" y="1670146"/>
            <a:ext cx="16819897" cy="1616709"/>
          </a:xfrm>
          <a:prstGeom prst="rect">
            <a:avLst/>
          </a:prstGeom>
        </p:spPr>
        <p:txBody>
          <a:bodyPr anchor="t" rtlCol="false" tIns="0" lIns="0" bIns="0" rIns="0">
            <a:spAutoFit/>
          </a:bodyPr>
          <a:lstStyle/>
          <a:p>
            <a:pPr algn="ctr">
              <a:lnSpc>
                <a:spcPts val="4340"/>
              </a:lnSpc>
            </a:pPr>
            <a:r>
              <a:rPr lang="en-US" sz="3100">
                <a:solidFill>
                  <a:srgbClr val="FFFFFF"/>
                </a:solidFill>
                <a:latin typeface="League Spartan"/>
                <a:ea typeface="League Spartan"/>
                <a:cs typeface="League Spartan"/>
                <a:sym typeface="League Spartan"/>
              </a:rPr>
              <a:t>KEBIJAKAN AKUNTANSI, PERUBAHAN ESTIMASI, </a:t>
            </a:r>
          </a:p>
          <a:p>
            <a:pPr algn="ctr">
              <a:lnSpc>
                <a:spcPts val="4340"/>
              </a:lnSpc>
            </a:pPr>
            <a:r>
              <a:rPr lang="en-US" sz="3100">
                <a:solidFill>
                  <a:srgbClr val="FFFFFF"/>
                </a:solidFill>
                <a:latin typeface="League Spartan"/>
                <a:ea typeface="League Spartan"/>
                <a:cs typeface="League Spartan"/>
                <a:sym typeface="League Spartan"/>
              </a:rPr>
              <a:t>DAN KESALAHAN</a:t>
            </a:r>
          </a:p>
          <a:p>
            <a:pPr algn="ctr">
              <a:lnSpc>
                <a:spcPts val="4340"/>
              </a:lnSpc>
              <a:spcBef>
                <a:spcPct val="0"/>
              </a:spcBef>
            </a:pPr>
          </a:p>
        </p:txBody>
      </p:sp>
      <p:sp>
        <p:nvSpPr>
          <p:cNvPr name="TextBox 10" id="10"/>
          <p:cNvSpPr txBox="true"/>
          <p:nvPr/>
        </p:nvSpPr>
        <p:spPr>
          <a:xfrm rot="0">
            <a:off x="1795717" y="3220180"/>
            <a:ext cx="14696566" cy="5034915"/>
          </a:xfrm>
          <a:prstGeom prst="rect">
            <a:avLst/>
          </a:prstGeom>
        </p:spPr>
        <p:txBody>
          <a:bodyPr anchor="t" rtlCol="false" tIns="0" lIns="0" bIns="0" rIns="0">
            <a:spAutoFit/>
          </a:bodyPr>
          <a:lstStyle/>
          <a:p>
            <a:pPr algn="just">
              <a:lnSpc>
                <a:spcPts val="3360"/>
              </a:lnSpc>
            </a:pPr>
            <a:r>
              <a:rPr lang="en-US" sz="2400" b="true">
                <a:solidFill>
                  <a:srgbClr val="000000"/>
                </a:solidFill>
                <a:latin typeface="Poppins Bold"/>
                <a:ea typeface="Poppins Bold"/>
                <a:cs typeface="Poppins Bold"/>
                <a:sym typeface="Poppins Bold"/>
              </a:rPr>
              <a:t>Perubahan kebijakan akuntans</a:t>
            </a:r>
            <a:r>
              <a:rPr lang="en-US" sz="2400">
                <a:solidFill>
                  <a:srgbClr val="000000"/>
                </a:solidFill>
                <a:latin typeface="Poppins"/>
                <a:ea typeface="Poppins"/>
                <a:cs typeface="Poppins"/>
                <a:sym typeface="Poppins"/>
              </a:rPr>
              <a:t>i </a:t>
            </a:r>
          </a:p>
          <a:p>
            <a:pPr algn="just">
              <a:lnSpc>
                <a:spcPts val="3360"/>
              </a:lnSpc>
            </a:pPr>
            <a:r>
              <a:rPr lang="en-US" sz="2400">
                <a:solidFill>
                  <a:srgbClr val="000000"/>
                </a:solidFill>
                <a:latin typeface="Poppins"/>
                <a:ea typeface="Poppins"/>
                <a:cs typeface="Poppins"/>
                <a:sym typeface="Poppins"/>
              </a:rPr>
              <a:t>terjadi jika entitas mengubah pilihan kebijakan akuntansi untuk suatu transaksi atau peristiwa yang sama. Jika entitas menerapkan kebijakan akuntansi baru untuk peristiwa dan transaksi yang baru dan berbeda dari sebelumnya maka hal itu tidak dianggap sebagai perubahan kebijakan akuntansi. Perubahan kebijakan akuntansi dapat terjadi karena keharusan kebijakan standar mengharuskan entitas menerapkan metode baru.</a:t>
            </a:r>
            <a:r>
              <a:rPr lang="en-US" sz="2400">
                <a:solidFill>
                  <a:srgbClr val="000000"/>
                </a:solidFill>
                <a:latin typeface="Poppins"/>
                <a:ea typeface="Poppins"/>
                <a:cs typeface="Poppins"/>
                <a:sym typeface="Poppins"/>
              </a:rPr>
              <a:t>.</a:t>
            </a:r>
          </a:p>
          <a:p>
            <a:pPr algn="just">
              <a:lnSpc>
                <a:spcPts val="3360"/>
              </a:lnSpc>
            </a:pPr>
          </a:p>
          <a:p>
            <a:pPr algn="just">
              <a:lnSpc>
                <a:spcPts val="3360"/>
              </a:lnSpc>
            </a:pPr>
            <a:r>
              <a:rPr lang="en-US" sz="2400" b="true">
                <a:solidFill>
                  <a:srgbClr val="000000"/>
                </a:solidFill>
                <a:latin typeface="Poppins Bold"/>
                <a:ea typeface="Poppins Bold"/>
                <a:cs typeface="Poppins Bold"/>
                <a:sym typeface="Poppins Bold"/>
              </a:rPr>
              <a:t>Perubahan Estimasi</a:t>
            </a:r>
          </a:p>
          <a:p>
            <a:pPr algn="just">
              <a:lnSpc>
                <a:spcPts val="3360"/>
              </a:lnSpc>
              <a:spcBef>
                <a:spcPct val="0"/>
              </a:spcBef>
            </a:pPr>
            <a:r>
              <a:rPr lang="en-US" sz="2400">
                <a:solidFill>
                  <a:srgbClr val="000000"/>
                </a:solidFill>
                <a:latin typeface="Poppins"/>
                <a:ea typeface="Poppins"/>
                <a:cs typeface="Poppins"/>
                <a:sym typeface="Poppins"/>
              </a:rPr>
              <a:t>Unsur dalam laporan keuangan tidak semuanya diukur secara langsung namun pengukurannya dengan diestimasi. Penggunaan estimasi yang rasional adalah bagian dasar dalam penyiapan laporan keuangan. Untuk melakukan estimasi entitas menggunakan informasi yang tersedia dan andal. </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5000"/>
            </a:blip>
            <a:stretch>
              <a:fillRect l="0" t="-12808" r="0" b="-18590"/>
            </a:stretch>
          </a:blipFill>
        </p:spPr>
      </p:sp>
      <p:grpSp>
        <p:nvGrpSpPr>
          <p:cNvPr name="Group 6" id="6"/>
          <p:cNvGrpSpPr/>
          <p:nvPr/>
        </p:nvGrpSpPr>
        <p:grpSpPr>
          <a:xfrm rot="0">
            <a:off x="3595225" y="1394215"/>
            <a:ext cx="11338655" cy="1498159"/>
            <a:chOff x="0" y="0"/>
            <a:chExt cx="2986313" cy="394577"/>
          </a:xfrm>
        </p:grpSpPr>
        <p:sp>
          <p:nvSpPr>
            <p:cNvPr name="Freeform 7" id="7"/>
            <p:cNvSpPr/>
            <p:nvPr/>
          </p:nvSpPr>
          <p:spPr>
            <a:xfrm flipH="false" flipV="false" rot="0">
              <a:off x="0" y="0"/>
              <a:ext cx="2986312" cy="394577"/>
            </a:xfrm>
            <a:custGeom>
              <a:avLst/>
              <a:gdLst/>
              <a:ahLst/>
              <a:cxnLst/>
              <a:rect r="r" b="b" t="t" l="l"/>
              <a:pathLst>
                <a:path h="394577" w="2986312">
                  <a:moveTo>
                    <a:pt x="34822" y="0"/>
                  </a:moveTo>
                  <a:lnTo>
                    <a:pt x="2951490" y="0"/>
                  </a:lnTo>
                  <a:cubicBezTo>
                    <a:pt x="2970722" y="0"/>
                    <a:pt x="2986312" y="15590"/>
                    <a:pt x="2986312" y="34822"/>
                  </a:cubicBezTo>
                  <a:lnTo>
                    <a:pt x="2986312" y="359754"/>
                  </a:lnTo>
                  <a:cubicBezTo>
                    <a:pt x="2986312" y="378986"/>
                    <a:pt x="2970722" y="394577"/>
                    <a:pt x="2951490" y="394577"/>
                  </a:cubicBezTo>
                  <a:lnTo>
                    <a:pt x="34822" y="394577"/>
                  </a:lnTo>
                  <a:cubicBezTo>
                    <a:pt x="15590" y="394577"/>
                    <a:pt x="0" y="378986"/>
                    <a:pt x="0" y="359754"/>
                  </a:cubicBezTo>
                  <a:lnTo>
                    <a:pt x="0" y="34822"/>
                  </a:lnTo>
                  <a:cubicBezTo>
                    <a:pt x="0" y="15590"/>
                    <a:pt x="15590" y="0"/>
                    <a:pt x="34822" y="0"/>
                  </a:cubicBezTo>
                  <a:close/>
                </a:path>
              </a:pathLst>
            </a:custGeom>
            <a:solidFill>
              <a:srgbClr val="3B425E"/>
            </a:solidFill>
          </p:spPr>
        </p:sp>
        <p:sp>
          <p:nvSpPr>
            <p:cNvPr name="TextBox 8" id="8"/>
            <p:cNvSpPr txBox="true"/>
            <p:nvPr/>
          </p:nvSpPr>
          <p:spPr>
            <a:xfrm>
              <a:off x="0" y="-95250"/>
              <a:ext cx="2986313" cy="489827"/>
            </a:xfrm>
            <a:prstGeom prst="rect">
              <a:avLst/>
            </a:prstGeom>
          </p:spPr>
          <p:txBody>
            <a:bodyPr anchor="ctr" rtlCol="false" tIns="12700" lIns="12700" bIns="12700" rIns="12700"/>
            <a:lstStyle/>
            <a:p>
              <a:pPr algn="ctr">
                <a:lnSpc>
                  <a:spcPts val="7699"/>
                </a:lnSpc>
              </a:pPr>
            </a:p>
          </p:txBody>
        </p:sp>
      </p:grpSp>
      <p:sp>
        <p:nvSpPr>
          <p:cNvPr name="TextBox 9" id="9"/>
          <p:cNvSpPr txBox="true"/>
          <p:nvPr/>
        </p:nvSpPr>
        <p:spPr>
          <a:xfrm rot="0">
            <a:off x="734052" y="1670146"/>
            <a:ext cx="16819897" cy="1616709"/>
          </a:xfrm>
          <a:prstGeom prst="rect">
            <a:avLst/>
          </a:prstGeom>
        </p:spPr>
        <p:txBody>
          <a:bodyPr anchor="t" rtlCol="false" tIns="0" lIns="0" bIns="0" rIns="0">
            <a:spAutoFit/>
          </a:bodyPr>
          <a:lstStyle/>
          <a:p>
            <a:pPr algn="ctr">
              <a:lnSpc>
                <a:spcPts val="4340"/>
              </a:lnSpc>
            </a:pPr>
            <a:r>
              <a:rPr lang="en-US" sz="3100">
                <a:solidFill>
                  <a:srgbClr val="FFFFFF"/>
                </a:solidFill>
                <a:latin typeface="League Spartan"/>
                <a:ea typeface="League Spartan"/>
                <a:cs typeface="League Spartan"/>
                <a:sym typeface="League Spartan"/>
              </a:rPr>
              <a:t>KEBIJAKAN AKUNTANSI, PERUBAHAN ESTIMASI, </a:t>
            </a:r>
          </a:p>
          <a:p>
            <a:pPr algn="ctr">
              <a:lnSpc>
                <a:spcPts val="4340"/>
              </a:lnSpc>
            </a:pPr>
            <a:r>
              <a:rPr lang="en-US" sz="3100">
                <a:solidFill>
                  <a:srgbClr val="FFFFFF"/>
                </a:solidFill>
                <a:latin typeface="League Spartan"/>
                <a:ea typeface="League Spartan"/>
                <a:cs typeface="League Spartan"/>
                <a:sym typeface="League Spartan"/>
              </a:rPr>
              <a:t>DAN KESALAHAN</a:t>
            </a:r>
          </a:p>
          <a:p>
            <a:pPr algn="ctr">
              <a:lnSpc>
                <a:spcPts val="4340"/>
              </a:lnSpc>
              <a:spcBef>
                <a:spcPct val="0"/>
              </a:spcBef>
            </a:pPr>
          </a:p>
        </p:txBody>
      </p:sp>
      <p:sp>
        <p:nvSpPr>
          <p:cNvPr name="TextBox 10" id="10"/>
          <p:cNvSpPr txBox="true"/>
          <p:nvPr/>
        </p:nvSpPr>
        <p:spPr>
          <a:xfrm rot="0">
            <a:off x="1795717" y="3434495"/>
            <a:ext cx="14696566" cy="3777615"/>
          </a:xfrm>
          <a:prstGeom prst="rect">
            <a:avLst/>
          </a:prstGeom>
        </p:spPr>
        <p:txBody>
          <a:bodyPr anchor="t" rtlCol="false" tIns="0" lIns="0" bIns="0" rIns="0">
            <a:spAutoFit/>
          </a:bodyPr>
          <a:lstStyle/>
          <a:p>
            <a:pPr algn="just">
              <a:lnSpc>
                <a:spcPts val="3360"/>
              </a:lnSpc>
            </a:pPr>
            <a:r>
              <a:rPr lang="en-US" sz="2400" b="true">
                <a:solidFill>
                  <a:srgbClr val="000000"/>
                </a:solidFill>
                <a:latin typeface="Poppins Bold"/>
                <a:ea typeface="Poppins Bold"/>
                <a:cs typeface="Poppins Bold"/>
                <a:sym typeface="Poppins Bold"/>
              </a:rPr>
              <a:t>Kesalahan</a:t>
            </a:r>
          </a:p>
          <a:p>
            <a:pPr algn="just">
              <a:lnSpc>
                <a:spcPts val="3360"/>
              </a:lnSpc>
            </a:pPr>
            <a:r>
              <a:rPr lang="en-US" sz="2400">
                <a:solidFill>
                  <a:srgbClr val="000000"/>
                </a:solidFill>
                <a:latin typeface="Poppins"/>
                <a:ea typeface="Poppins"/>
                <a:cs typeface="Poppins"/>
                <a:sym typeface="Poppins"/>
              </a:rPr>
              <a:t>Dalam penyusunan laporan keuangan entitas mungkin saja melakukan kesalahan. Laporan keuangan menjadi tidak sesuai dengan sak jika mengandung kesalahan material atau tidak material yang disengaja. Jika ditemukan kesalahan maka kesalahan tersebut harus dikoreksi. Jika laporan keuangan periode tersebut belum diselesaikan maka koreksi dengan mudah dapat dilakukan pada pos yang ditemukan kesalahannya. Namun jika kesalahan tersebut ditemukan pada periode berikutnya maka pos tersebut tetap harus dikoreksi dan dampaknya diterapkan secara retrospektif. </a:t>
            </a:r>
          </a:p>
          <a:p>
            <a:pPr algn="just">
              <a:lnSpc>
                <a:spcPts val="3360"/>
              </a:lnSpc>
              <a:spcBef>
                <a:spcPct val="0"/>
              </a:spcBef>
            </a:pP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bg>
      <p:bgPr>
        <a:solidFill>
          <a:srgbClr val="3B425E"/>
        </a:solidFill>
      </p:bgPr>
    </p:bg>
    <p:spTree>
      <p:nvGrpSpPr>
        <p:cNvPr id="1" name=""/>
        <p:cNvGrpSpPr/>
        <p:nvPr/>
      </p:nvGrpSpPr>
      <p:grpSpPr>
        <a:xfrm>
          <a:off x="0" y="0"/>
          <a:ext cx="0" cy="0"/>
          <a:chOff x="0" y="0"/>
          <a:chExt cx="0" cy="0"/>
        </a:xfrm>
      </p:grpSpPr>
      <p:grpSp>
        <p:nvGrpSpPr>
          <p:cNvPr name="Group 2" id="2"/>
          <p:cNvGrpSpPr/>
          <p:nvPr/>
        </p:nvGrpSpPr>
        <p:grpSpPr>
          <a:xfrm rot="0">
            <a:off x="1028700" y="1028700"/>
            <a:ext cx="16230600" cy="8229600"/>
            <a:chOff x="0" y="0"/>
            <a:chExt cx="4274726" cy="2167467"/>
          </a:xfrm>
        </p:grpSpPr>
        <p:sp>
          <p:nvSpPr>
            <p:cNvPr name="Freeform 3" id="3"/>
            <p:cNvSpPr/>
            <p:nvPr/>
          </p:nvSpPr>
          <p:spPr>
            <a:xfrm flipH="false" flipV="false" rot="0">
              <a:off x="0" y="0"/>
              <a:ext cx="4274726" cy="2167467"/>
            </a:xfrm>
            <a:custGeom>
              <a:avLst/>
              <a:gdLst/>
              <a:ahLst/>
              <a:cxnLst/>
              <a:rect r="r" b="b" t="t" l="l"/>
              <a:pathLst>
                <a:path h="2167467" w="4274726">
                  <a:moveTo>
                    <a:pt x="24327" y="0"/>
                  </a:moveTo>
                  <a:lnTo>
                    <a:pt x="4250399" y="0"/>
                  </a:lnTo>
                  <a:cubicBezTo>
                    <a:pt x="4263834" y="0"/>
                    <a:pt x="4274726" y="10891"/>
                    <a:pt x="4274726" y="24327"/>
                  </a:cubicBezTo>
                  <a:lnTo>
                    <a:pt x="4274726" y="2143140"/>
                  </a:lnTo>
                  <a:cubicBezTo>
                    <a:pt x="4274726" y="2156575"/>
                    <a:pt x="4263834" y="2167467"/>
                    <a:pt x="4250399" y="2167467"/>
                  </a:cubicBezTo>
                  <a:lnTo>
                    <a:pt x="24327" y="2167467"/>
                  </a:lnTo>
                  <a:cubicBezTo>
                    <a:pt x="10891" y="2167467"/>
                    <a:pt x="0" y="2156575"/>
                    <a:pt x="0" y="2143140"/>
                  </a:cubicBezTo>
                  <a:lnTo>
                    <a:pt x="0" y="24327"/>
                  </a:lnTo>
                  <a:cubicBezTo>
                    <a:pt x="0" y="10891"/>
                    <a:pt x="10891" y="0"/>
                    <a:pt x="24327" y="0"/>
                  </a:cubicBezTo>
                  <a:close/>
                </a:path>
              </a:pathLst>
            </a:custGeom>
            <a:solidFill>
              <a:srgbClr val="E0EAFF"/>
            </a:solidFill>
          </p:spPr>
        </p:sp>
        <p:sp>
          <p:nvSpPr>
            <p:cNvPr name="TextBox 4" id="4"/>
            <p:cNvSpPr txBox="true"/>
            <p:nvPr/>
          </p:nvSpPr>
          <p:spPr>
            <a:xfrm>
              <a:off x="0" y="-28575"/>
              <a:ext cx="4274726" cy="2196042"/>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028700" y="1028700"/>
            <a:ext cx="16230600" cy="8229600"/>
          </a:xfrm>
          <a:custGeom>
            <a:avLst/>
            <a:gdLst/>
            <a:ahLst/>
            <a:cxnLst/>
            <a:rect r="r" b="b" t="t" l="l"/>
            <a:pathLst>
              <a:path h="8229600" w="16230600">
                <a:moveTo>
                  <a:pt x="0" y="0"/>
                </a:moveTo>
                <a:lnTo>
                  <a:pt x="16230600" y="0"/>
                </a:lnTo>
                <a:lnTo>
                  <a:pt x="16230600" y="8229600"/>
                </a:lnTo>
                <a:lnTo>
                  <a:pt x="0" y="8229600"/>
                </a:lnTo>
                <a:lnTo>
                  <a:pt x="0" y="0"/>
                </a:lnTo>
                <a:close/>
              </a:path>
            </a:pathLst>
          </a:custGeom>
          <a:blipFill>
            <a:blip r:embed="rId2">
              <a:alphaModFix amt="5000"/>
            </a:blip>
            <a:stretch>
              <a:fillRect l="0" t="-12808" r="0" b="-18590"/>
            </a:stretch>
          </a:blipFill>
        </p:spPr>
      </p:sp>
      <p:grpSp>
        <p:nvGrpSpPr>
          <p:cNvPr name="Group 6" id="6"/>
          <p:cNvGrpSpPr/>
          <p:nvPr/>
        </p:nvGrpSpPr>
        <p:grpSpPr>
          <a:xfrm rot="0">
            <a:off x="3595225" y="1394215"/>
            <a:ext cx="10936813" cy="1230264"/>
            <a:chOff x="0" y="0"/>
            <a:chExt cx="2880478" cy="324020"/>
          </a:xfrm>
        </p:grpSpPr>
        <p:sp>
          <p:nvSpPr>
            <p:cNvPr name="Freeform 7" id="7"/>
            <p:cNvSpPr/>
            <p:nvPr/>
          </p:nvSpPr>
          <p:spPr>
            <a:xfrm flipH="false" flipV="false" rot="0">
              <a:off x="0" y="0"/>
              <a:ext cx="2880477" cy="324020"/>
            </a:xfrm>
            <a:custGeom>
              <a:avLst/>
              <a:gdLst/>
              <a:ahLst/>
              <a:cxnLst/>
              <a:rect r="r" b="b" t="t" l="l"/>
              <a:pathLst>
                <a:path h="324020" w="2880477">
                  <a:moveTo>
                    <a:pt x="36102" y="0"/>
                  </a:moveTo>
                  <a:lnTo>
                    <a:pt x="2844376" y="0"/>
                  </a:lnTo>
                  <a:cubicBezTo>
                    <a:pt x="2853951" y="0"/>
                    <a:pt x="2863133" y="3804"/>
                    <a:pt x="2869904" y="10574"/>
                  </a:cubicBezTo>
                  <a:cubicBezTo>
                    <a:pt x="2876674" y="17344"/>
                    <a:pt x="2880477" y="26527"/>
                    <a:pt x="2880477" y="36102"/>
                  </a:cubicBezTo>
                  <a:lnTo>
                    <a:pt x="2880477" y="287918"/>
                  </a:lnTo>
                  <a:cubicBezTo>
                    <a:pt x="2880477" y="297493"/>
                    <a:pt x="2876674" y="306676"/>
                    <a:pt x="2869904" y="313446"/>
                  </a:cubicBezTo>
                  <a:cubicBezTo>
                    <a:pt x="2863133" y="320217"/>
                    <a:pt x="2853951" y="324020"/>
                    <a:pt x="2844376" y="324020"/>
                  </a:cubicBezTo>
                  <a:lnTo>
                    <a:pt x="36102" y="324020"/>
                  </a:lnTo>
                  <a:cubicBezTo>
                    <a:pt x="26527" y="324020"/>
                    <a:pt x="17344" y="320217"/>
                    <a:pt x="10574" y="313446"/>
                  </a:cubicBezTo>
                  <a:cubicBezTo>
                    <a:pt x="3804" y="306676"/>
                    <a:pt x="0" y="297493"/>
                    <a:pt x="0" y="287918"/>
                  </a:cubicBezTo>
                  <a:lnTo>
                    <a:pt x="0" y="36102"/>
                  </a:lnTo>
                  <a:cubicBezTo>
                    <a:pt x="0" y="26527"/>
                    <a:pt x="3804" y="17344"/>
                    <a:pt x="10574" y="10574"/>
                  </a:cubicBezTo>
                  <a:cubicBezTo>
                    <a:pt x="17344" y="3804"/>
                    <a:pt x="26527" y="0"/>
                    <a:pt x="36102" y="0"/>
                  </a:cubicBezTo>
                  <a:close/>
                </a:path>
              </a:pathLst>
            </a:custGeom>
            <a:solidFill>
              <a:srgbClr val="3B425E"/>
            </a:solidFill>
          </p:spPr>
        </p:sp>
        <p:sp>
          <p:nvSpPr>
            <p:cNvPr name="TextBox 8" id="8"/>
            <p:cNvSpPr txBox="true"/>
            <p:nvPr/>
          </p:nvSpPr>
          <p:spPr>
            <a:xfrm>
              <a:off x="0" y="-95250"/>
              <a:ext cx="2880478" cy="419270"/>
            </a:xfrm>
            <a:prstGeom prst="rect">
              <a:avLst/>
            </a:prstGeom>
          </p:spPr>
          <p:txBody>
            <a:bodyPr anchor="ctr" rtlCol="false" tIns="12700" lIns="12700" bIns="12700" rIns="12700"/>
            <a:lstStyle/>
            <a:p>
              <a:pPr algn="ctr">
                <a:lnSpc>
                  <a:spcPts val="7699"/>
                </a:lnSpc>
              </a:pPr>
            </a:p>
          </p:txBody>
        </p:sp>
      </p:grpSp>
      <p:sp>
        <p:nvSpPr>
          <p:cNvPr name="TextBox 9" id="9"/>
          <p:cNvSpPr txBox="true"/>
          <p:nvPr/>
        </p:nvSpPr>
        <p:spPr>
          <a:xfrm rot="0">
            <a:off x="734052" y="1670146"/>
            <a:ext cx="16819897" cy="530859"/>
          </a:xfrm>
          <a:prstGeom prst="rect">
            <a:avLst/>
          </a:prstGeom>
        </p:spPr>
        <p:txBody>
          <a:bodyPr anchor="t" rtlCol="false" tIns="0" lIns="0" bIns="0" rIns="0">
            <a:spAutoFit/>
          </a:bodyPr>
          <a:lstStyle/>
          <a:p>
            <a:pPr algn="ctr">
              <a:lnSpc>
                <a:spcPts val="4340"/>
              </a:lnSpc>
              <a:spcBef>
                <a:spcPct val="0"/>
              </a:spcBef>
            </a:pPr>
            <a:r>
              <a:rPr lang="en-US" sz="3100">
                <a:solidFill>
                  <a:srgbClr val="FFFFFF"/>
                </a:solidFill>
                <a:latin typeface="League Spartan"/>
                <a:ea typeface="League Spartan"/>
                <a:cs typeface="League Spartan"/>
                <a:sym typeface="League Spartan"/>
              </a:rPr>
              <a:t>LAPORAN ARUS KAS</a:t>
            </a:r>
          </a:p>
        </p:txBody>
      </p:sp>
      <p:sp>
        <p:nvSpPr>
          <p:cNvPr name="TextBox 10" id="10"/>
          <p:cNvSpPr txBox="true"/>
          <p:nvPr/>
        </p:nvSpPr>
        <p:spPr>
          <a:xfrm rot="0">
            <a:off x="1350174" y="3256382"/>
            <a:ext cx="14879479" cy="4615815"/>
          </a:xfrm>
          <a:prstGeom prst="rect">
            <a:avLst/>
          </a:prstGeom>
        </p:spPr>
        <p:txBody>
          <a:bodyPr anchor="t" rtlCol="false" tIns="0" lIns="0" bIns="0" rIns="0">
            <a:spAutoFit/>
          </a:bodyPr>
          <a:lstStyle/>
          <a:p>
            <a:pPr algn="just">
              <a:lnSpc>
                <a:spcPts val="3360"/>
              </a:lnSpc>
            </a:pPr>
            <a:r>
              <a:rPr lang="en-US" sz="2400">
                <a:solidFill>
                  <a:srgbClr val="000000"/>
                </a:solidFill>
                <a:latin typeface="Poppins"/>
                <a:ea typeface="Poppins"/>
                <a:cs typeface="Poppins"/>
                <a:sym typeface="Poppins"/>
              </a:rPr>
              <a:t>Laporan Arus Kas</a:t>
            </a:r>
          </a:p>
          <a:p>
            <a:pPr algn="just">
              <a:lnSpc>
                <a:spcPts val="3360"/>
              </a:lnSpc>
            </a:pPr>
            <a:r>
              <a:rPr lang="en-US" sz="2400">
                <a:solidFill>
                  <a:srgbClr val="000000"/>
                </a:solidFill>
                <a:latin typeface="Poppins"/>
                <a:ea typeface="Poppins"/>
                <a:cs typeface="Poppins"/>
                <a:sym typeface="Poppins"/>
              </a:rPr>
              <a:t>Secara umum laporan arus kas terdiri dari tiga bagian yang merupakan karakteristik transaksi kas perusahaan yaitu sebagai berikut: </a:t>
            </a:r>
          </a:p>
          <a:p>
            <a:pPr algn="just">
              <a:lnSpc>
                <a:spcPts val="3360"/>
              </a:lnSpc>
            </a:pPr>
          </a:p>
          <a:p>
            <a:pPr algn="just">
              <a:lnSpc>
                <a:spcPts val="3360"/>
              </a:lnSpc>
            </a:pPr>
            <a:r>
              <a:rPr lang="en-US" sz="2400" b="true">
                <a:solidFill>
                  <a:srgbClr val="000000"/>
                </a:solidFill>
                <a:latin typeface="Poppins Bold"/>
                <a:ea typeface="Poppins Bold"/>
                <a:cs typeface="Poppins Bold"/>
                <a:sym typeface="Poppins Bold"/>
              </a:rPr>
              <a:t>1.Penyusunan Laporan Arus Kas</a:t>
            </a:r>
          </a:p>
          <a:p>
            <a:pPr algn="just">
              <a:lnSpc>
                <a:spcPts val="3360"/>
              </a:lnSpc>
            </a:pPr>
            <a:r>
              <a:rPr lang="en-US" sz="2400">
                <a:solidFill>
                  <a:srgbClr val="000000"/>
                </a:solidFill>
                <a:latin typeface="Poppins"/>
                <a:ea typeface="Poppins"/>
                <a:cs typeface="Poppins"/>
                <a:sym typeface="Poppins"/>
              </a:rPr>
              <a:t>Untuk menyusun arus kas dari aktivitas operasi pada dua metode yang bisa dipilih oleh entitas yaitu metode langsung dan tidak langsung. Untuk aktivitas investasi dan pendanaan hanya ada satu metode yang digunakan yaitu metode langsung,sebelum memulai untuk menyusun laporan arus kas tiga jenis laporan keuangan </a:t>
            </a:r>
          </a:p>
          <a:p>
            <a:pPr algn="just">
              <a:lnSpc>
                <a:spcPts val="3360"/>
              </a:lnSpc>
            </a:pPr>
          </a:p>
          <a:p>
            <a:pPr algn="just">
              <a:lnSpc>
                <a:spcPts val="3360"/>
              </a:lnSpc>
              <a:spcBef>
                <a:spcPct val="0"/>
              </a:spcBef>
            </a:p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DAG6N3FUedQ</dc:identifier>
  <dcterms:modified xsi:type="dcterms:W3CDTF">2011-08-01T06:04:30Z</dcterms:modified>
  <cp:revision>1</cp:revision>
  <dc:title>ppt kel. 10</dc:title>
</cp:coreProperties>
</file>