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embeddedFontLst>
    <p:embeddedFont>
      <p:font typeface="DQGHTB+TrebuchetMS"/>
      <p:regular r:id="rId17"/>
    </p:embeddedFont>
    <p:embeddedFont>
      <p:font typeface="EOGJRA+Arial-Black"/>
      <p:regular r:id="rId18"/>
    </p:embeddedFont>
    <p:embeddedFont>
      <p:font typeface="UUFBPK+Arial-BoldMT"/>
      <p:regular r:id="rId1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13905" y="1959823"/>
            <a:ext cx="11424908" cy="23351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8600" spc="1130">
                <a:solidFill>
                  <a:srgbClr val="704031"/>
                </a:solidFill>
                <a:latin typeface="DQGHTB+TrebuchetMS"/>
                <a:cs typeface="DQGHTB+TrebuchetMS"/>
              </a:rPr>
              <a:t>LIABILITAS</a:t>
            </a:r>
            <a:r>
              <a:rPr dirty="0" sz="8600" spc="-1793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8600" spc="1226">
                <a:solidFill>
                  <a:srgbClr val="704031"/>
                </a:solidFill>
                <a:latin typeface="DQGHTB+TrebuchetMS"/>
                <a:cs typeface="DQGHTB+TrebuchetMS"/>
              </a:rPr>
              <a:t>JANGKA</a:t>
            </a:r>
          </a:p>
          <a:p>
            <a:pPr marL="622132" marR="0">
              <a:lnSpc>
                <a:spcPts val="8101"/>
              </a:lnSpc>
              <a:spcBef>
                <a:spcPts val="0"/>
              </a:spcBef>
              <a:spcAft>
                <a:spcPts val="0"/>
              </a:spcAft>
            </a:pPr>
            <a:r>
              <a:rPr dirty="0" sz="8600" spc="856">
                <a:solidFill>
                  <a:srgbClr val="704031"/>
                </a:solidFill>
                <a:latin typeface="DQGHTB+TrebuchetMS"/>
                <a:cs typeface="DQGHTB+TrebuchetMS"/>
              </a:rPr>
              <a:t>PENDEK,</a:t>
            </a:r>
            <a:r>
              <a:rPr dirty="0" sz="8600" spc="-922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8600" spc="864">
                <a:solidFill>
                  <a:srgbClr val="704031"/>
                </a:solidFill>
                <a:latin typeface="DQGHTB+TrebuchetMS"/>
                <a:cs typeface="DQGHTB+TrebuchetMS"/>
              </a:rPr>
              <a:t>PROVISI,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12879" y="4017527"/>
            <a:ext cx="10448689" cy="13062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8600" spc="1125">
                <a:solidFill>
                  <a:srgbClr val="704031"/>
                </a:solidFill>
                <a:latin typeface="DQGHTB+TrebuchetMS"/>
                <a:cs typeface="DQGHTB+TrebuchetMS"/>
              </a:rPr>
              <a:t>DAN</a:t>
            </a:r>
            <a:r>
              <a:rPr dirty="0" sz="8600" spc="-967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8600" spc="1040">
                <a:solidFill>
                  <a:srgbClr val="704031"/>
                </a:solidFill>
                <a:latin typeface="DQGHTB+TrebuchetMS"/>
                <a:cs typeface="DQGHTB+TrebuchetMS"/>
              </a:rPr>
              <a:t>KONTINJENSI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90194" y="5369375"/>
            <a:ext cx="4720852" cy="7813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150" spc="-116">
                <a:solidFill>
                  <a:srgbClr val="f5faff"/>
                </a:solidFill>
                <a:latin typeface="EOGJRA+Arial-Black"/>
                <a:cs typeface="EOGJRA+Arial-Black"/>
              </a:rPr>
              <a:t>Oleh</a:t>
            </a:r>
            <a:r>
              <a:rPr dirty="0" sz="4150" spc="-601">
                <a:solidFill>
                  <a:srgbClr val="f5faff"/>
                </a:solidFill>
                <a:latin typeface="EOGJRA+Arial-Black"/>
                <a:cs typeface="EOGJRA+Arial-Black"/>
              </a:rPr>
              <a:t> </a:t>
            </a:r>
            <a:r>
              <a:rPr dirty="0" sz="4150" spc="-137">
                <a:solidFill>
                  <a:srgbClr val="f5faff"/>
                </a:solidFill>
                <a:latin typeface="EOGJRA+Arial-Black"/>
                <a:cs typeface="EOGJRA+Arial-Black"/>
              </a:rPr>
              <a:t>Kelompok</a:t>
            </a:r>
            <a:r>
              <a:rPr dirty="0" sz="4150" spc="-748">
                <a:solidFill>
                  <a:srgbClr val="f5faff"/>
                </a:solidFill>
                <a:latin typeface="EOGJRA+Arial-Black"/>
                <a:cs typeface="EOGJRA+Arial-Black"/>
              </a:rPr>
              <a:t> </a:t>
            </a:r>
            <a:r>
              <a:rPr dirty="0" sz="4150">
                <a:solidFill>
                  <a:srgbClr val="f5faff"/>
                </a:solidFill>
                <a:latin typeface="EOGJRA+Arial-Black"/>
                <a:cs typeface="EOGJRA+Arial-Black"/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34195" y="726808"/>
            <a:ext cx="7955778" cy="1387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9150" spc="1214">
                <a:solidFill>
                  <a:srgbClr val="704031"/>
                </a:solidFill>
                <a:latin typeface="DQGHTB+TrebuchetMS"/>
                <a:cs typeface="DQGHTB+TrebuchetMS"/>
              </a:rPr>
              <a:t>KESIMPULAN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2588" y="3337229"/>
            <a:ext cx="14102421" cy="42172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919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79">
                <a:solidFill>
                  <a:srgbClr val="000000"/>
                </a:solidFill>
                <a:latin typeface="Tahoma"/>
                <a:cs typeface="Tahoma"/>
              </a:rPr>
              <a:t>tiga</a:t>
            </a:r>
            <a:r>
              <a:rPr dirty="0" sz="2400" spc="7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Tahoma"/>
                <a:cs typeface="Tahoma"/>
              </a:rPr>
              <a:t>jenis</a:t>
            </a:r>
            <a:r>
              <a:rPr dirty="0" sz="2400" spc="7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28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5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68">
                <a:solidFill>
                  <a:srgbClr val="000000"/>
                </a:solidFill>
                <a:latin typeface="Tahoma"/>
                <a:cs typeface="Tahoma"/>
              </a:rPr>
              <a:t>krusial</a:t>
            </a:r>
            <a:r>
              <a:rPr dirty="0" sz="2400" spc="7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400" spc="4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2400" spc="6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keuangan</a:t>
            </a:r>
            <a:r>
              <a:rPr dirty="0" sz="2400" spc="5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perusahaan,</a:t>
            </a:r>
            <a:r>
              <a:rPr dirty="0" sz="2400" spc="93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9">
                <a:solidFill>
                  <a:srgbClr val="000000"/>
                </a:solidFill>
                <a:latin typeface="Tahoma"/>
                <a:cs typeface="Tahoma"/>
              </a:rPr>
              <a:t>yaitu</a:t>
            </a:r>
            <a:r>
              <a:rPr dirty="0" sz="2400" spc="71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400" spc="122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jangka</a:t>
            </a:r>
          </a:p>
          <a:p>
            <a:pPr marL="69913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pendek,</a:t>
            </a:r>
            <a:r>
              <a:rPr dirty="0" sz="2400" spc="6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provisi,</a:t>
            </a:r>
            <a:r>
              <a:rPr dirty="0" sz="2400" spc="91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7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400" spc="5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kontinjensi.</a:t>
            </a:r>
            <a:r>
              <a:rPr dirty="0" sz="2400" spc="4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3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5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83">
                <a:solidFill>
                  <a:srgbClr val="000000"/>
                </a:solidFill>
                <a:latin typeface="Tahoma"/>
                <a:cs typeface="Tahoma"/>
              </a:rPr>
              <a:t>termasuk</a:t>
            </a:r>
            <a:r>
              <a:rPr dirty="0" sz="2400" spc="7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4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400" spc="122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jangka</a:t>
            </a:r>
            <a:r>
              <a:rPr dirty="0" sz="2400" spc="7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pendek</a:t>
            </a:r>
            <a:r>
              <a:rPr dirty="0" sz="2400" spc="2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adalah</a:t>
            </a:r>
          </a:p>
          <a:p>
            <a:pPr marL="331533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2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5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memiliki</a:t>
            </a:r>
            <a:r>
              <a:rPr dirty="0" sz="2400" spc="3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38">
                <a:solidFill>
                  <a:srgbClr val="000000"/>
                </a:solidFill>
                <a:latin typeface="Tahoma"/>
                <a:cs typeface="Tahoma"/>
              </a:rPr>
              <a:t>waktu</a:t>
            </a:r>
            <a:r>
              <a:rPr dirty="0" sz="2400" spc="7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3">
                <a:solidFill>
                  <a:srgbClr val="000000"/>
                </a:solidFill>
                <a:latin typeface="Tahoma"/>
                <a:cs typeface="Tahoma"/>
              </a:rPr>
              <a:t>jatuh</a:t>
            </a:r>
            <a:r>
              <a:rPr dirty="0" sz="2400" spc="7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tempo</a:t>
            </a:r>
            <a:r>
              <a:rPr dirty="0" sz="2400" spc="5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78">
                <a:solidFill>
                  <a:srgbClr val="000000"/>
                </a:solidFill>
                <a:latin typeface="Tahoma"/>
                <a:cs typeface="Tahoma"/>
              </a:rPr>
              <a:t>satu</a:t>
            </a:r>
            <a:r>
              <a:rPr dirty="0" sz="2400" spc="7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tahun</a:t>
            </a:r>
            <a:r>
              <a:rPr dirty="0" sz="2400" spc="8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08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400" spc="7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kurang.</a:t>
            </a:r>
            <a:r>
              <a:rPr dirty="0" sz="2400" spc="6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73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4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2400" spc="4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memberi</a:t>
            </a:r>
          </a:p>
          <a:p>
            <a:pPr marL="488696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pengaruh</a:t>
            </a:r>
            <a:r>
              <a:rPr dirty="0" sz="24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83">
                <a:solidFill>
                  <a:srgbClr val="000000"/>
                </a:solidFill>
                <a:latin typeface="Tahoma"/>
                <a:cs typeface="Tahoma"/>
              </a:rPr>
              <a:t>besar</a:t>
            </a:r>
            <a:r>
              <a:rPr dirty="0" sz="24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terhadap</a:t>
            </a:r>
            <a:r>
              <a:rPr dirty="0" sz="24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3">
                <a:solidFill>
                  <a:srgbClr val="000000"/>
                </a:solidFill>
                <a:latin typeface="Tahoma"/>
                <a:cs typeface="Tahoma"/>
              </a:rPr>
              <a:t>likuiditas</a:t>
            </a:r>
            <a:r>
              <a:rPr dirty="0" sz="2400" spc="6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perusahaan.</a:t>
            </a:r>
            <a:r>
              <a:rPr dirty="0" sz="24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83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2400" spc="6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adalah</a:t>
            </a:r>
            <a:r>
              <a:rPr dirty="0" sz="24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400" spc="6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6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jumlah</a:t>
            </a:r>
            <a:r>
              <a:rPr dirty="0" sz="24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08">
                <a:solidFill>
                  <a:srgbClr val="000000"/>
                </a:solidFill>
                <a:latin typeface="Tahoma"/>
                <a:cs typeface="Tahoma"/>
              </a:rPr>
              <a:t>atau</a:t>
            </a:r>
          </a:p>
          <a:p>
            <a:pPr marL="220726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waktunya</a:t>
            </a:r>
            <a:r>
              <a:rPr dirty="0" sz="2400" spc="5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belum</a:t>
            </a:r>
            <a:r>
              <a:rPr dirty="0" sz="2400" spc="5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19">
                <a:solidFill>
                  <a:srgbClr val="000000"/>
                </a:solidFill>
                <a:latin typeface="Tahoma"/>
                <a:cs typeface="Tahoma"/>
              </a:rPr>
              <a:t>pasti</a:t>
            </a:r>
            <a:r>
              <a:rPr dirty="0" sz="240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93">
                <a:solidFill>
                  <a:srgbClr val="000000"/>
                </a:solidFill>
                <a:latin typeface="Tahoma"/>
                <a:cs typeface="Tahoma"/>
              </a:rPr>
              <a:t>tetapi</a:t>
            </a:r>
            <a:r>
              <a:rPr dirty="0" sz="2400" spc="5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19">
                <a:solidFill>
                  <a:srgbClr val="000000"/>
                </a:solidFill>
                <a:latin typeface="Tahoma"/>
                <a:cs typeface="Tahoma"/>
              </a:rPr>
              <a:t>pasti</a:t>
            </a:r>
            <a:r>
              <a:rPr dirty="0" sz="240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akan</a:t>
            </a:r>
            <a:r>
              <a:rPr dirty="0" sz="2400" spc="5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terjadi,</a:t>
            </a:r>
            <a:r>
              <a:rPr dirty="0" sz="2400" spc="5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sedangkan</a:t>
            </a:r>
            <a:r>
              <a:rPr dirty="0" sz="2400" spc="5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400" spc="5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adalah</a:t>
            </a:r>
            <a:r>
              <a:rPr dirty="0" sz="2400" spc="5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5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000000"/>
                </a:solidFill>
                <a:latin typeface="Tahoma"/>
                <a:cs typeface="Tahoma"/>
              </a:rPr>
              <a:t>yang</a:t>
            </a:r>
          </a:p>
          <a:p>
            <a:pPr marL="466629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bergantung</a:t>
            </a:r>
            <a:r>
              <a:rPr dirty="0" sz="2400" spc="4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dirty="0" sz="2400" spc="4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kejadian</a:t>
            </a:r>
            <a:r>
              <a:rPr dirty="0" sz="2400" spc="4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2400" spc="4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7">
                <a:solidFill>
                  <a:srgbClr val="000000"/>
                </a:solidFill>
                <a:latin typeface="Tahoma"/>
                <a:cs typeface="Tahoma"/>
              </a:rPr>
              <a:t>masa</a:t>
            </a:r>
            <a:r>
              <a:rPr dirty="0" sz="2400" spc="4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depan</a:t>
            </a:r>
            <a:r>
              <a:rPr dirty="0" sz="2400" spc="4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400" spc="4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belum</a:t>
            </a:r>
            <a:r>
              <a:rPr dirty="0" sz="2400" spc="4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09">
                <a:solidFill>
                  <a:srgbClr val="000000"/>
                </a:solidFill>
                <a:latin typeface="Tahoma"/>
                <a:cs typeface="Tahoma"/>
              </a:rPr>
              <a:t>tentu</a:t>
            </a:r>
            <a:r>
              <a:rPr dirty="0" sz="2400" spc="4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menjadi</a:t>
            </a:r>
            <a:r>
              <a:rPr dirty="0" sz="2400" spc="4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4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nyata.</a:t>
            </a:r>
            <a:r>
              <a:rPr dirty="0" sz="2400" spc="4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59">
                <a:solidFill>
                  <a:srgbClr val="000000"/>
                </a:solidFill>
                <a:latin typeface="Tahoma"/>
                <a:cs typeface="Tahoma"/>
              </a:rPr>
              <a:t>Jenis</a:t>
            </a:r>
          </a:p>
          <a:p>
            <a:pPr marL="0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4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24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08">
                <a:solidFill>
                  <a:srgbClr val="000000"/>
                </a:solidFill>
                <a:latin typeface="Tahoma"/>
                <a:cs typeface="Tahoma"/>
              </a:rPr>
              <a:t>sangat</a:t>
            </a:r>
            <a:r>
              <a:rPr dirty="0" sz="24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diperhatikan</a:t>
            </a:r>
            <a:r>
              <a:rPr dirty="0" sz="24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karena</a:t>
            </a:r>
            <a:r>
              <a:rPr dirty="0" sz="24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40">
                <a:solidFill>
                  <a:srgbClr val="000000"/>
                </a:solidFill>
                <a:latin typeface="Tahoma"/>
                <a:cs typeface="Tahoma"/>
              </a:rPr>
              <a:t>memiliki</a:t>
            </a:r>
            <a:r>
              <a:rPr dirty="0" sz="24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peran</a:t>
            </a:r>
            <a:r>
              <a:rPr dirty="0" sz="2400" spc="4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9">
                <a:solidFill>
                  <a:srgbClr val="000000"/>
                </a:solidFill>
                <a:latin typeface="Tahoma"/>
                <a:cs typeface="Tahoma"/>
              </a:rPr>
              <a:t>ketiga</a:t>
            </a:r>
            <a:r>
              <a:rPr dirty="0" sz="2400" spc="5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5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signifikan</a:t>
            </a:r>
            <a:r>
              <a:rPr dirty="0" sz="2400" spc="51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4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manajemen</a:t>
            </a:r>
          </a:p>
          <a:p>
            <a:pPr marL="318357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risiko,</a:t>
            </a:r>
            <a:r>
              <a:rPr dirty="0" sz="2400" spc="6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pengaturan</a:t>
            </a:r>
            <a:r>
              <a:rPr dirty="0" sz="2400" spc="6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69">
                <a:solidFill>
                  <a:srgbClr val="000000"/>
                </a:solidFill>
                <a:latin typeface="Tahoma"/>
                <a:cs typeface="Tahoma"/>
              </a:rPr>
              <a:t>arus</a:t>
            </a:r>
            <a:r>
              <a:rPr dirty="0" sz="2400" spc="6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kas,</a:t>
            </a:r>
            <a:r>
              <a:rPr dirty="0" sz="240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74">
                <a:solidFill>
                  <a:srgbClr val="000000"/>
                </a:solidFill>
                <a:latin typeface="Tahoma"/>
                <a:cs typeface="Tahoma"/>
              </a:rPr>
              <a:t>serta</a:t>
            </a:r>
            <a:r>
              <a:rPr dirty="0" sz="2400" spc="6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3">
                <a:solidFill>
                  <a:srgbClr val="000000"/>
                </a:solidFill>
                <a:latin typeface="Tahoma"/>
                <a:cs typeface="Tahoma"/>
              </a:rPr>
              <a:t>evaluasi</a:t>
            </a:r>
            <a:r>
              <a:rPr dirty="0" sz="2400" spc="6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kondisi</a:t>
            </a:r>
            <a:r>
              <a:rPr dirty="0" sz="240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keuangan</a:t>
            </a:r>
            <a:r>
              <a:rPr dirty="0" sz="2400" spc="6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perusahaan.</a:t>
            </a:r>
            <a:r>
              <a:rPr dirty="0" sz="2400" spc="6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Pihak</a:t>
            </a:r>
            <a:r>
              <a:rPr dirty="0" sz="2400" spc="6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73">
                <a:solidFill>
                  <a:srgbClr val="000000"/>
                </a:solidFill>
                <a:latin typeface="Tahoma"/>
                <a:cs typeface="Tahoma"/>
              </a:rPr>
              <a:t>luar</a:t>
            </a:r>
            <a:r>
              <a:rPr dirty="0" sz="2400" spc="6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37">
                <a:solidFill>
                  <a:srgbClr val="000000"/>
                </a:solidFill>
                <a:latin typeface="Tahoma"/>
                <a:cs typeface="Tahoma"/>
              </a:rPr>
              <a:t>dapat</a:t>
            </a:r>
          </a:p>
          <a:p>
            <a:pPr marL="202628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 spc="-21">
                <a:solidFill>
                  <a:srgbClr val="000000"/>
                </a:solidFill>
                <a:latin typeface="Tahoma"/>
                <a:cs typeface="Tahoma"/>
              </a:rPr>
              <a:t>mempengaruhi</a:t>
            </a:r>
            <a:r>
              <a:rPr dirty="0" sz="2400" spc="56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persepsinya</a:t>
            </a:r>
            <a:r>
              <a:rPr dirty="0" sz="2400" spc="5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terhadap</a:t>
            </a:r>
            <a:r>
              <a:rPr dirty="0" sz="2400" spc="5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2400" spc="5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49">
                <a:solidFill>
                  <a:srgbClr val="000000"/>
                </a:solidFill>
                <a:latin typeface="Tahoma"/>
                <a:cs typeface="Tahoma"/>
              </a:rPr>
              <a:t>akibat</a:t>
            </a:r>
            <a:r>
              <a:rPr dirty="0" sz="2400" spc="5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pengakuan</a:t>
            </a:r>
            <a:r>
              <a:rPr dirty="0" sz="2400" spc="5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27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400" spc="5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penyajian</a:t>
            </a:r>
            <a:r>
              <a:rPr dirty="0" sz="2400" spc="57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400" spc="5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salah.</a:t>
            </a:r>
          </a:p>
          <a:p>
            <a:pPr marL="81660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Dengan</a:t>
            </a:r>
            <a:r>
              <a:rPr dirty="0" sz="24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demikian,</a:t>
            </a:r>
            <a:r>
              <a:rPr dirty="0" sz="2400" spc="-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pemahaman</a:t>
            </a:r>
            <a:r>
              <a:rPr dirty="0" sz="2400" spc="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27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400" spc="5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34">
                <a:solidFill>
                  <a:srgbClr val="000000"/>
                </a:solidFill>
                <a:latin typeface="Tahoma"/>
                <a:cs typeface="Tahoma"/>
              </a:rPr>
              <a:t>pengelolaanliabilitas</a:t>
            </a:r>
            <a:r>
              <a:rPr dirty="0" sz="2400" spc="262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jangka</a:t>
            </a:r>
            <a:r>
              <a:rPr dirty="0" sz="2400" spc="7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pendek,</a:t>
            </a:r>
            <a:r>
              <a:rPr dirty="0" sz="2400" spc="6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provisi,</a:t>
            </a:r>
            <a:r>
              <a:rPr dirty="0" sz="2400" spc="9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63">
                <a:solidFill>
                  <a:srgbClr val="000000"/>
                </a:solidFill>
                <a:latin typeface="Tahoma"/>
                <a:cs typeface="Tahoma"/>
              </a:rPr>
              <a:t>serta</a:t>
            </a:r>
            <a:r>
              <a:rPr dirty="0" sz="2400" spc="7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</a:p>
          <a:p>
            <a:pPr marL="2287333" marR="0">
              <a:lnSpc>
                <a:spcPts val="2896"/>
              </a:lnSpc>
              <a:spcBef>
                <a:spcPts val="104"/>
              </a:spcBef>
              <a:spcAft>
                <a:spcPts val="0"/>
              </a:spcAft>
            </a:pPr>
            <a:r>
              <a:rPr dirty="0" sz="2400" spc="88">
                <a:solidFill>
                  <a:srgbClr val="000000"/>
                </a:solidFill>
                <a:latin typeface="Tahoma"/>
                <a:cs typeface="Tahoma"/>
              </a:rPr>
              <a:t>secara</a:t>
            </a:r>
            <a:r>
              <a:rPr dirty="0" sz="2400" spc="7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103">
                <a:solidFill>
                  <a:srgbClr val="000000"/>
                </a:solidFill>
                <a:latin typeface="Tahoma"/>
                <a:cs typeface="Tahoma"/>
              </a:rPr>
              <a:t>tepat</a:t>
            </a:r>
            <a:r>
              <a:rPr dirty="0" sz="2400" spc="7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98">
                <a:solidFill>
                  <a:srgbClr val="000000"/>
                </a:solidFill>
                <a:latin typeface="Tahoma"/>
                <a:cs typeface="Tahoma"/>
              </a:rPr>
              <a:t>sangat</a:t>
            </a:r>
            <a:r>
              <a:rPr dirty="0" sz="2400" spc="7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penting</a:t>
            </a:r>
            <a:r>
              <a:rPr dirty="0" sz="2400" spc="6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4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83">
                <a:solidFill>
                  <a:srgbClr val="000000"/>
                </a:solidFill>
                <a:latin typeface="Tahoma"/>
                <a:cs typeface="Tahoma"/>
              </a:rPr>
              <a:t>proses</a:t>
            </a:r>
            <a:r>
              <a:rPr dirty="0" sz="2400" spc="7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1">
                <a:solidFill>
                  <a:srgbClr val="000000"/>
                </a:solidFill>
                <a:latin typeface="Tahoma"/>
                <a:cs typeface="Tahoma"/>
              </a:rPr>
              <a:t>pelaporan</a:t>
            </a:r>
            <a:r>
              <a:rPr dirty="0" sz="2400" spc="5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Tahoma"/>
                <a:cs typeface="Tahoma"/>
              </a:rPr>
              <a:t>keuangan.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844234" y="1413343"/>
            <a:ext cx="7232342" cy="47551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2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450" spc="2179">
                <a:solidFill>
                  <a:srgbClr val="704031"/>
                </a:solidFill>
                <a:latin typeface="DQGHTB+TrebuchetMS"/>
                <a:cs typeface="DQGHTB+TrebuchetMS"/>
              </a:rPr>
              <a:t>ERIMA</a:t>
            </a:r>
          </a:p>
          <a:p>
            <a:pPr marL="846804" marR="0">
              <a:lnSpc>
                <a:spcPts val="16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450" spc="2507">
                <a:solidFill>
                  <a:srgbClr val="704031"/>
                </a:solidFill>
                <a:latin typeface="DQGHTB+TrebuchetMS"/>
                <a:cs typeface="DQGHTB+TrebuchetMS"/>
              </a:rPr>
              <a:t>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0573" y="807801"/>
            <a:ext cx="14533861" cy="1387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9150" spc="1125">
                <a:solidFill>
                  <a:srgbClr val="704031"/>
                </a:solidFill>
                <a:latin typeface="DQGHTB+TrebuchetMS"/>
                <a:cs typeface="DQGHTB+TrebuchetMS"/>
              </a:rPr>
              <a:t>PENGENALAN</a:t>
            </a:r>
            <a:r>
              <a:rPr dirty="0" sz="9150" spc="-997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9150" spc="950">
                <a:solidFill>
                  <a:srgbClr val="704031"/>
                </a:solidFill>
                <a:latin typeface="DQGHTB+TrebuchetMS"/>
                <a:cs typeface="DQGHTB+TrebuchetMS"/>
              </a:rPr>
              <a:t>ANGGOTA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6008" y="3460727"/>
            <a:ext cx="6747526" cy="5063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0" b="1">
                <a:solidFill>
                  <a:srgbClr val="000000"/>
                </a:solidFill>
                <a:latin typeface="UUFBPK+Arial-BoldMT"/>
                <a:cs typeface="UUFBPK+Arial-BoldMT"/>
              </a:rPr>
              <a:t>Rahma</a:t>
            </a:r>
            <a:r>
              <a:rPr dirty="0" sz="3300" spc="16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27" b="1">
                <a:solidFill>
                  <a:srgbClr val="000000"/>
                </a:solidFill>
                <a:latin typeface="UUFBPK+Arial-BoldMT"/>
                <a:cs typeface="UUFBPK+Arial-BoldMT"/>
              </a:rPr>
              <a:t>Dwi</a:t>
            </a:r>
            <a:r>
              <a:rPr dirty="0" sz="3300" spc="48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132" b="1">
                <a:solidFill>
                  <a:srgbClr val="000000"/>
                </a:solidFill>
                <a:latin typeface="UUFBPK+Arial-BoldMT"/>
                <a:cs typeface="UUFBPK+Arial-BoldMT"/>
              </a:rPr>
              <a:t>Gishela</a:t>
            </a:r>
            <a:r>
              <a:rPr dirty="0" sz="3300" spc="2818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10" b="1">
                <a:solidFill>
                  <a:srgbClr val="000000"/>
                </a:solidFill>
                <a:latin typeface="UUFBPK+Arial-BoldMT"/>
                <a:cs typeface="UUFBPK+Arial-BoldMT"/>
              </a:rPr>
              <a:t>2413031038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58002" y="5125414"/>
            <a:ext cx="7589963" cy="5063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1" b="1">
                <a:solidFill>
                  <a:srgbClr val="000000"/>
                </a:solidFill>
                <a:latin typeface="UUFBPK+Arial-BoldMT"/>
                <a:cs typeface="UUFBPK+Arial-BoldMT"/>
              </a:rPr>
              <a:t>Shoffiyah</a:t>
            </a:r>
            <a:r>
              <a:rPr dirty="0" sz="3300" spc="686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21" b="1">
                <a:solidFill>
                  <a:srgbClr val="000000"/>
                </a:solidFill>
                <a:latin typeface="UUFBPK+Arial-BoldMT"/>
                <a:cs typeface="UUFBPK+Arial-BoldMT"/>
              </a:rPr>
              <a:t>Najwa</a:t>
            </a:r>
            <a:r>
              <a:rPr dirty="0" sz="3300" spc="84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10" b="1">
                <a:solidFill>
                  <a:srgbClr val="000000"/>
                </a:solidFill>
                <a:latin typeface="UUFBPK+Arial-BoldMT"/>
                <a:cs typeface="UUFBPK+Arial-BoldMT"/>
              </a:rPr>
              <a:t>Azimah</a:t>
            </a:r>
            <a:r>
              <a:rPr dirty="0" sz="3300" spc="27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10" b="1">
                <a:solidFill>
                  <a:srgbClr val="000000"/>
                </a:solidFill>
                <a:latin typeface="UUFBPK+Arial-BoldMT"/>
                <a:cs typeface="UUFBPK+Arial-BoldMT"/>
              </a:rPr>
              <a:t>2413031050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5948" y="6918166"/>
            <a:ext cx="5003600" cy="5063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 spc="-121" b="1">
                <a:solidFill>
                  <a:srgbClr val="000000"/>
                </a:solidFill>
                <a:latin typeface="UUFBPK+Arial-BoldMT"/>
                <a:cs typeface="UUFBPK+Arial-BoldMT"/>
              </a:rPr>
              <a:t>Revalina</a:t>
            </a:r>
            <a:r>
              <a:rPr dirty="0" sz="3300" spc="6512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300" spc="-10" b="1">
                <a:solidFill>
                  <a:srgbClr val="000000"/>
                </a:solidFill>
                <a:latin typeface="UUFBPK+Arial-BoldMT"/>
                <a:cs typeface="UUFBPK+Arial-BoldMT"/>
              </a:rPr>
              <a:t>2413031053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4789" y="1292321"/>
            <a:ext cx="11488980" cy="9302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24"/>
              </a:lnSpc>
              <a:spcBef>
                <a:spcPts val="0"/>
              </a:spcBef>
              <a:spcAft>
                <a:spcPts val="0"/>
              </a:spcAft>
            </a:pPr>
            <a:r>
              <a:rPr dirty="0" sz="6050" spc="786">
                <a:solidFill>
                  <a:srgbClr val="704031"/>
                </a:solidFill>
                <a:latin typeface="DQGHTB+TrebuchetMS"/>
                <a:cs typeface="DQGHTB+TrebuchetMS"/>
              </a:rPr>
              <a:t>LIABILITAS</a:t>
            </a:r>
            <a:r>
              <a:rPr dirty="0" sz="6050" spc="-1217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6050" spc="872">
                <a:solidFill>
                  <a:srgbClr val="704031"/>
                </a:solidFill>
                <a:latin typeface="DQGHTB+TrebuchetMS"/>
                <a:cs typeface="DQGHTB+TrebuchetMS"/>
              </a:rPr>
              <a:t>JANGKA</a:t>
            </a:r>
            <a:r>
              <a:rPr dirty="0" sz="6050" spc="-650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6050" spc="771">
                <a:solidFill>
                  <a:srgbClr val="704031"/>
                </a:solidFill>
                <a:latin typeface="DQGHTB+TrebuchetMS"/>
                <a:cs typeface="DQGHTB+TrebuchetMS"/>
              </a:rPr>
              <a:t>PENDEK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57679" y="3615501"/>
            <a:ext cx="12744808" cy="30025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6414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merupakan</a:t>
            </a:r>
            <a:r>
              <a:rPr dirty="0" sz="3100" spc="7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3100" spc="27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keuangan</a:t>
            </a:r>
            <a:r>
              <a:rPr dirty="0" sz="3100" spc="6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12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3100" spc="88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dipenuhi</a:t>
            </a:r>
          </a:p>
          <a:p>
            <a:pPr marL="416242" marR="0">
              <a:lnSpc>
                <a:spcPts val="3741"/>
              </a:lnSpc>
              <a:spcBef>
                <a:spcPts val="22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3100" spc="131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dirty="0" sz="3100" spc="8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223">
                <a:solidFill>
                  <a:srgbClr val="000000"/>
                </a:solidFill>
                <a:latin typeface="Tahoma"/>
                <a:cs typeface="Tahoma"/>
              </a:rPr>
              <a:t>saat</a:t>
            </a:r>
            <a:r>
              <a:rPr dirty="0" sz="3100" spc="9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68">
                <a:solidFill>
                  <a:srgbClr val="000000"/>
                </a:solidFill>
                <a:latin typeface="Tahoma"/>
                <a:cs typeface="Tahoma"/>
              </a:rPr>
              <a:t>jatuh</a:t>
            </a:r>
            <a:r>
              <a:rPr dirty="0" sz="3100" spc="87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tempo,</a:t>
            </a:r>
            <a:r>
              <a:rPr dirty="0" sz="3100" spc="4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baik</a:t>
            </a:r>
            <a:r>
              <a:rPr dirty="0" sz="3100" spc="7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berupa</a:t>
            </a:r>
            <a:r>
              <a:rPr dirty="0" sz="3100" spc="10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3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8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jangka</a:t>
            </a:r>
          </a:p>
          <a:p>
            <a:pPr marL="0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pendek</a:t>
            </a:r>
            <a:r>
              <a:rPr dirty="0" sz="3100" spc="2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maupun</a:t>
            </a:r>
            <a:r>
              <a:rPr dirty="0" sz="310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jangka</a:t>
            </a:r>
            <a:r>
              <a:rPr dirty="0" sz="3100" spc="8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panjang.</a:t>
            </a:r>
            <a:r>
              <a:rPr dirty="0" sz="3100" spc="22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Semakin</a:t>
            </a:r>
            <a:r>
              <a:rPr dirty="0" sz="3100" spc="8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besar</a:t>
            </a:r>
            <a:r>
              <a:rPr dirty="0" sz="3100" spc="93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93">
                <a:solidFill>
                  <a:srgbClr val="000000"/>
                </a:solidFill>
                <a:latin typeface="Tahoma"/>
                <a:cs typeface="Tahoma"/>
              </a:rPr>
              <a:t>tingkat</a:t>
            </a:r>
            <a:r>
              <a:rPr dirty="0" sz="3100" spc="94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3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8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42">
                <a:solidFill>
                  <a:srgbClr val="000000"/>
                </a:solidFill>
                <a:latin typeface="Tahoma"/>
                <a:cs typeface="Tahoma"/>
              </a:rPr>
              <a:t>atau</a:t>
            </a:r>
          </a:p>
          <a:p>
            <a:pPr marL="663098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kewajiban,</a:t>
            </a:r>
            <a:r>
              <a:rPr dirty="0" sz="3100" spc="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semakin</a:t>
            </a:r>
            <a:r>
              <a:rPr dirty="0" sz="3100" spc="7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tinggi</a:t>
            </a:r>
            <a:r>
              <a:rPr dirty="0" sz="3100" spc="109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pula</a:t>
            </a:r>
            <a:r>
              <a:rPr dirty="0" sz="3100" spc="8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87">
                <a:solidFill>
                  <a:srgbClr val="000000"/>
                </a:solidFill>
                <a:latin typeface="Tahoma"/>
                <a:cs typeface="Tahoma"/>
              </a:rPr>
              <a:t>profitabilitas</a:t>
            </a:r>
            <a:r>
              <a:rPr dirty="0" sz="3100" spc="110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diharapkan</a:t>
            </a:r>
          </a:p>
          <a:p>
            <a:pPr marL="162560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perusahaan,</a:t>
            </a:r>
            <a:r>
              <a:rPr dirty="0" sz="3100" spc="10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karena</a:t>
            </a:r>
            <a:r>
              <a:rPr dirty="0" sz="3100" spc="10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3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8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menjadi</a:t>
            </a:r>
            <a:r>
              <a:rPr dirty="0" sz="3100" spc="1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salah</a:t>
            </a:r>
            <a:r>
              <a:rPr dirty="0" sz="3100" spc="9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248">
                <a:solidFill>
                  <a:srgbClr val="000000"/>
                </a:solidFill>
                <a:latin typeface="Tahoma"/>
                <a:cs typeface="Tahoma"/>
              </a:rPr>
              <a:t>satu</a:t>
            </a:r>
            <a:r>
              <a:rPr dirty="0" sz="3100" spc="9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sumber</a:t>
            </a:r>
            <a:r>
              <a:rPr dirty="0" sz="3100" spc="93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pendanaan</a:t>
            </a:r>
          </a:p>
          <a:p>
            <a:pPr marL="3964780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operasional</a:t>
            </a:r>
            <a:r>
              <a:rPr dirty="0" sz="31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3100" spc="56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8">
                <a:solidFill>
                  <a:srgbClr val="000000"/>
                </a:solidFill>
                <a:latin typeface="Tahoma"/>
                <a:cs typeface="Tahoma"/>
              </a:rPr>
              <a:t>investasi.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2311" y="703085"/>
            <a:ext cx="10214261" cy="1813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5450" spc="721">
                <a:solidFill>
                  <a:srgbClr val="704031"/>
                </a:solidFill>
                <a:latin typeface="DQGHTB+TrebuchetMS"/>
                <a:cs typeface="DQGHTB+TrebuchetMS"/>
              </a:rPr>
              <a:t>KARAKTERISTIK</a:t>
            </a:r>
            <a:r>
              <a:rPr dirty="0" sz="5450" spc="-576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5450" spc="701">
                <a:solidFill>
                  <a:srgbClr val="704031"/>
                </a:solidFill>
                <a:latin typeface="DQGHTB+TrebuchetMS"/>
                <a:cs typeface="DQGHTB+TrebuchetMS"/>
              </a:rPr>
              <a:t>LIABILITAS</a:t>
            </a:r>
          </a:p>
          <a:p>
            <a:pPr marL="2042159" marR="0">
              <a:lnSpc>
                <a:spcPts val="6328"/>
              </a:lnSpc>
              <a:spcBef>
                <a:spcPts val="1373"/>
              </a:spcBef>
              <a:spcAft>
                <a:spcPts val="0"/>
              </a:spcAft>
            </a:pPr>
            <a:r>
              <a:rPr dirty="0" sz="5450" spc="792">
                <a:solidFill>
                  <a:srgbClr val="704031"/>
                </a:solidFill>
                <a:latin typeface="DQGHTB+TrebuchetMS"/>
                <a:cs typeface="DQGHTB+TrebuchetMS"/>
              </a:rPr>
              <a:t>JANGKA</a:t>
            </a:r>
            <a:r>
              <a:rPr dirty="0" sz="5450" spc="-615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5450" spc="696">
                <a:solidFill>
                  <a:srgbClr val="704031"/>
                </a:solidFill>
                <a:latin typeface="DQGHTB+TrebuchetMS"/>
                <a:cs typeface="DQGHTB+TrebuchetMS"/>
              </a:rPr>
              <a:t>PENDEK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3149" y="2886065"/>
            <a:ext cx="13003948" cy="35003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jangka</a:t>
            </a:r>
            <a:r>
              <a:rPr dirty="0" sz="3100" spc="8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pendek</a:t>
            </a:r>
            <a:r>
              <a:rPr dirty="0" sz="3100" spc="2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dirty="0" sz="3100" spc="8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7">
                <a:solidFill>
                  <a:srgbClr val="000000"/>
                </a:solidFill>
                <a:latin typeface="Tahoma"/>
                <a:cs typeface="Tahoma"/>
              </a:rPr>
              <a:t>dasarnya</a:t>
            </a:r>
            <a:r>
              <a:rPr dirty="0" sz="3100" spc="97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adalah</a:t>
            </a:r>
            <a:r>
              <a:rPr dirty="0" sz="310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3100" spc="26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12">
                <a:solidFill>
                  <a:srgbClr val="000000"/>
                </a:solidFill>
                <a:latin typeface="Tahoma"/>
                <a:cs typeface="Tahoma"/>
              </a:rPr>
              <a:t>harus</a:t>
            </a:r>
          </a:p>
          <a:p>
            <a:pPr marL="469836" marR="0">
              <a:lnSpc>
                <a:spcPts val="3741"/>
              </a:lnSpc>
              <a:spcBef>
                <a:spcPts val="22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dipenuhi</a:t>
            </a:r>
            <a:r>
              <a:rPr dirty="0" sz="3100" spc="7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3100" spc="131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3100" spc="5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waktu</a:t>
            </a:r>
            <a:r>
              <a:rPr dirty="0" sz="3100" spc="8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226">
                <a:solidFill>
                  <a:srgbClr val="000000"/>
                </a:solidFill>
                <a:latin typeface="Tahoma"/>
                <a:cs typeface="Tahoma"/>
              </a:rPr>
              <a:t>satu</a:t>
            </a:r>
            <a:r>
              <a:rPr dirty="0" sz="3100" spc="90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tahun</a:t>
            </a:r>
            <a:r>
              <a:rPr dirty="0" sz="3100" spc="10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42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3100" spc="8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3100" spc="5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226">
                <a:solidFill>
                  <a:srgbClr val="000000"/>
                </a:solidFill>
                <a:latin typeface="Tahoma"/>
                <a:cs typeface="Tahoma"/>
              </a:rPr>
              <a:t>satu</a:t>
            </a:r>
          </a:p>
          <a:p>
            <a:pPr marL="16827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 spc="112">
                <a:solidFill>
                  <a:srgbClr val="000000"/>
                </a:solidFill>
                <a:latin typeface="Tahoma"/>
                <a:cs typeface="Tahoma"/>
              </a:rPr>
              <a:t>siklus</a:t>
            </a:r>
            <a:r>
              <a:rPr dirty="0" sz="3100" spc="9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operasi</a:t>
            </a:r>
            <a:r>
              <a:rPr dirty="0" sz="3100" spc="12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normal.</a:t>
            </a:r>
            <a:r>
              <a:rPr dirty="0" sz="3100" spc="1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Biasanya</a:t>
            </a:r>
            <a:r>
              <a:rPr dirty="0" sz="3100" spc="11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3100" spc="26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7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3100" spc="51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muncul</a:t>
            </a:r>
            <a:r>
              <a:rPr dirty="0" sz="3100" spc="5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karena</a:t>
            </a:r>
            <a:r>
              <a:rPr dirty="0" sz="3100" spc="10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kegiatan</a:t>
            </a:r>
          </a:p>
          <a:p>
            <a:pPr marL="86042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operasional</a:t>
            </a:r>
            <a:r>
              <a:rPr dirty="0" sz="3100" spc="8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seharihari,</a:t>
            </a:r>
            <a:r>
              <a:rPr dirty="0" sz="3100" spc="117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jadi</a:t>
            </a:r>
            <a:r>
              <a:rPr dirty="0" sz="3100" spc="78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99">
                <a:solidFill>
                  <a:srgbClr val="000000"/>
                </a:solidFill>
                <a:latin typeface="Tahoma"/>
                <a:cs typeface="Tahoma"/>
              </a:rPr>
              <a:t>sifatnya</a:t>
            </a:r>
            <a:r>
              <a:rPr dirty="0" sz="3100" spc="98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memang</a:t>
            </a:r>
            <a:r>
              <a:rPr dirty="0" sz="3100" spc="1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02">
                <a:solidFill>
                  <a:srgbClr val="000000"/>
                </a:solidFill>
                <a:latin typeface="Tahoma"/>
                <a:cs typeface="Tahoma"/>
              </a:rPr>
              <a:t>rutin</a:t>
            </a:r>
            <a:r>
              <a:rPr dirty="0" sz="3100" spc="86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8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3100" spc="6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hampir</a:t>
            </a:r>
            <a:r>
              <a:rPr dirty="0" sz="31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37">
                <a:solidFill>
                  <a:srgbClr val="000000"/>
                </a:solidFill>
                <a:latin typeface="Tahoma"/>
                <a:cs typeface="Tahoma"/>
              </a:rPr>
              <a:t>pasti</a:t>
            </a:r>
          </a:p>
          <a:p>
            <a:pPr marL="63817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ada</a:t>
            </a:r>
            <a:r>
              <a:rPr dirty="0" sz="3100" spc="6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310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02">
                <a:solidFill>
                  <a:srgbClr val="000000"/>
                </a:solidFill>
                <a:latin typeface="Tahoma"/>
                <a:cs typeface="Tahoma"/>
              </a:rPr>
              <a:t>setiap</a:t>
            </a:r>
            <a:r>
              <a:rPr dirty="0" sz="3100" spc="65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perusahaan.</a:t>
            </a:r>
            <a:r>
              <a:rPr dirty="0" sz="3100" spc="6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Hal</a:t>
            </a:r>
            <a:r>
              <a:rPr dirty="0" sz="3100" spc="6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paling</a:t>
            </a:r>
            <a:r>
              <a:rPr dirty="0" sz="3100" spc="6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umum</a:t>
            </a:r>
            <a:r>
              <a:rPr dirty="0" sz="3100" spc="6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08">
                <a:solidFill>
                  <a:srgbClr val="000000"/>
                </a:solidFill>
                <a:latin typeface="Tahoma"/>
                <a:cs typeface="Tahoma"/>
              </a:rPr>
              <a:t>termasuk</a:t>
            </a:r>
            <a:r>
              <a:rPr dirty="0" sz="3100" spc="6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3">
                <a:solidFill>
                  <a:srgbClr val="000000"/>
                </a:solidFill>
                <a:latin typeface="Tahoma"/>
                <a:cs typeface="Tahoma"/>
              </a:rPr>
              <a:t>kategori</a:t>
            </a:r>
          </a:p>
          <a:p>
            <a:pPr marL="297973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3100" spc="5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misalnya</a:t>
            </a:r>
            <a:r>
              <a:rPr dirty="0" sz="3100" spc="60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58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usaha,</a:t>
            </a:r>
            <a:r>
              <a:rPr dirty="0" sz="3100" spc="58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68">
                <a:solidFill>
                  <a:srgbClr val="000000"/>
                </a:solidFill>
                <a:latin typeface="Tahoma"/>
                <a:cs typeface="Tahoma"/>
              </a:rPr>
              <a:t>yaitu</a:t>
            </a:r>
            <a:r>
              <a:rPr dirty="0" sz="3100" spc="59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31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kepada</a:t>
            </a:r>
            <a:r>
              <a:rPr dirty="0" sz="31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pemasok</a:t>
            </a:r>
            <a:r>
              <a:rPr dirty="0" sz="31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karena</a:t>
            </a:r>
          </a:p>
          <a:p>
            <a:pPr marL="1437005" marR="0">
              <a:lnSpc>
                <a:spcPts val="3741"/>
              </a:lnSpc>
              <a:spcBef>
                <a:spcPts val="22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3100" spc="7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sudah</a:t>
            </a:r>
            <a:r>
              <a:rPr dirty="0" sz="3100" spc="79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7">
                <a:solidFill>
                  <a:srgbClr val="000000"/>
                </a:solidFill>
                <a:latin typeface="Tahoma"/>
                <a:cs typeface="Tahoma"/>
              </a:rPr>
              <a:t>menerima</a:t>
            </a:r>
            <a:r>
              <a:rPr dirty="0" sz="3100" spc="7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barang</a:t>
            </a:r>
            <a:r>
              <a:rPr dirty="0" sz="3100" spc="7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62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3100" spc="7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37">
                <a:solidFill>
                  <a:srgbClr val="000000"/>
                </a:solidFill>
                <a:latin typeface="Tahoma"/>
                <a:cs typeface="Tahoma"/>
              </a:rPr>
              <a:t>jasa</a:t>
            </a:r>
            <a:r>
              <a:rPr dirty="0" sz="3100" spc="7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98">
                <a:solidFill>
                  <a:srgbClr val="000000"/>
                </a:solidFill>
                <a:latin typeface="Tahoma"/>
                <a:cs typeface="Tahoma"/>
              </a:rPr>
              <a:t>tetapi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26214" y="6370946"/>
            <a:ext cx="12218565" cy="1508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978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-27">
                <a:solidFill>
                  <a:srgbClr val="000000"/>
                </a:solidFill>
                <a:latin typeface="Tahoma"/>
                <a:cs typeface="Tahoma"/>
              </a:rPr>
              <a:t>pembayarannya</a:t>
            </a:r>
            <a:r>
              <a:rPr dirty="0" sz="3100" spc="61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dilakukan</a:t>
            </a:r>
            <a:r>
              <a:rPr dirty="0" sz="3100" spc="6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41">
                <a:solidFill>
                  <a:srgbClr val="000000"/>
                </a:solidFill>
                <a:latin typeface="Tahoma"/>
                <a:cs typeface="Tahoma"/>
              </a:rPr>
              <a:t>belakangan.</a:t>
            </a:r>
            <a:r>
              <a:rPr dirty="0" sz="3100" spc="6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Selain</a:t>
            </a:r>
            <a:r>
              <a:rPr dirty="0" sz="3100" spc="61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2">
                <a:solidFill>
                  <a:srgbClr val="000000"/>
                </a:solidFill>
                <a:latin typeface="Tahoma"/>
                <a:cs typeface="Tahoma"/>
              </a:rPr>
              <a:t>itu,</a:t>
            </a:r>
            <a:r>
              <a:rPr dirty="0" sz="3100" spc="6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ada</a:t>
            </a:r>
            <a:r>
              <a:rPr dirty="0" sz="31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2">
                <a:solidFill>
                  <a:srgbClr val="000000"/>
                </a:solidFill>
                <a:latin typeface="Tahoma"/>
                <a:cs typeface="Tahoma"/>
              </a:rPr>
              <a:t>juga</a:t>
            </a:r>
            <a:r>
              <a:rPr dirty="0" sz="3100" spc="6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beban</a:t>
            </a:r>
          </a:p>
          <a:p>
            <a:pPr marL="0" marR="0">
              <a:lnSpc>
                <a:spcPts val="3741"/>
              </a:lnSpc>
              <a:spcBef>
                <a:spcPts val="22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7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masih</a:t>
            </a:r>
            <a:r>
              <a:rPr dirty="0" sz="3100" spc="7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23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3100" spc="7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dibayar</a:t>
            </a:r>
            <a:r>
              <a:rPr dirty="0" sz="3100" spc="7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03">
                <a:solidFill>
                  <a:srgbClr val="000000"/>
                </a:solidFill>
                <a:latin typeface="Tahoma"/>
                <a:cs typeface="Tahoma"/>
              </a:rPr>
              <a:t>seperti</a:t>
            </a:r>
            <a:r>
              <a:rPr dirty="0" sz="3100" spc="75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7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gaji</a:t>
            </a:r>
            <a:r>
              <a:rPr dirty="0" sz="3100" spc="7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62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3100" spc="7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82">
                <a:solidFill>
                  <a:srgbClr val="000000"/>
                </a:solidFill>
                <a:latin typeface="Tahoma"/>
                <a:cs typeface="Tahoma"/>
              </a:rPr>
              <a:t>utang</a:t>
            </a:r>
            <a:r>
              <a:rPr dirty="0" sz="3100" spc="7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9">
                <a:solidFill>
                  <a:srgbClr val="000000"/>
                </a:solidFill>
                <a:latin typeface="Tahoma"/>
                <a:cs typeface="Tahoma"/>
              </a:rPr>
              <a:t>listrik,</a:t>
            </a:r>
          </a:p>
          <a:p>
            <a:pPr marL="749775" marR="0">
              <a:lnSpc>
                <a:spcPts val="374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0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sebenarnya</a:t>
            </a:r>
            <a:r>
              <a:rPr dirty="0" sz="3100" spc="6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sudah</a:t>
            </a:r>
            <a:r>
              <a:rPr dirty="0" sz="3100" spc="6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7">
                <a:solidFill>
                  <a:srgbClr val="000000"/>
                </a:solidFill>
                <a:latin typeface="Tahoma"/>
                <a:cs typeface="Tahoma"/>
              </a:rPr>
              <a:t>menjadi</a:t>
            </a:r>
            <a:r>
              <a:rPr dirty="0" sz="3100" spc="61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beban</a:t>
            </a:r>
            <a:r>
              <a:rPr dirty="0" sz="3100" spc="6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3100" spc="6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98">
                <a:solidFill>
                  <a:srgbClr val="000000"/>
                </a:solidFill>
                <a:latin typeface="Tahoma"/>
                <a:cs typeface="Tahoma"/>
              </a:rPr>
              <a:t>tetapi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72109" y="7864465"/>
            <a:ext cx="9339857" cy="5133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-27">
                <a:solidFill>
                  <a:srgbClr val="000000"/>
                </a:solidFill>
                <a:latin typeface="Tahoma"/>
                <a:cs typeface="Tahoma"/>
              </a:rPr>
              <a:t>pembayarannya</a:t>
            </a:r>
            <a:r>
              <a:rPr dirty="0" sz="3100" spc="4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dilakukan</a:t>
            </a:r>
            <a:r>
              <a:rPr dirty="0" sz="3100" spc="48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7">
                <a:solidFill>
                  <a:srgbClr val="000000"/>
                </a:solidFill>
                <a:latin typeface="Tahoma"/>
                <a:cs typeface="Tahoma"/>
              </a:rPr>
              <a:t>setelah</a:t>
            </a:r>
            <a:r>
              <a:rPr dirty="0" sz="3100" spc="4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periode</a:t>
            </a:r>
            <a:r>
              <a:rPr dirty="0" sz="3100" spc="4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berjalan.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19461" y="726808"/>
            <a:ext cx="5016903" cy="1387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9150" spc="1139">
                <a:solidFill>
                  <a:srgbClr val="704031"/>
                </a:solidFill>
                <a:latin typeface="DQGHTB+TrebuchetMS"/>
                <a:cs typeface="DQGHTB+TrebuchetMS"/>
              </a:rPr>
              <a:t>PROVISI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2531" y="3262715"/>
            <a:ext cx="12885759" cy="3980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0780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99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3100" spc="92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merupakan</a:t>
            </a:r>
            <a:r>
              <a:rPr dirty="0" sz="3100" spc="8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7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waktu</a:t>
            </a:r>
            <a:r>
              <a:rPr dirty="0" sz="3100" spc="8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maupun</a:t>
            </a:r>
            <a:r>
              <a:rPr dirty="0" sz="3100" spc="5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jumlah</a:t>
            </a:r>
          </a:p>
          <a:p>
            <a:pPr marL="355124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penyelesaiannya</a:t>
            </a:r>
            <a:r>
              <a:rPr dirty="0" sz="3100" spc="18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belum</a:t>
            </a:r>
            <a:r>
              <a:rPr dirty="0" sz="3100" spc="3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67">
                <a:solidFill>
                  <a:srgbClr val="000000"/>
                </a:solidFill>
                <a:latin typeface="Tahoma"/>
                <a:cs typeface="Tahoma"/>
              </a:rPr>
              <a:t>dapat</a:t>
            </a:r>
            <a:r>
              <a:rPr dirty="0" sz="3100" spc="8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dipastikan,</a:t>
            </a:r>
            <a:r>
              <a:rPr dirty="0" sz="3100" spc="12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sehingga</a:t>
            </a:r>
            <a:r>
              <a:rPr dirty="0" sz="3100" spc="8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sering</a:t>
            </a:r>
            <a:r>
              <a:rPr dirty="0" sz="3100" spc="88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7">
                <a:solidFill>
                  <a:srgbClr val="000000"/>
                </a:solidFill>
                <a:latin typeface="Tahoma"/>
                <a:cs typeface="Tahoma"/>
              </a:rPr>
              <a:t>disebut</a:t>
            </a:r>
          </a:p>
          <a:p>
            <a:pPr marL="520224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sebagai</a:t>
            </a:r>
            <a:r>
              <a:rPr dirty="0" sz="3100" spc="11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7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diestimasi.</a:t>
            </a:r>
            <a:r>
              <a:rPr dirty="0" sz="3100" spc="11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99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3100" spc="92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lazim</a:t>
            </a:r>
            <a:r>
              <a:rPr dirty="0" sz="3100" spc="106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dijumpai</a:t>
            </a:r>
            <a:r>
              <a:rPr dirty="0" sz="3100" spc="4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</a:p>
          <a:p>
            <a:pPr marL="130492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87">
                <a:solidFill>
                  <a:srgbClr val="000000"/>
                </a:solidFill>
                <a:latin typeface="Tahoma"/>
                <a:cs typeface="Tahoma"/>
              </a:rPr>
              <a:t>praktik</a:t>
            </a:r>
            <a:r>
              <a:rPr dirty="0" sz="3100" spc="93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8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31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67">
                <a:solidFill>
                  <a:srgbClr val="000000"/>
                </a:solidFill>
                <a:latin typeface="Tahoma"/>
                <a:cs typeface="Tahoma"/>
              </a:rPr>
              <a:t>dapat</a:t>
            </a:r>
            <a:r>
              <a:rPr dirty="0" sz="3100" spc="8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diklasifikasikan</a:t>
            </a:r>
            <a:r>
              <a:rPr dirty="0" sz="3100" spc="18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sebagai</a:t>
            </a:r>
            <a:r>
              <a:rPr dirty="0" sz="3100" spc="11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7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lancar</a:t>
            </a:r>
            <a:r>
              <a:rPr dirty="0" sz="3100" spc="11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maupun</a:t>
            </a:r>
          </a:p>
          <a:p>
            <a:pPr marL="0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47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3100" spc="9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lancar,</a:t>
            </a:r>
            <a:r>
              <a:rPr dirty="0" sz="3100" spc="90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bergantung</a:t>
            </a:r>
            <a:r>
              <a:rPr dirty="0" sz="3100" spc="13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dirty="0" sz="3100" spc="81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waktu</a:t>
            </a:r>
            <a:r>
              <a:rPr dirty="0" sz="3100" spc="8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pembayaran</a:t>
            </a:r>
            <a:r>
              <a:rPr dirty="0" sz="3100" spc="5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5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diperkirakan.</a:t>
            </a:r>
          </a:p>
          <a:p>
            <a:pPr marL="11430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207">
                <a:solidFill>
                  <a:srgbClr val="000000"/>
                </a:solidFill>
                <a:latin typeface="Tahoma"/>
                <a:cs typeface="Tahoma"/>
              </a:rPr>
              <a:t>Jenis</a:t>
            </a:r>
            <a:r>
              <a:rPr dirty="0" sz="3100" spc="88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7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3100" spc="91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umum</a:t>
            </a:r>
            <a:r>
              <a:rPr dirty="0" sz="3100" spc="4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meliputi</a:t>
            </a:r>
            <a:r>
              <a:rPr dirty="0" sz="3100" spc="7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3100" spc="29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49">
                <a:solidFill>
                  <a:srgbClr val="000000"/>
                </a:solidFill>
                <a:latin typeface="Tahoma"/>
                <a:cs typeface="Tahoma"/>
              </a:rPr>
              <a:t>terkait</a:t>
            </a:r>
            <a:r>
              <a:rPr dirty="0" sz="3100" spc="9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3">
                <a:solidFill>
                  <a:srgbClr val="000000"/>
                </a:solidFill>
                <a:latin typeface="Tahoma"/>
                <a:cs typeface="Tahoma"/>
              </a:rPr>
              <a:t>litigasi,</a:t>
            </a:r>
            <a:r>
              <a:rPr dirty="0" sz="3100" spc="9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87">
                <a:solidFill>
                  <a:srgbClr val="000000"/>
                </a:solidFill>
                <a:latin typeface="Tahoma"/>
                <a:cs typeface="Tahoma"/>
              </a:rPr>
              <a:t>jaminan</a:t>
            </a:r>
          </a:p>
          <a:p>
            <a:pPr marL="544195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148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3100" spc="8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7">
                <a:solidFill>
                  <a:srgbClr val="000000"/>
                </a:solidFill>
                <a:latin typeface="Tahoma"/>
                <a:cs typeface="Tahoma"/>
              </a:rPr>
              <a:t>garansi</a:t>
            </a:r>
            <a:r>
              <a:rPr dirty="0" sz="3100" spc="9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>
                <a:solidFill>
                  <a:srgbClr val="000000"/>
                </a:solidFill>
                <a:latin typeface="Tahoma"/>
                <a:cs typeface="Tahoma"/>
              </a:rPr>
              <a:t>produk,</a:t>
            </a:r>
            <a:r>
              <a:rPr dirty="0" sz="3100" spc="6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99">
                <a:solidFill>
                  <a:srgbClr val="000000"/>
                </a:solidFill>
                <a:latin typeface="Tahoma"/>
                <a:cs typeface="Tahoma"/>
              </a:rPr>
              <a:t>restrukturisasi</a:t>
            </a:r>
            <a:r>
              <a:rPr dirty="0" sz="3100" spc="105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bisnis,</a:t>
            </a:r>
            <a:r>
              <a:rPr dirty="0" sz="3100" spc="10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208">
                <a:solidFill>
                  <a:srgbClr val="000000"/>
                </a:solidFill>
                <a:latin typeface="Tahoma"/>
                <a:cs typeface="Tahoma"/>
              </a:rPr>
              <a:t>serta</a:t>
            </a:r>
            <a:r>
              <a:rPr dirty="0" sz="3100" spc="9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kerusakan</a:t>
            </a:r>
          </a:p>
          <a:p>
            <a:pPr marL="5366385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lingkungan.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23410" y="731839"/>
            <a:ext cx="10605158" cy="1040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895"/>
              </a:lnSpc>
              <a:spcBef>
                <a:spcPts val="0"/>
              </a:spcBef>
              <a:spcAft>
                <a:spcPts val="0"/>
              </a:spcAft>
            </a:pPr>
            <a:r>
              <a:rPr dirty="0" sz="6800" spc="1026">
                <a:solidFill>
                  <a:srgbClr val="704031"/>
                </a:solidFill>
                <a:latin typeface="DQGHTB+TrebuchetMS"/>
                <a:cs typeface="DQGHTB+TrebuchetMS"/>
              </a:rPr>
              <a:t>DASAR-DASAR</a:t>
            </a:r>
            <a:r>
              <a:rPr dirty="0" sz="6800" spc="-678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6800" spc="821">
                <a:solidFill>
                  <a:srgbClr val="704031"/>
                </a:solidFill>
                <a:latin typeface="DQGHTB+TrebuchetMS"/>
                <a:cs typeface="DQGHTB+TrebuchetMS"/>
              </a:rPr>
              <a:t>PROVISI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6258" y="2797558"/>
            <a:ext cx="12101674" cy="47308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3197" marR="0">
              <a:lnSpc>
                <a:spcPts val="3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50" spc="99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2950" spc="8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adalah</a:t>
            </a:r>
            <a:r>
              <a:rPr dirty="0" sz="2950" spc="6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950" spc="29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950" spc="6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98">
                <a:solidFill>
                  <a:srgbClr val="000000"/>
                </a:solidFill>
                <a:latin typeface="Tahoma"/>
                <a:cs typeface="Tahoma"/>
              </a:rPr>
              <a:t>besar</a:t>
            </a:r>
            <a:r>
              <a:rPr dirty="0" sz="2950" spc="8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kemungkinan</a:t>
            </a:r>
            <a:r>
              <a:rPr dirty="0" sz="2950" spc="1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08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2950" spc="8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dipenuhi</a:t>
            </a:r>
          </a:p>
          <a:p>
            <a:pPr marL="0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perusahaan,</a:t>
            </a:r>
            <a:r>
              <a:rPr dirty="0" sz="2950" spc="108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08">
                <a:solidFill>
                  <a:srgbClr val="000000"/>
                </a:solidFill>
                <a:latin typeface="Tahoma"/>
                <a:cs typeface="Tahoma"/>
              </a:rPr>
              <a:t>tetapi</a:t>
            </a:r>
            <a:r>
              <a:rPr dirty="0" sz="2950" spc="8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jumlah</a:t>
            </a:r>
            <a:r>
              <a:rPr dirty="0" sz="2950" spc="4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52">
                <a:solidFill>
                  <a:srgbClr val="000000"/>
                </a:solidFill>
                <a:latin typeface="Tahoma"/>
                <a:cs typeface="Tahoma"/>
              </a:rPr>
              <a:t>pastinya</a:t>
            </a:r>
            <a:r>
              <a:rPr dirty="0" sz="2950" spc="8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belum</a:t>
            </a:r>
            <a:r>
              <a:rPr dirty="0" sz="2950" spc="3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47">
                <a:solidFill>
                  <a:srgbClr val="000000"/>
                </a:solidFill>
                <a:latin typeface="Tahoma"/>
                <a:cs typeface="Tahoma"/>
              </a:rPr>
              <a:t>bisa</a:t>
            </a:r>
            <a:r>
              <a:rPr dirty="0" sz="2950" spc="8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diketahui.</a:t>
            </a:r>
            <a:r>
              <a:rPr dirty="0" sz="295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62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</a:p>
          <a:p>
            <a:pPr marL="260508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-27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2950" spc="49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muncul</a:t>
            </a:r>
            <a:r>
              <a:rPr dirty="0" sz="2950" spc="5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21">
                <a:solidFill>
                  <a:srgbClr val="000000"/>
                </a:solidFill>
                <a:latin typeface="Tahoma"/>
                <a:cs typeface="Tahoma"/>
              </a:rPr>
              <a:t>dari</a:t>
            </a:r>
            <a:r>
              <a:rPr dirty="0" sz="2950" spc="103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58">
                <a:solidFill>
                  <a:srgbClr val="000000"/>
                </a:solidFill>
                <a:latin typeface="Tahoma"/>
                <a:cs typeface="Tahoma"/>
              </a:rPr>
              <a:t>peristiwa</a:t>
            </a:r>
            <a:r>
              <a:rPr dirty="0" sz="2950" spc="87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37">
                <a:solidFill>
                  <a:srgbClr val="000000"/>
                </a:solidFill>
                <a:latin typeface="Tahoma"/>
                <a:cs typeface="Tahoma"/>
              </a:rPr>
              <a:t>masa</a:t>
            </a:r>
            <a:r>
              <a:rPr dirty="0" sz="2950" spc="86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21">
                <a:solidFill>
                  <a:srgbClr val="000000"/>
                </a:solidFill>
                <a:latin typeface="Tahoma"/>
                <a:cs typeface="Tahoma"/>
              </a:rPr>
              <a:t>lalu</a:t>
            </a:r>
            <a:r>
              <a:rPr dirty="0" sz="2950" spc="86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950" spc="5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0">
                <a:solidFill>
                  <a:srgbClr val="000000"/>
                </a:solidFill>
                <a:latin typeface="Tahoma"/>
                <a:cs typeface="Tahoma"/>
              </a:rPr>
              <a:t>perlu</a:t>
            </a:r>
            <a:r>
              <a:rPr dirty="0" sz="2950" spc="96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47">
                <a:solidFill>
                  <a:srgbClr val="000000"/>
                </a:solidFill>
                <a:latin typeface="Tahoma"/>
                <a:cs typeface="Tahoma"/>
              </a:rPr>
              <a:t>diestimasi</a:t>
            </a:r>
            <a:r>
              <a:rPr dirty="0" sz="2950" spc="9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19">
                <a:solidFill>
                  <a:srgbClr val="000000"/>
                </a:solidFill>
                <a:latin typeface="Tahoma"/>
                <a:cs typeface="Tahoma"/>
              </a:rPr>
              <a:t>secara</a:t>
            </a:r>
          </a:p>
          <a:p>
            <a:pPr marL="516572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25">
                <a:solidFill>
                  <a:srgbClr val="000000"/>
                </a:solidFill>
                <a:latin typeface="Tahoma"/>
                <a:cs typeface="Tahoma"/>
              </a:rPr>
              <a:t>hati-hati.</a:t>
            </a:r>
            <a:r>
              <a:rPr dirty="0" sz="2950" spc="6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77">
                <a:solidFill>
                  <a:srgbClr val="000000"/>
                </a:solidFill>
                <a:latin typeface="Tahoma"/>
                <a:cs typeface="Tahoma"/>
              </a:rPr>
              <a:t>Pencatatan</a:t>
            </a:r>
            <a:r>
              <a:rPr dirty="0" sz="2950" spc="92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49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2950" spc="86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43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2950" spc="88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boleh</a:t>
            </a:r>
            <a:r>
              <a:rPr dirty="0" sz="2950" spc="11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didasarkan</a:t>
            </a:r>
            <a:r>
              <a:rPr dirty="0" sz="2950" spc="13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perkiraan</a:t>
            </a:r>
          </a:p>
          <a:p>
            <a:pPr marL="393033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sembarangan,</a:t>
            </a:r>
            <a:r>
              <a:rPr dirty="0" sz="2950" spc="7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melainkan</a:t>
            </a:r>
            <a:r>
              <a:rPr dirty="0" sz="2950" spc="14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98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2950" spc="9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punya</a:t>
            </a:r>
            <a:r>
              <a:rPr dirty="0" sz="2950" spc="6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42">
                <a:solidFill>
                  <a:srgbClr val="000000"/>
                </a:solidFill>
                <a:latin typeface="Tahoma"/>
                <a:cs typeface="Tahoma"/>
              </a:rPr>
              <a:t>dasar</a:t>
            </a:r>
            <a:r>
              <a:rPr dirty="0" sz="2950" spc="6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42">
                <a:solidFill>
                  <a:srgbClr val="000000"/>
                </a:solidFill>
                <a:latin typeface="Tahoma"/>
                <a:cs typeface="Tahoma"/>
              </a:rPr>
              <a:t>kuat</a:t>
            </a:r>
            <a:r>
              <a:rPr dirty="0" sz="2950" spc="6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12">
                <a:solidFill>
                  <a:srgbClr val="000000"/>
                </a:solidFill>
                <a:latin typeface="Tahoma"/>
                <a:cs typeface="Tahoma"/>
              </a:rPr>
              <a:t>seperti</a:t>
            </a:r>
            <a:r>
              <a:rPr dirty="0" sz="2950" spc="6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93">
                <a:solidFill>
                  <a:srgbClr val="000000"/>
                </a:solidFill>
                <a:latin typeface="Tahoma"/>
                <a:cs typeface="Tahoma"/>
              </a:rPr>
              <a:t>data</a:t>
            </a:r>
          </a:p>
          <a:p>
            <a:pPr marL="121602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123">
                <a:solidFill>
                  <a:srgbClr val="000000"/>
                </a:solidFill>
                <a:latin typeface="Tahoma"/>
                <a:cs typeface="Tahoma"/>
              </a:rPr>
              <a:t>historis</a:t>
            </a:r>
            <a:r>
              <a:rPr dirty="0" sz="2950" spc="6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58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950" spc="6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informasi</a:t>
            </a:r>
            <a:r>
              <a:rPr dirty="0" sz="2950" spc="6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pendukung</a:t>
            </a:r>
            <a:r>
              <a:rPr dirty="0" sz="2950" spc="6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51">
                <a:solidFill>
                  <a:srgbClr val="000000"/>
                </a:solidFill>
                <a:latin typeface="Tahoma"/>
                <a:cs typeface="Tahoma"/>
              </a:rPr>
              <a:t>lainnya.</a:t>
            </a:r>
            <a:r>
              <a:rPr dirty="0" sz="2950" spc="6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Dengan</a:t>
            </a:r>
            <a:r>
              <a:rPr dirty="0" sz="2950" spc="61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begitu,</a:t>
            </a:r>
            <a:r>
              <a:rPr dirty="0" sz="2950" spc="60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</a:p>
          <a:p>
            <a:pPr marL="277336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keuangan</a:t>
            </a:r>
            <a:r>
              <a:rPr dirty="0" sz="2950" spc="56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73">
                <a:solidFill>
                  <a:srgbClr val="000000"/>
                </a:solidFill>
                <a:latin typeface="Tahoma"/>
                <a:cs typeface="Tahoma"/>
              </a:rPr>
              <a:t>dapat</a:t>
            </a:r>
            <a:r>
              <a:rPr dirty="0" sz="2950" spc="5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27">
                <a:solidFill>
                  <a:srgbClr val="000000"/>
                </a:solidFill>
                <a:latin typeface="Tahoma"/>
                <a:cs typeface="Tahoma"/>
              </a:rPr>
              <a:t>memberikan</a:t>
            </a:r>
            <a:r>
              <a:rPr dirty="0" sz="2950" spc="5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gambaran</a:t>
            </a:r>
            <a:r>
              <a:rPr dirty="0" sz="2950" spc="5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950" spc="5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lebih</a:t>
            </a:r>
            <a:r>
              <a:rPr dirty="0" sz="2950" spc="5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wajar</a:t>
            </a:r>
            <a:r>
              <a:rPr dirty="0" sz="2950" spc="5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62">
                <a:solidFill>
                  <a:srgbClr val="000000"/>
                </a:solidFill>
                <a:latin typeface="Tahoma"/>
                <a:cs typeface="Tahoma"/>
              </a:rPr>
              <a:t>tentang</a:t>
            </a:r>
          </a:p>
          <a:p>
            <a:pPr marL="522764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kondisi</a:t>
            </a:r>
            <a:r>
              <a:rPr dirty="0" sz="2950" spc="5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perusahaan,</a:t>
            </a:r>
            <a:r>
              <a:rPr dirty="0" sz="2950" spc="5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123">
                <a:solidFill>
                  <a:srgbClr val="000000"/>
                </a:solidFill>
                <a:latin typeface="Tahoma"/>
                <a:cs typeface="Tahoma"/>
              </a:rPr>
              <a:t>terutama</a:t>
            </a:r>
            <a:r>
              <a:rPr dirty="0" sz="2950" spc="5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41">
                <a:solidFill>
                  <a:srgbClr val="000000"/>
                </a:solidFill>
                <a:latin typeface="Tahoma"/>
                <a:cs typeface="Tahoma"/>
              </a:rPr>
              <a:t>mengenai</a:t>
            </a:r>
            <a:r>
              <a:rPr dirty="0" sz="2950" spc="5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95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95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masih</a:t>
            </a:r>
          </a:p>
          <a:p>
            <a:pPr marL="264161" marR="0">
              <a:lnSpc>
                <a:spcPts val="3560"/>
              </a:lnSpc>
              <a:spcBef>
                <a:spcPts val="149"/>
              </a:spcBef>
              <a:spcAft>
                <a:spcPts val="0"/>
              </a:spcAft>
            </a:pPr>
            <a:r>
              <a:rPr dirty="0" sz="2950" spc="159">
                <a:solidFill>
                  <a:srgbClr val="000000"/>
                </a:solidFill>
                <a:latin typeface="Tahoma"/>
                <a:cs typeface="Tahoma"/>
              </a:rPr>
              <a:t>bersifat</a:t>
            </a:r>
            <a:r>
              <a:rPr dirty="0" sz="2950" spc="6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perkiraan,</a:t>
            </a:r>
            <a:r>
              <a:rPr dirty="0" sz="2950" spc="65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224">
                <a:solidFill>
                  <a:srgbClr val="000000"/>
                </a:solidFill>
                <a:latin typeface="Tahoma"/>
                <a:cs typeface="Tahoma"/>
              </a:rPr>
              <a:t>serta</a:t>
            </a:r>
            <a:r>
              <a:rPr dirty="0" sz="2950" spc="6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21">
                <a:solidFill>
                  <a:srgbClr val="000000"/>
                </a:solidFill>
                <a:latin typeface="Tahoma"/>
                <a:cs typeface="Tahoma"/>
              </a:rPr>
              <a:t>menunjukkan</a:t>
            </a:r>
            <a:r>
              <a:rPr dirty="0" sz="2950" spc="6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bahwa</a:t>
            </a:r>
            <a:r>
              <a:rPr dirty="0" sz="2950" spc="6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2950" spc="6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sudah</a:t>
            </a:r>
          </a:p>
          <a:p>
            <a:pPr marL="2673508" marR="0">
              <a:lnSpc>
                <a:spcPts val="356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mengantisipasi</a:t>
            </a:r>
            <a:r>
              <a:rPr dirty="0" sz="2950" spc="6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beban</a:t>
            </a:r>
            <a:r>
              <a:rPr dirty="0" sz="2950" spc="6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>
                <a:solidFill>
                  <a:srgbClr val="000000"/>
                </a:solidFill>
                <a:latin typeface="Tahoma"/>
                <a:cs typeface="Tahoma"/>
              </a:rPr>
              <a:t>di</a:t>
            </a:r>
            <a:r>
              <a:rPr dirty="0" sz="2950" spc="67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57">
                <a:solidFill>
                  <a:srgbClr val="000000"/>
                </a:solidFill>
                <a:latin typeface="Tahoma"/>
                <a:cs typeface="Tahoma"/>
              </a:rPr>
              <a:t>masa</a:t>
            </a:r>
            <a:r>
              <a:rPr dirty="0" sz="2950" spc="67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50" spc="-11">
                <a:solidFill>
                  <a:srgbClr val="000000"/>
                </a:solidFill>
                <a:latin typeface="Tahoma"/>
                <a:cs typeface="Tahoma"/>
              </a:rPr>
              <a:t>depan.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97620" y="658317"/>
            <a:ext cx="8289579" cy="1387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24"/>
              </a:lnSpc>
              <a:spcBef>
                <a:spcPts val="0"/>
              </a:spcBef>
              <a:spcAft>
                <a:spcPts val="0"/>
              </a:spcAft>
            </a:pPr>
            <a:r>
              <a:rPr dirty="0" sz="9150" spc="1105">
                <a:solidFill>
                  <a:srgbClr val="704031"/>
                </a:solidFill>
                <a:latin typeface="DQGHTB+TrebuchetMS"/>
                <a:cs typeface="DQGHTB+TrebuchetMS"/>
              </a:rPr>
              <a:t>KONTINJENSI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31285" y="2843490"/>
            <a:ext cx="12532293" cy="249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8766" marR="0">
              <a:lnSpc>
                <a:spcPts val="37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 spc="144">
                <a:solidFill>
                  <a:srgbClr val="000000"/>
                </a:solidFill>
                <a:latin typeface="Tahoma"/>
                <a:cs typeface="Tahoma"/>
              </a:rPr>
              <a:t>Secara</a:t>
            </a:r>
            <a:r>
              <a:rPr dirty="0" sz="3100" spc="9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umum,</a:t>
            </a:r>
            <a:r>
              <a:rPr dirty="0" sz="3100" spc="22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seluruh</a:t>
            </a:r>
            <a:r>
              <a:rPr dirty="0" sz="3100" spc="9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7">
                <a:solidFill>
                  <a:srgbClr val="000000"/>
                </a:solidFill>
                <a:latin typeface="Tahoma"/>
                <a:cs typeface="Tahoma"/>
              </a:rPr>
              <a:t>provisi</a:t>
            </a:r>
            <a:r>
              <a:rPr dirty="0" sz="3100" spc="91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memiliki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34">
                <a:solidFill>
                  <a:srgbClr val="000000"/>
                </a:solidFill>
                <a:latin typeface="Tahoma"/>
                <a:cs typeface="Tahoma"/>
              </a:rPr>
              <a:t>karakteristik</a:t>
            </a:r>
            <a:r>
              <a:rPr dirty="0" sz="3100" spc="104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</a:p>
          <a:p>
            <a:pPr marL="93979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0">
                <a:solidFill>
                  <a:srgbClr val="000000"/>
                </a:solidFill>
                <a:latin typeface="Tahoma"/>
                <a:cs typeface="Tahoma"/>
              </a:rPr>
              <a:t>karena</a:t>
            </a:r>
            <a:r>
              <a:rPr dirty="0" sz="3100" spc="10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mengandung</a:t>
            </a:r>
            <a:r>
              <a:rPr dirty="0" sz="3100" spc="8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47">
                <a:solidFill>
                  <a:srgbClr val="000000"/>
                </a:solidFill>
                <a:latin typeface="Tahoma"/>
                <a:cs typeface="Tahoma"/>
              </a:rPr>
              <a:t>ketidakpastian</a:t>
            </a:r>
            <a:r>
              <a:rPr dirty="0" sz="3100" spc="11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49">
                <a:solidFill>
                  <a:srgbClr val="000000"/>
                </a:solidFill>
                <a:latin typeface="Tahoma"/>
                <a:cs typeface="Tahoma"/>
              </a:rPr>
              <a:t>terkait</a:t>
            </a:r>
            <a:r>
              <a:rPr dirty="0" sz="3100" spc="9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4">
                <a:solidFill>
                  <a:srgbClr val="000000"/>
                </a:solidFill>
                <a:latin typeface="Tahoma"/>
                <a:cs typeface="Tahoma"/>
              </a:rPr>
              <a:t>waktu</a:t>
            </a:r>
            <a:r>
              <a:rPr dirty="0" sz="3100" spc="86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maupun</a:t>
            </a:r>
            <a:r>
              <a:rPr dirty="0" sz="3100" spc="5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jumlah</a:t>
            </a:r>
          </a:p>
          <a:p>
            <a:pPr marL="621347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penyelesaiannya.</a:t>
            </a:r>
            <a:r>
              <a:rPr dirty="0" sz="3100" spc="-2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Namun</a:t>
            </a:r>
            <a:r>
              <a:rPr dirty="0" sz="3100" spc="6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demikian,</a:t>
            </a:r>
            <a:r>
              <a:rPr dirty="0" sz="3100" spc="-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64">
                <a:solidFill>
                  <a:srgbClr val="000000"/>
                </a:solidFill>
                <a:latin typeface="Tahoma"/>
                <a:cs typeface="Tahoma"/>
              </a:rPr>
              <a:t>IFRS</a:t>
            </a:r>
            <a:r>
              <a:rPr dirty="0" sz="3100" spc="87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menggunakan</a:t>
            </a:r>
            <a:r>
              <a:rPr dirty="0" sz="3100" spc="3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7">
                <a:solidFill>
                  <a:srgbClr val="000000"/>
                </a:solidFill>
                <a:latin typeface="Tahoma"/>
                <a:cs typeface="Tahoma"/>
              </a:rPr>
              <a:t>istilah</a:t>
            </a:r>
          </a:p>
          <a:p>
            <a:pPr marL="0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3100" spc="83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19">
                <a:solidFill>
                  <a:srgbClr val="000000"/>
                </a:solidFill>
                <a:latin typeface="Tahoma"/>
                <a:cs typeface="Tahoma"/>
              </a:rPr>
              <a:t>secara</a:t>
            </a:r>
            <a:r>
              <a:rPr dirty="0" sz="3100" spc="90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12">
                <a:solidFill>
                  <a:srgbClr val="000000"/>
                </a:solidFill>
                <a:latin typeface="Tahoma"/>
                <a:cs typeface="Tahoma"/>
              </a:rPr>
              <a:t>khusus</a:t>
            </a:r>
            <a:r>
              <a:rPr dirty="0" sz="3100" spc="9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73">
                <a:solidFill>
                  <a:srgbClr val="000000"/>
                </a:solidFill>
                <a:latin typeface="Tahoma"/>
                <a:cs typeface="Tahoma"/>
              </a:rPr>
              <a:t>untuk</a:t>
            </a:r>
            <a:r>
              <a:rPr dirty="0" sz="3100" spc="87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merujuk</a:t>
            </a:r>
            <a:r>
              <a:rPr dirty="0" sz="3100" spc="104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pada</a:t>
            </a:r>
            <a:r>
              <a:rPr dirty="0" sz="3100" spc="81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37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3100" spc="10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28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31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183">
                <a:solidFill>
                  <a:srgbClr val="000000"/>
                </a:solidFill>
                <a:latin typeface="Tahoma"/>
                <a:cs typeface="Tahoma"/>
              </a:rPr>
              <a:t>aset</a:t>
            </a:r>
          </a:p>
          <a:p>
            <a:pPr marL="2239962" marR="0">
              <a:lnSpc>
                <a:spcPts val="3741"/>
              </a:lnSpc>
              <a:spcBef>
                <a:spcPts val="158"/>
              </a:spcBef>
              <a:spcAft>
                <a:spcPts val="0"/>
              </a:spcAft>
            </a:pPr>
            <a:r>
              <a:rPr dirty="0" sz="3100" spc="-21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3100" spc="65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57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3100" spc="86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diakui</a:t>
            </a:r>
            <a:r>
              <a:rPr dirty="0" sz="3100" spc="7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3100" spc="5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3100" spc="8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3100" spc="-11">
                <a:solidFill>
                  <a:srgbClr val="000000"/>
                </a:solidFill>
                <a:latin typeface="Tahoma"/>
                <a:cs typeface="Tahoma"/>
              </a:rPr>
              <a:t>keuangan.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8380" y="6246916"/>
            <a:ext cx="12972577" cy="24215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7847" marR="0">
              <a:lnSpc>
                <a:spcPts val="30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 spc="144">
                <a:solidFill>
                  <a:srgbClr val="000000"/>
                </a:solidFill>
                <a:latin typeface="Tahoma"/>
                <a:cs typeface="Tahoma"/>
              </a:rPr>
              <a:t>Entitas</a:t>
            </a:r>
            <a:r>
              <a:rPr dirty="0" sz="2500" spc="7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43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2500" spc="7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diperkenankan</a:t>
            </a:r>
            <a:r>
              <a:rPr dirty="0" sz="2500" spc="3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mengakui</a:t>
            </a:r>
            <a:r>
              <a:rPr dirty="0" sz="2500" spc="4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500" spc="28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500" spc="7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000000"/>
                </a:solidFill>
                <a:latin typeface="Tahoma"/>
                <a:cs typeface="Tahoma"/>
              </a:rPr>
              <a:t>alih-alih</a:t>
            </a:r>
            <a:r>
              <a:rPr dirty="0" sz="25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</a:p>
          <a:p>
            <a:pPr marL="442912" marR="0">
              <a:lnSpc>
                <a:spcPts val="301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500" spc="7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93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2500" spc="7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diungkapkan</a:t>
            </a:r>
            <a:r>
              <a:rPr dirty="0" sz="2500" spc="5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500" spc="4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02">
                <a:solidFill>
                  <a:srgbClr val="000000"/>
                </a:solidFill>
                <a:latin typeface="Tahoma"/>
                <a:cs typeface="Tahoma"/>
              </a:rPr>
              <a:t>catatan</a:t>
            </a:r>
            <a:r>
              <a:rPr dirty="0" sz="2500" spc="7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83">
                <a:solidFill>
                  <a:srgbClr val="000000"/>
                </a:solidFill>
                <a:latin typeface="Tahoma"/>
                <a:cs typeface="Tahoma"/>
              </a:rPr>
              <a:t>atas</a:t>
            </a:r>
            <a:r>
              <a:rPr dirty="0" sz="2500" spc="7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2500" spc="70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keuangan.</a:t>
            </a:r>
            <a:r>
              <a:rPr dirty="0" sz="2500" spc="2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Misalnya,</a:t>
            </a:r>
          </a:p>
          <a:p>
            <a:pPr marL="53974" marR="0">
              <a:lnSpc>
                <a:spcPts val="301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sebuah</a:t>
            </a:r>
            <a:r>
              <a:rPr dirty="0" sz="2500" spc="81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2500" spc="11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mungkin</a:t>
            </a:r>
            <a:r>
              <a:rPr dirty="0" sz="2500" spc="27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kalah</a:t>
            </a:r>
            <a:r>
              <a:rPr dirty="0" sz="2500" spc="60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83">
                <a:solidFill>
                  <a:srgbClr val="000000"/>
                </a:solidFill>
                <a:latin typeface="Tahoma"/>
                <a:cs typeface="Tahoma"/>
              </a:rPr>
              <a:t>atas</a:t>
            </a:r>
            <a:r>
              <a:rPr dirty="0" sz="2500" spc="7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52">
                <a:solidFill>
                  <a:srgbClr val="000000"/>
                </a:solidFill>
                <a:latin typeface="Tahoma"/>
                <a:cs typeface="Tahoma"/>
              </a:rPr>
              <a:t>gugatan</a:t>
            </a:r>
            <a:r>
              <a:rPr dirty="0" sz="2500" spc="79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penggunaan</a:t>
            </a:r>
            <a:r>
              <a:rPr dirty="0" sz="25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27">
                <a:solidFill>
                  <a:srgbClr val="000000"/>
                </a:solidFill>
                <a:latin typeface="Tahoma"/>
                <a:cs typeface="Tahoma"/>
              </a:rPr>
              <a:t>hak</a:t>
            </a:r>
            <a:r>
              <a:rPr dirty="0" sz="2500" spc="6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paten</a:t>
            </a:r>
            <a:r>
              <a:rPr dirty="0" sz="2500" spc="83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</a:p>
          <a:p>
            <a:pPr marL="73659" marR="0">
              <a:lnSpc>
                <a:spcPts val="301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lain.</a:t>
            </a:r>
            <a:r>
              <a:rPr dirty="0" sz="2500" spc="16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Namun,</a:t>
            </a:r>
            <a:r>
              <a:rPr dirty="0" sz="2500" spc="3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54">
                <a:solidFill>
                  <a:srgbClr val="000000"/>
                </a:solidFill>
                <a:latin typeface="Tahoma"/>
                <a:cs typeface="Tahoma"/>
              </a:rPr>
              <a:t>keputusan</a:t>
            </a:r>
            <a:r>
              <a:rPr dirty="0" sz="2500" spc="8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25">
                <a:solidFill>
                  <a:srgbClr val="000000"/>
                </a:solidFill>
                <a:latin typeface="Tahoma"/>
                <a:cs typeface="Tahoma"/>
              </a:rPr>
              <a:t>ini</a:t>
            </a:r>
            <a:r>
              <a:rPr dirty="0" sz="2500" spc="44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0">
                <a:solidFill>
                  <a:srgbClr val="000000"/>
                </a:solidFill>
                <a:latin typeface="Tahoma"/>
                <a:cs typeface="Tahoma"/>
              </a:rPr>
              <a:t>sedang</a:t>
            </a:r>
            <a:r>
              <a:rPr dirty="0" sz="2500" spc="7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500" spc="4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93">
                <a:solidFill>
                  <a:srgbClr val="000000"/>
                </a:solidFill>
                <a:latin typeface="Tahoma"/>
                <a:cs typeface="Tahoma"/>
              </a:rPr>
              <a:t>proses</a:t>
            </a:r>
            <a:r>
              <a:rPr dirty="0" sz="2500" spc="7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banding</a:t>
            </a:r>
            <a:r>
              <a:rPr dirty="0" sz="2500" spc="27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500" spc="62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pengacara</a:t>
            </a:r>
            <a:r>
              <a:rPr dirty="0" sz="2500" spc="62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</a:p>
          <a:p>
            <a:pPr marL="0" marR="0">
              <a:lnSpc>
                <a:spcPts val="301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2500" spc="63">
                <a:solidFill>
                  <a:srgbClr val="000000"/>
                </a:solidFill>
                <a:latin typeface="Tahoma"/>
                <a:cs typeface="Tahoma"/>
              </a:rPr>
              <a:t>merasa</a:t>
            </a:r>
            <a:r>
              <a:rPr dirty="0" sz="2500" spc="58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bahwa</a:t>
            </a:r>
            <a:r>
              <a:rPr dirty="0" sz="2500" spc="5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63">
                <a:solidFill>
                  <a:srgbClr val="000000"/>
                </a:solidFill>
                <a:latin typeface="Tahoma"/>
                <a:cs typeface="Tahoma"/>
              </a:rPr>
              <a:t>keputusan</a:t>
            </a:r>
            <a:r>
              <a:rPr dirty="0" sz="2500" spc="6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akan</a:t>
            </a:r>
            <a:r>
              <a:rPr dirty="0" sz="25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49">
                <a:solidFill>
                  <a:srgbClr val="000000"/>
                </a:solidFill>
                <a:latin typeface="Tahoma"/>
                <a:cs typeface="Tahoma"/>
              </a:rPr>
              <a:t>terbalik</a:t>
            </a:r>
            <a:r>
              <a:rPr dirty="0" sz="2500" spc="60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37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500" spc="59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berkurang</a:t>
            </a:r>
            <a:r>
              <a:rPr dirty="0" sz="2500" spc="61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09">
                <a:solidFill>
                  <a:srgbClr val="000000"/>
                </a:solidFill>
                <a:latin typeface="Tahoma"/>
                <a:cs typeface="Tahoma"/>
              </a:rPr>
              <a:t>secara</a:t>
            </a:r>
            <a:r>
              <a:rPr dirty="0" sz="2500" spc="57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signifikan.</a:t>
            </a:r>
            <a:r>
              <a:rPr dirty="0" sz="2500" spc="6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5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27">
                <a:solidFill>
                  <a:srgbClr val="000000"/>
                </a:solidFill>
                <a:latin typeface="Tahoma"/>
                <a:cs typeface="Tahoma"/>
              </a:rPr>
              <a:t>hal</a:t>
            </a:r>
          </a:p>
          <a:p>
            <a:pPr marL="741108" marR="0">
              <a:lnSpc>
                <a:spcPts val="3017"/>
              </a:lnSpc>
              <a:spcBef>
                <a:spcPts val="182"/>
              </a:spcBef>
              <a:spcAft>
                <a:spcPts val="0"/>
              </a:spcAft>
            </a:pP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ini,</a:t>
            </a:r>
            <a:r>
              <a:rPr dirty="0" sz="2500" spc="5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500" spc="55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500" spc="55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diungkapkan</a:t>
            </a:r>
            <a:r>
              <a:rPr dirty="0" sz="2500" spc="58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500" spc="53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112">
                <a:solidFill>
                  <a:srgbClr val="000000"/>
                </a:solidFill>
                <a:latin typeface="Tahoma"/>
                <a:cs typeface="Tahoma"/>
              </a:rPr>
              <a:t>catatan</a:t>
            </a:r>
            <a:r>
              <a:rPr dirty="0" sz="2500" spc="5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201">
                <a:solidFill>
                  <a:srgbClr val="000000"/>
                </a:solidFill>
                <a:latin typeface="Tahoma"/>
                <a:cs typeface="Tahoma"/>
              </a:rPr>
              <a:t>atas</a:t>
            </a:r>
            <a:r>
              <a:rPr dirty="0" sz="2500" spc="5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2500" spc="5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500" spc="-11">
                <a:solidFill>
                  <a:srgbClr val="000000"/>
                </a:solidFill>
                <a:latin typeface="Tahoma"/>
                <a:cs typeface="Tahoma"/>
              </a:rPr>
              <a:t>keuangan.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75065" y="688182"/>
            <a:ext cx="9338599" cy="1661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805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 spc="646">
                <a:solidFill>
                  <a:srgbClr val="704031"/>
                </a:solidFill>
                <a:latin typeface="DQGHTB+TrebuchetMS"/>
                <a:cs typeface="DQGHTB+TrebuchetMS"/>
              </a:rPr>
              <a:t>KARAKTERISTIK</a:t>
            </a:r>
            <a:r>
              <a:rPr dirty="0" sz="5000" spc="-534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5000" spc="626">
                <a:solidFill>
                  <a:srgbClr val="704031"/>
                </a:solidFill>
                <a:latin typeface="DQGHTB+TrebuchetMS"/>
                <a:cs typeface="DQGHTB+TrebuchetMS"/>
              </a:rPr>
              <a:t>LIABILITAS</a:t>
            </a:r>
          </a:p>
          <a:p>
            <a:pPr marL="2397759" marR="0">
              <a:lnSpc>
                <a:spcPts val="5805"/>
              </a:lnSpc>
              <a:spcBef>
                <a:spcPts val="1172"/>
              </a:spcBef>
              <a:spcAft>
                <a:spcPts val="0"/>
              </a:spcAft>
            </a:pPr>
            <a:r>
              <a:rPr dirty="0" sz="5000" spc="592">
                <a:solidFill>
                  <a:srgbClr val="704031"/>
                </a:solidFill>
                <a:latin typeface="DQGHTB+TrebuchetMS"/>
                <a:cs typeface="DQGHTB+TrebuchetMS"/>
              </a:rPr>
              <a:t>KONTINJENSI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09558" y="2783070"/>
            <a:ext cx="12427790" cy="41402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62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900" spc="95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9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2900" spc="10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boleh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diakui</a:t>
            </a:r>
            <a:r>
              <a:rPr dirty="0" sz="2900" spc="61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sebagai</a:t>
            </a:r>
            <a:r>
              <a:rPr dirty="0" sz="2900" spc="9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kewajiban,</a:t>
            </a:r>
            <a:r>
              <a:rPr dirty="0" sz="2900" spc="-15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77">
                <a:solidFill>
                  <a:srgbClr val="000000"/>
                </a:solidFill>
                <a:latin typeface="Tahoma"/>
                <a:cs typeface="Tahoma"/>
              </a:rPr>
              <a:t>tetapi</a:t>
            </a:r>
            <a:r>
              <a:rPr dirty="0" sz="2900" spc="88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hanya</a:t>
            </a:r>
          </a:p>
          <a:p>
            <a:pPr marL="387985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diungkapkan</a:t>
            </a:r>
            <a:r>
              <a:rPr dirty="0" sz="2900" spc="3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21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900" spc="4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98">
                <a:solidFill>
                  <a:srgbClr val="000000"/>
                </a:solidFill>
                <a:latin typeface="Tahoma"/>
                <a:cs typeface="Tahoma"/>
              </a:rPr>
              <a:t>catatan</a:t>
            </a:r>
            <a:r>
              <a:rPr dirty="0" sz="2900" spc="85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2900" spc="62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keuangan</a:t>
            </a:r>
            <a:r>
              <a:rPr dirty="0" sz="2900" spc="4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selama</a:t>
            </a:r>
            <a:r>
              <a:rPr dirty="0" sz="2900" spc="7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kemungkinan</a:t>
            </a:r>
          </a:p>
          <a:p>
            <a:pPr marL="221139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terjadinya</a:t>
            </a:r>
            <a:r>
              <a:rPr dirty="0" sz="2900" spc="10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masih</a:t>
            </a:r>
            <a:r>
              <a:rPr dirty="0" sz="29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19">
                <a:solidFill>
                  <a:srgbClr val="000000"/>
                </a:solidFill>
                <a:latin typeface="Tahoma"/>
                <a:cs typeface="Tahoma"/>
              </a:rPr>
              <a:t>bersifat</a:t>
            </a:r>
            <a:r>
              <a:rPr dirty="0" sz="2900" spc="9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“mungkin”</a:t>
            </a:r>
            <a:r>
              <a:rPr dirty="0" sz="2900" spc="29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17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900" spc="81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2900" spc="10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besar.</a:t>
            </a:r>
            <a:r>
              <a:rPr dirty="0" sz="2900" spc="8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214">
                <a:solidFill>
                  <a:srgbClr val="000000"/>
                </a:solidFill>
                <a:latin typeface="Tahoma"/>
                <a:cs typeface="Tahoma"/>
              </a:rPr>
              <a:t>Jika</a:t>
            </a:r>
            <a:r>
              <a:rPr dirty="0" sz="2900" spc="83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peluang</a:t>
            </a:r>
          </a:p>
          <a:p>
            <a:pPr marL="619919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162">
                <a:solidFill>
                  <a:srgbClr val="000000"/>
                </a:solidFill>
                <a:latin typeface="Tahoma"/>
                <a:cs typeface="Tahoma"/>
              </a:rPr>
              <a:t>arus</a:t>
            </a:r>
            <a:r>
              <a:rPr dirty="0" sz="2900" spc="82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0">
                <a:solidFill>
                  <a:srgbClr val="000000"/>
                </a:solidFill>
                <a:latin typeface="Tahoma"/>
                <a:cs typeface="Tahoma"/>
              </a:rPr>
              <a:t>keluar</a:t>
            </a:r>
            <a:r>
              <a:rPr dirty="0" sz="2900" spc="96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sumber</a:t>
            </a:r>
            <a:r>
              <a:rPr dirty="0" sz="2900" spc="91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21">
                <a:solidFill>
                  <a:srgbClr val="000000"/>
                </a:solidFill>
                <a:latin typeface="Tahoma"/>
                <a:cs typeface="Tahoma"/>
              </a:rPr>
              <a:t>daya</a:t>
            </a:r>
            <a:r>
              <a:rPr dirty="0" sz="2900" spc="60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98">
                <a:solidFill>
                  <a:srgbClr val="000000"/>
                </a:solidFill>
                <a:latin typeface="Tahoma"/>
                <a:cs typeface="Tahoma"/>
              </a:rPr>
              <a:t>sangat</a:t>
            </a:r>
            <a:r>
              <a:rPr dirty="0" sz="2900" spc="84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0">
                <a:solidFill>
                  <a:srgbClr val="000000"/>
                </a:solidFill>
                <a:latin typeface="Tahoma"/>
                <a:cs typeface="Tahoma"/>
              </a:rPr>
              <a:t>kecil,</a:t>
            </a:r>
            <a:r>
              <a:rPr dirty="0" sz="2900" spc="3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21">
                <a:solidFill>
                  <a:srgbClr val="000000"/>
                </a:solidFill>
                <a:latin typeface="Tahoma"/>
                <a:cs typeface="Tahoma"/>
              </a:rPr>
              <a:t>maka</a:t>
            </a:r>
            <a:r>
              <a:rPr dirty="0" sz="2900" spc="59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tidak</a:t>
            </a:r>
            <a:r>
              <a:rPr dirty="0" sz="2900" spc="103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0">
                <a:solidFill>
                  <a:srgbClr val="000000"/>
                </a:solidFill>
                <a:latin typeface="Tahoma"/>
                <a:cs typeface="Tahoma"/>
              </a:rPr>
              <a:t>perlu</a:t>
            </a:r>
            <a:r>
              <a:rPr dirty="0" sz="2900" spc="8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diakui</a:t>
            </a:r>
          </a:p>
          <a:p>
            <a:pPr marL="794925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maupun</a:t>
            </a:r>
            <a:r>
              <a:rPr dirty="0" sz="2900" spc="37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46">
                <a:solidFill>
                  <a:srgbClr val="000000"/>
                </a:solidFill>
                <a:latin typeface="Tahoma"/>
                <a:cs typeface="Tahoma"/>
              </a:rPr>
              <a:t>diungkapkan.</a:t>
            </a:r>
            <a:r>
              <a:rPr dirty="0" sz="2900" spc="4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73">
                <a:solidFill>
                  <a:srgbClr val="000000"/>
                </a:solidFill>
                <a:latin typeface="Tahoma"/>
                <a:cs typeface="Tahoma"/>
              </a:rPr>
              <a:t>Liabilitas</a:t>
            </a:r>
            <a:r>
              <a:rPr dirty="0" sz="29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kontinjensi</a:t>
            </a:r>
            <a:r>
              <a:rPr dirty="0" sz="2900" spc="4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93">
                <a:solidFill>
                  <a:srgbClr val="000000"/>
                </a:solidFill>
                <a:latin typeface="Tahoma"/>
                <a:cs typeface="Tahoma"/>
              </a:rPr>
              <a:t>harus</a:t>
            </a:r>
            <a:r>
              <a:rPr dirty="0" sz="2900" spc="4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dinilai</a:t>
            </a:r>
            <a:r>
              <a:rPr dirty="0" sz="2900" spc="4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93">
                <a:solidFill>
                  <a:srgbClr val="000000"/>
                </a:solidFill>
                <a:latin typeface="Tahoma"/>
                <a:cs typeface="Tahoma"/>
              </a:rPr>
              <a:t>secara</a:t>
            </a:r>
          </a:p>
          <a:p>
            <a:pPr marL="258762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berkelanjutan,</a:t>
            </a:r>
            <a:r>
              <a:rPr dirty="0" sz="2900" spc="48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dan</a:t>
            </a:r>
            <a:r>
              <a:rPr dirty="0" sz="2900" spc="47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ketika</a:t>
            </a:r>
            <a:r>
              <a:rPr dirty="0" sz="2900" spc="4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77">
                <a:solidFill>
                  <a:srgbClr val="000000"/>
                </a:solidFill>
                <a:latin typeface="Tahoma"/>
                <a:cs typeface="Tahoma"/>
              </a:rPr>
              <a:t>tingkat</a:t>
            </a:r>
            <a:r>
              <a:rPr dirty="0" sz="2900" spc="4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66">
                <a:solidFill>
                  <a:srgbClr val="000000"/>
                </a:solidFill>
                <a:latin typeface="Tahoma"/>
                <a:cs typeface="Tahoma"/>
              </a:rPr>
              <a:t>kemungkinannya</a:t>
            </a:r>
            <a:r>
              <a:rPr dirty="0" sz="2900" spc="48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meningkat</a:t>
            </a:r>
            <a:r>
              <a:rPr dirty="0" sz="2900" spc="4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menjadi</a:t>
            </a:r>
          </a:p>
          <a:p>
            <a:pPr marL="435292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-46">
                <a:solidFill>
                  <a:srgbClr val="000000"/>
                </a:solidFill>
                <a:latin typeface="Tahoma"/>
                <a:cs typeface="Tahoma"/>
              </a:rPr>
              <a:t>“kemungkinan</a:t>
            </a:r>
            <a:r>
              <a:rPr dirty="0" sz="2900" spc="52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77">
                <a:solidFill>
                  <a:srgbClr val="000000"/>
                </a:solidFill>
                <a:latin typeface="Tahoma"/>
                <a:cs typeface="Tahoma"/>
              </a:rPr>
              <a:t>besar”</a:t>
            </a:r>
            <a:r>
              <a:rPr dirty="0" sz="2900" spc="53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37">
                <a:solidFill>
                  <a:srgbClr val="000000"/>
                </a:solidFill>
                <a:latin typeface="Tahoma"/>
                <a:cs typeface="Tahoma"/>
              </a:rPr>
              <a:t>(probable),</a:t>
            </a:r>
            <a:r>
              <a:rPr dirty="0" sz="2900" spc="53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barulah</a:t>
            </a:r>
            <a:r>
              <a:rPr dirty="0" sz="2900" spc="53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perusahaan</a:t>
            </a:r>
            <a:r>
              <a:rPr dirty="0" sz="2900" spc="53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mengubahnya</a:t>
            </a:r>
          </a:p>
          <a:p>
            <a:pPr marL="13017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-41">
                <a:solidFill>
                  <a:srgbClr val="000000"/>
                </a:solidFill>
                <a:latin typeface="Tahoma"/>
                <a:cs typeface="Tahoma"/>
              </a:rPr>
              <a:t>menjadi</a:t>
            </a:r>
            <a:r>
              <a:rPr dirty="0" sz="2900" spc="36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3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900" spc="36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68">
                <a:solidFill>
                  <a:srgbClr val="000000"/>
                </a:solidFill>
                <a:latin typeface="Tahoma"/>
                <a:cs typeface="Tahoma"/>
              </a:rPr>
              <a:t>estimasi</a:t>
            </a:r>
            <a:r>
              <a:rPr dirty="0" sz="2900" spc="3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900" spc="36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diakui</a:t>
            </a:r>
            <a:r>
              <a:rPr dirty="0" sz="2900" spc="36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dalam</a:t>
            </a:r>
            <a:r>
              <a:rPr dirty="0" sz="2900" spc="37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laporan</a:t>
            </a:r>
            <a:r>
              <a:rPr dirty="0" sz="2900" spc="37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37">
                <a:solidFill>
                  <a:srgbClr val="000000"/>
                </a:solidFill>
                <a:latin typeface="Tahoma"/>
                <a:cs typeface="Tahoma"/>
              </a:rPr>
              <a:t>keuangan.</a:t>
            </a:r>
            <a:r>
              <a:rPr dirty="0" sz="2900" spc="3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Karena</a:t>
            </a:r>
          </a:p>
          <a:p>
            <a:pPr marL="1025207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83">
                <a:solidFill>
                  <a:srgbClr val="000000"/>
                </a:solidFill>
                <a:latin typeface="Tahoma"/>
                <a:cs typeface="Tahoma"/>
              </a:rPr>
              <a:t>setiap</a:t>
            </a:r>
            <a:r>
              <a:rPr dirty="0" sz="2900" spc="657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59">
                <a:solidFill>
                  <a:srgbClr val="000000"/>
                </a:solidFill>
                <a:latin typeface="Tahoma"/>
                <a:cs typeface="Tahoma"/>
              </a:rPr>
              <a:t>kasus</a:t>
            </a:r>
            <a:r>
              <a:rPr dirty="0" sz="2900" spc="6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67">
                <a:solidFill>
                  <a:srgbClr val="000000"/>
                </a:solidFill>
                <a:latin typeface="Tahoma"/>
                <a:cs typeface="Tahoma"/>
              </a:rPr>
              <a:t>memiliki</a:t>
            </a:r>
            <a:r>
              <a:rPr dirty="0" sz="2900" spc="66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77">
                <a:solidFill>
                  <a:srgbClr val="000000"/>
                </a:solidFill>
                <a:latin typeface="Tahoma"/>
                <a:cs typeface="Tahoma"/>
              </a:rPr>
              <a:t>tingkat</a:t>
            </a:r>
            <a:r>
              <a:rPr dirty="0" sz="2900" spc="66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ketidakpastian</a:t>
            </a:r>
            <a:r>
              <a:rPr dirty="0" sz="2900" spc="68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yang</a:t>
            </a:r>
            <a:r>
              <a:rPr dirty="0" sz="2900" spc="65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berbeda,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98484" y="6897870"/>
            <a:ext cx="11849529" cy="9398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pertimbangan</a:t>
            </a:r>
            <a:r>
              <a:rPr dirty="0" sz="29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profesional</a:t>
            </a:r>
            <a:r>
              <a:rPr dirty="0" sz="2900" spc="52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08">
                <a:solidFill>
                  <a:srgbClr val="000000"/>
                </a:solidFill>
                <a:latin typeface="Tahoma"/>
                <a:cs typeface="Tahoma"/>
              </a:rPr>
              <a:t>sangat</a:t>
            </a:r>
            <a:r>
              <a:rPr dirty="0" sz="2900" spc="5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penting</a:t>
            </a:r>
            <a:r>
              <a:rPr dirty="0" sz="2900" spc="492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57">
                <a:solidFill>
                  <a:srgbClr val="000000"/>
                </a:solidFill>
                <a:latin typeface="Tahoma"/>
                <a:cs typeface="Tahoma"/>
              </a:rPr>
              <a:t>untuk</a:t>
            </a:r>
            <a:r>
              <a:rPr dirty="0" sz="2900" spc="50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81">
                <a:solidFill>
                  <a:srgbClr val="000000"/>
                </a:solidFill>
                <a:latin typeface="Tahoma"/>
                <a:cs typeface="Tahoma"/>
              </a:rPr>
              <a:t>membedakan</a:t>
            </a:r>
            <a:r>
              <a:rPr dirty="0" sz="2900" spc="519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apakah</a:t>
            </a:r>
          </a:p>
          <a:p>
            <a:pPr marL="1069339" marR="0">
              <a:lnSpc>
                <a:spcPts val="3500"/>
              </a:lnSpc>
              <a:spcBef>
                <a:spcPts val="99"/>
              </a:spcBef>
              <a:spcAft>
                <a:spcPts val="0"/>
              </a:spcAft>
            </a:pPr>
            <a:r>
              <a:rPr dirty="0" sz="2900" spc="183">
                <a:solidFill>
                  <a:srgbClr val="000000"/>
                </a:solidFill>
                <a:latin typeface="Tahoma"/>
                <a:cs typeface="Tahoma"/>
              </a:rPr>
              <a:t>suatu</a:t>
            </a:r>
            <a:r>
              <a:rPr dirty="0" sz="2900" spc="446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31">
                <a:solidFill>
                  <a:srgbClr val="000000"/>
                </a:solidFill>
                <a:latin typeface="Tahoma"/>
                <a:cs typeface="Tahoma"/>
              </a:rPr>
              <a:t>kewajiban</a:t>
            </a:r>
            <a:r>
              <a:rPr dirty="0" sz="2900" spc="448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28">
                <a:solidFill>
                  <a:srgbClr val="000000"/>
                </a:solidFill>
                <a:latin typeface="Tahoma"/>
                <a:cs typeface="Tahoma"/>
              </a:rPr>
              <a:t>bersifat</a:t>
            </a:r>
            <a:r>
              <a:rPr dirty="0" sz="2900" spc="46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probable</a:t>
            </a:r>
            <a:r>
              <a:rPr dirty="0" sz="2900" spc="4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137">
                <a:solidFill>
                  <a:srgbClr val="000000"/>
                </a:solidFill>
                <a:latin typeface="Tahoma"/>
                <a:cs typeface="Tahoma"/>
              </a:rPr>
              <a:t>atau</a:t>
            </a:r>
            <a:r>
              <a:rPr dirty="0" sz="2900" spc="453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000000"/>
                </a:solidFill>
                <a:latin typeface="Tahoma"/>
                <a:cs typeface="Tahoma"/>
              </a:rPr>
              <a:t>hanya</a:t>
            </a:r>
            <a:r>
              <a:rPr dirty="0" sz="2900" spc="444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900" spc="-11">
                <a:solidFill>
                  <a:srgbClr val="000000"/>
                </a:solidFill>
                <a:latin typeface="Tahoma"/>
                <a:cs typeface="Tahoma"/>
              </a:rPr>
              <a:t>possible.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99583" y="3361177"/>
            <a:ext cx="9627250" cy="1269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695"/>
              </a:lnSpc>
              <a:spcBef>
                <a:spcPts val="0"/>
              </a:spcBef>
              <a:spcAft>
                <a:spcPts val="0"/>
              </a:spcAft>
            </a:pPr>
            <a:r>
              <a:rPr dirty="0" sz="8350" spc="1006">
                <a:solidFill>
                  <a:srgbClr val="704031"/>
                </a:solidFill>
                <a:latin typeface="DQGHTB+TrebuchetMS"/>
                <a:cs typeface="DQGHTB+TrebuchetMS"/>
              </a:rPr>
              <a:t>Ada</a:t>
            </a:r>
            <a:r>
              <a:rPr dirty="0" sz="8350" spc="-943">
                <a:solidFill>
                  <a:srgbClr val="704031"/>
                </a:solidFill>
                <a:latin typeface="DQGHTB+TrebuchetMS"/>
                <a:cs typeface="DQGHTB+TrebuchetMS"/>
              </a:rPr>
              <a:t> </a:t>
            </a:r>
            <a:r>
              <a:rPr dirty="0" sz="8350" spc="1081">
                <a:solidFill>
                  <a:srgbClr val="704031"/>
                </a:solidFill>
                <a:latin typeface="DQGHTB+TrebuchetMS"/>
                <a:cs typeface="DQGHTB+TrebuchetMS"/>
              </a:rPr>
              <a:t>Pertanyaan?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Administrator</cp:lastModifiedBy>
  <cp:revision>1</cp:revision>
  <dcterms:modified xsi:type="dcterms:W3CDTF">2025-11-30T14:10:30-06:00</dcterms:modified>
</cp:coreProperties>
</file>