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Poppins Bold" charset="1" panose="00000800000000000000"/>
      <p:regular r:id="rId22"/>
    </p:embeddedFont>
    <p:embeddedFont>
      <p:font typeface="Poppin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80853" y="3892270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0"/>
                </a:moveTo>
                <a:lnTo>
                  <a:pt x="5028802" y="0"/>
                </a:lnTo>
                <a:lnTo>
                  <a:pt x="5028802" y="6841907"/>
                </a:lnTo>
                <a:lnTo>
                  <a:pt x="0" y="6841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-521655" y="-447177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6841907"/>
                </a:moveTo>
                <a:lnTo>
                  <a:pt x="0" y="6841907"/>
                </a:lnTo>
                <a:lnTo>
                  <a:pt x="0" y="0"/>
                </a:lnTo>
                <a:lnTo>
                  <a:pt x="5028802" y="0"/>
                </a:lnTo>
                <a:lnTo>
                  <a:pt x="5028802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62497" y="5083354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0" y="0"/>
                </a:moveTo>
                <a:lnTo>
                  <a:pt x="5924848" y="0"/>
                </a:lnTo>
                <a:lnTo>
                  <a:pt x="5924848" y="5650823"/>
                </a:lnTo>
                <a:lnTo>
                  <a:pt x="0" y="56508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158765" y="1628427"/>
            <a:ext cx="9970470" cy="2263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2"/>
              </a:lnSpc>
            </a:pPr>
            <a:r>
              <a:rPr lang="en-US" b="true" sz="12501">
                <a:solidFill>
                  <a:srgbClr val="6495C7"/>
                </a:solidFill>
                <a:latin typeface="Poppins Bold"/>
                <a:ea typeface="Poppins Bold"/>
                <a:cs typeface="Poppins Bold"/>
                <a:sym typeface="Poppins Bold"/>
              </a:rPr>
              <a:t>ASET TETAP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92746" y="5678705"/>
            <a:ext cx="14533868" cy="1634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86"/>
              </a:lnSpc>
            </a:pPr>
            <a:r>
              <a:rPr lang="en-US" b="true" sz="9061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PROPERTI INVESTASI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0">
            <a:off x="13332830" y="-447177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5924848" y="5650823"/>
                </a:moveTo>
                <a:lnTo>
                  <a:pt x="0" y="5650823"/>
                </a:lnTo>
                <a:lnTo>
                  <a:pt x="0" y="0"/>
                </a:lnTo>
                <a:lnTo>
                  <a:pt x="5924848" y="0"/>
                </a:lnTo>
                <a:lnTo>
                  <a:pt x="5924848" y="565082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495289" y="8359594"/>
            <a:ext cx="9285564" cy="1071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0"/>
              </a:lnSpc>
            </a:pPr>
            <a:r>
              <a:rPr lang="en-US" sz="342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Disusun Oleh: </a:t>
            </a:r>
          </a:p>
          <a:p>
            <a:pPr algn="ctr">
              <a:lnSpc>
                <a:spcPts val="4150"/>
              </a:lnSpc>
            </a:pPr>
            <a:r>
              <a:rPr lang="en-US" sz="3429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KELOMPOK 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07147" y="3530320"/>
            <a:ext cx="9970470" cy="2263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2"/>
              </a:lnSpc>
            </a:pPr>
            <a:r>
              <a:rPr lang="en-US" b="true" sz="12501">
                <a:solidFill>
                  <a:srgbClr val="6495C7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68446" y="3371604"/>
            <a:ext cx="11351108" cy="6153004"/>
            <a:chOff x="0" y="0"/>
            <a:chExt cx="2989592" cy="16205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89592" cy="1620544"/>
            </a:xfrm>
            <a:custGeom>
              <a:avLst/>
              <a:gdLst/>
              <a:ahLst/>
              <a:cxnLst/>
              <a:rect r="r" b="b" t="t" l="l"/>
              <a:pathLst>
                <a:path h="1620544" w="2989592">
                  <a:moveTo>
                    <a:pt x="34784" y="0"/>
                  </a:moveTo>
                  <a:lnTo>
                    <a:pt x="2954808" y="0"/>
                  </a:lnTo>
                  <a:cubicBezTo>
                    <a:pt x="2964033" y="0"/>
                    <a:pt x="2972881" y="3665"/>
                    <a:pt x="2979404" y="10188"/>
                  </a:cubicBezTo>
                  <a:cubicBezTo>
                    <a:pt x="2985927" y="16711"/>
                    <a:pt x="2989592" y="25559"/>
                    <a:pt x="2989592" y="34784"/>
                  </a:cubicBezTo>
                  <a:lnTo>
                    <a:pt x="2989592" y="1585760"/>
                  </a:lnTo>
                  <a:cubicBezTo>
                    <a:pt x="2989592" y="1604971"/>
                    <a:pt x="2974019" y="1620544"/>
                    <a:pt x="2954808" y="1620544"/>
                  </a:cubicBezTo>
                  <a:lnTo>
                    <a:pt x="34784" y="1620544"/>
                  </a:lnTo>
                  <a:cubicBezTo>
                    <a:pt x="25559" y="1620544"/>
                    <a:pt x="16711" y="1616880"/>
                    <a:pt x="10188" y="1610356"/>
                  </a:cubicBezTo>
                  <a:cubicBezTo>
                    <a:pt x="3665" y="1603833"/>
                    <a:pt x="0" y="1594985"/>
                    <a:pt x="0" y="1585760"/>
                  </a:cubicBezTo>
                  <a:lnTo>
                    <a:pt x="0" y="34784"/>
                  </a:lnTo>
                  <a:cubicBezTo>
                    <a:pt x="0" y="25559"/>
                    <a:pt x="3665" y="16711"/>
                    <a:pt x="10188" y="10188"/>
                  </a:cubicBezTo>
                  <a:cubicBezTo>
                    <a:pt x="16711" y="3665"/>
                    <a:pt x="25559" y="0"/>
                    <a:pt x="34784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89592" cy="1658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879501" y="3646708"/>
            <a:ext cx="10528997" cy="6200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2"/>
              </a:lnSpc>
            </a:pP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•Aset tetap disajikan sebagai bagian dari aset tidak lancar pada laporan posisi keuangan. Informasi yang perlu diungkap mencakup:</a:t>
            </a:r>
          </a:p>
          <a:p>
            <a:pPr algn="l">
              <a:lnSpc>
                <a:spcPts val="4472"/>
              </a:lnSpc>
            </a:pP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•- Dasar pengukuran yang digun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akan.</a:t>
            </a:r>
          </a:p>
          <a:p>
            <a:pPr algn="l">
              <a:lnSpc>
                <a:spcPts val="4472"/>
              </a:lnSpc>
            </a:pP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•- Metode da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 tarif penyusutan.</a:t>
            </a:r>
          </a:p>
          <a:p>
            <a:pPr algn="l">
              <a:lnSpc>
                <a:spcPts val="4472"/>
              </a:lnSpc>
            </a:pP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•- Nilai terc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atat bruto da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 akumulasi penyusutan.</a:t>
            </a:r>
          </a:p>
          <a:p>
            <a:pPr algn="l">
              <a:lnSpc>
                <a:spcPts val="4472"/>
              </a:lnSpc>
            </a:pP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•- Rekonsiliasi perubahan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nilai pada awal d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an akhir periode</a:t>
            </a:r>
            <a:r>
              <a:rPr lang="en-US" sz="3695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4472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442025" y="2313440"/>
            <a:ext cx="748276" cy="5946555"/>
            <a:chOff x="0" y="0"/>
            <a:chExt cx="197077" cy="156617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7077" cy="1566171"/>
            </a:xfrm>
            <a:custGeom>
              <a:avLst/>
              <a:gdLst/>
              <a:ahLst/>
              <a:cxnLst/>
              <a:rect r="r" b="b" t="t" l="l"/>
              <a:pathLst>
                <a:path h="156617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467632"/>
                  </a:lnTo>
                  <a:cubicBezTo>
                    <a:pt x="197077" y="1522054"/>
                    <a:pt x="152960" y="1566171"/>
                    <a:pt x="98538" y="1566171"/>
                  </a:cubicBezTo>
                  <a:lnTo>
                    <a:pt x="98538" y="1566171"/>
                  </a:lnTo>
                  <a:cubicBezTo>
                    <a:pt x="72404" y="1566171"/>
                    <a:pt x="47341" y="1555789"/>
                    <a:pt x="28861" y="1537310"/>
                  </a:cubicBezTo>
                  <a:cubicBezTo>
                    <a:pt x="10382" y="1518830"/>
                    <a:pt x="0" y="1493766"/>
                    <a:pt x="0" y="1467632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97077" cy="160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035010" y="2170223"/>
            <a:ext cx="748276" cy="5946555"/>
            <a:chOff x="0" y="0"/>
            <a:chExt cx="197077" cy="156617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7077" cy="1566171"/>
            </a:xfrm>
            <a:custGeom>
              <a:avLst/>
              <a:gdLst/>
              <a:ahLst/>
              <a:cxnLst/>
              <a:rect r="r" b="b" t="t" l="l"/>
              <a:pathLst>
                <a:path h="156617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467632"/>
                  </a:lnTo>
                  <a:cubicBezTo>
                    <a:pt x="197077" y="1522054"/>
                    <a:pt x="152960" y="1566171"/>
                    <a:pt x="98538" y="1566171"/>
                  </a:cubicBezTo>
                  <a:lnTo>
                    <a:pt x="98538" y="1566171"/>
                  </a:lnTo>
                  <a:cubicBezTo>
                    <a:pt x="72404" y="1566171"/>
                    <a:pt x="47341" y="1555789"/>
                    <a:pt x="28861" y="1537310"/>
                  </a:cubicBezTo>
                  <a:cubicBezTo>
                    <a:pt x="10382" y="1518830"/>
                    <a:pt x="0" y="1493766"/>
                    <a:pt x="0" y="1467632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7077" cy="160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5400000">
            <a:off x="13341227" y="-981609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0" y="0"/>
                </a:moveTo>
                <a:lnTo>
                  <a:pt x="4633192" y="0"/>
                </a:lnTo>
                <a:lnTo>
                  <a:pt x="4633192" y="6303663"/>
                </a:lnTo>
                <a:lnTo>
                  <a:pt x="0" y="63036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1178914" y="4753037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4633192" y="0"/>
                </a:moveTo>
                <a:lnTo>
                  <a:pt x="0" y="0"/>
                </a:lnTo>
                <a:lnTo>
                  <a:pt x="0" y="6303663"/>
                </a:lnTo>
                <a:lnTo>
                  <a:pt x="4633192" y="6303663"/>
                </a:lnTo>
                <a:lnTo>
                  <a:pt x="463319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575648" y="1449961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-110721" y="1449961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10800000">
            <a:off x="13689222" y="5989532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4474590"/>
                </a:moveTo>
                <a:lnTo>
                  <a:pt x="4691575" y="4474590"/>
                </a:lnTo>
                <a:lnTo>
                  <a:pt x="4691575" y="0"/>
                </a:lnTo>
                <a:lnTo>
                  <a:pt x="0" y="0"/>
                </a:lnTo>
                <a:lnTo>
                  <a:pt x="0" y="447459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991081" y="863549"/>
            <a:ext cx="12243150" cy="225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1"/>
              </a:lnSpc>
            </a:pPr>
            <a:r>
              <a:rPr lang="en-US" sz="8351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</a:t>
            </a:r>
            <a:r>
              <a:rPr lang="en-US" b="true" sz="8351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ENYAJIAN ASET TETAP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68446" y="3371604"/>
            <a:ext cx="11351108" cy="5558760"/>
            <a:chOff x="0" y="0"/>
            <a:chExt cx="2989592" cy="14640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89592" cy="1464036"/>
            </a:xfrm>
            <a:custGeom>
              <a:avLst/>
              <a:gdLst/>
              <a:ahLst/>
              <a:cxnLst/>
              <a:rect r="r" b="b" t="t" l="l"/>
              <a:pathLst>
                <a:path h="1464036" w="2989592">
                  <a:moveTo>
                    <a:pt x="34784" y="0"/>
                  </a:moveTo>
                  <a:lnTo>
                    <a:pt x="2954808" y="0"/>
                  </a:lnTo>
                  <a:cubicBezTo>
                    <a:pt x="2964033" y="0"/>
                    <a:pt x="2972881" y="3665"/>
                    <a:pt x="2979404" y="10188"/>
                  </a:cubicBezTo>
                  <a:cubicBezTo>
                    <a:pt x="2985927" y="16711"/>
                    <a:pt x="2989592" y="25559"/>
                    <a:pt x="2989592" y="34784"/>
                  </a:cubicBezTo>
                  <a:lnTo>
                    <a:pt x="2989592" y="1429252"/>
                  </a:lnTo>
                  <a:cubicBezTo>
                    <a:pt x="2989592" y="1438477"/>
                    <a:pt x="2985927" y="1447324"/>
                    <a:pt x="2979404" y="1453848"/>
                  </a:cubicBezTo>
                  <a:cubicBezTo>
                    <a:pt x="2972881" y="1460371"/>
                    <a:pt x="2964033" y="1464036"/>
                    <a:pt x="2954808" y="1464036"/>
                  </a:cubicBezTo>
                  <a:lnTo>
                    <a:pt x="34784" y="1464036"/>
                  </a:lnTo>
                  <a:cubicBezTo>
                    <a:pt x="25559" y="1464036"/>
                    <a:pt x="16711" y="1460371"/>
                    <a:pt x="10188" y="1453848"/>
                  </a:cubicBezTo>
                  <a:cubicBezTo>
                    <a:pt x="3665" y="1447324"/>
                    <a:pt x="0" y="1438477"/>
                    <a:pt x="0" y="1429252"/>
                  </a:cubicBezTo>
                  <a:lnTo>
                    <a:pt x="0" y="34784"/>
                  </a:lnTo>
                  <a:cubicBezTo>
                    <a:pt x="0" y="25559"/>
                    <a:pt x="3665" y="16711"/>
                    <a:pt x="10188" y="10188"/>
                  </a:cubicBezTo>
                  <a:cubicBezTo>
                    <a:pt x="16711" y="3665"/>
                    <a:pt x="25559" y="0"/>
                    <a:pt x="34784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89592" cy="15021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862197" y="3901622"/>
            <a:ext cx="10957357" cy="4693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•Properti investasi adalah tanah atau bangunan yang dimiliki untuk memperoleh pendapatan sewa atau ken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aikan 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nilai. Pengakuan awal diukur sebesar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biaya perolehan, seda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ngkan pengukuran selanjutnya dapat menggunakan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mod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el nilai wajar atau model b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iaya</a:t>
            </a:r>
            <a:r>
              <a:rPr lang="en-US" sz="384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4654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442025" y="2313440"/>
            <a:ext cx="748276" cy="5946555"/>
            <a:chOff x="0" y="0"/>
            <a:chExt cx="197077" cy="156617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7077" cy="1566171"/>
            </a:xfrm>
            <a:custGeom>
              <a:avLst/>
              <a:gdLst/>
              <a:ahLst/>
              <a:cxnLst/>
              <a:rect r="r" b="b" t="t" l="l"/>
              <a:pathLst>
                <a:path h="156617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467632"/>
                  </a:lnTo>
                  <a:cubicBezTo>
                    <a:pt x="197077" y="1522054"/>
                    <a:pt x="152960" y="1566171"/>
                    <a:pt x="98538" y="1566171"/>
                  </a:cubicBezTo>
                  <a:lnTo>
                    <a:pt x="98538" y="1566171"/>
                  </a:lnTo>
                  <a:cubicBezTo>
                    <a:pt x="72404" y="1566171"/>
                    <a:pt x="47341" y="1555789"/>
                    <a:pt x="28861" y="1537310"/>
                  </a:cubicBezTo>
                  <a:cubicBezTo>
                    <a:pt x="10382" y="1518830"/>
                    <a:pt x="0" y="1493766"/>
                    <a:pt x="0" y="1467632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97077" cy="160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035010" y="2170223"/>
            <a:ext cx="748276" cy="5946555"/>
            <a:chOff x="0" y="0"/>
            <a:chExt cx="197077" cy="156617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7077" cy="1566171"/>
            </a:xfrm>
            <a:custGeom>
              <a:avLst/>
              <a:gdLst/>
              <a:ahLst/>
              <a:cxnLst/>
              <a:rect r="r" b="b" t="t" l="l"/>
              <a:pathLst>
                <a:path h="156617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467632"/>
                  </a:lnTo>
                  <a:cubicBezTo>
                    <a:pt x="197077" y="1522054"/>
                    <a:pt x="152960" y="1566171"/>
                    <a:pt x="98538" y="1566171"/>
                  </a:cubicBezTo>
                  <a:lnTo>
                    <a:pt x="98538" y="1566171"/>
                  </a:lnTo>
                  <a:cubicBezTo>
                    <a:pt x="72404" y="1566171"/>
                    <a:pt x="47341" y="1555789"/>
                    <a:pt x="28861" y="1537310"/>
                  </a:cubicBezTo>
                  <a:cubicBezTo>
                    <a:pt x="10382" y="1518830"/>
                    <a:pt x="0" y="1493766"/>
                    <a:pt x="0" y="1467632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7077" cy="160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5400000">
            <a:off x="13341227" y="-981609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0" y="0"/>
                </a:moveTo>
                <a:lnTo>
                  <a:pt x="4633192" y="0"/>
                </a:lnTo>
                <a:lnTo>
                  <a:pt x="4633192" y="6303663"/>
                </a:lnTo>
                <a:lnTo>
                  <a:pt x="0" y="63036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1178914" y="4753037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4633192" y="0"/>
                </a:moveTo>
                <a:lnTo>
                  <a:pt x="0" y="0"/>
                </a:lnTo>
                <a:lnTo>
                  <a:pt x="0" y="6303663"/>
                </a:lnTo>
                <a:lnTo>
                  <a:pt x="4633192" y="6303663"/>
                </a:lnTo>
                <a:lnTo>
                  <a:pt x="463319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575648" y="1449961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-110721" y="1449961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10800000">
            <a:off x="13689222" y="5989532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4474590"/>
                </a:moveTo>
                <a:lnTo>
                  <a:pt x="4691575" y="4474590"/>
                </a:lnTo>
                <a:lnTo>
                  <a:pt x="4691575" y="0"/>
                </a:lnTo>
                <a:lnTo>
                  <a:pt x="0" y="0"/>
                </a:lnTo>
                <a:lnTo>
                  <a:pt x="0" y="447459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991081" y="863549"/>
            <a:ext cx="12243150" cy="225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1"/>
              </a:lnSpc>
            </a:pPr>
            <a:r>
              <a:rPr lang="en-US" sz="8351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</a:t>
            </a:r>
            <a:r>
              <a:rPr lang="en-US" b="true" sz="8351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ROPERTI INVESTASI (PSAK NO. 13)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19935" y="1095375"/>
            <a:ext cx="11526629" cy="198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7350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Model Nil</a:t>
            </a:r>
            <a:r>
              <a:rPr lang="en-US" b="true" sz="7350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AI WAJAR VS MODEL BIAYA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0">
            <a:off x="-824298" y="-755891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6841907"/>
                </a:moveTo>
                <a:lnTo>
                  <a:pt x="0" y="6841907"/>
                </a:lnTo>
                <a:lnTo>
                  <a:pt x="0" y="0"/>
                </a:lnTo>
                <a:lnTo>
                  <a:pt x="5028802" y="0"/>
                </a:lnTo>
                <a:lnTo>
                  <a:pt x="5028802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14121696" y="-755891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6841907"/>
                </a:moveTo>
                <a:lnTo>
                  <a:pt x="5028801" y="6841907"/>
                </a:lnTo>
                <a:lnTo>
                  <a:pt x="5028801" y="0"/>
                </a:lnTo>
                <a:lnTo>
                  <a:pt x="0" y="0"/>
                </a:lnTo>
                <a:lnTo>
                  <a:pt x="0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10374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0"/>
                </a:moveTo>
                <a:lnTo>
                  <a:pt x="4691575" y="0"/>
                </a:lnTo>
                <a:lnTo>
                  <a:pt x="4691575" y="4474589"/>
                </a:lnTo>
                <a:lnTo>
                  <a:pt x="0" y="4474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867416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0"/>
                </a:moveTo>
                <a:lnTo>
                  <a:pt x="0" y="0"/>
                </a:lnTo>
                <a:lnTo>
                  <a:pt x="0" y="4474589"/>
                </a:lnTo>
                <a:lnTo>
                  <a:pt x="4691575" y="4474589"/>
                </a:lnTo>
                <a:lnTo>
                  <a:pt x="46915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113442" y="3958837"/>
            <a:ext cx="5291308" cy="4879021"/>
            <a:chOff x="0" y="0"/>
            <a:chExt cx="1393596" cy="12850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93596" cy="1285010"/>
            </a:xfrm>
            <a:custGeom>
              <a:avLst/>
              <a:gdLst/>
              <a:ahLst/>
              <a:cxnLst/>
              <a:rect r="r" b="b" t="t" l="l"/>
              <a:pathLst>
                <a:path h="1285010" w="1393596">
                  <a:moveTo>
                    <a:pt x="74620" y="0"/>
                  </a:moveTo>
                  <a:lnTo>
                    <a:pt x="1318975" y="0"/>
                  </a:lnTo>
                  <a:cubicBezTo>
                    <a:pt x="1360187" y="0"/>
                    <a:pt x="1393596" y="33409"/>
                    <a:pt x="1393596" y="74620"/>
                  </a:cubicBezTo>
                  <a:lnTo>
                    <a:pt x="1393596" y="1210390"/>
                  </a:lnTo>
                  <a:cubicBezTo>
                    <a:pt x="1393596" y="1251601"/>
                    <a:pt x="1360187" y="1285010"/>
                    <a:pt x="1318975" y="1285010"/>
                  </a:cubicBezTo>
                  <a:lnTo>
                    <a:pt x="74620" y="1285010"/>
                  </a:lnTo>
                  <a:cubicBezTo>
                    <a:pt x="33409" y="1285010"/>
                    <a:pt x="0" y="1251601"/>
                    <a:pt x="0" y="1210390"/>
                  </a:cubicBezTo>
                  <a:lnTo>
                    <a:pt x="0" y="74620"/>
                  </a:lnTo>
                  <a:cubicBezTo>
                    <a:pt x="0" y="33409"/>
                    <a:pt x="33409" y="0"/>
                    <a:pt x="74620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393596" cy="132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883250" y="3958837"/>
            <a:ext cx="5291308" cy="4879021"/>
            <a:chOff x="0" y="0"/>
            <a:chExt cx="1393596" cy="12850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3596" cy="1285010"/>
            </a:xfrm>
            <a:custGeom>
              <a:avLst/>
              <a:gdLst/>
              <a:ahLst/>
              <a:cxnLst/>
              <a:rect r="r" b="b" t="t" l="l"/>
              <a:pathLst>
                <a:path h="1285010" w="1393596">
                  <a:moveTo>
                    <a:pt x="74620" y="0"/>
                  </a:moveTo>
                  <a:lnTo>
                    <a:pt x="1318975" y="0"/>
                  </a:lnTo>
                  <a:cubicBezTo>
                    <a:pt x="1360187" y="0"/>
                    <a:pt x="1393596" y="33409"/>
                    <a:pt x="1393596" y="74620"/>
                  </a:cubicBezTo>
                  <a:lnTo>
                    <a:pt x="1393596" y="1210390"/>
                  </a:lnTo>
                  <a:cubicBezTo>
                    <a:pt x="1393596" y="1251601"/>
                    <a:pt x="1360187" y="1285010"/>
                    <a:pt x="1318975" y="1285010"/>
                  </a:cubicBezTo>
                  <a:lnTo>
                    <a:pt x="74620" y="1285010"/>
                  </a:lnTo>
                  <a:cubicBezTo>
                    <a:pt x="33409" y="1285010"/>
                    <a:pt x="0" y="1251601"/>
                    <a:pt x="0" y="1210390"/>
                  </a:cubicBezTo>
                  <a:lnTo>
                    <a:pt x="0" y="74620"/>
                  </a:lnTo>
                  <a:cubicBezTo>
                    <a:pt x="0" y="33409"/>
                    <a:pt x="33409" y="0"/>
                    <a:pt x="74620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93596" cy="132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365869" y="4882659"/>
            <a:ext cx="4786455" cy="334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9"/>
              </a:lnSpc>
            </a:pP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Model nilai wajar mencatat perubahan nila</a:t>
            </a: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l</a:t>
            </a: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ngsung pada laba</a:t>
            </a: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rug</a:t>
            </a:r>
            <a:r>
              <a:rPr lang="en-US" sz="3661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 periode berjalan. 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267836" y="3212829"/>
            <a:ext cx="982520" cy="1201284"/>
            <a:chOff x="0" y="0"/>
            <a:chExt cx="258771" cy="31638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8771" cy="316388"/>
            </a:xfrm>
            <a:custGeom>
              <a:avLst/>
              <a:gdLst/>
              <a:ahLst/>
              <a:cxnLst/>
              <a:rect r="r" b="b" t="t" l="l"/>
              <a:pathLst>
                <a:path h="316388" w="258771">
                  <a:moveTo>
                    <a:pt x="129385" y="0"/>
                  </a:moveTo>
                  <a:lnTo>
                    <a:pt x="129385" y="0"/>
                  </a:lnTo>
                  <a:cubicBezTo>
                    <a:pt x="200843" y="0"/>
                    <a:pt x="258771" y="57928"/>
                    <a:pt x="258771" y="129385"/>
                  </a:cubicBezTo>
                  <a:lnTo>
                    <a:pt x="258771" y="187002"/>
                  </a:lnTo>
                  <a:cubicBezTo>
                    <a:pt x="258771" y="221317"/>
                    <a:pt x="245139" y="254227"/>
                    <a:pt x="220875" y="278491"/>
                  </a:cubicBezTo>
                  <a:cubicBezTo>
                    <a:pt x="196610" y="302756"/>
                    <a:pt x="163701" y="316388"/>
                    <a:pt x="129385" y="316388"/>
                  </a:cubicBezTo>
                  <a:lnTo>
                    <a:pt x="129385" y="316388"/>
                  </a:lnTo>
                  <a:cubicBezTo>
                    <a:pt x="57928" y="316388"/>
                    <a:pt x="0" y="258460"/>
                    <a:pt x="0" y="187002"/>
                  </a:cubicBezTo>
                  <a:lnTo>
                    <a:pt x="0" y="129385"/>
                  </a:lnTo>
                  <a:cubicBezTo>
                    <a:pt x="0" y="95070"/>
                    <a:pt x="13632" y="62161"/>
                    <a:pt x="37896" y="37896"/>
                  </a:cubicBezTo>
                  <a:cubicBezTo>
                    <a:pt x="62161" y="13632"/>
                    <a:pt x="95070" y="0"/>
                    <a:pt x="129385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58771" cy="354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037644" y="3212829"/>
            <a:ext cx="982520" cy="1201284"/>
            <a:chOff x="0" y="0"/>
            <a:chExt cx="258771" cy="3163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8771" cy="316388"/>
            </a:xfrm>
            <a:custGeom>
              <a:avLst/>
              <a:gdLst/>
              <a:ahLst/>
              <a:cxnLst/>
              <a:rect r="r" b="b" t="t" l="l"/>
              <a:pathLst>
                <a:path h="316388" w="258771">
                  <a:moveTo>
                    <a:pt x="129385" y="0"/>
                  </a:moveTo>
                  <a:lnTo>
                    <a:pt x="129385" y="0"/>
                  </a:lnTo>
                  <a:cubicBezTo>
                    <a:pt x="200843" y="0"/>
                    <a:pt x="258771" y="57928"/>
                    <a:pt x="258771" y="129385"/>
                  </a:cubicBezTo>
                  <a:lnTo>
                    <a:pt x="258771" y="187002"/>
                  </a:lnTo>
                  <a:cubicBezTo>
                    <a:pt x="258771" y="221317"/>
                    <a:pt x="245139" y="254227"/>
                    <a:pt x="220875" y="278491"/>
                  </a:cubicBezTo>
                  <a:cubicBezTo>
                    <a:pt x="196610" y="302756"/>
                    <a:pt x="163701" y="316388"/>
                    <a:pt x="129385" y="316388"/>
                  </a:cubicBezTo>
                  <a:lnTo>
                    <a:pt x="129385" y="316388"/>
                  </a:lnTo>
                  <a:cubicBezTo>
                    <a:pt x="57928" y="316388"/>
                    <a:pt x="0" y="258460"/>
                    <a:pt x="0" y="187002"/>
                  </a:cubicBezTo>
                  <a:lnTo>
                    <a:pt x="0" y="129385"/>
                  </a:lnTo>
                  <a:cubicBezTo>
                    <a:pt x="0" y="95070"/>
                    <a:pt x="13632" y="62161"/>
                    <a:pt x="37896" y="37896"/>
                  </a:cubicBezTo>
                  <a:cubicBezTo>
                    <a:pt x="62161" y="13632"/>
                    <a:pt x="95070" y="0"/>
                    <a:pt x="129385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58771" cy="354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0176806" y="4746691"/>
            <a:ext cx="4704195" cy="326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8"/>
              </a:lnSpc>
            </a:pP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Model biaya mencatat properti investasi berd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sarkan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har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ga perolehan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d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ikurangi penyusu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tan</a:t>
            </a:r>
            <a:r>
              <a:rPr lang="en-US" sz="356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-426562" y="5179396"/>
            <a:ext cx="2461976" cy="1080192"/>
          </a:xfrm>
          <a:custGeom>
            <a:avLst/>
            <a:gdLst/>
            <a:ahLst/>
            <a:cxnLst/>
            <a:rect r="r" b="b" t="t" l="l"/>
            <a:pathLst>
              <a:path h="1080192" w="2461976">
                <a:moveTo>
                  <a:pt x="0" y="0"/>
                </a:moveTo>
                <a:lnTo>
                  <a:pt x="2461975" y="0"/>
                </a:lnTo>
                <a:lnTo>
                  <a:pt x="2461975" y="1080192"/>
                </a:lnTo>
                <a:lnTo>
                  <a:pt x="0" y="1080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16347679" y="5179396"/>
            <a:ext cx="2461976" cy="1080192"/>
          </a:xfrm>
          <a:custGeom>
            <a:avLst/>
            <a:gdLst/>
            <a:ahLst/>
            <a:cxnLst/>
            <a:rect r="r" b="b" t="t" l="l"/>
            <a:pathLst>
              <a:path h="1080192" w="2461976">
                <a:moveTo>
                  <a:pt x="2461976" y="0"/>
                </a:moveTo>
                <a:lnTo>
                  <a:pt x="0" y="0"/>
                </a:lnTo>
                <a:lnTo>
                  <a:pt x="0" y="1080192"/>
                </a:lnTo>
                <a:lnTo>
                  <a:pt x="2461976" y="1080192"/>
                </a:lnTo>
                <a:lnTo>
                  <a:pt x="24619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19960" y="857966"/>
            <a:ext cx="14296846" cy="1893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6"/>
              </a:lnSpc>
            </a:pPr>
            <a:r>
              <a:rPr lang="en-US" b="true" sz="7036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PENGUNGKAPAN PROPERTI INVESTASI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0">
            <a:off x="14669705" y="-617300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0" y="6303663"/>
                </a:moveTo>
                <a:lnTo>
                  <a:pt x="4633192" y="6303663"/>
                </a:lnTo>
                <a:lnTo>
                  <a:pt x="4633192" y="0"/>
                </a:lnTo>
                <a:lnTo>
                  <a:pt x="0" y="0"/>
                </a:lnTo>
                <a:lnTo>
                  <a:pt x="0" y="6303663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69705" y="4600637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0" y="0"/>
                </a:moveTo>
                <a:lnTo>
                  <a:pt x="4633192" y="0"/>
                </a:lnTo>
                <a:lnTo>
                  <a:pt x="4633192" y="6303663"/>
                </a:lnTo>
                <a:lnTo>
                  <a:pt x="0" y="63036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81486" y="2751204"/>
            <a:ext cx="14035320" cy="6734980"/>
            <a:chOff x="0" y="0"/>
            <a:chExt cx="3696545" cy="17738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96545" cy="1773822"/>
            </a:xfrm>
            <a:custGeom>
              <a:avLst/>
              <a:gdLst/>
              <a:ahLst/>
              <a:cxnLst/>
              <a:rect r="r" b="b" t="t" l="l"/>
              <a:pathLst>
                <a:path h="1773822" w="3696545">
                  <a:moveTo>
                    <a:pt x="28132" y="0"/>
                  </a:moveTo>
                  <a:lnTo>
                    <a:pt x="3668414" y="0"/>
                  </a:lnTo>
                  <a:cubicBezTo>
                    <a:pt x="3683950" y="0"/>
                    <a:pt x="3696545" y="12595"/>
                    <a:pt x="3696545" y="28132"/>
                  </a:cubicBezTo>
                  <a:lnTo>
                    <a:pt x="3696545" y="1745690"/>
                  </a:lnTo>
                  <a:cubicBezTo>
                    <a:pt x="3696545" y="1761227"/>
                    <a:pt x="3683950" y="1773822"/>
                    <a:pt x="3668414" y="1773822"/>
                  </a:cubicBezTo>
                  <a:lnTo>
                    <a:pt x="28132" y="1773822"/>
                  </a:lnTo>
                  <a:cubicBezTo>
                    <a:pt x="12595" y="1773822"/>
                    <a:pt x="0" y="1761227"/>
                    <a:pt x="0" y="1745690"/>
                  </a:cubicBezTo>
                  <a:lnTo>
                    <a:pt x="0" y="28132"/>
                  </a:lnTo>
                  <a:cubicBezTo>
                    <a:pt x="0" y="12595"/>
                    <a:pt x="12595" y="0"/>
                    <a:pt x="28132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696545" cy="18119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579915" y="3857347"/>
            <a:ext cx="12438462" cy="5099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91"/>
              </a:lnSpc>
            </a:pP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•Entitas wajib mengungkapkan:</a:t>
            </a:r>
          </a:p>
          <a:p>
            <a:pPr algn="just">
              <a:lnSpc>
                <a:spcPts val="4991"/>
              </a:lnSpc>
            </a:pP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•- Model pengukuran yang digunakan (biaya atau nilai wajar).</a:t>
            </a:r>
          </a:p>
          <a:p>
            <a:pPr algn="just">
              <a:lnSpc>
                <a:spcPts val="4991"/>
              </a:lnSpc>
            </a:pP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•- Metode dan asumsi penilaian nilai wajar.</a:t>
            </a:r>
          </a:p>
          <a:p>
            <a:pPr algn="just">
              <a:lnSpc>
                <a:spcPts val="4991"/>
              </a:lnSpc>
            </a:pP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•- Informasi penil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aian in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nden (jika ada).</a:t>
            </a:r>
          </a:p>
          <a:p>
            <a:pPr algn="just">
              <a:lnSpc>
                <a:spcPts val="4991"/>
              </a:lnSpc>
            </a:pP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•- Penghasilan sewa,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iaya operasional,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erta perubahan n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ilai wajar</a:t>
            </a:r>
            <a:r>
              <a:rPr lang="en-US" sz="41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991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69949" y="572932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015911" y="9258300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2" y="0"/>
                </a:lnTo>
                <a:lnTo>
                  <a:pt x="1823072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20414" y="3244497"/>
            <a:ext cx="7560325" cy="1770771"/>
            <a:chOff x="0" y="0"/>
            <a:chExt cx="1991197" cy="4663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1197" cy="466376"/>
            </a:xfrm>
            <a:custGeom>
              <a:avLst/>
              <a:gdLst/>
              <a:ahLst/>
              <a:cxnLst/>
              <a:rect r="r" b="b" t="t" l="l"/>
              <a:pathLst>
                <a:path h="466376" w="1991197">
                  <a:moveTo>
                    <a:pt x="52225" y="0"/>
                  </a:moveTo>
                  <a:lnTo>
                    <a:pt x="1938972" y="0"/>
                  </a:lnTo>
                  <a:cubicBezTo>
                    <a:pt x="1952823" y="0"/>
                    <a:pt x="1966106" y="5502"/>
                    <a:pt x="1975901" y="15296"/>
                  </a:cubicBezTo>
                  <a:cubicBezTo>
                    <a:pt x="1985695" y="25090"/>
                    <a:pt x="1991197" y="38374"/>
                    <a:pt x="1991197" y="52225"/>
                  </a:cubicBezTo>
                  <a:lnTo>
                    <a:pt x="1991197" y="414151"/>
                  </a:lnTo>
                  <a:cubicBezTo>
                    <a:pt x="1991197" y="428002"/>
                    <a:pt x="1985695" y="441286"/>
                    <a:pt x="1975901" y="451080"/>
                  </a:cubicBezTo>
                  <a:cubicBezTo>
                    <a:pt x="1966106" y="460874"/>
                    <a:pt x="1952823" y="466376"/>
                    <a:pt x="1938972" y="466376"/>
                  </a:cubicBezTo>
                  <a:lnTo>
                    <a:pt x="52225" y="466376"/>
                  </a:lnTo>
                  <a:cubicBezTo>
                    <a:pt x="38374" y="466376"/>
                    <a:pt x="25090" y="460874"/>
                    <a:pt x="15296" y="451080"/>
                  </a:cubicBezTo>
                  <a:cubicBezTo>
                    <a:pt x="5502" y="441286"/>
                    <a:pt x="0" y="428002"/>
                    <a:pt x="0" y="414151"/>
                  </a:cubicBezTo>
                  <a:lnTo>
                    <a:pt x="0" y="52225"/>
                  </a:lnTo>
                  <a:cubicBezTo>
                    <a:pt x="0" y="38374"/>
                    <a:pt x="5502" y="25090"/>
                    <a:pt x="15296" y="15296"/>
                  </a:cubicBezTo>
                  <a:cubicBezTo>
                    <a:pt x="25090" y="5502"/>
                    <a:pt x="38374" y="0"/>
                    <a:pt x="52225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991197" cy="504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02838" y="6064819"/>
            <a:ext cx="7377902" cy="1967283"/>
            <a:chOff x="0" y="0"/>
            <a:chExt cx="1943151" cy="5181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43151" cy="518132"/>
            </a:xfrm>
            <a:custGeom>
              <a:avLst/>
              <a:gdLst/>
              <a:ahLst/>
              <a:cxnLst/>
              <a:rect r="r" b="b" t="t" l="l"/>
              <a:pathLst>
                <a:path h="518132" w="1943151">
                  <a:moveTo>
                    <a:pt x="53516" y="0"/>
                  </a:moveTo>
                  <a:lnTo>
                    <a:pt x="1889635" y="0"/>
                  </a:lnTo>
                  <a:cubicBezTo>
                    <a:pt x="1903828" y="0"/>
                    <a:pt x="1917440" y="5638"/>
                    <a:pt x="1927477" y="15675"/>
                  </a:cubicBezTo>
                  <a:cubicBezTo>
                    <a:pt x="1937513" y="25711"/>
                    <a:pt x="1943151" y="39323"/>
                    <a:pt x="1943151" y="53516"/>
                  </a:cubicBezTo>
                  <a:lnTo>
                    <a:pt x="1943151" y="464616"/>
                  </a:lnTo>
                  <a:cubicBezTo>
                    <a:pt x="1943151" y="494172"/>
                    <a:pt x="1919191" y="518132"/>
                    <a:pt x="1889635" y="518132"/>
                  </a:cubicBezTo>
                  <a:lnTo>
                    <a:pt x="53516" y="518132"/>
                  </a:lnTo>
                  <a:cubicBezTo>
                    <a:pt x="39323" y="518132"/>
                    <a:pt x="25711" y="512494"/>
                    <a:pt x="15675" y="502458"/>
                  </a:cubicBezTo>
                  <a:cubicBezTo>
                    <a:pt x="5638" y="492421"/>
                    <a:pt x="0" y="478809"/>
                    <a:pt x="0" y="464616"/>
                  </a:cubicBezTo>
                  <a:lnTo>
                    <a:pt x="0" y="53516"/>
                  </a:lnTo>
                  <a:cubicBezTo>
                    <a:pt x="0" y="39323"/>
                    <a:pt x="5638" y="25711"/>
                    <a:pt x="15675" y="15675"/>
                  </a:cubicBezTo>
                  <a:cubicBezTo>
                    <a:pt x="25711" y="5638"/>
                    <a:pt x="39323" y="0"/>
                    <a:pt x="53516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43151" cy="556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252990" y="577112"/>
            <a:ext cx="13190174" cy="2087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3"/>
              </a:lnSpc>
            </a:pPr>
            <a:r>
              <a:rPr lang="en-US" b="true" sz="5323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TANTANGAN UTAMA PERUSAHAAN DALAM MENENTUKAN ASET TETAP ATAU PROPERTI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787459"/>
            <a:ext cx="8268751" cy="50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7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Menentukan tujuan penggunaan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46276" y="2863459"/>
            <a:ext cx="748276" cy="762075"/>
            <a:chOff x="0" y="0"/>
            <a:chExt cx="197077" cy="2007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077" cy="200711"/>
            </a:xfrm>
            <a:custGeom>
              <a:avLst/>
              <a:gdLst/>
              <a:ahLst/>
              <a:cxnLst/>
              <a:rect r="r" b="b" t="t" l="l"/>
              <a:pathLst>
                <a:path h="20071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02173"/>
                  </a:lnTo>
                  <a:cubicBezTo>
                    <a:pt x="197077" y="156594"/>
                    <a:pt x="152960" y="200711"/>
                    <a:pt x="98538" y="200711"/>
                  </a:cubicBezTo>
                  <a:lnTo>
                    <a:pt x="98538" y="200711"/>
                  </a:lnTo>
                  <a:cubicBezTo>
                    <a:pt x="72404" y="200711"/>
                    <a:pt x="47341" y="190330"/>
                    <a:pt x="28861" y="171850"/>
                  </a:cubicBezTo>
                  <a:cubicBezTo>
                    <a:pt x="10382" y="153370"/>
                    <a:pt x="0" y="128307"/>
                    <a:pt x="0" y="102173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7077" cy="238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5787656"/>
            <a:ext cx="748276" cy="762075"/>
            <a:chOff x="0" y="0"/>
            <a:chExt cx="197077" cy="20071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7077" cy="200711"/>
            </a:xfrm>
            <a:custGeom>
              <a:avLst/>
              <a:gdLst/>
              <a:ahLst/>
              <a:cxnLst/>
              <a:rect r="r" b="b" t="t" l="l"/>
              <a:pathLst>
                <a:path h="20071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02173"/>
                  </a:lnTo>
                  <a:cubicBezTo>
                    <a:pt x="197077" y="156594"/>
                    <a:pt x="152960" y="200711"/>
                    <a:pt x="98538" y="200711"/>
                  </a:cubicBezTo>
                  <a:lnTo>
                    <a:pt x="98538" y="200711"/>
                  </a:lnTo>
                  <a:cubicBezTo>
                    <a:pt x="72404" y="200711"/>
                    <a:pt x="47341" y="190330"/>
                    <a:pt x="28861" y="171850"/>
                  </a:cubicBezTo>
                  <a:cubicBezTo>
                    <a:pt x="10382" y="153370"/>
                    <a:pt x="0" y="128307"/>
                    <a:pt x="0" y="102173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97077" cy="238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true" flipV="false" rot="0">
            <a:off x="16035010" y="1204345"/>
            <a:ext cx="3188496" cy="1398953"/>
          </a:xfrm>
          <a:custGeom>
            <a:avLst/>
            <a:gdLst/>
            <a:ahLst/>
            <a:cxnLst/>
            <a:rect r="r" b="b" t="t" l="l"/>
            <a:pathLst>
              <a:path h="1398953" w="3188496">
                <a:moveTo>
                  <a:pt x="3188496" y="0"/>
                </a:moveTo>
                <a:lnTo>
                  <a:pt x="0" y="0"/>
                </a:lnTo>
                <a:lnTo>
                  <a:pt x="0" y="1398953"/>
                </a:lnTo>
                <a:lnTo>
                  <a:pt x="3188496" y="1398953"/>
                </a:lnTo>
                <a:lnTo>
                  <a:pt x="3188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-935506" y="8288476"/>
            <a:ext cx="3188496" cy="1398953"/>
          </a:xfrm>
          <a:custGeom>
            <a:avLst/>
            <a:gdLst/>
            <a:ahLst/>
            <a:cxnLst/>
            <a:rect r="r" b="b" t="t" l="l"/>
            <a:pathLst>
              <a:path h="1398953" w="3188496">
                <a:moveTo>
                  <a:pt x="3188496" y="0"/>
                </a:moveTo>
                <a:lnTo>
                  <a:pt x="0" y="0"/>
                </a:lnTo>
                <a:lnTo>
                  <a:pt x="0" y="1398953"/>
                </a:lnTo>
                <a:lnTo>
                  <a:pt x="3188496" y="1398953"/>
                </a:lnTo>
                <a:lnTo>
                  <a:pt x="3188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16492443" y="8863619"/>
            <a:ext cx="1533715" cy="383429"/>
          </a:xfrm>
          <a:custGeom>
            <a:avLst/>
            <a:gdLst/>
            <a:ahLst/>
            <a:cxnLst/>
            <a:rect r="r" b="b" t="t" l="l"/>
            <a:pathLst>
              <a:path h="383429" w="1533715">
                <a:moveTo>
                  <a:pt x="0" y="0"/>
                </a:moveTo>
                <a:lnTo>
                  <a:pt x="1533714" y="0"/>
                </a:lnTo>
                <a:lnTo>
                  <a:pt x="1533714" y="383429"/>
                </a:lnTo>
                <a:lnTo>
                  <a:pt x="0" y="383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5400000">
            <a:off x="453557" y="1104630"/>
            <a:ext cx="1533715" cy="383429"/>
          </a:xfrm>
          <a:custGeom>
            <a:avLst/>
            <a:gdLst/>
            <a:ahLst/>
            <a:cxnLst/>
            <a:rect r="r" b="b" t="t" l="l"/>
            <a:pathLst>
              <a:path h="383429" w="1533715">
                <a:moveTo>
                  <a:pt x="0" y="0"/>
                </a:moveTo>
                <a:lnTo>
                  <a:pt x="1533715" y="0"/>
                </a:lnTo>
                <a:lnTo>
                  <a:pt x="1533715" y="383429"/>
                </a:lnTo>
                <a:lnTo>
                  <a:pt x="0" y="383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9630807" y="6064819"/>
            <a:ext cx="7377902" cy="1967283"/>
            <a:chOff x="0" y="0"/>
            <a:chExt cx="1943151" cy="51813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43151" cy="518132"/>
            </a:xfrm>
            <a:custGeom>
              <a:avLst/>
              <a:gdLst/>
              <a:ahLst/>
              <a:cxnLst/>
              <a:rect r="r" b="b" t="t" l="l"/>
              <a:pathLst>
                <a:path h="518132" w="1943151">
                  <a:moveTo>
                    <a:pt x="53516" y="0"/>
                  </a:moveTo>
                  <a:lnTo>
                    <a:pt x="1889635" y="0"/>
                  </a:lnTo>
                  <a:cubicBezTo>
                    <a:pt x="1903828" y="0"/>
                    <a:pt x="1917440" y="5638"/>
                    <a:pt x="1927477" y="15675"/>
                  </a:cubicBezTo>
                  <a:cubicBezTo>
                    <a:pt x="1937513" y="25711"/>
                    <a:pt x="1943151" y="39323"/>
                    <a:pt x="1943151" y="53516"/>
                  </a:cubicBezTo>
                  <a:lnTo>
                    <a:pt x="1943151" y="464616"/>
                  </a:lnTo>
                  <a:cubicBezTo>
                    <a:pt x="1943151" y="494172"/>
                    <a:pt x="1919191" y="518132"/>
                    <a:pt x="1889635" y="518132"/>
                  </a:cubicBezTo>
                  <a:lnTo>
                    <a:pt x="53516" y="518132"/>
                  </a:lnTo>
                  <a:cubicBezTo>
                    <a:pt x="39323" y="518132"/>
                    <a:pt x="25711" y="512494"/>
                    <a:pt x="15675" y="502458"/>
                  </a:cubicBezTo>
                  <a:cubicBezTo>
                    <a:pt x="5638" y="492421"/>
                    <a:pt x="0" y="478809"/>
                    <a:pt x="0" y="464616"/>
                  </a:cubicBezTo>
                  <a:lnTo>
                    <a:pt x="0" y="53516"/>
                  </a:lnTo>
                  <a:cubicBezTo>
                    <a:pt x="0" y="39323"/>
                    <a:pt x="5638" y="25711"/>
                    <a:pt x="15675" y="15675"/>
                  </a:cubicBezTo>
                  <a:cubicBezTo>
                    <a:pt x="25711" y="5638"/>
                    <a:pt x="39323" y="0"/>
                    <a:pt x="53516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943151" cy="556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630807" y="3244497"/>
            <a:ext cx="7560325" cy="1770771"/>
            <a:chOff x="0" y="0"/>
            <a:chExt cx="1991197" cy="46637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91197" cy="466376"/>
            </a:xfrm>
            <a:custGeom>
              <a:avLst/>
              <a:gdLst/>
              <a:ahLst/>
              <a:cxnLst/>
              <a:rect r="r" b="b" t="t" l="l"/>
              <a:pathLst>
                <a:path h="466376" w="1991197">
                  <a:moveTo>
                    <a:pt x="52225" y="0"/>
                  </a:moveTo>
                  <a:lnTo>
                    <a:pt x="1938972" y="0"/>
                  </a:lnTo>
                  <a:cubicBezTo>
                    <a:pt x="1952823" y="0"/>
                    <a:pt x="1966106" y="5502"/>
                    <a:pt x="1975901" y="15296"/>
                  </a:cubicBezTo>
                  <a:cubicBezTo>
                    <a:pt x="1985695" y="25090"/>
                    <a:pt x="1991197" y="38374"/>
                    <a:pt x="1991197" y="52225"/>
                  </a:cubicBezTo>
                  <a:lnTo>
                    <a:pt x="1991197" y="414151"/>
                  </a:lnTo>
                  <a:cubicBezTo>
                    <a:pt x="1991197" y="428002"/>
                    <a:pt x="1985695" y="441286"/>
                    <a:pt x="1975901" y="451080"/>
                  </a:cubicBezTo>
                  <a:cubicBezTo>
                    <a:pt x="1966106" y="460874"/>
                    <a:pt x="1952823" y="466376"/>
                    <a:pt x="1938972" y="466376"/>
                  </a:cubicBezTo>
                  <a:lnTo>
                    <a:pt x="52225" y="466376"/>
                  </a:lnTo>
                  <a:cubicBezTo>
                    <a:pt x="38374" y="466376"/>
                    <a:pt x="25090" y="460874"/>
                    <a:pt x="15296" y="451080"/>
                  </a:cubicBezTo>
                  <a:cubicBezTo>
                    <a:pt x="5502" y="441286"/>
                    <a:pt x="0" y="428002"/>
                    <a:pt x="0" y="414151"/>
                  </a:cubicBezTo>
                  <a:lnTo>
                    <a:pt x="0" y="52225"/>
                  </a:lnTo>
                  <a:cubicBezTo>
                    <a:pt x="0" y="38374"/>
                    <a:pt x="5502" y="25090"/>
                    <a:pt x="15296" y="15296"/>
                  </a:cubicBezTo>
                  <a:cubicBezTo>
                    <a:pt x="25090" y="5502"/>
                    <a:pt x="38374" y="0"/>
                    <a:pt x="52225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991197" cy="504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256669" y="5787656"/>
            <a:ext cx="748276" cy="762075"/>
            <a:chOff x="0" y="0"/>
            <a:chExt cx="197077" cy="20071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97077" cy="200711"/>
            </a:xfrm>
            <a:custGeom>
              <a:avLst/>
              <a:gdLst/>
              <a:ahLst/>
              <a:cxnLst/>
              <a:rect r="r" b="b" t="t" l="l"/>
              <a:pathLst>
                <a:path h="20071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02173"/>
                  </a:lnTo>
                  <a:cubicBezTo>
                    <a:pt x="197077" y="156594"/>
                    <a:pt x="152960" y="200711"/>
                    <a:pt x="98538" y="200711"/>
                  </a:cubicBezTo>
                  <a:lnTo>
                    <a:pt x="98538" y="200711"/>
                  </a:lnTo>
                  <a:cubicBezTo>
                    <a:pt x="72404" y="200711"/>
                    <a:pt x="47341" y="190330"/>
                    <a:pt x="28861" y="171850"/>
                  </a:cubicBezTo>
                  <a:cubicBezTo>
                    <a:pt x="10382" y="153370"/>
                    <a:pt x="0" y="128307"/>
                    <a:pt x="0" y="102173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97077" cy="238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256669" y="3109338"/>
            <a:ext cx="748276" cy="762075"/>
            <a:chOff x="0" y="0"/>
            <a:chExt cx="197077" cy="20071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97077" cy="200711"/>
            </a:xfrm>
            <a:custGeom>
              <a:avLst/>
              <a:gdLst/>
              <a:ahLst/>
              <a:cxnLst/>
              <a:rect r="r" b="b" t="t" l="l"/>
              <a:pathLst>
                <a:path h="20071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02173"/>
                  </a:lnTo>
                  <a:cubicBezTo>
                    <a:pt x="197077" y="156594"/>
                    <a:pt x="152960" y="200711"/>
                    <a:pt x="98538" y="200711"/>
                  </a:cubicBezTo>
                  <a:lnTo>
                    <a:pt x="98538" y="200711"/>
                  </a:lnTo>
                  <a:cubicBezTo>
                    <a:pt x="72404" y="200711"/>
                    <a:pt x="47341" y="190330"/>
                    <a:pt x="28861" y="171850"/>
                  </a:cubicBezTo>
                  <a:cubicBezTo>
                    <a:pt x="10382" y="153370"/>
                    <a:pt x="0" y="128307"/>
                    <a:pt x="0" y="102173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97077" cy="2388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418189" y="6719619"/>
            <a:ext cx="7489772" cy="500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5"/>
              </a:lnSpc>
            </a:pPr>
            <a:r>
              <a:rPr lang="en-US" sz="30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Properti fungsi ganda (mixed-use)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004945" y="3627009"/>
            <a:ext cx="7371442" cy="967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7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insentif manajemen dan risiko manipulasi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042190" y="6719619"/>
            <a:ext cx="6737559" cy="50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7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pengukuran (fair value vs cost)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16163" y="766309"/>
            <a:ext cx="14645182" cy="9040818"/>
            <a:chOff x="0" y="0"/>
            <a:chExt cx="3857167" cy="23811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7167" cy="2381121"/>
            </a:xfrm>
            <a:custGeom>
              <a:avLst/>
              <a:gdLst/>
              <a:ahLst/>
              <a:cxnLst/>
              <a:rect r="r" b="b" t="t" l="l"/>
              <a:pathLst>
                <a:path h="2381121" w="3857167">
                  <a:moveTo>
                    <a:pt x="26960" y="0"/>
                  </a:moveTo>
                  <a:lnTo>
                    <a:pt x="3830207" y="0"/>
                  </a:lnTo>
                  <a:cubicBezTo>
                    <a:pt x="3845097" y="0"/>
                    <a:pt x="3857167" y="12071"/>
                    <a:pt x="3857167" y="26960"/>
                  </a:cubicBezTo>
                  <a:lnTo>
                    <a:pt x="3857167" y="2354161"/>
                  </a:lnTo>
                  <a:cubicBezTo>
                    <a:pt x="3857167" y="2369050"/>
                    <a:pt x="3845097" y="2381121"/>
                    <a:pt x="3830207" y="2381121"/>
                  </a:cubicBezTo>
                  <a:lnTo>
                    <a:pt x="26960" y="2381121"/>
                  </a:lnTo>
                  <a:cubicBezTo>
                    <a:pt x="12071" y="2381121"/>
                    <a:pt x="0" y="2369050"/>
                    <a:pt x="0" y="2354161"/>
                  </a:cubicBezTo>
                  <a:lnTo>
                    <a:pt x="0" y="26960"/>
                  </a:lnTo>
                  <a:cubicBezTo>
                    <a:pt x="0" y="12071"/>
                    <a:pt x="12071" y="0"/>
                    <a:pt x="26960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857167" cy="2419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028889" y="1608433"/>
            <a:ext cx="10230222" cy="1505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2"/>
              </a:lnSpc>
            </a:pPr>
            <a:r>
              <a:rPr lang="en-US" sz="1051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Ke</a:t>
            </a:r>
            <a:r>
              <a:rPr lang="en-US" b="true" sz="105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SIMPULAN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437102" y="3448605"/>
            <a:ext cx="11351108" cy="4668172"/>
            <a:chOff x="0" y="0"/>
            <a:chExt cx="2989592" cy="12294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89592" cy="1229477"/>
            </a:xfrm>
            <a:custGeom>
              <a:avLst/>
              <a:gdLst/>
              <a:ahLst/>
              <a:cxnLst/>
              <a:rect r="r" b="b" t="t" l="l"/>
              <a:pathLst>
                <a:path h="1229477" w="2989592">
                  <a:moveTo>
                    <a:pt x="34784" y="0"/>
                  </a:moveTo>
                  <a:lnTo>
                    <a:pt x="2954808" y="0"/>
                  </a:lnTo>
                  <a:cubicBezTo>
                    <a:pt x="2964033" y="0"/>
                    <a:pt x="2972881" y="3665"/>
                    <a:pt x="2979404" y="10188"/>
                  </a:cubicBezTo>
                  <a:cubicBezTo>
                    <a:pt x="2985927" y="16711"/>
                    <a:pt x="2989592" y="25559"/>
                    <a:pt x="2989592" y="34784"/>
                  </a:cubicBezTo>
                  <a:lnTo>
                    <a:pt x="2989592" y="1194693"/>
                  </a:lnTo>
                  <a:cubicBezTo>
                    <a:pt x="2989592" y="1203919"/>
                    <a:pt x="2985927" y="1212766"/>
                    <a:pt x="2979404" y="1219289"/>
                  </a:cubicBezTo>
                  <a:cubicBezTo>
                    <a:pt x="2972881" y="1225813"/>
                    <a:pt x="2964033" y="1229477"/>
                    <a:pt x="2954808" y="1229477"/>
                  </a:cubicBezTo>
                  <a:lnTo>
                    <a:pt x="34784" y="1229477"/>
                  </a:lnTo>
                  <a:cubicBezTo>
                    <a:pt x="15573" y="1229477"/>
                    <a:pt x="0" y="1213904"/>
                    <a:pt x="0" y="1194693"/>
                  </a:cubicBezTo>
                  <a:lnTo>
                    <a:pt x="0" y="34784"/>
                  </a:lnTo>
                  <a:cubicBezTo>
                    <a:pt x="0" y="25559"/>
                    <a:pt x="3665" y="16711"/>
                    <a:pt x="10188" y="10188"/>
                  </a:cubicBezTo>
                  <a:cubicBezTo>
                    <a:pt x="16711" y="3665"/>
                    <a:pt x="25559" y="0"/>
                    <a:pt x="34784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989592" cy="12675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663167" y="4017062"/>
            <a:ext cx="10961665" cy="3887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•Aset tetap dan properti investasi berperan penting dalam menggambarkan posisi keuangan perusahaan. Ketepatan pengakuan dan pengukuran sesuai PSAK No. 16 dan No. 13 sangat menentukan</a:t>
            </a: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kea</a:t>
            </a: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ndalan laporan keuangan.</a:t>
            </a: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Kons</a:t>
            </a: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istensi penerapan standar</a:t>
            </a: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dan tata k</a:t>
            </a:r>
            <a:r>
              <a:rPr lang="en-US" sz="3206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elola yang baik diperlukan untuk menjaga transparansi dan akurasi laporan.</a:t>
            </a:r>
          </a:p>
          <a:p>
            <a:pPr algn="ctr">
              <a:lnSpc>
                <a:spcPts val="3879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1442025" y="2313440"/>
            <a:ext cx="748276" cy="5946555"/>
            <a:chOff x="0" y="0"/>
            <a:chExt cx="197077" cy="156617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7077" cy="1566171"/>
            </a:xfrm>
            <a:custGeom>
              <a:avLst/>
              <a:gdLst/>
              <a:ahLst/>
              <a:cxnLst/>
              <a:rect r="r" b="b" t="t" l="l"/>
              <a:pathLst>
                <a:path h="156617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467632"/>
                  </a:lnTo>
                  <a:cubicBezTo>
                    <a:pt x="197077" y="1522054"/>
                    <a:pt x="152960" y="1566171"/>
                    <a:pt x="98538" y="1566171"/>
                  </a:cubicBezTo>
                  <a:lnTo>
                    <a:pt x="98538" y="1566171"/>
                  </a:lnTo>
                  <a:cubicBezTo>
                    <a:pt x="72404" y="1566171"/>
                    <a:pt x="47341" y="1555789"/>
                    <a:pt x="28861" y="1537310"/>
                  </a:cubicBezTo>
                  <a:cubicBezTo>
                    <a:pt x="10382" y="1518830"/>
                    <a:pt x="0" y="1493766"/>
                    <a:pt x="0" y="1467632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7077" cy="160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6035010" y="2170223"/>
            <a:ext cx="748276" cy="5946555"/>
            <a:chOff x="0" y="0"/>
            <a:chExt cx="197077" cy="15661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7077" cy="1566171"/>
            </a:xfrm>
            <a:custGeom>
              <a:avLst/>
              <a:gdLst/>
              <a:ahLst/>
              <a:cxnLst/>
              <a:rect r="r" b="b" t="t" l="l"/>
              <a:pathLst>
                <a:path h="1566171" w="197077">
                  <a:moveTo>
                    <a:pt x="98538" y="0"/>
                  </a:moveTo>
                  <a:lnTo>
                    <a:pt x="98538" y="0"/>
                  </a:lnTo>
                  <a:cubicBezTo>
                    <a:pt x="124672" y="0"/>
                    <a:pt x="149736" y="10382"/>
                    <a:pt x="168216" y="28861"/>
                  </a:cubicBezTo>
                  <a:cubicBezTo>
                    <a:pt x="186695" y="47341"/>
                    <a:pt x="197077" y="72404"/>
                    <a:pt x="197077" y="98538"/>
                  </a:cubicBezTo>
                  <a:lnTo>
                    <a:pt x="197077" y="1467632"/>
                  </a:lnTo>
                  <a:cubicBezTo>
                    <a:pt x="197077" y="1522054"/>
                    <a:pt x="152960" y="1566171"/>
                    <a:pt x="98538" y="1566171"/>
                  </a:cubicBezTo>
                  <a:lnTo>
                    <a:pt x="98538" y="1566171"/>
                  </a:lnTo>
                  <a:cubicBezTo>
                    <a:pt x="72404" y="1566171"/>
                    <a:pt x="47341" y="1555789"/>
                    <a:pt x="28861" y="1537310"/>
                  </a:cubicBezTo>
                  <a:cubicBezTo>
                    <a:pt x="10382" y="1518830"/>
                    <a:pt x="0" y="1493766"/>
                    <a:pt x="0" y="1467632"/>
                  </a:cubicBezTo>
                  <a:lnTo>
                    <a:pt x="0" y="98538"/>
                  </a:lnTo>
                  <a:cubicBezTo>
                    <a:pt x="0" y="44117"/>
                    <a:pt x="44117" y="0"/>
                    <a:pt x="98538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97077" cy="1604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4822105" y="4753037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0" y="0"/>
                </a:moveTo>
                <a:lnTo>
                  <a:pt x="4633192" y="0"/>
                </a:lnTo>
                <a:lnTo>
                  <a:pt x="4633192" y="6303663"/>
                </a:lnTo>
                <a:lnTo>
                  <a:pt x="0" y="63036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-1178914" y="4753037"/>
            <a:ext cx="4633192" cy="6303663"/>
          </a:xfrm>
          <a:custGeom>
            <a:avLst/>
            <a:gdLst/>
            <a:ahLst/>
            <a:cxnLst/>
            <a:rect r="r" b="b" t="t" l="l"/>
            <a:pathLst>
              <a:path h="6303663" w="4633192">
                <a:moveTo>
                  <a:pt x="4633192" y="0"/>
                </a:moveTo>
                <a:lnTo>
                  <a:pt x="0" y="0"/>
                </a:lnTo>
                <a:lnTo>
                  <a:pt x="0" y="6303663"/>
                </a:lnTo>
                <a:lnTo>
                  <a:pt x="4633192" y="6303663"/>
                </a:lnTo>
                <a:lnTo>
                  <a:pt x="463319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16575648" y="1449961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5400000">
            <a:off x="-110721" y="1449961"/>
            <a:ext cx="1823073" cy="455768"/>
          </a:xfrm>
          <a:custGeom>
            <a:avLst/>
            <a:gdLst/>
            <a:ahLst/>
            <a:cxnLst/>
            <a:rect r="r" b="b" t="t" l="l"/>
            <a:pathLst>
              <a:path h="455768" w="1823073">
                <a:moveTo>
                  <a:pt x="0" y="0"/>
                </a:moveTo>
                <a:lnTo>
                  <a:pt x="1823073" y="0"/>
                </a:lnTo>
                <a:lnTo>
                  <a:pt x="1823073" y="455768"/>
                </a:lnTo>
                <a:lnTo>
                  <a:pt x="0" y="455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21409" y="2570498"/>
            <a:ext cx="14645182" cy="5701841"/>
            <a:chOff x="0" y="0"/>
            <a:chExt cx="3857167" cy="15017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57167" cy="1501719"/>
            </a:xfrm>
            <a:custGeom>
              <a:avLst/>
              <a:gdLst/>
              <a:ahLst/>
              <a:cxnLst/>
              <a:rect r="r" b="b" t="t" l="l"/>
              <a:pathLst>
                <a:path h="1501719" w="3857167">
                  <a:moveTo>
                    <a:pt x="26960" y="0"/>
                  </a:moveTo>
                  <a:lnTo>
                    <a:pt x="3830207" y="0"/>
                  </a:lnTo>
                  <a:cubicBezTo>
                    <a:pt x="3845097" y="0"/>
                    <a:pt x="3857167" y="12071"/>
                    <a:pt x="3857167" y="26960"/>
                  </a:cubicBezTo>
                  <a:lnTo>
                    <a:pt x="3857167" y="1474759"/>
                  </a:lnTo>
                  <a:cubicBezTo>
                    <a:pt x="3857167" y="1489649"/>
                    <a:pt x="3845097" y="1501719"/>
                    <a:pt x="3830207" y="1501719"/>
                  </a:cubicBezTo>
                  <a:lnTo>
                    <a:pt x="26960" y="1501719"/>
                  </a:lnTo>
                  <a:cubicBezTo>
                    <a:pt x="12071" y="1501719"/>
                    <a:pt x="0" y="1489649"/>
                    <a:pt x="0" y="1474759"/>
                  </a:cubicBezTo>
                  <a:lnTo>
                    <a:pt x="0" y="26960"/>
                  </a:lnTo>
                  <a:cubicBezTo>
                    <a:pt x="0" y="12071"/>
                    <a:pt x="12071" y="0"/>
                    <a:pt x="26960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857167" cy="1539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103491" y="3279320"/>
            <a:ext cx="6128293" cy="1600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24"/>
              </a:lnSpc>
            </a:pPr>
            <a:r>
              <a:rPr lang="en-US" b="true" sz="1122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TERIMA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-1161413" y="1028700"/>
            <a:ext cx="5378609" cy="2359865"/>
          </a:xfrm>
          <a:custGeom>
            <a:avLst/>
            <a:gdLst/>
            <a:ahLst/>
            <a:cxnLst/>
            <a:rect r="r" b="b" t="t" l="l"/>
            <a:pathLst>
              <a:path h="2359865" w="5378609">
                <a:moveTo>
                  <a:pt x="5378609" y="0"/>
                </a:moveTo>
                <a:lnTo>
                  <a:pt x="0" y="0"/>
                </a:lnTo>
                <a:lnTo>
                  <a:pt x="0" y="2359865"/>
                </a:lnTo>
                <a:lnTo>
                  <a:pt x="5378609" y="2359865"/>
                </a:lnTo>
                <a:lnTo>
                  <a:pt x="537860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74379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0"/>
                </a:moveTo>
                <a:lnTo>
                  <a:pt x="4691575" y="0"/>
                </a:lnTo>
                <a:lnTo>
                  <a:pt x="4691575" y="4474589"/>
                </a:lnTo>
                <a:lnTo>
                  <a:pt x="0" y="4474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14118080" y="-44717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4474589"/>
                </a:moveTo>
                <a:lnTo>
                  <a:pt x="0" y="4474589"/>
                </a:lnTo>
                <a:lnTo>
                  <a:pt x="0" y="0"/>
                </a:lnTo>
                <a:lnTo>
                  <a:pt x="4691575" y="0"/>
                </a:lnTo>
                <a:lnTo>
                  <a:pt x="4691575" y="447458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50175" y="4337194"/>
            <a:ext cx="12834925" cy="335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07"/>
              </a:lnSpc>
            </a:pPr>
            <a:r>
              <a:rPr lang="en-US" b="true" sz="235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KASIH</a:t>
            </a:r>
          </a:p>
        </p:txBody>
      </p:sp>
      <p:sp>
        <p:nvSpPr>
          <p:cNvPr name="Freeform 12" id="12"/>
          <p:cNvSpPr/>
          <p:nvPr/>
        </p:nvSpPr>
        <p:spPr>
          <a:xfrm flipH="true" flipV="false" rot="0">
            <a:off x="14569995" y="7316950"/>
            <a:ext cx="5378609" cy="2359865"/>
          </a:xfrm>
          <a:custGeom>
            <a:avLst/>
            <a:gdLst/>
            <a:ahLst/>
            <a:cxnLst/>
            <a:rect r="r" b="b" t="t" l="l"/>
            <a:pathLst>
              <a:path h="2359865" w="5378609">
                <a:moveTo>
                  <a:pt x="5378610" y="0"/>
                </a:moveTo>
                <a:lnTo>
                  <a:pt x="0" y="0"/>
                </a:lnTo>
                <a:lnTo>
                  <a:pt x="0" y="2359865"/>
                </a:lnTo>
                <a:lnTo>
                  <a:pt x="5378610" y="2359865"/>
                </a:lnTo>
                <a:lnTo>
                  <a:pt x="53786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-567814" y="-698317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0" y="5650824"/>
                </a:moveTo>
                <a:lnTo>
                  <a:pt x="5924848" y="5650824"/>
                </a:lnTo>
                <a:lnTo>
                  <a:pt x="5924848" y="0"/>
                </a:lnTo>
                <a:lnTo>
                  <a:pt x="0" y="0"/>
                </a:lnTo>
                <a:lnTo>
                  <a:pt x="0" y="565082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2884807" y="-698317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5924848" y="5650824"/>
                </a:moveTo>
                <a:lnTo>
                  <a:pt x="0" y="5650824"/>
                </a:lnTo>
                <a:lnTo>
                  <a:pt x="0" y="0"/>
                </a:lnTo>
                <a:lnTo>
                  <a:pt x="5924848" y="0"/>
                </a:lnTo>
                <a:lnTo>
                  <a:pt x="5924848" y="565082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925206"/>
            <a:ext cx="15848089" cy="6737927"/>
            <a:chOff x="0" y="0"/>
            <a:chExt cx="4173982" cy="17745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73982" cy="1774598"/>
            </a:xfrm>
            <a:custGeom>
              <a:avLst/>
              <a:gdLst/>
              <a:ahLst/>
              <a:cxnLst/>
              <a:rect r="r" b="b" t="t" l="l"/>
              <a:pathLst>
                <a:path h="1774598" w="4173982">
                  <a:moveTo>
                    <a:pt x="24914" y="0"/>
                  </a:moveTo>
                  <a:lnTo>
                    <a:pt x="4149068" y="0"/>
                  </a:lnTo>
                  <a:cubicBezTo>
                    <a:pt x="4162828" y="0"/>
                    <a:pt x="4173982" y="11154"/>
                    <a:pt x="4173982" y="24914"/>
                  </a:cubicBezTo>
                  <a:lnTo>
                    <a:pt x="4173982" y="1749684"/>
                  </a:lnTo>
                  <a:cubicBezTo>
                    <a:pt x="4173982" y="1763444"/>
                    <a:pt x="4162828" y="1774598"/>
                    <a:pt x="4149068" y="1774598"/>
                  </a:cubicBezTo>
                  <a:lnTo>
                    <a:pt x="24914" y="1774598"/>
                  </a:lnTo>
                  <a:cubicBezTo>
                    <a:pt x="11154" y="1774598"/>
                    <a:pt x="0" y="1763444"/>
                    <a:pt x="0" y="1749684"/>
                  </a:cubicBezTo>
                  <a:lnTo>
                    <a:pt x="0" y="24914"/>
                  </a:lnTo>
                  <a:cubicBezTo>
                    <a:pt x="0" y="11154"/>
                    <a:pt x="11154" y="0"/>
                    <a:pt x="24914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173982" cy="1812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74393" y="3914880"/>
            <a:ext cx="5944272" cy="1651937"/>
            <a:chOff x="0" y="0"/>
            <a:chExt cx="1565570" cy="4350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5570" cy="435078"/>
            </a:xfrm>
            <a:custGeom>
              <a:avLst/>
              <a:gdLst/>
              <a:ahLst/>
              <a:cxnLst/>
              <a:rect r="r" b="b" t="t" l="l"/>
              <a:pathLst>
                <a:path h="435078" w="1565570">
                  <a:moveTo>
                    <a:pt x="66423" y="0"/>
                  </a:moveTo>
                  <a:lnTo>
                    <a:pt x="1499146" y="0"/>
                  </a:lnTo>
                  <a:cubicBezTo>
                    <a:pt x="1516763" y="0"/>
                    <a:pt x="1533658" y="6998"/>
                    <a:pt x="1546115" y="19455"/>
                  </a:cubicBezTo>
                  <a:cubicBezTo>
                    <a:pt x="1558572" y="31912"/>
                    <a:pt x="1565570" y="48807"/>
                    <a:pt x="1565570" y="66423"/>
                  </a:cubicBezTo>
                  <a:lnTo>
                    <a:pt x="1565570" y="368655"/>
                  </a:lnTo>
                  <a:cubicBezTo>
                    <a:pt x="1565570" y="386271"/>
                    <a:pt x="1558572" y="403166"/>
                    <a:pt x="1546115" y="415623"/>
                  </a:cubicBezTo>
                  <a:cubicBezTo>
                    <a:pt x="1533658" y="428080"/>
                    <a:pt x="1516763" y="435078"/>
                    <a:pt x="1499146" y="435078"/>
                  </a:cubicBezTo>
                  <a:lnTo>
                    <a:pt x="66423" y="435078"/>
                  </a:lnTo>
                  <a:cubicBezTo>
                    <a:pt x="29739" y="435078"/>
                    <a:pt x="0" y="405339"/>
                    <a:pt x="0" y="368655"/>
                  </a:cubicBezTo>
                  <a:lnTo>
                    <a:pt x="0" y="66423"/>
                  </a:lnTo>
                  <a:cubicBezTo>
                    <a:pt x="0" y="29739"/>
                    <a:pt x="29739" y="0"/>
                    <a:pt x="6642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565570" cy="473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487038" y="3912889"/>
            <a:ext cx="6465706" cy="1653928"/>
            <a:chOff x="0" y="0"/>
            <a:chExt cx="1702902" cy="4356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02902" cy="435602"/>
            </a:xfrm>
            <a:custGeom>
              <a:avLst/>
              <a:gdLst/>
              <a:ahLst/>
              <a:cxnLst/>
              <a:rect r="r" b="b" t="t" l="l"/>
              <a:pathLst>
                <a:path h="435602" w="1702902">
                  <a:moveTo>
                    <a:pt x="61066" y="0"/>
                  </a:moveTo>
                  <a:lnTo>
                    <a:pt x="1641836" y="0"/>
                  </a:lnTo>
                  <a:cubicBezTo>
                    <a:pt x="1658031" y="0"/>
                    <a:pt x="1673564" y="6434"/>
                    <a:pt x="1685016" y="17886"/>
                  </a:cubicBezTo>
                  <a:cubicBezTo>
                    <a:pt x="1696468" y="29338"/>
                    <a:pt x="1702902" y="44871"/>
                    <a:pt x="1702902" y="61066"/>
                  </a:cubicBezTo>
                  <a:lnTo>
                    <a:pt x="1702902" y="374536"/>
                  </a:lnTo>
                  <a:cubicBezTo>
                    <a:pt x="1702902" y="390732"/>
                    <a:pt x="1696468" y="406264"/>
                    <a:pt x="1685016" y="417717"/>
                  </a:cubicBezTo>
                  <a:cubicBezTo>
                    <a:pt x="1673564" y="429169"/>
                    <a:pt x="1658031" y="435602"/>
                    <a:pt x="1641836" y="435602"/>
                  </a:cubicBezTo>
                  <a:lnTo>
                    <a:pt x="61066" y="435602"/>
                  </a:lnTo>
                  <a:cubicBezTo>
                    <a:pt x="44871" y="435602"/>
                    <a:pt x="29338" y="429169"/>
                    <a:pt x="17886" y="417717"/>
                  </a:cubicBezTo>
                  <a:cubicBezTo>
                    <a:pt x="6434" y="406264"/>
                    <a:pt x="0" y="390732"/>
                    <a:pt x="0" y="374536"/>
                  </a:cubicBezTo>
                  <a:lnTo>
                    <a:pt x="0" y="61066"/>
                  </a:lnTo>
                  <a:cubicBezTo>
                    <a:pt x="0" y="44871"/>
                    <a:pt x="6434" y="29338"/>
                    <a:pt x="17886" y="17886"/>
                  </a:cubicBezTo>
                  <a:cubicBezTo>
                    <a:pt x="29338" y="6434"/>
                    <a:pt x="44871" y="0"/>
                    <a:pt x="61066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02902" cy="4737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74393" y="6282050"/>
            <a:ext cx="5944272" cy="1723205"/>
            <a:chOff x="0" y="0"/>
            <a:chExt cx="1565570" cy="45384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65570" cy="453848"/>
            </a:xfrm>
            <a:custGeom>
              <a:avLst/>
              <a:gdLst/>
              <a:ahLst/>
              <a:cxnLst/>
              <a:rect r="r" b="b" t="t" l="l"/>
              <a:pathLst>
                <a:path h="453848" w="1565570">
                  <a:moveTo>
                    <a:pt x="66423" y="0"/>
                  </a:moveTo>
                  <a:lnTo>
                    <a:pt x="1499146" y="0"/>
                  </a:lnTo>
                  <a:cubicBezTo>
                    <a:pt x="1516763" y="0"/>
                    <a:pt x="1533658" y="6998"/>
                    <a:pt x="1546115" y="19455"/>
                  </a:cubicBezTo>
                  <a:cubicBezTo>
                    <a:pt x="1558572" y="31912"/>
                    <a:pt x="1565570" y="48807"/>
                    <a:pt x="1565570" y="66423"/>
                  </a:cubicBezTo>
                  <a:lnTo>
                    <a:pt x="1565570" y="387425"/>
                  </a:lnTo>
                  <a:cubicBezTo>
                    <a:pt x="1565570" y="424110"/>
                    <a:pt x="1535831" y="453848"/>
                    <a:pt x="1499146" y="453848"/>
                  </a:cubicBezTo>
                  <a:lnTo>
                    <a:pt x="66423" y="453848"/>
                  </a:lnTo>
                  <a:cubicBezTo>
                    <a:pt x="29739" y="453848"/>
                    <a:pt x="0" y="424110"/>
                    <a:pt x="0" y="387425"/>
                  </a:cubicBezTo>
                  <a:lnTo>
                    <a:pt x="0" y="66423"/>
                  </a:lnTo>
                  <a:cubicBezTo>
                    <a:pt x="0" y="29739"/>
                    <a:pt x="29739" y="0"/>
                    <a:pt x="6642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565570" cy="4919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487038" y="6294170"/>
            <a:ext cx="6364947" cy="1711086"/>
            <a:chOff x="0" y="0"/>
            <a:chExt cx="1676365" cy="45065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676365" cy="450656"/>
            </a:xfrm>
            <a:custGeom>
              <a:avLst/>
              <a:gdLst/>
              <a:ahLst/>
              <a:cxnLst/>
              <a:rect r="r" b="b" t="t" l="l"/>
              <a:pathLst>
                <a:path h="450656" w="1676365">
                  <a:moveTo>
                    <a:pt x="62033" y="0"/>
                  </a:moveTo>
                  <a:lnTo>
                    <a:pt x="1614332" y="0"/>
                  </a:lnTo>
                  <a:cubicBezTo>
                    <a:pt x="1648592" y="0"/>
                    <a:pt x="1676365" y="27773"/>
                    <a:pt x="1676365" y="62033"/>
                  </a:cubicBezTo>
                  <a:lnTo>
                    <a:pt x="1676365" y="388623"/>
                  </a:lnTo>
                  <a:cubicBezTo>
                    <a:pt x="1676365" y="422883"/>
                    <a:pt x="1648592" y="450656"/>
                    <a:pt x="1614332" y="450656"/>
                  </a:cubicBezTo>
                  <a:lnTo>
                    <a:pt x="62033" y="450656"/>
                  </a:lnTo>
                  <a:cubicBezTo>
                    <a:pt x="27773" y="450656"/>
                    <a:pt x="0" y="422883"/>
                    <a:pt x="0" y="388623"/>
                  </a:cubicBezTo>
                  <a:lnTo>
                    <a:pt x="0" y="62033"/>
                  </a:lnTo>
                  <a:cubicBezTo>
                    <a:pt x="0" y="27773"/>
                    <a:pt x="27773" y="0"/>
                    <a:pt x="6203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676365" cy="4887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61974" y="4315540"/>
            <a:ext cx="1606566" cy="825969"/>
            <a:chOff x="0" y="0"/>
            <a:chExt cx="423128" cy="2175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23128" cy="217539"/>
            </a:xfrm>
            <a:custGeom>
              <a:avLst/>
              <a:gdLst/>
              <a:ahLst/>
              <a:cxnLst/>
              <a:rect r="r" b="b" t="t" l="l"/>
              <a:pathLst>
                <a:path h="217539" w="423128">
                  <a:moveTo>
                    <a:pt x="108770" y="0"/>
                  </a:moveTo>
                  <a:lnTo>
                    <a:pt x="314359" y="0"/>
                  </a:lnTo>
                  <a:cubicBezTo>
                    <a:pt x="374431" y="0"/>
                    <a:pt x="423128" y="48698"/>
                    <a:pt x="423128" y="108770"/>
                  </a:cubicBezTo>
                  <a:lnTo>
                    <a:pt x="423128" y="108770"/>
                  </a:lnTo>
                  <a:cubicBezTo>
                    <a:pt x="423128" y="137617"/>
                    <a:pt x="411669" y="165283"/>
                    <a:pt x="391271" y="185681"/>
                  </a:cubicBezTo>
                  <a:cubicBezTo>
                    <a:pt x="370872" y="206079"/>
                    <a:pt x="343206" y="217539"/>
                    <a:pt x="314359" y="217539"/>
                  </a:cubicBezTo>
                  <a:lnTo>
                    <a:pt x="108770" y="217539"/>
                  </a:lnTo>
                  <a:cubicBezTo>
                    <a:pt x="48698" y="217539"/>
                    <a:pt x="0" y="168841"/>
                    <a:pt x="0" y="108770"/>
                  </a:cubicBezTo>
                  <a:lnTo>
                    <a:pt x="0" y="108770"/>
                  </a:lnTo>
                  <a:cubicBezTo>
                    <a:pt x="0" y="48698"/>
                    <a:pt x="48698" y="0"/>
                    <a:pt x="108770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423128" cy="255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357034" y="577683"/>
            <a:ext cx="7573932" cy="1728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08"/>
              </a:lnSpc>
            </a:pPr>
            <a:r>
              <a:rPr lang="en-US" b="true" sz="9577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ANGGOTA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246750" y="4315540"/>
            <a:ext cx="1606566" cy="850616"/>
            <a:chOff x="0" y="0"/>
            <a:chExt cx="423128" cy="224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3128" cy="224031"/>
            </a:xfrm>
            <a:custGeom>
              <a:avLst/>
              <a:gdLst/>
              <a:ahLst/>
              <a:cxnLst/>
              <a:rect r="r" b="b" t="t" l="l"/>
              <a:pathLst>
                <a:path h="224031" w="423128">
                  <a:moveTo>
                    <a:pt x="112015" y="0"/>
                  </a:moveTo>
                  <a:lnTo>
                    <a:pt x="311113" y="0"/>
                  </a:lnTo>
                  <a:cubicBezTo>
                    <a:pt x="372977" y="0"/>
                    <a:pt x="423128" y="50151"/>
                    <a:pt x="423128" y="112015"/>
                  </a:cubicBezTo>
                  <a:lnTo>
                    <a:pt x="423128" y="112015"/>
                  </a:lnTo>
                  <a:cubicBezTo>
                    <a:pt x="423128" y="141724"/>
                    <a:pt x="411327" y="170215"/>
                    <a:pt x="390320" y="191222"/>
                  </a:cubicBezTo>
                  <a:cubicBezTo>
                    <a:pt x="369313" y="212229"/>
                    <a:pt x="340821" y="224031"/>
                    <a:pt x="311113" y="224031"/>
                  </a:cubicBezTo>
                  <a:lnTo>
                    <a:pt x="112015" y="224031"/>
                  </a:lnTo>
                  <a:cubicBezTo>
                    <a:pt x="50151" y="224031"/>
                    <a:pt x="0" y="173880"/>
                    <a:pt x="0" y="112015"/>
                  </a:cubicBezTo>
                  <a:lnTo>
                    <a:pt x="0" y="112015"/>
                  </a:lnTo>
                  <a:cubicBezTo>
                    <a:pt x="0" y="50151"/>
                    <a:pt x="50151" y="0"/>
                    <a:pt x="112015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423128" cy="262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43500" y="6667883"/>
            <a:ext cx="1606566" cy="850616"/>
            <a:chOff x="0" y="0"/>
            <a:chExt cx="423128" cy="2240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23128" cy="224031"/>
            </a:xfrm>
            <a:custGeom>
              <a:avLst/>
              <a:gdLst/>
              <a:ahLst/>
              <a:cxnLst/>
              <a:rect r="r" b="b" t="t" l="l"/>
              <a:pathLst>
                <a:path h="224031" w="423128">
                  <a:moveTo>
                    <a:pt x="112015" y="0"/>
                  </a:moveTo>
                  <a:lnTo>
                    <a:pt x="311113" y="0"/>
                  </a:lnTo>
                  <a:cubicBezTo>
                    <a:pt x="372977" y="0"/>
                    <a:pt x="423128" y="50151"/>
                    <a:pt x="423128" y="112015"/>
                  </a:cubicBezTo>
                  <a:lnTo>
                    <a:pt x="423128" y="112015"/>
                  </a:lnTo>
                  <a:cubicBezTo>
                    <a:pt x="423128" y="141724"/>
                    <a:pt x="411327" y="170215"/>
                    <a:pt x="390320" y="191222"/>
                  </a:cubicBezTo>
                  <a:cubicBezTo>
                    <a:pt x="369313" y="212229"/>
                    <a:pt x="340821" y="224031"/>
                    <a:pt x="311113" y="224031"/>
                  </a:cubicBezTo>
                  <a:lnTo>
                    <a:pt x="112015" y="224031"/>
                  </a:lnTo>
                  <a:cubicBezTo>
                    <a:pt x="50151" y="224031"/>
                    <a:pt x="0" y="173880"/>
                    <a:pt x="0" y="112015"/>
                  </a:cubicBezTo>
                  <a:lnTo>
                    <a:pt x="0" y="112015"/>
                  </a:lnTo>
                  <a:cubicBezTo>
                    <a:pt x="0" y="50151"/>
                    <a:pt x="50151" y="0"/>
                    <a:pt x="112015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423128" cy="262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471110" y="6667883"/>
            <a:ext cx="1606566" cy="850616"/>
            <a:chOff x="0" y="0"/>
            <a:chExt cx="423128" cy="2240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23128" cy="224031"/>
            </a:xfrm>
            <a:custGeom>
              <a:avLst/>
              <a:gdLst/>
              <a:ahLst/>
              <a:cxnLst/>
              <a:rect r="r" b="b" t="t" l="l"/>
              <a:pathLst>
                <a:path h="224031" w="423128">
                  <a:moveTo>
                    <a:pt x="112015" y="0"/>
                  </a:moveTo>
                  <a:lnTo>
                    <a:pt x="311113" y="0"/>
                  </a:lnTo>
                  <a:cubicBezTo>
                    <a:pt x="372977" y="0"/>
                    <a:pt x="423128" y="50151"/>
                    <a:pt x="423128" y="112015"/>
                  </a:cubicBezTo>
                  <a:lnTo>
                    <a:pt x="423128" y="112015"/>
                  </a:lnTo>
                  <a:cubicBezTo>
                    <a:pt x="423128" y="141724"/>
                    <a:pt x="411327" y="170215"/>
                    <a:pt x="390320" y="191222"/>
                  </a:cubicBezTo>
                  <a:cubicBezTo>
                    <a:pt x="369313" y="212229"/>
                    <a:pt x="340821" y="224031"/>
                    <a:pt x="311113" y="224031"/>
                  </a:cubicBezTo>
                  <a:lnTo>
                    <a:pt x="112015" y="224031"/>
                  </a:lnTo>
                  <a:cubicBezTo>
                    <a:pt x="50151" y="224031"/>
                    <a:pt x="0" y="173880"/>
                    <a:pt x="0" y="112015"/>
                  </a:cubicBezTo>
                  <a:lnTo>
                    <a:pt x="0" y="112015"/>
                  </a:lnTo>
                  <a:cubicBezTo>
                    <a:pt x="0" y="50151"/>
                    <a:pt x="50151" y="0"/>
                    <a:pt x="112015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423128" cy="262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249126" y="3909037"/>
            <a:ext cx="4878691" cy="138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3870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Salwa Ulfazria</a:t>
            </a:r>
          </a:p>
          <a:p>
            <a:pPr algn="l">
              <a:lnSpc>
                <a:spcPts val="5418"/>
              </a:lnSpc>
            </a:pPr>
            <a:r>
              <a:rPr lang="en-US" sz="387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Npm. 2413031062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019829" y="4055547"/>
            <a:ext cx="4878691" cy="138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3870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Maya Lisnawati</a:t>
            </a:r>
          </a:p>
          <a:p>
            <a:pPr algn="l">
              <a:lnSpc>
                <a:spcPts val="5418"/>
              </a:lnSpc>
            </a:pPr>
            <a:r>
              <a:rPr lang="en-US" sz="387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Npm. 2413031043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019829" y="6394484"/>
            <a:ext cx="5423485" cy="138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3870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Rizky Widyaningrum</a:t>
            </a:r>
          </a:p>
          <a:p>
            <a:pPr algn="l">
              <a:lnSpc>
                <a:spcPts val="5418"/>
              </a:lnSpc>
            </a:pPr>
            <a:r>
              <a:rPr lang="en-US" sz="387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Npm. 2413031060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249126" y="6394484"/>
            <a:ext cx="4878691" cy="138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18"/>
              </a:lnSpc>
            </a:pPr>
            <a:r>
              <a:rPr lang="en-US" sz="3870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Vina Rahmadani</a:t>
            </a:r>
          </a:p>
          <a:p>
            <a:pPr algn="l">
              <a:lnSpc>
                <a:spcPts val="5418"/>
              </a:lnSpc>
            </a:pPr>
            <a:r>
              <a:rPr lang="en-US" sz="387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Npm. 2413031067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813976" y="4332799"/>
            <a:ext cx="702561" cy="70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8"/>
              </a:lnSpc>
            </a:pPr>
            <a:r>
              <a:rPr lang="en-US" sz="38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4477" y="4331803"/>
            <a:ext cx="702561" cy="70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8"/>
              </a:lnSpc>
            </a:pPr>
            <a:r>
              <a:rPr lang="en-US" sz="38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92049" y="6687450"/>
            <a:ext cx="702561" cy="70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8"/>
              </a:lnSpc>
            </a:pPr>
            <a:r>
              <a:rPr lang="en-US" sz="38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923112" y="6687450"/>
            <a:ext cx="702561" cy="70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8"/>
              </a:lnSpc>
            </a:pPr>
            <a:r>
              <a:rPr lang="en-US" sz="38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2386927" y="8651212"/>
            <a:ext cx="2909571" cy="1276574"/>
          </a:xfrm>
          <a:custGeom>
            <a:avLst/>
            <a:gdLst/>
            <a:ahLst/>
            <a:cxnLst/>
            <a:rect r="r" b="b" t="t" l="l"/>
            <a:pathLst>
              <a:path h="1276574" w="2909571">
                <a:moveTo>
                  <a:pt x="0" y="0"/>
                </a:moveTo>
                <a:lnTo>
                  <a:pt x="2909571" y="0"/>
                </a:lnTo>
                <a:lnTo>
                  <a:pt x="2909571" y="1276574"/>
                </a:lnTo>
                <a:lnTo>
                  <a:pt x="0" y="12765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true" flipV="false" rot="0">
            <a:off x="3019829" y="1770410"/>
            <a:ext cx="1959023" cy="859522"/>
          </a:xfrm>
          <a:custGeom>
            <a:avLst/>
            <a:gdLst/>
            <a:ahLst/>
            <a:cxnLst/>
            <a:rect r="r" b="b" t="t" l="l"/>
            <a:pathLst>
              <a:path h="859522" w="1959023">
                <a:moveTo>
                  <a:pt x="1959023" y="0"/>
                </a:moveTo>
                <a:lnTo>
                  <a:pt x="0" y="0"/>
                </a:lnTo>
                <a:lnTo>
                  <a:pt x="0" y="859521"/>
                </a:lnTo>
                <a:lnTo>
                  <a:pt x="1959023" y="859521"/>
                </a:lnTo>
                <a:lnTo>
                  <a:pt x="19590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54587" y="2452893"/>
            <a:ext cx="7637527" cy="1614143"/>
            <a:chOff x="0" y="0"/>
            <a:chExt cx="2011530" cy="4251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11530" cy="425124"/>
            </a:xfrm>
            <a:custGeom>
              <a:avLst/>
              <a:gdLst/>
              <a:ahLst/>
              <a:cxnLst/>
              <a:rect r="r" b="b" t="t" l="l"/>
              <a:pathLst>
                <a:path h="425124" w="2011530">
                  <a:moveTo>
                    <a:pt x="51697" y="0"/>
                  </a:moveTo>
                  <a:lnTo>
                    <a:pt x="1959833" y="0"/>
                  </a:lnTo>
                  <a:cubicBezTo>
                    <a:pt x="1988384" y="0"/>
                    <a:pt x="2011530" y="23146"/>
                    <a:pt x="2011530" y="51697"/>
                  </a:cubicBezTo>
                  <a:lnTo>
                    <a:pt x="2011530" y="373427"/>
                  </a:lnTo>
                  <a:cubicBezTo>
                    <a:pt x="2011530" y="387138"/>
                    <a:pt x="2006083" y="400287"/>
                    <a:pt x="1996388" y="409982"/>
                  </a:cubicBezTo>
                  <a:cubicBezTo>
                    <a:pt x="1986693" y="419677"/>
                    <a:pt x="1973543" y="425124"/>
                    <a:pt x="1959833" y="425124"/>
                  </a:cubicBezTo>
                  <a:lnTo>
                    <a:pt x="51697" y="425124"/>
                  </a:lnTo>
                  <a:cubicBezTo>
                    <a:pt x="37986" y="425124"/>
                    <a:pt x="24837" y="419677"/>
                    <a:pt x="15142" y="409982"/>
                  </a:cubicBezTo>
                  <a:cubicBezTo>
                    <a:pt x="5447" y="400287"/>
                    <a:pt x="0" y="387138"/>
                    <a:pt x="0" y="373427"/>
                  </a:cubicBezTo>
                  <a:lnTo>
                    <a:pt x="0" y="51697"/>
                  </a:lnTo>
                  <a:cubicBezTo>
                    <a:pt x="0" y="37986"/>
                    <a:pt x="5447" y="24837"/>
                    <a:pt x="15142" y="15142"/>
                  </a:cubicBezTo>
                  <a:cubicBezTo>
                    <a:pt x="24837" y="5447"/>
                    <a:pt x="37986" y="0"/>
                    <a:pt x="51697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011530" cy="463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740663" y="2862226"/>
            <a:ext cx="4278018" cy="792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0"/>
              </a:lnSpc>
            </a:pPr>
            <a:r>
              <a:rPr lang="en-US" sz="4851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ASET TETAP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0">
            <a:off x="13037207" y="-545917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5924848" y="5650824"/>
                </a:moveTo>
                <a:lnTo>
                  <a:pt x="0" y="5650824"/>
                </a:lnTo>
                <a:lnTo>
                  <a:pt x="0" y="0"/>
                </a:lnTo>
                <a:lnTo>
                  <a:pt x="5924848" y="0"/>
                </a:lnTo>
                <a:lnTo>
                  <a:pt x="5924848" y="565082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862497" y="5218066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0" y="0"/>
                </a:moveTo>
                <a:lnTo>
                  <a:pt x="5924848" y="0"/>
                </a:lnTo>
                <a:lnTo>
                  <a:pt x="5924848" y="5650824"/>
                </a:lnTo>
                <a:lnTo>
                  <a:pt x="0" y="5650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-293174" y="-121680"/>
            <a:ext cx="4227358" cy="1854753"/>
          </a:xfrm>
          <a:custGeom>
            <a:avLst/>
            <a:gdLst/>
            <a:ahLst/>
            <a:cxnLst/>
            <a:rect r="r" b="b" t="t" l="l"/>
            <a:pathLst>
              <a:path h="1854753" w="4227358">
                <a:moveTo>
                  <a:pt x="0" y="0"/>
                </a:moveTo>
                <a:lnTo>
                  <a:pt x="4227357" y="0"/>
                </a:lnTo>
                <a:lnTo>
                  <a:pt x="4227357" y="1854754"/>
                </a:lnTo>
                <a:lnTo>
                  <a:pt x="0" y="18547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4923139" y="8043478"/>
            <a:ext cx="4227358" cy="1854753"/>
          </a:xfrm>
          <a:custGeom>
            <a:avLst/>
            <a:gdLst/>
            <a:ahLst/>
            <a:cxnLst/>
            <a:rect r="r" b="b" t="t" l="l"/>
            <a:pathLst>
              <a:path h="1854753" w="4227358">
                <a:moveTo>
                  <a:pt x="0" y="0"/>
                </a:moveTo>
                <a:lnTo>
                  <a:pt x="4227358" y="0"/>
                </a:lnTo>
                <a:lnTo>
                  <a:pt x="4227358" y="1854753"/>
                </a:lnTo>
                <a:lnTo>
                  <a:pt x="0" y="1854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330563" y="4413820"/>
            <a:ext cx="8438695" cy="1833782"/>
            <a:chOff x="0" y="0"/>
            <a:chExt cx="2222537" cy="48297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22537" cy="482971"/>
            </a:xfrm>
            <a:custGeom>
              <a:avLst/>
              <a:gdLst/>
              <a:ahLst/>
              <a:cxnLst/>
              <a:rect r="r" b="b" t="t" l="l"/>
              <a:pathLst>
                <a:path h="482971" w="2222537">
                  <a:moveTo>
                    <a:pt x="46789" y="0"/>
                  </a:moveTo>
                  <a:lnTo>
                    <a:pt x="2175748" y="0"/>
                  </a:lnTo>
                  <a:cubicBezTo>
                    <a:pt x="2201589" y="0"/>
                    <a:pt x="2222537" y="20948"/>
                    <a:pt x="2222537" y="46789"/>
                  </a:cubicBezTo>
                  <a:lnTo>
                    <a:pt x="2222537" y="436182"/>
                  </a:lnTo>
                  <a:cubicBezTo>
                    <a:pt x="2222537" y="462023"/>
                    <a:pt x="2201589" y="482971"/>
                    <a:pt x="2175748" y="482971"/>
                  </a:cubicBezTo>
                  <a:lnTo>
                    <a:pt x="46789" y="482971"/>
                  </a:lnTo>
                  <a:cubicBezTo>
                    <a:pt x="20948" y="482971"/>
                    <a:pt x="0" y="462023"/>
                    <a:pt x="0" y="436182"/>
                  </a:cubicBezTo>
                  <a:lnTo>
                    <a:pt x="0" y="46789"/>
                  </a:lnTo>
                  <a:cubicBezTo>
                    <a:pt x="0" y="20948"/>
                    <a:pt x="20948" y="0"/>
                    <a:pt x="46789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222537" cy="5210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218871" y="4943231"/>
            <a:ext cx="6555316" cy="727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1"/>
              </a:lnSpc>
            </a:pPr>
            <a:r>
              <a:rPr lang="en-US" sz="4488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PROPERTI INVESTASI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503306" y="2601277"/>
            <a:ext cx="997985" cy="1154907"/>
            <a:chOff x="0" y="0"/>
            <a:chExt cx="262844" cy="30417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2844" cy="304173"/>
            </a:xfrm>
            <a:custGeom>
              <a:avLst/>
              <a:gdLst/>
              <a:ahLst/>
              <a:cxnLst/>
              <a:rect r="r" b="b" t="t" l="l"/>
              <a:pathLst>
                <a:path h="304173" w="262844">
                  <a:moveTo>
                    <a:pt x="131422" y="0"/>
                  </a:moveTo>
                  <a:lnTo>
                    <a:pt x="131422" y="0"/>
                  </a:lnTo>
                  <a:cubicBezTo>
                    <a:pt x="166277" y="0"/>
                    <a:pt x="199705" y="13846"/>
                    <a:pt x="224351" y="38493"/>
                  </a:cubicBezTo>
                  <a:cubicBezTo>
                    <a:pt x="248997" y="63139"/>
                    <a:pt x="262844" y="96567"/>
                    <a:pt x="262844" y="131422"/>
                  </a:cubicBezTo>
                  <a:lnTo>
                    <a:pt x="262844" y="172751"/>
                  </a:lnTo>
                  <a:cubicBezTo>
                    <a:pt x="262844" y="207606"/>
                    <a:pt x="248997" y="241034"/>
                    <a:pt x="224351" y="265680"/>
                  </a:cubicBezTo>
                  <a:cubicBezTo>
                    <a:pt x="199705" y="290327"/>
                    <a:pt x="166277" y="304173"/>
                    <a:pt x="131422" y="304173"/>
                  </a:cubicBezTo>
                  <a:lnTo>
                    <a:pt x="131422" y="304173"/>
                  </a:lnTo>
                  <a:cubicBezTo>
                    <a:pt x="58840" y="304173"/>
                    <a:pt x="0" y="245333"/>
                    <a:pt x="0" y="172751"/>
                  </a:cubicBezTo>
                  <a:lnTo>
                    <a:pt x="0" y="131422"/>
                  </a:lnTo>
                  <a:cubicBezTo>
                    <a:pt x="0" y="58840"/>
                    <a:pt x="58840" y="0"/>
                    <a:pt x="131422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62844" cy="342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355595" y="567572"/>
            <a:ext cx="14009994" cy="1517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77"/>
              </a:lnSpc>
            </a:pPr>
            <a:r>
              <a:rPr lang="en-US" b="true" sz="8412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MATERI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5500638" y="4753257"/>
            <a:ext cx="997985" cy="1154907"/>
            <a:chOff x="0" y="0"/>
            <a:chExt cx="262844" cy="3041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62844" cy="304173"/>
            </a:xfrm>
            <a:custGeom>
              <a:avLst/>
              <a:gdLst/>
              <a:ahLst/>
              <a:cxnLst/>
              <a:rect r="r" b="b" t="t" l="l"/>
              <a:pathLst>
                <a:path h="304173" w="262844">
                  <a:moveTo>
                    <a:pt x="131422" y="0"/>
                  </a:moveTo>
                  <a:lnTo>
                    <a:pt x="131422" y="0"/>
                  </a:lnTo>
                  <a:cubicBezTo>
                    <a:pt x="166277" y="0"/>
                    <a:pt x="199705" y="13846"/>
                    <a:pt x="224351" y="38493"/>
                  </a:cubicBezTo>
                  <a:cubicBezTo>
                    <a:pt x="248997" y="63139"/>
                    <a:pt x="262844" y="96567"/>
                    <a:pt x="262844" y="131422"/>
                  </a:cubicBezTo>
                  <a:lnTo>
                    <a:pt x="262844" y="172751"/>
                  </a:lnTo>
                  <a:cubicBezTo>
                    <a:pt x="262844" y="207606"/>
                    <a:pt x="248997" y="241034"/>
                    <a:pt x="224351" y="265680"/>
                  </a:cubicBezTo>
                  <a:cubicBezTo>
                    <a:pt x="199705" y="290327"/>
                    <a:pt x="166277" y="304173"/>
                    <a:pt x="131422" y="304173"/>
                  </a:cubicBezTo>
                  <a:lnTo>
                    <a:pt x="131422" y="304173"/>
                  </a:lnTo>
                  <a:cubicBezTo>
                    <a:pt x="58840" y="304173"/>
                    <a:pt x="0" y="245333"/>
                    <a:pt x="0" y="172751"/>
                  </a:cubicBezTo>
                  <a:lnTo>
                    <a:pt x="0" y="131422"/>
                  </a:lnTo>
                  <a:cubicBezTo>
                    <a:pt x="0" y="58840"/>
                    <a:pt x="58840" y="0"/>
                    <a:pt x="131422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62844" cy="342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2651018" y="2744799"/>
            <a:ext cx="702561" cy="90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8"/>
              </a:lnSpc>
            </a:pPr>
            <a:r>
              <a:rPr lang="en-US" sz="50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663028" y="4804551"/>
            <a:ext cx="702561" cy="90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8"/>
              </a:lnSpc>
            </a:pPr>
            <a:r>
              <a:rPr lang="en-US" sz="50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2747881" y="6961977"/>
            <a:ext cx="13251749" cy="2008877"/>
            <a:chOff x="0" y="0"/>
            <a:chExt cx="3490173" cy="52908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490173" cy="529087"/>
            </a:xfrm>
            <a:custGeom>
              <a:avLst/>
              <a:gdLst/>
              <a:ahLst/>
              <a:cxnLst/>
              <a:rect r="r" b="b" t="t" l="l"/>
              <a:pathLst>
                <a:path h="529087" w="3490173">
                  <a:moveTo>
                    <a:pt x="29795" y="0"/>
                  </a:moveTo>
                  <a:lnTo>
                    <a:pt x="3460378" y="0"/>
                  </a:lnTo>
                  <a:cubicBezTo>
                    <a:pt x="3476833" y="0"/>
                    <a:pt x="3490173" y="13340"/>
                    <a:pt x="3490173" y="29795"/>
                  </a:cubicBezTo>
                  <a:lnTo>
                    <a:pt x="3490173" y="499292"/>
                  </a:lnTo>
                  <a:cubicBezTo>
                    <a:pt x="3490173" y="515747"/>
                    <a:pt x="3476833" y="529087"/>
                    <a:pt x="3460378" y="529087"/>
                  </a:cubicBezTo>
                  <a:lnTo>
                    <a:pt x="29795" y="529087"/>
                  </a:lnTo>
                  <a:cubicBezTo>
                    <a:pt x="13340" y="529087"/>
                    <a:pt x="0" y="515747"/>
                    <a:pt x="0" y="499292"/>
                  </a:cubicBezTo>
                  <a:lnTo>
                    <a:pt x="0" y="29795"/>
                  </a:lnTo>
                  <a:cubicBezTo>
                    <a:pt x="0" y="13340"/>
                    <a:pt x="13340" y="0"/>
                    <a:pt x="29795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3490173" cy="567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355595" y="7285827"/>
            <a:ext cx="997985" cy="1154907"/>
            <a:chOff x="0" y="0"/>
            <a:chExt cx="262844" cy="3041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62844" cy="304173"/>
            </a:xfrm>
            <a:custGeom>
              <a:avLst/>
              <a:gdLst/>
              <a:ahLst/>
              <a:cxnLst/>
              <a:rect r="r" b="b" t="t" l="l"/>
              <a:pathLst>
                <a:path h="304173" w="262844">
                  <a:moveTo>
                    <a:pt x="131422" y="0"/>
                  </a:moveTo>
                  <a:lnTo>
                    <a:pt x="131422" y="0"/>
                  </a:lnTo>
                  <a:cubicBezTo>
                    <a:pt x="166277" y="0"/>
                    <a:pt x="199705" y="13846"/>
                    <a:pt x="224351" y="38493"/>
                  </a:cubicBezTo>
                  <a:cubicBezTo>
                    <a:pt x="248997" y="63139"/>
                    <a:pt x="262844" y="96567"/>
                    <a:pt x="262844" y="131422"/>
                  </a:cubicBezTo>
                  <a:lnTo>
                    <a:pt x="262844" y="172751"/>
                  </a:lnTo>
                  <a:cubicBezTo>
                    <a:pt x="262844" y="207606"/>
                    <a:pt x="248997" y="241034"/>
                    <a:pt x="224351" y="265680"/>
                  </a:cubicBezTo>
                  <a:cubicBezTo>
                    <a:pt x="199705" y="290327"/>
                    <a:pt x="166277" y="304173"/>
                    <a:pt x="131422" y="304173"/>
                  </a:cubicBezTo>
                  <a:lnTo>
                    <a:pt x="131422" y="304173"/>
                  </a:lnTo>
                  <a:cubicBezTo>
                    <a:pt x="58840" y="304173"/>
                    <a:pt x="0" y="245333"/>
                    <a:pt x="0" y="172751"/>
                  </a:cubicBezTo>
                  <a:lnTo>
                    <a:pt x="0" y="131422"/>
                  </a:lnTo>
                  <a:cubicBezTo>
                    <a:pt x="0" y="58840"/>
                    <a:pt x="58840" y="0"/>
                    <a:pt x="131422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62844" cy="342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2503306" y="7337120"/>
            <a:ext cx="702561" cy="90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98"/>
              </a:lnSpc>
            </a:pPr>
            <a:r>
              <a:rPr lang="en-US" sz="507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740663" y="7236075"/>
            <a:ext cx="11266185" cy="141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1"/>
              </a:lnSpc>
            </a:pPr>
            <a:r>
              <a:rPr lang="en-US" sz="4488" b="true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Tantangan Utama Perusahaan dalam Menentukan Aset Tetap atau Properti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80853" y="3892270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0"/>
                </a:moveTo>
                <a:lnTo>
                  <a:pt x="5028802" y="0"/>
                </a:lnTo>
                <a:lnTo>
                  <a:pt x="5028802" y="6841907"/>
                </a:lnTo>
                <a:lnTo>
                  <a:pt x="0" y="6841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533513" y="3892270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0"/>
                </a:moveTo>
                <a:lnTo>
                  <a:pt x="0" y="0"/>
                </a:lnTo>
                <a:lnTo>
                  <a:pt x="0" y="6841907"/>
                </a:lnTo>
                <a:lnTo>
                  <a:pt x="5028802" y="6841907"/>
                </a:lnTo>
                <a:lnTo>
                  <a:pt x="502880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08761" y="2544877"/>
            <a:ext cx="12870479" cy="185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63"/>
              </a:lnSpc>
            </a:pPr>
            <a:r>
              <a:rPr lang="en-US" b="true" sz="10331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PENDAHULUAN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08761" y="4642156"/>
            <a:ext cx="13290870" cy="3442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Aset tetap dan properti investasi merupakan bagian penting laporan keuangan yang mencerminkan nilai ekonomi perusaha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an.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Aset tetap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d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igunakan untuk kegiatan operasional, sedan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gkan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pr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op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erti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investa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dimiliki untuk memperoleh pendapatan sewa atau peningkatan n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ila</a:t>
            </a:r>
            <a:r>
              <a:rPr lang="en-US" sz="3719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0">
            <a:off x="13037207" y="-545917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5924848" y="5650824"/>
                </a:moveTo>
                <a:lnTo>
                  <a:pt x="0" y="5650824"/>
                </a:lnTo>
                <a:lnTo>
                  <a:pt x="0" y="0"/>
                </a:lnTo>
                <a:lnTo>
                  <a:pt x="5924848" y="0"/>
                </a:lnTo>
                <a:lnTo>
                  <a:pt x="5924848" y="565082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-862497" y="-545917"/>
            <a:ext cx="5924848" cy="5650824"/>
          </a:xfrm>
          <a:custGeom>
            <a:avLst/>
            <a:gdLst/>
            <a:ahLst/>
            <a:cxnLst/>
            <a:rect r="r" b="b" t="t" l="l"/>
            <a:pathLst>
              <a:path h="5650824" w="5924848">
                <a:moveTo>
                  <a:pt x="0" y="5650824"/>
                </a:moveTo>
                <a:lnTo>
                  <a:pt x="5924848" y="5650824"/>
                </a:lnTo>
                <a:lnTo>
                  <a:pt x="5924848" y="0"/>
                </a:lnTo>
                <a:lnTo>
                  <a:pt x="0" y="0"/>
                </a:lnTo>
                <a:lnTo>
                  <a:pt x="0" y="565082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32667" y="1579183"/>
            <a:ext cx="2222666" cy="555667"/>
          </a:xfrm>
          <a:custGeom>
            <a:avLst/>
            <a:gdLst/>
            <a:ahLst/>
            <a:cxnLst/>
            <a:rect r="r" b="b" t="t" l="l"/>
            <a:pathLst>
              <a:path h="555667" w="2222666">
                <a:moveTo>
                  <a:pt x="0" y="0"/>
                </a:moveTo>
                <a:lnTo>
                  <a:pt x="2222666" y="0"/>
                </a:lnTo>
                <a:lnTo>
                  <a:pt x="2222666" y="555667"/>
                </a:lnTo>
                <a:lnTo>
                  <a:pt x="0" y="5556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32667" y="8738803"/>
            <a:ext cx="2222666" cy="555667"/>
          </a:xfrm>
          <a:custGeom>
            <a:avLst/>
            <a:gdLst/>
            <a:ahLst/>
            <a:cxnLst/>
            <a:rect r="r" b="b" t="t" l="l"/>
            <a:pathLst>
              <a:path h="555667" w="2222666">
                <a:moveTo>
                  <a:pt x="0" y="0"/>
                </a:moveTo>
                <a:lnTo>
                  <a:pt x="2222666" y="0"/>
                </a:lnTo>
                <a:lnTo>
                  <a:pt x="2222666" y="555666"/>
                </a:lnTo>
                <a:lnTo>
                  <a:pt x="0" y="555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25401" y="1220019"/>
            <a:ext cx="12200525" cy="1049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8"/>
              </a:lnSpc>
            </a:pPr>
            <a:r>
              <a:rPr lang="en-US" sz="7328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Aset Tet</a:t>
            </a:r>
            <a:r>
              <a:rPr lang="en-US" b="true" sz="7328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AP (PSAK NO. 16)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0">
            <a:off x="-824298" y="-755891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6841907"/>
                </a:moveTo>
                <a:lnTo>
                  <a:pt x="0" y="6841907"/>
                </a:lnTo>
                <a:lnTo>
                  <a:pt x="0" y="0"/>
                </a:lnTo>
                <a:lnTo>
                  <a:pt x="5028802" y="0"/>
                </a:lnTo>
                <a:lnTo>
                  <a:pt x="5028802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14121696" y="-755891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6841907"/>
                </a:moveTo>
                <a:lnTo>
                  <a:pt x="5028801" y="6841907"/>
                </a:lnTo>
                <a:lnTo>
                  <a:pt x="5028801" y="0"/>
                </a:lnTo>
                <a:lnTo>
                  <a:pt x="0" y="0"/>
                </a:lnTo>
                <a:lnTo>
                  <a:pt x="0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10374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0"/>
                </a:moveTo>
                <a:lnTo>
                  <a:pt x="4691575" y="0"/>
                </a:lnTo>
                <a:lnTo>
                  <a:pt x="4691575" y="4474589"/>
                </a:lnTo>
                <a:lnTo>
                  <a:pt x="0" y="4474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867416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0"/>
                </a:moveTo>
                <a:lnTo>
                  <a:pt x="0" y="0"/>
                </a:lnTo>
                <a:lnTo>
                  <a:pt x="0" y="4474589"/>
                </a:lnTo>
                <a:lnTo>
                  <a:pt x="4691575" y="4474589"/>
                </a:lnTo>
                <a:lnTo>
                  <a:pt x="46915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113442" y="3212829"/>
            <a:ext cx="12579492" cy="5625029"/>
            <a:chOff x="0" y="0"/>
            <a:chExt cx="3313117" cy="14814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13117" cy="1481489"/>
            </a:xfrm>
            <a:custGeom>
              <a:avLst/>
              <a:gdLst/>
              <a:ahLst/>
              <a:cxnLst/>
              <a:rect r="r" b="b" t="t" l="l"/>
              <a:pathLst>
                <a:path h="1481489" w="3313117">
                  <a:moveTo>
                    <a:pt x="31387" y="0"/>
                  </a:moveTo>
                  <a:lnTo>
                    <a:pt x="3281730" y="0"/>
                  </a:lnTo>
                  <a:cubicBezTo>
                    <a:pt x="3299065" y="0"/>
                    <a:pt x="3313117" y="14053"/>
                    <a:pt x="3313117" y="31387"/>
                  </a:cubicBezTo>
                  <a:lnTo>
                    <a:pt x="3313117" y="1450102"/>
                  </a:lnTo>
                  <a:cubicBezTo>
                    <a:pt x="3313117" y="1467436"/>
                    <a:pt x="3299065" y="1481489"/>
                    <a:pt x="3281730" y="1481489"/>
                  </a:cubicBezTo>
                  <a:lnTo>
                    <a:pt x="31387" y="1481489"/>
                  </a:lnTo>
                  <a:cubicBezTo>
                    <a:pt x="23063" y="1481489"/>
                    <a:pt x="15079" y="1478182"/>
                    <a:pt x="9193" y="1472296"/>
                  </a:cubicBezTo>
                  <a:cubicBezTo>
                    <a:pt x="3307" y="1466410"/>
                    <a:pt x="0" y="1458426"/>
                    <a:pt x="0" y="1450102"/>
                  </a:cubicBezTo>
                  <a:lnTo>
                    <a:pt x="0" y="31387"/>
                  </a:lnTo>
                  <a:cubicBezTo>
                    <a:pt x="0" y="14053"/>
                    <a:pt x="14053" y="0"/>
                    <a:pt x="31387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313117" cy="1519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380450" y="4120002"/>
            <a:ext cx="12045476" cy="3893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•Aset tetap adalah aset berwujud yang digunakan untuk produksi, penyediaan jasa, atau administrasi dengan masa manfaat lebih dari satu periode akuntansi. Penguku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ra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 awal dilakukan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s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ebe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sar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biaya perolehan yang mencakup harga beli, pajak, dan biaya langsung la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innya</a:t>
            </a:r>
            <a:r>
              <a:rPr lang="en-US" sz="3654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422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9403188" y="2612187"/>
            <a:ext cx="982520" cy="1201284"/>
            <a:chOff x="0" y="0"/>
            <a:chExt cx="258771" cy="31638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8771" cy="316388"/>
            </a:xfrm>
            <a:custGeom>
              <a:avLst/>
              <a:gdLst/>
              <a:ahLst/>
              <a:cxnLst/>
              <a:rect r="r" b="b" t="t" l="l"/>
              <a:pathLst>
                <a:path h="316388" w="258771">
                  <a:moveTo>
                    <a:pt x="129385" y="0"/>
                  </a:moveTo>
                  <a:lnTo>
                    <a:pt x="129385" y="0"/>
                  </a:lnTo>
                  <a:cubicBezTo>
                    <a:pt x="200843" y="0"/>
                    <a:pt x="258771" y="57928"/>
                    <a:pt x="258771" y="129385"/>
                  </a:cubicBezTo>
                  <a:lnTo>
                    <a:pt x="258771" y="187002"/>
                  </a:lnTo>
                  <a:cubicBezTo>
                    <a:pt x="258771" y="221317"/>
                    <a:pt x="245139" y="254227"/>
                    <a:pt x="220875" y="278491"/>
                  </a:cubicBezTo>
                  <a:cubicBezTo>
                    <a:pt x="196610" y="302756"/>
                    <a:pt x="163701" y="316388"/>
                    <a:pt x="129385" y="316388"/>
                  </a:cubicBezTo>
                  <a:lnTo>
                    <a:pt x="129385" y="316388"/>
                  </a:lnTo>
                  <a:cubicBezTo>
                    <a:pt x="57928" y="316388"/>
                    <a:pt x="0" y="258460"/>
                    <a:pt x="0" y="187002"/>
                  </a:cubicBezTo>
                  <a:lnTo>
                    <a:pt x="0" y="129385"/>
                  </a:lnTo>
                  <a:cubicBezTo>
                    <a:pt x="0" y="95070"/>
                    <a:pt x="13632" y="62161"/>
                    <a:pt x="37896" y="37896"/>
                  </a:cubicBezTo>
                  <a:cubicBezTo>
                    <a:pt x="62161" y="13632"/>
                    <a:pt x="95070" y="0"/>
                    <a:pt x="129385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8771" cy="354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426562" y="5179396"/>
            <a:ext cx="2461976" cy="1080192"/>
          </a:xfrm>
          <a:custGeom>
            <a:avLst/>
            <a:gdLst/>
            <a:ahLst/>
            <a:cxnLst/>
            <a:rect r="r" b="b" t="t" l="l"/>
            <a:pathLst>
              <a:path h="1080192" w="2461976">
                <a:moveTo>
                  <a:pt x="0" y="0"/>
                </a:moveTo>
                <a:lnTo>
                  <a:pt x="2461975" y="0"/>
                </a:lnTo>
                <a:lnTo>
                  <a:pt x="2461975" y="1080192"/>
                </a:lnTo>
                <a:lnTo>
                  <a:pt x="0" y="1080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6347679" y="5179396"/>
            <a:ext cx="2461976" cy="1080192"/>
          </a:xfrm>
          <a:custGeom>
            <a:avLst/>
            <a:gdLst/>
            <a:ahLst/>
            <a:cxnLst/>
            <a:rect r="r" b="b" t="t" l="l"/>
            <a:pathLst>
              <a:path h="1080192" w="2461976">
                <a:moveTo>
                  <a:pt x="2461976" y="0"/>
                </a:moveTo>
                <a:lnTo>
                  <a:pt x="0" y="0"/>
                </a:lnTo>
                <a:lnTo>
                  <a:pt x="0" y="1080192"/>
                </a:lnTo>
                <a:lnTo>
                  <a:pt x="2461976" y="1080192"/>
                </a:lnTo>
                <a:lnTo>
                  <a:pt x="24619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92409" y="290229"/>
            <a:ext cx="12200525" cy="1979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8"/>
              </a:lnSpc>
            </a:pPr>
            <a:r>
              <a:rPr lang="en-US" sz="7328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Pengakuan dan Pengukur</a:t>
            </a:r>
            <a:r>
              <a:rPr lang="en-US" b="true" sz="7328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AN AWAL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0">
            <a:off x="-824298" y="-755891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6841907"/>
                </a:moveTo>
                <a:lnTo>
                  <a:pt x="0" y="6841907"/>
                </a:lnTo>
                <a:lnTo>
                  <a:pt x="0" y="0"/>
                </a:lnTo>
                <a:lnTo>
                  <a:pt x="5028802" y="0"/>
                </a:lnTo>
                <a:lnTo>
                  <a:pt x="5028802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14121696" y="-755891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6841907"/>
                </a:moveTo>
                <a:lnTo>
                  <a:pt x="5028801" y="6841907"/>
                </a:lnTo>
                <a:lnTo>
                  <a:pt x="5028801" y="0"/>
                </a:lnTo>
                <a:lnTo>
                  <a:pt x="0" y="0"/>
                </a:lnTo>
                <a:lnTo>
                  <a:pt x="0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10374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0"/>
                </a:moveTo>
                <a:lnTo>
                  <a:pt x="4691575" y="0"/>
                </a:lnTo>
                <a:lnTo>
                  <a:pt x="4691575" y="4474589"/>
                </a:lnTo>
                <a:lnTo>
                  <a:pt x="0" y="4474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867416" y="6259588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0"/>
                </a:moveTo>
                <a:lnTo>
                  <a:pt x="0" y="0"/>
                </a:lnTo>
                <a:lnTo>
                  <a:pt x="0" y="4474589"/>
                </a:lnTo>
                <a:lnTo>
                  <a:pt x="4691575" y="4474589"/>
                </a:lnTo>
                <a:lnTo>
                  <a:pt x="46915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113442" y="3212829"/>
            <a:ext cx="12579492" cy="5625029"/>
            <a:chOff x="0" y="0"/>
            <a:chExt cx="3313117" cy="14814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13117" cy="1481489"/>
            </a:xfrm>
            <a:custGeom>
              <a:avLst/>
              <a:gdLst/>
              <a:ahLst/>
              <a:cxnLst/>
              <a:rect r="r" b="b" t="t" l="l"/>
              <a:pathLst>
                <a:path h="1481489" w="3313117">
                  <a:moveTo>
                    <a:pt x="31387" y="0"/>
                  </a:moveTo>
                  <a:lnTo>
                    <a:pt x="3281730" y="0"/>
                  </a:lnTo>
                  <a:cubicBezTo>
                    <a:pt x="3299065" y="0"/>
                    <a:pt x="3313117" y="14053"/>
                    <a:pt x="3313117" y="31387"/>
                  </a:cubicBezTo>
                  <a:lnTo>
                    <a:pt x="3313117" y="1450102"/>
                  </a:lnTo>
                  <a:cubicBezTo>
                    <a:pt x="3313117" y="1467436"/>
                    <a:pt x="3299065" y="1481489"/>
                    <a:pt x="3281730" y="1481489"/>
                  </a:cubicBezTo>
                  <a:lnTo>
                    <a:pt x="31387" y="1481489"/>
                  </a:lnTo>
                  <a:cubicBezTo>
                    <a:pt x="23063" y="1481489"/>
                    <a:pt x="15079" y="1478182"/>
                    <a:pt x="9193" y="1472296"/>
                  </a:cubicBezTo>
                  <a:cubicBezTo>
                    <a:pt x="3307" y="1466410"/>
                    <a:pt x="0" y="1458426"/>
                    <a:pt x="0" y="1450102"/>
                  </a:cubicBezTo>
                  <a:lnTo>
                    <a:pt x="0" y="31387"/>
                  </a:lnTo>
                  <a:cubicBezTo>
                    <a:pt x="0" y="14053"/>
                    <a:pt x="14053" y="0"/>
                    <a:pt x="31387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313117" cy="1519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665900" y="4476144"/>
            <a:ext cx="11853543" cy="3528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1"/>
              </a:lnSpc>
            </a:pP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•Aset tetap diakui jika manfaat ekonomis masa depan akan mengalir ke entitas d</a:t>
            </a: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 biaya dapat diukur and</a:t>
            </a: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al.</a:t>
            </a: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 Biaya perolehan meliputi harga beli, pajak, dan biaya langsung untuk menyiapka</a:t>
            </a: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n aset agar siap digunakan</a:t>
            </a:r>
            <a:r>
              <a:rPr lang="en-US" sz="3860">
                <a:solidFill>
                  <a:srgbClr val="0D2A5B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671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9403188" y="2612187"/>
            <a:ext cx="982520" cy="1201284"/>
            <a:chOff x="0" y="0"/>
            <a:chExt cx="258771" cy="31638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8771" cy="316388"/>
            </a:xfrm>
            <a:custGeom>
              <a:avLst/>
              <a:gdLst/>
              <a:ahLst/>
              <a:cxnLst/>
              <a:rect r="r" b="b" t="t" l="l"/>
              <a:pathLst>
                <a:path h="316388" w="258771">
                  <a:moveTo>
                    <a:pt x="129385" y="0"/>
                  </a:moveTo>
                  <a:lnTo>
                    <a:pt x="129385" y="0"/>
                  </a:lnTo>
                  <a:cubicBezTo>
                    <a:pt x="200843" y="0"/>
                    <a:pt x="258771" y="57928"/>
                    <a:pt x="258771" y="129385"/>
                  </a:cubicBezTo>
                  <a:lnTo>
                    <a:pt x="258771" y="187002"/>
                  </a:lnTo>
                  <a:cubicBezTo>
                    <a:pt x="258771" y="221317"/>
                    <a:pt x="245139" y="254227"/>
                    <a:pt x="220875" y="278491"/>
                  </a:cubicBezTo>
                  <a:cubicBezTo>
                    <a:pt x="196610" y="302756"/>
                    <a:pt x="163701" y="316388"/>
                    <a:pt x="129385" y="316388"/>
                  </a:cubicBezTo>
                  <a:lnTo>
                    <a:pt x="129385" y="316388"/>
                  </a:lnTo>
                  <a:cubicBezTo>
                    <a:pt x="57928" y="316388"/>
                    <a:pt x="0" y="258460"/>
                    <a:pt x="0" y="187002"/>
                  </a:cubicBezTo>
                  <a:lnTo>
                    <a:pt x="0" y="129385"/>
                  </a:lnTo>
                  <a:cubicBezTo>
                    <a:pt x="0" y="95070"/>
                    <a:pt x="13632" y="62161"/>
                    <a:pt x="37896" y="37896"/>
                  </a:cubicBezTo>
                  <a:cubicBezTo>
                    <a:pt x="62161" y="13632"/>
                    <a:pt x="95070" y="0"/>
                    <a:pt x="129385" y="0"/>
                  </a:cubicBezTo>
                  <a:close/>
                </a:path>
              </a:pathLst>
            </a:custGeom>
            <a:solidFill>
              <a:srgbClr val="5F6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8771" cy="354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426562" y="5179396"/>
            <a:ext cx="2461976" cy="1080192"/>
          </a:xfrm>
          <a:custGeom>
            <a:avLst/>
            <a:gdLst/>
            <a:ahLst/>
            <a:cxnLst/>
            <a:rect r="r" b="b" t="t" l="l"/>
            <a:pathLst>
              <a:path h="1080192" w="2461976">
                <a:moveTo>
                  <a:pt x="0" y="0"/>
                </a:moveTo>
                <a:lnTo>
                  <a:pt x="2461975" y="0"/>
                </a:lnTo>
                <a:lnTo>
                  <a:pt x="2461975" y="1080192"/>
                </a:lnTo>
                <a:lnTo>
                  <a:pt x="0" y="1080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16347679" y="5179396"/>
            <a:ext cx="2461976" cy="1080192"/>
          </a:xfrm>
          <a:custGeom>
            <a:avLst/>
            <a:gdLst/>
            <a:ahLst/>
            <a:cxnLst/>
            <a:rect r="r" b="b" t="t" l="l"/>
            <a:pathLst>
              <a:path h="1080192" w="2461976">
                <a:moveTo>
                  <a:pt x="2461976" y="0"/>
                </a:moveTo>
                <a:lnTo>
                  <a:pt x="0" y="0"/>
                </a:lnTo>
                <a:lnTo>
                  <a:pt x="0" y="1080192"/>
                </a:lnTo>
                <a:lnTo>
                  <a:pt x="2461976" y="1080192"/>
                </a:lnTo>
                <a:lnTo>
                  <a:pt x="24619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49716" y="649915"/>
            <a:ext cx="12243150" cy="225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1"/>
              </a:lnSpc>
            </a:pPr>
            <a:r>
              <a:rPr lang="en-US" sz="8351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Metode Peng</a:t>
            </a:r>
            <a:r>
              <a:rPr lang="en-US" b="true" sz="8351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UKURAN ASET TETAP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0">
            <a:off x="13780853" y="-447177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6841907"/>
                </a:moveTo>
                <a:lnTo>
                  <a:pt x="5028802" y="6841907"/>
                </a:lnTo>
                <a:lnTo>
                  <a:pt x="5028802" y="0"/>
                </a:lnTo>
                <a:lnTo>
                  <a:pt x="0" y="0"/>
                </a:lnTo>
                <a:lnTo>
                  <a:pt x="0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521655" y="3805879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0"/>
                </a:moveTo>
                <a:lnTo>
                  <a:pt x="0" y="0"/>
                </a:lnTo>
                <a:lnTo>
                  <a:pt x="0" y="6841908"/>
                </a:lnTo>
                <a:lnTo>
                  <a:pt x="5028802" y="6841908"/>
                </a:lnTo>
                <a:lnTo>
                  <a:pt x="502880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361779" y="3568346"/>
            <a:ext cx="6940052" cy="3358953"/>
            <a:chOff x="0" y="0"/>
            <a:chExt cx="1827833" cy="8846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7833" cy="884663"/>
            </a:xfrm>
            <a:custGeom>
              <a:avLst/>
              <a:gdLst/>
              <a:ahLst/>
              <a:cxnLst/>
              <a:rect r="r" b="b" t="t" l="l"/>
              <a:pathLst>
                <a:path h="884663" w="1827833">
                  <a:moveTo>
                    <a:pt x="56893" y="0"/>
                  </a:moveTo>
                  <a:lnTo>
                    <a:pt x="1770940" y="0"/>
                  </a:lnTo>
                  <a:cubicBezTo>
                    <a:pt x="1786029" y="0"/>
                    <a:pt x="1800500" y="5994"/>
                    <a:pt x="1811169" y="16663"/>
                  </a:cubicBezTo>
                  <a:cubicBezTo>
                    <a:pt x="1821839" y="27333"/>
                    <a:pt x="1827833" y="41804"/>
                    <a:pt x="1827833" y="56893"/>
                  </a:cubicBezTo>
                  <a:lnTo>
                    <a:pt x="1827833" y="827770"/>
                  </a:lnTo>
                  <a:cubicBezTo>
                    <a:pt x="1827833" y="859191"/>
                    <a:pt x="1802361" y="884663"/>
                    <a:pt x="1770940" y="884663"/>
                  </a:cubicBezTo>
                  <a:lnTo>
                    <a:pt x="56893" y="884663"/>
                  </a:lnTo>
                  <a:cubicBezTo>
                    <a:pt x="25472" y="884663"/>
                    <a:pt x="0" y="859191"/>
                    <a:pt x="0" y="827770"/>
                  </a:cubicBezTo>
                  <a:lnTo>
                    <a:pt x="0" y="56893"/>
                  </a:lnTo>
                  <a:cubicBezTo>
                    <a:pt x="0" y="25472"/>
                    <a:pt x="25472" y="0"/>
                    <a:pt x="56893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827833" cy="922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361779" y="4039304"/>
            <a:ext cx="6782221" cy="24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4"/>
              </a:lnSpc>
            </a:pP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Dalam model biaya, aset dicatat sebesar harga perolehan dikurangi dengan akumulas</a:t>
            </a: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penyusutan</a:t>
            </a: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</a:t>
            </a: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 akumulasi</a:t>
            </a: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keru</a:t>
            </a:r>
            <a:r>
              <a:rPr lang="en-US" sz="31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gian penurunan nilai. </a:t>
            </a:r>
          </a:p>
        </p:txBody>
      </p:sp>
      <p:sp>
        <p:nvSpPr>
          <p:cNvPr name="Freeform 11" id="11"/>
          <p:cNvSpPr/>
          <p:nvPr/>
        </p:nvSpPr>
        <p:spPr>
          <a:xfrm flipH="false" flipV="true" rot="0">
            <a:off x="-521335" y="-44717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4474589"/>
                </a:moveTo>
                <a:lnTo>
                  <a:pt x="4691575" y="4474589"/>
                </a:lnTo>
                <a:lnTo>
                  <a:pt x="4691575" y="0"/>
                </a:lnTo>
                <a:lnTo>
                  <a:pt x="0" y="0"/>
                </a:lnTo>
                <a:lnTo>
                  <a:pt x="0" y="447458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4118080" y="617319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0"/>
                </a:moveTo>
                <a:lnTo>
                  <a:pt x="0" y="0"/>
                </a:lnTo>
                <a:lnTo>
                  <a:pt x="0" y="4474590"/>
                </a:lnTo>
                <a:lnTo>
                  <a:pt x="4691575" y="4474590"/>
                </a:lnTo>
                <a:lnTo>
                  <a:pt x="46915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986168" y="6219046"/>
            <a:ext cx="6940052" cy="3358953"/>
            <a:chOff x="0" y="0"/>
            <a:chExt cx="1827833" cy="8846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27833" cy="884663"/>
            </a:xfrm>
            <a:custGeom>
              <a:avLst/>
              <a:gdLst/>
              <a:ahLst/>
              <a:cxnLst/>
              <a:rect r="r" b="b" t="t" l="l"/>
              <a:pathLst>
                <a:path h="884663" w="1827833">
                  <a:moveTo>
                    <a:pt x="56893" y="0"/>
                  </a:moveTo>
                  <a:lnTo>
                    <a:pt x="1770940" y="0"/>
                  </a:lnTo>
                  <a:cubicBezTo>
                    <a:pt x="1786029" y="0"/>
                    <a:pt x="1800500" y="5994"/>
                    <a:pt x="1811169" y="16663"/>
                  </a:cubicBezTo>
                  <a:cubicBezTo>
                    <a:pt x="1821839" y="27333"/>
                    <a:pt x="1827833" y="41804"/>
                    <a:pt x="1827833" y="56893"/>
                  </a:cubicBezTo>
                  <a:lnTo>
                    <a:pt x="1827833" y="827770"/>
                  </a:lnTo>
                  <a:cubicBezTo>
                    <a:pt x="1827833" y="859191"/>
                    <a:pt x="1802361" y="884663"/>
                    <a:pt x="1770940" y="884663"/>
                  </a:cubicBezTo>
                  <a:lnTo>
                    <a:pt x="56893" y="884663"/>
                  </a:lnTo>
                  <a:cubicBezTo>
                    <a:pt x="25472" y="884663"/>
                    <a:pt x="0" y="859191"/>
                    <a:pt x="0" y="827770"/>
                  </a:cubicBezTo>
                  <a:lnTo>
                    <a:pt x="0" y="56893"/>
                  </a:lnTo>
                  <a:cubicBezTo>
                    <a:pt x="0" y="25472"/>
                    <a:pt x="25472" y="0"/>
                    <a:pt x="56893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27833" cy="922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290090" y="6703895"/>
            <a:ext cx="6552115" cy="2408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8"/>
              </a:lnSpc>
            </a:pP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Dilakukan dengan keteraturan yang cukup regular untuk memastikan bahwa jumlah tercatat tidak berbeda sec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ara 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material darı jumlah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yang d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itentukan dengan menggunakan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ni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lai wajar pada 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tanggal neraca</a:t>
            </a:r>
            <a:r>
              <a:rPr lang="en-US" sz="264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749716" y="7589807"/>
            <a:ext cx="5944272" cy="1228620"/>
            <a:chOff x="0" y="0"/>
            <a:chExt cx="1565570" cy="32358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65570" cy="323587"/>
            </a:xfrm>
            <a:custGeom>
              <a:avLst/>
              <a:gdLst/>
              <a:ahLst/>
              <a:cxnLst/>
              <a:rect r="r" b="b" t="t" l="l"/>
              <a:pathLst>
                <a:path h="323587" w="1565570">
                  <a:moveTo>
                    <a:pt x="66423" y="0"/>
                  </a:moveTo>
                  <a:lnTo>
                    <a:pt x="1499146" y="0"/>
                  </a:lnTo>
                  <a:cubicBezTo>
                    <a:pt x="1516763" y="0"/>
                    <a:pt x="1533658" y="6998"/>
                    <a:pt x="1546115" y="19455"/>
                  </a:cubicBezTo>
                  <a:cubicBezTo>
                    <a:pt x="1558572" y="31912"/>
                    <a:pt x="1565570" y="48807"/>
                    <a:pt x="1565570" y="66423"/>
                  </a:cubicBezTo>
                  <a:lnTo>
                    <a:pt x="1565570" y="257164"/>
                  </a:lnTo>
                  <a:cubicBezTo>
                    <a:pt x="1565570" y="274780"/>
                    <a:pt x="1558572" y="291675"/>
                    <a:pt x="1546115" y="304132"/>
                  </a:cubicBezTo>
                  <a:cubicBezTo>
                    <a:pt x="1533658" y="316589"/>
                    <a:pt x="1516763" y="323587"/>
                    <a:pt x="1499146" y="323587"/>
                  </a:cubicBezTo>
                  <a:lnTo>
                    <a:pt x="66423" y="323587"/>
                  </a:lnTo>
                  <a:cubicBezTo>
                    <a:pt x="29739" y="323587"/>
                    <a:pt x="0" y="293848"/>
                    <a:pt x="0" y="257164"/>
                  </a:cubicBezTo>
                  <a:lnTo>
                    <a:pt x="0" y="66423"/>
                  </a:lnTo>
                  <a:cubicBezTo>
                    <a:pt x="0" y="29739"/>
                    <a:pt x="29739" y="0"/>
                    <a:pt x="6642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565570" cy="361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95389" y="7879799"/>
            <a:ext cx="5998600" cy="610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9"/>
              </a:lnSpc>
            </a:pPr>
            <a:r>
              <a:rPr lang="en-US" b="true" sz="3825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MODEL REVALUASI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594011" y="4106746"/>
            <a:ext cx="5944272" cy="1228620"/>
            <a:chOff x="0" y="0"/>
            <a:chExt cx="1565570" cy="32358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65570" cy="323587"/>
            </a:xfrm>
            <a:custGeom>
              <a:avLst/>
              <a:gdLst/>
              <a:ahLst/>
              <a:cxnLst/>
              <a:rect r="r" b="b" t="t" l="l"/>
              <a:pathLst>
                <a:path h="323587" w="1565570">
                  <a:moveTo>
                    <a:pt x="66423" y="0"/>
                  </a:moveTo>
                  <a:lnTo>
                    <a:pt x="1499146" y="0"/>
                  </a:lnTo>
                  <a:cubicBezTo>
                    <a:pt x="1516763" y="0"/>
                    <a:pt x="1533658" y="6998"/>
                    <a:pt x="1546115" y="19455"/>
                  </a:cubicBezTo>
                  <a:cubicBezTo>
                    <a:pt x="1558572" y="31912"/>
                    <a:pt x="1565570" y="48807"/>
                    <a:pt x="1565570" y="66423"/>
                  </a:cubicBezTo>
                  <a:lnTo>
                    <a:pt x="1565570" y="257164"/>
                  </a:lnTo>
                  <a:cubicBezTo>
                    <a:pt x="1565570" y="274780"/>
                    <a:pt x="1558572" y="291675"/>
                    <a:pt x="1546115" y="304132"/>
                  </a:cubicBezTo>
                  <a:cubicBezTo>
                    <a:pt x="1533658" y="316589"/>
                    <a:pt x="1516763" y="323587"/>
                    <a:pt x="1499146" y="323587"/>
                  </a:cubicBezTo>
                  <a:lnTo>
                    <a:pt x="66423" y="323587"/>
                  </a:lnTo>
                  <a:cubicBezTo>
                    <a:pt x="29739" y="323587"/>
                    <a:pt x="0" y="293848"/>
                    <a:pt x="0" y="257164"/>
                  </a:cubicBezTo>
                  <a:lnTo>
                    <a:pt x="0" y="66423"/>
                  </a:lnTo>
                  <a:cubicBezTo>
                    <a:pt x="0" y="29739"/>
                    <a:pt x="29739" y="0"/>
                    <a:pt x="66423" y="0"/>
                  </a:cubicBezTo>
                  <a:close/>
                </a:path>
              </a:pathLst>
            </a:custGeom>
            <a:solidFill>
              <a:srgbClr val="FFDE59"/>
            </a:solidFill>
            <a:ln cap="rnd">
              <a:noFill/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565570" cy="361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0326637" y="4302586"/>
            <a:ext cx="4479021" cy="71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b="true" sz="4380">
                <a:solidFill>
                  <a:srgbClr val="0D2A5B"/>
                </a:solidFill>
                <a:latin typeface="Poppins Bold"/>
                <a:ea typeface="Poppins Bold"/>
                <a:cs typeface="Poppins Bold"/>
                <a:sym typeface="Poppins Bold"/>
              </a:rPr>
              <a:t>MODEL BIAYA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8202728" y="7898523"/>
            <a:ext cx="982520" cy="588336"/>
            <a:chOff x="0" y="0"/>
            <a:chExt cx="258771" cy="15495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58771" cy="154953"/>
            </a:xfrm>
            <a:custGeom>
              <a:avLst/>
              <a:gdLst/>
              <a:ahLst/>
              <a:cxnLst/>
              <a:rect r="r" b="b" t="t" l="l"/>
              <a:pathLst>
                <a:path h="154953" w="258771">
                  <a:moveTo>
                    <a:pt x="77476" y="0"/>
                  </a:moveTo>
                  <a:lnTo>
                    <a:pt x="181294" y="0"/>
                  </a:lnTo>
                  <a:cubicBezTo>
                    <a:pt x="224083" y="0"/>
                    <a:pt x="258771" y="34687"/>
                    <a:pt x="258771" y="77476"/>
                  </a:cubicBezTo>
                  <a:lnTo>
                    <a:pt x="258771" y="77476"/>
                  </a:lnTo>
                  <a:cubicBezTo>
                    <a:pt x="258771" y="98024"/>
                    <a:pt x="250608" y="117731"/>
                    <a:pt x="236078" y="132260"/>
                  </a:cubicBezTo>
                  <a:cubicBezTo>
                    <a:pt x="221549" y="146790"/>
                    <a:pt x="201842" y="154953"/>
                    <a:pt x="181294" y="154953"/>
                  </a:cubicBezTo>
                  <a:lnTo>
                    <a:pt x="77476" y="154953"/>
                  </a:lnTo>
                  <a:cubicBezTo>
                    <a:pt x="34687" y="154953"/>
                    <a:pt x="0" y="120265"/>
                    <a:pt x="0" y="77476"/>
                  </a:cubicBezTo>
                  <a:lnTo>
                    <a:pt x="0" y="77476"/>
                  </a:lnTo>
                  <a:cubicBezTo>
                    <a:pt x="0" y="34687"/>
                    <a:pt x="34687" y="0"/>
                    <a:pt x="77476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258771" cy="193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986168" y="4426888"/>
            <a:ext cx="982520" cy="588336"/>
            <a:chOff x="0" y="0"/>
            <a:chExt cx="258771" cy="15495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58771" cy="154953"/>
            </a:xfrm>
            <a:custGeom>
              <a:avLst/>
              <a:gdLst/>
              <a:ahLst/>
              <a:cxnLst/>
              <a:rect r="r" b="b" t="t" l="l"/>
              <a:pathLst>
                <a:path h="154953" w="258771">
                  <a:moveTo>
                    <a:pt x="77476" y="0"/>
                  </a:moveTo>
                  <a:lnTo>
                    <a:pt x="181294" y="0"/>
                  </a:lnTo>
                  <a:cubicBezTo>
                    <a:pt x="224083" y="0"/>
                    <a:pt x="258771" y="34687"/>
                    <a:pt x="258771" y="77476"/>
                  </a:cubicBezTo>
                  <a:lnTo>
                    <a:pt x="258771" y="77476"/>
                  </a:lnTo>
                  <a:cubicBezTo>
                    <a:pt x="258771" y="98024"/>
                    <a:pt x="250608" y="117731"/>
                    <a:pt x="236078" y="132260"/>
                  </a:cubicBezTo>
                  <a:cubicBezTo>
                    <a:pt x="221549" y="146790"/>
                    <a:pt x="201842" y="154953"/>
                    <a:pt x="181294" y="154953"/>
                  </a:cubicBezTo>
                  <a:lnTo>
                    <a:pt x="77476" y="154953"/>
                  </a:lnTo>
                  <a:cubicBezTo>
                    <a:pt x="34687" y="154953"/>
                    <a:pt x="0" y="120265"/>
                    <a:pt x="0" y="77476"/>
                  </a:cubicBezTo>
                  <a:lnTo>
                    <a:pt x="0" y="77476"/>
                  </a:lnTo>
                  <a:cubicBezTo>
                    <a:pt x="0" y="34687"/>
                    <a:pt x="34687" y="0"/>
                    <a:pt x="77476" y="0"/>
                  </a:cubicBezTo>
                  <a:close/>
                </a:path>
              </a:pathLst>
            </a:custGeom>
            <a:solidFill>
              <a:srgbClr val="003691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58771" cy="193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71231" y="722095"/>
            <a:ext cx="13545537" cy="225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1"/>
              </a:lnSpc>
            </a:pPr>
            <a:r>
              <a:rPr lang="en-US" sz="8351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Penghentian Penga</a:t>
            </a:r>
            <a:r>
              <a:rPr lang="en-US" b="true" sz="8351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KUAN ASET TETAP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0">
            <a:off x="13780853" y="-447177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6841907"/>
                </a:moveTo>
                <a:lnTo>
                  <a:pt x="5028802" y="6841907"/>
                </a:lnTo>
                <a:lnTo>
                  <a:pt x="5028802" y="0"/>
                </a:lnTo>
                <a:lnTo>
                  <a:pt x="0" y="0"/>
                </a:lnTo>
                <a:lnTo>
                  <a:pt x="0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521655" y="3805879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0"/>
                </a:moveTo>
                <a:lnTo>
                  <a:pt x="0" y="0"/>
                </a:lnTo>
                <a:lnTo>
                  <a:pt x="0" y="6841908"/>
                </a:lnTo>
                <a:lnTo>
                  <a:pt x="5028802" y="6841908"/>
                </a:lnTo>
                <a:lnTo>
                  <a:pt x="502880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555748" y="3549752"/>
            <a:ext cx="12631087" cy="5689954"/>
            <a:chOff x="0" y="0"/>
            <a:chExt cx="3326706" cy="14985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26706" cy="1498589"/>
            </a:xfrm>
            <a:custGeom>
              <a:avLst/>
              <a:gdLst/>
              <a:ahLst/>
              <a:cxnLst/>
              <a:rect r="r" b="b" t="t" l="l"/>
              <a:pathLst>
                <a:path h="1498589" w="3326706">
                  <a:moveTo>
                    <a:pt x="31259" y="0"/>
                  </a:moveTo>
                  <a:lnTo>
                    <a:pt x="3295447" y="0"/>
                  </a:lnTo>
                  <a:cubicBezTo>
                    <a:pt x="3303737" y="0"/>
                    <a:pt x="3311688" y="3293"/>
                    <a:pt x="3317550" y="9156"/>
                  </a:cubicBezTo>
                  <a:cubicBezTo>
                    <a:pt x="3323413" y="15018"/>
                    <a:pt x="3326706" y="22969"/>
                    <a:pt x="3326706" y="31259"/>
                  </a:cubicBezTo>
                  <a:lnTo>
                    <a:pt x="3326706" y="1467330"/>
                  </a:lnTo>
                  <a:cubicBezTo>
                    <a:pt x="3326706" y="1475620"/>
                    <a:pt x="3323413" y="1483571"/>
                    <a:pt x="3317550" y="1489433"/>
                  </a:cubicBezTo>
                  <a:cubicBezTo>
                    <a:pt x="3311688" y="1495295"/>
                    <a:pt x="3303737" y="1498589"/>
                    <a:pt x="3295447" y="1498589"/>
                  </a:cubicBezTo>
                  <a:lnTo>
                    <a:pt x="31259" y="1498589"/>
                  </a:lnTo>
                  <a:cubicBezTo>
                    <a:pt x="22969" y="1498589"/>
                    <a:pt x="15018" y="1495295"/>
                    <a:pt x="9156" y="1489433"/>
                  </a:cubicBezTo>
                  <a:cubicBezTo>
                    <a:pt x="3293" y="1483571"/>
                    <a:pt x="0" y="1475620"/>
                    <a:pt x="0" y="1467330"/>
                  </a:cubicBezTo>
                  <a:lnTo>
                    <a:pt x="0" y="31259"/>
                  </a:lnTo>
                  <a:cubicBezTo>
                    <a:pt x="0" y="22969"/>
                    <a:pt x="3293" y="15018"/>
                    <a:pt x="9156" y="9156"/>
                  </a:cubicBezTo>
                  <a:cubicBezTo>
                    <a:pt x="15018" y="3293"/>
                    <a:pt x="22969" y="0"/>
                    <a:pt x="31259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326706" cy="1536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103710" y="4702211"/>
            <a:ext cx="11535162" cy="3346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•Aset tetap dihentikan pengakuannya ketika dilepaskan atau tidak lagi memberikan manfaat ekonomi di masa depan. Selis</a:t>
            </a: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ih</a:t>
            </a: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antara nilai tercatat</a:t>
            </a: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</a:t>
            </a: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 hasil pelepasan dia</a:t>
            </a: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kui sebagai laba atau ru</a:t>
            </a:r>
            <a:r>
              <a:rPr lang="en-US" sz="36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gi dalam laporan laba rugi komprehensif.</a:t>
            </a:r>
          </a:p>
          <a:p>
            <a:pPr algn="just">
              <a:lnSpc>
                <a:spcPts val="440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true" rot="0">
            <a:off x="-521335" y="-44717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4474589"/>
                </a:moveTo>
                <a:lnTo>
                  <a:pt x="4691575" y="4474589"/>
                </a:lnTo>
                <a:lnTo>
                  <a:pt x="4691575" y="0"/>
                </a:lnTo>
                <a:lnTo>
                  <a:pt x="0" y="0"/>
                </a:lnTo>
                <a:lnTo>
                  <a:pt x="0" y="447458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4118080" y="617319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0"/>
                </a:moveTo>
                <a:lnTo>
                  <a:pt x="0" y="0"/>
                </a:lnTo>
                <a:lnTo>
                  <a:pt x="0" y="4474590"/>
                </a:lnTo>
                <a:lnTo>
                  <a:pt x="4691575" y="4474590"/>
                </a:lnTo>
                <a:lnTo>
                  <a:pt x="46915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1655" y="-447177"/>
            <a:ext cx="19331309" cy="11181355"/>
          </a:xfrm>
          <a:custGeom>
            <a:avLst/>
            <a:gdLst/>
            <a:ahLst/>
            <a:cxnLst/>
            <a:rect r="r" b="b" t="t" l="l"/>
            <a:pathLst>
              <a:path h="11181355" w="19331309">
                <a:moveTo>
                  <a:pt x="0" y="0"/>
                </a:moveTo>
                <a:lnTo>
                  <a:pt x="19331310" y="0"/>
                </a:lnTo>
                <a:lnTo>
                  <a:pt x="19331310" y="11181354"/>
                </a:lnTo>
                <a:lnTo>
                  <a:pt x="0" y="1118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0" r="-14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4566" y="-4862997"/>
            <a:ext cx="13658869" cy="20012995"/>
          </a:xfrm>
          <a:custGeom>
            <a:avLst/>
            <a:gdLst/>
            <a:ahLst/>
            <a:cxnLst/>
            <a:rect r="r" b="b" t="t" l="l"/>
            <a:pathLst>
              <a:path h="20012995" w="13658869">
                <a:moveTo>
                  <a:pt x="0" y="0"/>
                </a:moveTo>
                <a:lnTo>
                  <a:pt x="13658868" y="0"/>
                </a:lnTo>
                <a:lnTo>
                  <a:pt x="13658868" y="20012994"/>
                </a:lnTo>
                <a:lnTo>
                  <a:pt x="0" y="200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39189" y="57150"/>
            <a:ext cx="11409622" cy="101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4"/>
              </a:lnSpc>
            </a:pPr>
            <a:r>
              <a:rPr lang="en-US" sz="7034" b="true">
                <a:solidFill>
                  <a:srgbClr val="003691"/>
                </a:solidFill>
                <a:latin typeface="Poppins Bold"/>
                <a:ea typeface="Poppins Bold"/>
                <a:cs typeface="Poppins Bold"/>
                <a:sym typeface="Poppins Bold"/>
              </a:rPr>
              <a:t>contoh kasus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0">
            <a:off x="13780853" y="-447177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0" y="6841907"/>
                </a:moveTo>
                <a:lnTo>
                  <a:pt x="5028802" y="6841907"/>
                </a:lnTo>
                <a:lnTo>
                  <a:pt x="5028802" y="0"/>
                </a:lnTo>
                <a:lnTo>
                  <a:pt x="0" y="0"/>
                </a:lnTo>
                <a:lnTo>
                  <a:pt x="0" y="684190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521655" y="3805879"/>
            <a:ext cx="5028802" cy="6841907"/>
          </a:xfrm>
          <a:custGeom>
            <a:avLst/>
            <a:gdLst/>
            <a:ahLst/>
            <a:cxnLst/>
            <a:rect r="r" b="b" t="t" l="l"/>
            <a:pathLst>
              <a:path h="6841907" w="5028802">
                <a:moveTo>
                  <a:pt x="5028802" y="0"/>
                </a:moveTo>
                <a:lnTo>
                  <a:pt x="0" y="0"/>
                </a:lnTo>
                <a:lnTo>
                  <a:pt x="0" y="6841908"/>
                </a:lnTo>
                <a:lnTo>
                  <a:pt x="5028802" y="6841908"/>
                </a:lnTo>
                <a:lnTo>
                  <a:pt x="5028802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02066" y="1069747"/>
            <a:ext cx="15857234" cy="8971128"/>
            <a:chOff x="0" y="0"/>
            <a:chExt cx="4176391" cy="23627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76391" cy="2362766"/>
            </a:xfrm>
            <a:custGeom>
              <a:avLst/>
              <a:gdLst/>
              <a:ahLst/>
              <a:cxnLst/>
              <a:rect r="r" b="b" t="t" l="l"/>
              <a:pathLst>
                <a:path h="2362766" w="4176391">
                  <a:moveTo>
                    <a:pt x="24900" y="0"/>
                  </a:moveTo>
                  <a:lnTo>
                    <a:pt x="4151491" y="0"/>
                  </a:lnTo>
                  <a:cubicBezTo>
                    <a:pt x="4165243" y="0"/>
                    <a:pt x="4176391" y="11148"/>
                    <a:pt x="4176391" y="24900"/>
                  </a:cubicBezTo>
                  <a:lnTo>
                    <a:pt x="4176391" y="2337867"/>
                  </a:lnTo>
                  <a:cubicBezTo>
                    <a:pt x="4176391" y="2351618"/>
                    <a:pt x="4165243" y="2362766"/>
                    <a:pt x="4151491" y="2362766"/>
                  </a:cubicBezTo>
                  <a:lnTo>
                    <a:pt x="24900" y="2362766"/>
                  </a:lnTo>
                  <a:cubicBezTo>
                    <a:pt x="18296" y="2362766"/>
                    <a:pt x="11962" y="2360143"/>
                    <a:pt x="7293" y="2355473"/>
                  </a:cubicBezTo>
                  <a:cubicBezTo>
                    <a:pt x="2623" y="2350804"/>
                    <a:pt x="0" y="2344470"/>
                    <a:pt x="0" y="2337867"/>
                  </a:cubicBezTo>
                  <a:lnTo>
                    <a:pt x="0" y="24900"/>
                  </a:lnTo>
                  <a:cubicBezTo>
                    <a:pt x="0" y="11148"/>
                    <a:pt x="11148" y="0"/>
                    <a:pt x="24900" y="0"/>
                  </a:cubicBezTo>
                  <a:close/>
                </a:path>
              </a:pathLst>
            </a:custGeom>
            <a:solidFill>
              <a:srgbClr val="0D2A5B"/>
            </a:solidFill>
            <a:ln w="85725" cap="rnd">
              <a:solidFill>
                <a:srgbClr val="FBB03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176391" cy="2400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992746" y="1384908"/>
            <a:ext cx="16105450" cy="8188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Misalnya: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PT Mara membeli mesin seharga Rp400 juta pada 1 Juli 2012.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Umur manfaat mesin 10 tahun dengan nilai sisa Rp80 juta.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Pada 1 Januari 2015 (setelah 2,5 tahun), mesin dijual Rp324 juta.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Langkah-langkah perhitungannya: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Penyusutan per tahun= (Harga perolehan – Nilai sisa) ÷ Umur manfaat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= (Rp400 juta – Rp80 juta) ÷ 10 = Rp32 juta/tahun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Akumulas</a:t>
            </a: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penyusutan (selama 2,5 tahun)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= 2,5 × Rp32 juta = Rp80 juta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 Nilai tercatat</a:t>
            </a: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mesi</a:t>
            </a: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 pada saat dijual= Harga perolehan – A</a:t>
            </a: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kumulasi penyusutan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= Rp400 juta – Rp80 juta = Rp320 juta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4. Laba penjualan aset tetap= Har</a:t>
            </a: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ga jual – Nilai tercatat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= Rp324 juta – Rp320 juta = Rp4 juta</a:t>
            </a:r>
          </a:p>
          <a:p>
            <a:pPr algn="l">
              <a:lnSpc>
                <a:spcPts val="4642"/>
              </a:lnSpc>
            </a:pPr>
            <a:r>
              <a:rPr lang="en-US" sz="279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Jadi, perusahaan mendapat laba Rp4 juta dari penjualan mesin tersebut.</a:t>
            </a:r>
          </a:p>
        </p:txBody>
      </p:sp>
      <p:sp>
        <p:nvSpPr>
          <p:cNvPr name="Freeform 11" id="11"/>
          <p:cNvSpPr/>
          <p:nvPr/>
        </p:nvSpPr>
        <p:spPr>
          <a:xfrm flipH="false" flipV="true" rot="0">
            <a:off x="-521335" y="-44717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0" y="4474589"/>
                </a:moveTo>
                <a:lnTo>
                  <a:pt x="4691575" y="4474589"/>
                </a:lnTo>
                <a:lnTo>
                  <a:pt x="4691575" y="0"/>
                </a:lnTo>
                <a:lnTo>
                  <a:pt x="0" y="0"/>
                </a:lnTo>
                <a:lnTo>
                  <a:pt x="0" y="447458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4118080" y="6173197"/>
            <a:ext cx="4691575" cy="4474590"/>
          </a:xfrm>
          <a:custGeom>
            <a:avLst/>
            <a:gdLst/>
            <a:ahLst/>
            <a:cxnLst/>
            <a:rect r="r" b="b" t="t" l="l"/>
            <a:pathLst>
              <a:path h="4474590" w="4691575">
                <a:moveTo>
                  <a:pt x="4691575" y="0"/>
                </a:moveTo>
                <a:lnTo>
                  <a:pt x="0" y="0"/>
                </a:lnTo>
                <a:lnTo>
                  <a:pt x="0" y="4474590"/>
                </a:lnTo>
                <a:lnTo>
                  <a:pt x="4691575" y="4474590"/>
                </a:lnTo>
                <a:lnTo>
                  <a:pt x="469157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DAG2SFfuqX4</dc:identifier>
  <dcterms:modified xsi:type="dcterms:W3CDTF">2011-08-01T06:04:30Z</dcterms:modified>
  <cp:revision>1</cp:revision>
  <dc:title>kelompok 4</dc:title>
</cp:coreProperties>
</file>