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6858000" cy="9144000"/>
  <p:embeddedFontLst>
    <p:embeddedFont>
      <p:font typeface="Berthold Block" charset="1" panose="02000506040000020004"/>
      <p:regular r:id="rId16"/>
    </p:embeddedFont>
    <p:embeddedFont>
      <p:font typeface="Aran" charset="1" panose="00000000000000000000"/>
      <p:regular r:id="rId17"/>
    </p:embeddedFont>
    <p:embeddedFont>
      <p:font typeface="Aran Bold" charset="1" panose="0000000000000000000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jpeg" Type="http://schemas.openxmlformats.org/officeDocument/2006/relationships/image"/><Relationship Id="rId11" Target="../media/image10.jpeg" Type="http://schemas.openxmlformats.org/officeDocument/2006/relationships/image"/><Relationship Id="rId12" Target="../media/image11.jpeg" Type="http://schemas.openxmlformats.org/officeDocument/2006/relationships/image"/><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6.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7.png" Type="http://schemas.openxmlformats.org/officeDocument/2006/relationships/image"/><Relationship Id="rId9" Target="../media/image8.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12.png" Type="http://schemas.openxmlformats.org/officeDocument/2006/relationships/image"/><Relationship Id="rId4" Target="../media/image13.svg" Type="http://schemas.openxmlformats.org/officeDocument/2006/relationships/image"/><Relationship Id="rId5" Target="../media/image2.png" Type="http://schemas.openxmlformats.org/officeDocument/2006/relationships/image"/><Relationship Id="rId6" Target="../media/image6.png" Type="http://schemas.openxmlformats.org/officeDocument/2006/relationships/image"/><Relationship Id="rId7" Target="../media/image3.png" Type="http://schemas.openxmlformats.org/officeDocument/2006/relationships/image"/><Relationship Id="rId8"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6.png" Type="http://schemas.openxmlformats.org/officeDocument/2006/relationships/image"/><Relationship Id="rId5" Target="../media/image4.png" Type="http://schemas.openxmlformats.org/officeDocument/2006/relationships/image"/><Relationship Id="rId6" Target="../media/image14.png" Type="http://schemas.openxmlformats.org/officeDocument/2006/relationships/image"/><Relationship Id="rId7" Target="../media/image5.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3.png" Type="http://schemas.openxmlformats.org/officeDocument/2006/relationships/image"/><Relationship Id="rId7" Target="../media/image17.png" Type="http://schemas.openxmlformats.org/officeDocument/2006/relationships/image"/><Relationship Id="rId8"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17.png" Type="http://schemas.openxmlformats.org/officeDocument/2006/relationships/image"/><Relationship Id="rId5" Target="../media/image4.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17.png" Type="http://schemas.openxmlformats.org/officeDocument/2006/relationships/image"/><Relationship Id="rId5" Target="../media/image4.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3.png" Type="http://schemas.openxmlformats.org/officeDocument/2006/relationships/image"/><Relationship Id="rId7" Target="../media/image1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false" flipV="false" rot="0">
            <a:off x="-1377893" y="2411063"/>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4"/>
            <a:stretch>
              <a:fillRect l="0" t="0" r="0" b="0"/>
            </a:stretch>
          </a:blipFill>
        </p:spPr>
      </p:sp>
      <p:sp>
        <p:nvSpPr>
          <p:cNvPr name="Freeform 5" id="5"/>
          <p:cNvSpPr/>
          <p:nvPr/>
        </p:nvSpPr>
        <p:spPr>
          <a:xfrm flipH="true" flipV="false" rot="0">
            <a:off x="12656908" y="2411063"/>
            <a:ext cx="6978015" cy="8229600"/>
          </a:xfrm>
          <a:custGeom>
            <a:avLst/>
            <a:gdLst/>
            <a:ahLst/>
            <a:cxnLst/>
            <a:rect r="r" b="b" t="t" l="l"/>
            <a:pathLst>
              <a:path h="8229600" w="6978015">
                <a:moveTo>
                  <a:pt x="6978015" y="0"/>
                </a:moveTo>
                <a:lnTo>
                  <a:pt x="0" y="0"/>
                </a:lnTo>
                <a:lnTo>
                  <a:pt x="0" y="8229600"/>
                </a:lnTo>
                <a:lnTo>
                  <a:pt x="6978015" y="8229600"/>
                </a:lnTo>
                <a:lnTo>
                  <a:pt x="6978015" y="0"/>
                </a:lnTo>
                <a:close/>
              </a:path>
            </a:pathLst>
          </a:custGeom>
          <a:blipFill>
            <a:blip r:embed="rId4"/>
            <a:stretch>
              <a:fillRect l="0" t="0" r="0" b="0"/>
            </a:stretch>
          </a:blipFill>
        </p:spPr>
      </p:sp>
      <p:sp>
        <p:nvSpPr>
          <p:cNvPr name="Freeform 6" id="6"/>
          <p:cNvSpPr/>
          <p:nvPr/>
        </p:nvSpPr>
        <p:spPr>
          <a:xfrm flipH="false" flipV="false" rot="0">
            <a:off x="-2035968" y="-912760"/>
            <a:ext cx="7229991" cy="3142848"/>
          </a:xfrm>
          <a:custGeom>
            <a:avLst/>
            <a:gdLst/>
            <a:ahLst/>
            <a:cxnLst/>
            <a:rect r="r" b="b" t="t" l="l"/>
            <a:pathLst>
              <a:path h="3142848" w="7229991">
                <a:moveTo>
                  <a:pt x="0" y="0"/>
                </a:moveTo>
                <a:lnTo>
                  <a:pt x="7229991" y="0"/>
                </a:lnTo>
                <a:lnTo>
                  <a:pt x="7229991" y="3142848"/>
                </a:lnTo>
                <a:lnTo>
                  <a:pt x="0" y="3142848"/>
                </a:lnTo>
                <a:lnTo>
                  <a:pt x="0" y="0"/>
                </a:lnTo>
                <a:close/>
              </a:path>
            </a:pathLst>
          </a:custGeom>
          <a:blipFill>
            <a:blip r:embed="rId5"/>
            <a:stretch>
              <a:fillRect l="0" t="0" r="0" b="0"/>
            </a:stretch>
          </a:blipFill>
        </p:spPr>
      </p:sp>
      <p:sp>
        <p:nvSpPr>
          <p:cNvPr name="Freeform 7" id="7"/>
          <p:cNvSpPr/>
          <p:nvPr/>
        </p:nvSpPr>
        <p:spPr>
          <a:xfrm flipH="false" flipV="false" rot="0">
            <a:off x="13288138" y="-73465"/>
            <a:ext cx="5715554" cy="2484528"/>
          </a:xfrm>
          <a:custGeom>
            <a:avLst/>
            <a:gdLst/>
            <a:ahLst/>
            <a:cxnLst/>
            <a:rect r="r" b="b" t="t" l="l"/>
            <a:pathLst>
              <a:path h="2484528" w="5715554">
                <a:moveTo>
                  <a:pt x="0" y="0"/>
                </a:moveTo>
                <a:lnTo>
                  <a:pt x="5715554" y="0"/>
                </a:lnTo>
                <a:lnTo>
                  <a:pt x="5715554" y="2484528"/>
                </a:lnTo>
                <a:lnTo>
                  <a:pt x="0" y="2484528"/>
                </a:lnTo>
                <a:lnTo>
                  <a:pt x="0" y="0"/>
                </a:lnTo>
                <a:close/>
              </a:path>
            </a:pathLst>
          </a:custGeom>
          <a:blipFill>
            <a:blip r:embed="rId5"/>
            <a:stretch>
              <a:fillRect l="0" t="0" r="0" b="0"/>
            </a:stretch>
          </a:blipFill>
        </p:spPr>
      </p:sp>
      <p:sp>
        <p:nvSpPr>
          <p:cNvPr name="Freeform 8" id="8"/>
          <p:cNvSpPr/>
          <p:nvPr/>
        </p:nvSpPr>
        <p:spPr>
          <a:xfrm flipH="false" flipV="false" rot="0">
            <a:off x="7862075" y="400021"/>
            <a:ext cx="2532880" cy="2814793"/>
          </a:xfrm>
          <a:custGeom>
            <a:avLst/>
            <a:gdLst/>
            <a:ahLst/>
            <a:cxnLst/>
            <a:rect r="r" b="b" t="t" l="l"/>
            <a:pathLst>
              <a:path h="2814793" w="2532880">
                <a:moveTo>
                  <a:pt x="0" y="0"/>
                </a:moveTo>
                <a:lnTo>
                  <a:pt x="2532880" y="0"/>
                </a:lnTo>
                <a:lnTo>
                  <a:pt x="2532880" y="2814793"/>
                </a:lnTo>
                <a:lnTo>
                  <a:pt x="0" y="2814793"/>
                </a:lnTo>
                <a:lnTo>
                  <a:pt x="0" y="0"/>
                </a:lnTo>
                <a:close/>
              </a:path>
            </a:pathLst>
          </a:custGeom>
          <a:blipFill>
            <a:blip r:embed="rId6"/>
            <a:stretch>
              <a:fillRect l="0" t="0" r="0" b="0"/>
            </a:stretch>
          </a:blipFill>
        </p:spPr>
      </p:sp>
      <p:sp>
        <p:nvSpPr>
          <p:cNvPr name="TextBox 9" id="9"/>
          <p:cNvSpPr txBox="true"/>
          <p:nvPr/>
        </p:nvSpPr>
        <p:spPr>
          <a:xfrm rot="0">
            <a:off x="4288935" y="3286877"/>
            <a:ext cx="9679160" cy="1348259"/>
          </a:xfrm>
          <a:prstGeom prst="rect">
            <a:avLst/>
          </a:prstGeom>
        </p:spPr>
        <p:txBody>
          <a:bodyPr anchor="t" rtlCol="false" tIns="0" lIns="0" bIns="0" rIns="0">
            <a:spAutoFit/>
          </a:bodyPr>
          <a:lstStyle/>
          <a:p>
            <a:pPr algn="ctr">
              <a:lnSpc>
                <a:spcPts val="11026"/>
              </a:lnSpc>
            </a:pPr>
            <a:r>
              <a:rPr lang="en-US" sz="7876">
                <a:solidFill>
                  <a:srgbClr val="FDE39B"/>
                </a:solidFill>
                <a:latin typeface="Berthold Block"/>
                <a:ea typeface="Berthold Block"/>
                <a:cs typeface="Berthold Block"/>
                <a:sym typeface="Berthold Block"/>
              </a:rPr>
              <a:t>INSTRUMEN KEUANGAN, </a:t>
            </a:r>
          </a:p>
        </p:txBody>
      </p:sp>
      <p:sp>
        <p:nvSpPr>
          <p:cNvPr name="TextBox 10" id="10"/>
          <p:cNvSpPr txBox="true"/>
          <p:nvPr/>
        </p:nvSpPr>
        <p:spPr>
          <a:xfrm rot="0">
            <a:off x="4754376" y="6825344"/>
            <a:ext cx="8278779" cy="673100"/>
          </a:xfrm>
          <a:prstGeom prst="rect">
            <a:avLst/>
          </a:prstGeom>
        </p:spPr>
        <p:txBody>
          <a:bodyPr anchor="t" rtlCol="false" tIns="0" lIns="0" bIns="0" rIns="0">
            <a:spAutoFit/>
          </a:bodyPr>
          <a:lstStyle/>
          <a:p>
            <a:pPr algn="ctr">
              <a:lnSpc>
                <a:spcPts val="4900"/>
              </a:lnSpc>
            </a:pPr>
            <a:r>
              <a:rPr lang="en-US" sz="3500">
                <a:solidFill>
                  <a:srgbClr val="FFFFFF"/>
                </a:solidFill>
                <a:latin typeface="Aran"/>
                <a:ea typeface="Aran"/>
                <a:cs typeface="Aran"/>
                <a:sym typeface="Aran"/>
              </a:rPr>
              <a:t>Dipresentasikan oleh Kelompok 2</a:t>
            </a:r>
          </a:p>
        </p:txBody>
      </p:sp>
      <p:sp>
        <p:nvSpPr>
          <p:cNvPr name="TextBox 11" id="11"/>
          <p:cNvSpPr txBox="true"/>
          <p:nvPr/>
        </p:nvSpPr>
        <p:spPr>
          <a:xfrm rot="0">
            <a:off x="4980587" y="4473212"/>
            <a:ext cx="7826357" cy="1455766"/>
          </a:xfrm>
          <a:prstGeom prst="rect">
            <a:avLst/>
          </a:prstGeom>
        </p:spPr>
        <p:txBody>
          <a:bodyPr anchor="t" rtlCol="false" tIns="0" lIns="0" bIns="0" rIns="0">
            <a:spAutoFit/>
          </a:bodyPr>
          <a:lstStyle/>
          <a:p>
            <a:pPr algn="ctr">
              <a:lnSpc>
                <a:spcPts val="11897"/>
              </a:lnSpc>
            </a:pPr>
            <a:r>
              <a:rPr lang="en-US" sz="8498">
                <a:solidFill>
                  <a:srgbClr val="FDE39B"/>
                </a:solidFill>
                <a:latin typeface="Berthold Block"/>
                <a:ea typeface="Berthold Block"/>
                <a:cs typeface="Berthold Block"/>
                <a:sym typeface="Berthold Block"/>
              </a:rPr>
              <a:t>KAS, DAN PIUTANG</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false" flipV="false" rot="0">
            <a:off x="-2330605" y="2411063"/>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4"/>
            <a:stretch>
              <a:fillRect l="0" t="0" r="0" b="0"/>
            </a:stretch>
          </a:blipFill>
        </p:spPr>
      </p:sp>
      <p:sp>
        <p:nvSpPr>
          <p:cNvPr name="Freeform 5" id="5"/>
          <p:cNvSpPr/>
          <p:nvPr/>
        </p:nvSpPr>
        <p:spPr>
          <a:xfrm flipH="true" flipV="false" rot="0">
            <a:off x="13650088" y="2434266"/>
            <a:ext cx="6978015" cy="8229600"/>
          </a:xfrm>
          <a:custGeom>
            <a:avLst/>
            <a:gdLst/>
            <a:ahLst/>
            <a:cxnLst/>
            <a:rect r="r" b="b" t="t" l="l"/>
            <a:pathLst>
              <a:path h="8229600" w="6978015">
                <a:moveTo>
                  <a:pt x="6978015" y="0"/>
                </a:moveTo>
                <a:lnTo>
                  <a:pt x="0" y="0"/>
                </a:lnTo>
                <a:lnTo>
                  <a:pt x="0" y="8229600"/>
                </a:lnTo>
                <a:lnTo>
                  <a:pt x="6978015" y="8229600"/>
                </a:lnTo>
                <a:lnTo>
                  <a:pt x="6978015" y="0"/>
                </a:lnTo>
                <a:close/>
              </a:path>
            </a:pathLst>
          </a:custGeom>
          <a:blipFill>
            <a:blip r:embed="rId4"/>
            <a:stretch>
              <a:fillRect l="0" t="0" r="0" b="0"/>
            </a:stretch>
          </a:blipFill>
        </p:spPr>
      </p:sp>
      <p:sp>
        <p:nvSpPr>
          <p:cNvPr name="Freeform 6" id="6"/>
          <p:cNvSpPr/>
          <p:nvPr/>
        </p:nvSpPr>
        <p:spPr>
          <a:xfrm flipH="false" flipV="false" rot="0">
            <a:off x="-2035968" y="-912760"/>
            <a:ext cx="5688963" cy="2472969"/>
          </a:xfrm>
          <a:custGeom>
            <a:avLst/>
            <a:gdLst/>
            <a:ahLst/>
            <a:cxnLst/>
            <a:rect r="r" b="b" t="t" l="l"/>
            <a:pathLst>
              <a:path h="2472969" w="5688963">
                <a:moveTo>
                  <a:pt x="0" y="0"/>
                </a:moveTo>
                <a:lnTo>
                  <a:pt x="5688963" y="0"/>
                </a:lnTo>
                <a:lnTo>
                  <a:pt x="5688963" y="2472969"/>
                </a:lnTo>
                <a:lnTo>
                  <a:pt x="0" y="2472969"/>
                </a:lnTo>
                <a:lnTo>
                  <a:pt x="0" y="0"/>
                </a:lnTo>
                <a:close/>
              </a:path>
            </a:pathLst>
          </a:custGeom>
          <a:blipFill>
            <a:blip r:embed="rId5"/>
            <a:stretch>
              <a:fillRect l="0" t="0" r="0" b="0"/>
            </a:stretch>
          </a:blipFill>
        </p:spPr>
      </p:sp>
      <p:sp>
        <p:nvSpPr>
          <p:cNvPr name="Freeform 7" id="7"/>
          <p:cNvSpPr/>
          <p:nvPr/>
        </p:nvSpPr>
        <p:spPr>
          <a:xfrm flipH="false" flipV="false" rot="0">
            <a:off x="14281319" y="-912760"/>
            <a:ext cx="5715554" cy="2484528"/>
          </a:xfrm>
          <a:custGeom>
            <a:avLst/>
            <a:gdLst/>
            <a:ahLst/>
            <a:cxnLst/>
            <a:rect r="r" b="b" t="t" l="l"/>
            <a:pathLst>
              <a:path h="2484528" w="5715554">
                <a:moveTo>
                  <a:pt x="0" y="0"/>
                </a:moveTo>
                <a:lnTo>
                  <a:pt x="5715554" y="0"/>
                </a:lnTo>
                <a:lnTo>
                  <a:pt x="5715554" y="2484528"/>
                </a:lnTo>
                <a:lnTo>
                  <a:pt x="0" y="2484528"/>
                </a:lnTo>
                <a:lnTo>
                  <a:pt x="0" y="0"/>
                </a:lnTo>
                <a:close/>
              </a:path>
            </a:pathLst>
          </a:custGeom>
          <a:blipFill>
            <a:blip r:embed="rId5"/>
            <a:stretch>
              <a:fillRect l="0" t="0" r="0" b="0"/>
            </a:stretch>
          </a:blipFill>
        </p:spPr>
      </p:sp>
      <p:sp>
        <p:nvSpPr>
          <p:cNvPr name="Freeform 8" id="8"/>
          <p:cNvSpPr/>
          <p:nvPr/>
        </p:nvSpPr>
        <p:spPr>
          <a:xfrm flipH="false" flipV="false" rot="0">
            <a:off x="8158547" y="400021"/>
            <a:ext cx="1970906" cy="2190270"/>
          </a:xfrm>
          <a:custGeom>
            <a:avLst/>
            <a:gdLst/>
            <a:ahLst/>
            <a:cxnLst/>
            <a:rect r="r" b="b" t="t" l="l"/>
            <a:pathLst>
              <a:path h="2190270" w="1970906">
                <a:moveTo>
                  <a:pt x="0" y="0"/>
                </a:moveTo>
                <a:lnTo>
                  <a:pt x="1970906" y="0"/>
                </a:lnTo>
                <a:lnTo>
                  <a:pt x="1970906" y="2190270"/>
                </a:lnTo>
                <a:lnTo>
                  <a:pt x="0" y="2190270"/>
                </a:lnTo>
                <a:lnTo>
                  <a:pt x="0" y="0"/>
                </a:lnTo>
                <a:close/>
              </a:path>
            </a:pathLst>
          </a:custGeom>
          <a:blipFill>
            <a:blip r:embed="rId6"/>
            <a:stretch>
              <a:fillRect l="0" t="0" r="0" b="0"/>
            </a:stretch>
          </a:blipFill>
        </p:spPr>
      </p:sp>
      <p:sp>
        <p:nvSpPr>
          <p:cNvPr name="TextBox 9" id="9"/>
          <p:cNvSpPr txBox="true"/>
          <p:nvPr/>
        </p:nvSpPr>
        <p:spPr>
          <a:xfrm rot="0">
            <a:off x="3652995" y="4534062"/>
            <a:ext cx="10991509" cy="1571301"/>
          </a:xfrm>
          <a:prstGeom prst="rect">
            <a:avLst/>
          </a:prstGeom>
        </p:spPr>
        <p:txBody>
          <a:bodyPr anchor="t" rtlCol="false" tIns="0" lIns="0" bIns="0" rIns="0">
            <a:spAutoFit/>
          </a:bodyPr>
          <a:lstStyle/>
          <a:p>
            <a:pPr algn="ctr">
              <a:lnSpc>
                <a:spcPts val="11523"/>
              </a:lnSpc>
            </a:pPr>
            <a:r>
              <a:rPr lang="en-US" sz="12663">
                <a:solidFill>
                  <a:srgbClr val="FDE39B"/>
                </a:solidFill>
                <a:latin typeface="Berthold Block"/>
                <a:ea typeface="Berthold Block"/>
                <a:cs typeface="Berthold Block"/>
                <a:sym typeface="Berthold Block"/>
              </a:rPr>
              <a:t>TERIMA KASIH</a:t>
            </a:r>
            <a:r>
              <a:rPr lang="en-US" sz="12663">
                <a:solidFill>
                  <a:srgbClr val="FDE39B"/>
                </a:solidFill>
                <a:latin typeface="Berthold Block"/>
                <a:ea typeface="Berthold Block"/>
                <a:cs typeface="Berthold Block"/>
                <a:sym typeface="Berthold Block"/>
              </a:rPr>
              <a:t/>
            </a:r>
          </a:p>
        </p:txBody>
      </p:sp>
    </p:spTree>
  </p:cSld>
  <p:clrMapOvr>
    <a:masterClrMapping/>
  </p:clrMapOvr>
  <p:transition spd="slow">
    <p:fade/>
  </p:transition>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572677" y="5776246"/>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true" flipV="false" rot="0">
            <a:off x="14069651" y="2552313"/>
            <a:ext cx="5467253" cy="6447866"/>
          </a:xfrm>
          <a:custGeom>
            <a:avLst/>
            <a:gdLst/>
            <a:ahLst/>
            <a:cxnLst/>
            <a:rect r="r" b="b" t="t" l="l"/>
            <a:pathLst>
              <a:path h="6447866" w="5467253">
                <a:moveTo>
                  <a:pt x="5467253" y="0"/>
                </a:moveTo>
                <a:lnTo>
                  <a:pt x="0" y="0"/>
                </a:lnTo>
                <a:lnTo>
                  <a:pt x="0" y="6447866"/>
                </a:lnTo>
                <a:lnTo>
                  <a:pt x="5467253" y="6447866"/>
                </a:lnTo>
                <a:lnTo>
                  <a:pt x="5467253" y="0"/>
                </a:lnTo>
                <a:close/>
              </a:path>
            </a:pathLst>
          </a:custGeom>
          <a:blipFill>
            <a:blip r:embed="rId4"/>
            <a:stretch>
              <a:fillRect l="0" t="0" r="0" b="0"/>
            </a:stretch>
          </a:blipFill>
        </p:spPr>
      </p:sp>
      <p:sp>
        <p:nvSpPr>
          <p:cNvPr name="Freeform 5" id="5"/>
          <p:cNvSpPr/>
          <p:nvPr/>
        </p:nvSpPr>
        <p:spPr>
          <a:xfrm flipH="false" flipV="false" rot="0">
            <a:off x="-555388" y="4634789"/>
            <a:ext cx="3920352" cy="4623511"/>
          </a:xfrm>
          <a:custGeom>
            <a:avLst/>
            <a:gdLst/>
            <a:ahLst/>
            <a:cxnLst/>
            <a:rect r="r" b="b" t="t" l="l"/>
            <a:pathLst>
              <a:path h="4623511" w="3920352">
                <a:moveTo>
                  <a:pt x="0" y="0"/>
                </a:moveTo>
                <a:lnTo>
                  <a:pt x="3920352" y="0"/>
                </a:lnTo>
                <a:lnTo>
                  <a:pt x="3920352" y="4623511"/>
                </a:lnTo>
                <a:lnTo>
                  <a:pt x="0" y="4623511"/>
                </a:lnTo>
                <a:lnTo>
                  <a:pt x="0" y="0"/>
                </a:lnTo>
                <a:close/>
              </a:path>
            </a:pathLst>
          </a:custGeom>
          <a:blipFill>
            <a:blip r:embed="rId4"/>
            <a:stretch>
              <a:fillRect l="0" t="0" r="0" b="0"/>
            </a:stretch>
          </a:blipFill>
        </p:spPr>
      </p:sp>
      <p:sp>
        <p:nvSpPr>
          <p:cNvPr name="Freeform 6" id="6"/>
          <p:cNvSpPr/>
          <p:nvPr/>
        </p:nvSpPr>
        <p:spPr>
          <a:xfrm flipH="false" flipV="false" rot="0">
            <a:off x="-100898" y="8555310"/>
            <a:ext cx="18489796" cy="5916735"/>
          </a:xfrm>
          <a:custGeom>
            <a:avLst/>
            <a:gdLst/>
            <a:ahLst/>
            <a:cxnLst/>
            <a:rect r="r" b="b" t="t" l="l"/>
            <a:pathLst>
              <a:path h="5916735" w="18489796">
                <a:moveTo>
                  <a:pt x="0" y="0"/>
                </a:moveTo>
                <a:lnTo>
                  <a:pt x="18489796" y="0"/>
                </a:lnTo>
                <a:lnTo>
                  <a:pt x="18489796" y="5916735"/>
                </a:lnTo>
                <a:lnTo>
                  <a:pt x="0" y="5916735"/>
                </a:lnTo>
                <a:lnTo>
                  <a:pt x="0" y="0"/>
                </a:lnTo>
                <a:close/>
              </a:path>
            </a:pathLst>
          </a:custGeom>
          <a:blipFill>
            <a:blip r:embed="rId5"/>
            <a:stretch>
              <a:fillRect l="0" t="0" r="0" b="0"/>
            </a:stretch>
          </a:blipFill>
        </p:spPr>
      </p:sp>
      <p:sp>
        <p:nvSpPr>
          <p:cNvPr name="TextBox 7" id="7"/>
          <p:cNvSpPr txBox="true"/>
          <p:nvPr/>
        </p:nvSpPr>
        <p:spPr>
          <a:xfrm rot="0">
            <a:off x="5042930" y="1640063"/>
            <a:ext cx="8202141" cy="1410971"/>
          </a:xfrm>
          <a:prstGeom prst="rect">
            <a:avLst/>
          </a:prstGeom>
        </p:spPr>
        <p:txBody>
          <a:bodyPr anchor="t" rtlCol="false" tIns="0" lIns="0" bIns="0" rIns="0">
            <a:spAutoFit/>
          </a:bodyPr>
          <a:lstStyle/>
          <a:p>
            <a:pPr algn="ctr">
              <a:lnSpc>
                <a:spcPts val="11479"/>
              </a:lnSpc>
            </a:pPr>
            <a:r>
              <a:rPr lang="en-US" sz="8199">
                <a:solidFill>
                  <a:srgbClr val="FDE39B"/>
                </a:solidFill>
                <a:latin typeface="Berthold Block"/>
                <a:ea typeface="Berthold Block"/>
                <a:cs typeface="Berthold Block"/>
                <a:sym typeface="Berthold Block"/>
              </a:rPr>
              <a:t>ANGGOTA TIM :</a:t>
            </a:r>
          </a:p>
        </p:txBody>
      </p:sp>
      <p:sp>
        <p:nvSpPr>
          <p:cNvPr name="Freeform 8" id="8"/>
          <p:cNvSpPr/>
          <p:nvPr/>
        </p:nvSpPr>
        <p:spPr>
          <a:xfrm flipH="false" flipV="false" rot="0">
            <a:off x="0" y="-1035087"/>
            <a:ext cx="7229991" cy="3142848"/>
          </a:xfrm>
          <a:custGeom>
            <a:avLst/>
            <a:gdLst/>
            <a:ahLst/>
            <a:cxnLst/>
            <a:rect r="r" b="b" t="t" l="l"/>
            <a:pathLst>
              <a:path h="3142848" w="7229991">
                <a:moveTo>
                  <a:pt x="0" y="0"/>
                </a:moveTo>
                <a:lnTo>
                  <a:pt x="7229991" y="0"/>
                </a:lnTo>
                <a:lnTo>
                  <a:pt x="7229991" y="3142848"/>
                </a:lnTo>
                <a:lnTo>
                  <a:pt x="0" y="3142848"/>
                </a:lnTo>
                <a:lnTo>
                  <a:pt x="0" y="0"/>
                </a:lnTo>
                <a:close/>
              </a:path>
            </a:pathLst>
          </a:custGeom>
          <a:blipFill>
            <a:blip r:embed="rId6"/>
            <a:stretch>
              <a:fillRect l="0" t="0" r="0" b="0"/>
            </a:stretch>
          </a:blipFill>
        </p:spPr>
      </p:sp>
      <p:sp>
        <p:nvSpPr>
          <p:cNvPr name="Freeform 9" id="9"/>
          <p:cNvSpPr/>
          <p:nvPr/>
        </p:nvSpPr>
        <p:spPr>
          <a:xfrm flipH="false" flipV="false" rot="0">
            <a:off x="15324107" y="-195792"/>
            <a:ext cx="5715554" cy="2484528"/>
          </a:xfrm>
          <a:custGeom>
            <a:avLst/>
            <a:gdLst/>
            <a:ahLst/>
            <a:cxnLst/>
            <a:rect r="r" b="b" t="t" l="l"/>
            <a:pathLst>
              <a:path h="2484528" w="5715554">
                <a:moveTo>
                  <a:pt x="0" y="0"/>
                </a:moveTo>
                <a:lnTo>
                  <a:pt x="5715553" y="0"/>
                </a:lnTo>
                <a:lnTo>
                  <a:pt x="5715553" y="2484528"/>
                </a:lnTo>
                <a:lnTo>
                  <a:pt x="0" y="2484528"/>
                </a:lnTo>
                <a:lnTo>
                  <a:pt x="0" y="0"/>
                </a:lnTo>
                <a:close/>
              </a:path>
            </a:pathLst>
          </a:custGeom>
          <a:blipFill>
            <a:blip r:embed="rId6"/>
            <a:stretch>
              <a:fillRect l="0" t="0" r="0" b="0"/>
            </a:stretch>
          </a:blipFill>
        </p:spPr>
      </p:sp>
      <p:sp>
        <p:nvSpPr>
          <p:cNvPr name="Freeform 10" id="10"/>
          <p:cNvSpPr/>
          <p:nvPr/>
        </p:nvSpPr>
        <p:spPr>
          <a:xfrm flipH="false" flipV="false" rot="0">
            <a:off x="10214449" y="-707033"/>
            <a:ext cx="2532880" cy="2814793"/>
          </a:xfrm>
          <a:custGeom>
            <a:avLst/>
            <a:gdLst/>
            <a:ahLst/>
            <a:cxnLst/>
            <a:rect r="r" b="b" t="t" l="l"/>
            <a:pathLst>
              <a:path h="2814793" w="2532880">
                <a:moveTo>
                  <a:pt x="0" y="0"/>
                </a:moveTo>
                <a:lnTo>
                  <a:pt x="2532880" y="0"/>
                </a:lnTo>
                <a:lnTo>
                  <a:pt x="2532880" y="2814794"/>
                </a:lnTo>
                <a:lnTo>
                  <a:pt x="0" y="2814794"/>
                </a:lnTo>
                <a:lnTo>
                  <a:pt x="0" y="0"/>
                </a:lnTo>
                <a:close/>
              </a:path>
            </a:pathLst>
          </a:custGeom>
          <a:blipFill>
            <a:blip r:embed="rId7"/>
            <a:stretch>
              <a:fillRect l="0" t="0" r="0" b="0"/>
            </a:stretch>
          </a:blipFill>
        </p:spPr>
      </p:sp>
      <p:sp>
        <p:nvSpPr>
          <p:cNvPr name="Freeform 11" id="11"/>
          <p:cNvSpPr/>
          <p:nvPr/>
        </p:nvSpPr>
        <p:spPr>
          <a:xfrm flipH="false" flipV="false" rot="0">
            <a:off x="6554293" y="8501458"/>
            <a:ext cx="3540132" cy="989762"/>
          </a:xfrm>
          <a:custGeom>
            <a:avLst/>
            <a:gdLst/>
            <a:ahLst/>
            <a:cxnLst/>
            <a:rect r="r" b="b" t="t" l="l"/>
            <a:pathLst>
              <a:path h="989762" w="3540132">
                <a:moveTo>
                  <a:pt x="0" y="0"/>
                </a:moveTo>
                <a:lnTo>
                  <a:pt x="3540132" y="0"/>
                </a:lnTo>
                <a:lnTo>
                  <a:pt x="3540132" y="989762"/>
                </a:lnTo>
                <a:lnTo>
                  <a:pt x="0" y="989762"/>
                </a:lnTo>
                <a:lnTo>
                  <a:pt x="0" y="0"/>
                </a:lnTo>
                <a:close/>
              </a:path>
            </a:pathLst>
          </a:custGeom>
          <a:blipFill>
            <a:blip r:embed="rId8"/>
            <a:stretch>
              <a:fillRect l="0" t="0" r="0" b="0"/>
            </a:stretch>
          </a:blipFill>
        </p:spPr>
      </p:sp>
      <p:grpSp>
        <p:nvGrpSpPr>
          <p:cNvPr name="Group 12" id="12"/>
          <p:cNvGrpSpPr/>
          <p:nvPr/>
        </p:nvGrpSpPr>
        <p:grpSpPr>
          <a:xfrm rot="0">
            <a:off x="2731745" y="4186292"/>
            <a:ext cx="1914416" cy="1914416"/>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67E50"/>
            </a:solidFill>
          </p:spPr>
        </p:sp>
        <p:sp>
          <p:nvSpPr>
            <p:cNvPr name="TextBox 14" id="14"/>
            <p:cNvSpPr txBox="true"/>
            <p:nvPr/>
          </p:nvSpPr>
          <p:spPr>
            <a:xfrm>
              <a:off x="76200" y="-28575"/>
              <a:ext cx="660400" cy="765175"/>
            </a:xfrm>
            <a:prstGeom prst="rect">
              <a:avLst/>
            </a:prstGeom>
          </p:spPr>
          <p:txBody>
            <a:bodyPr anchor="ctr" rtlCol="false" tIns="50800" lIns="50800" bIns="50800" rIns="50800"/>
            <a:lstStyle/>
            <a:p>
              <a:pPr algn="ctr">
                <a:lnSpc>
                  <a:spcPts val="3500"/>
                </a:lnSpc>
              </a:pPr>
            </a:p>
          </p:txBody>
        </p:sp>
      </p:grpSp>
      <p:grpSp>
        <p:nvGrpSpPr>
          <p:cNvPr name="Group 15" id="15"/>
          <p:cNvGrpSpPr/>
          <p:nvPr/>
        </p:nvGrpSpPr>
        <p:grpSpPr>
          <a:xfrm rot="0">
            <a:off x="5762706" y="4174984"/>
            <a:ext cx="1914416" cy="1914416"/>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67E50"/>
            </a:solidFill>
          </p:spPr>
        </p:sp>
        <p:sp>
          <p:nvSpPr>
            <p:cNvPr name="TextBox 17" id="17"/>
            <p:cNvSpPr txBox="true"/>
            <p:nvPr/>
          </p:nvSpPr>
          <p:spPr>
            <a:xfrm>
              <a:off x="76200" y="-28575"/>
              <a:ext cx="660400" cy="765175"/>
            </a:xfrm>
            <a:prstGeom prst="rect">
              <a:avLst/>
            </a:prstGeom>
          </p:spPr>
          <p:txBody>
            <a:bodyPr anchor="ctr" rtlCol="false" tIns="50800" lIns="50800" bIns="50800" rIns="50800"/>
            <a:lstStyle/>
            <a:p>
              <a:pPr algn="ctr">
                <a:lnSpc>
                  <a:spcPts val="3500"/>
                </a:lnSpc>
              </a:pPr>
            </a:p>
          </p:txBody>
        </p:sp>
      </p:grpSp>
      <p:grpSp>
        <p:nvGrpSpPr>
          <p:cNvPr name="Group 18" id="18"/>
          <p:cNvGrpSpPr/>
          <p:nvPr/>
        </p:nvGrpSpPr>
        <p:grpSpPr>
          <a:xfrm rot="0">
            <a:off x="11964775" y="4174984"/>
            <a:ext cx="1914416" cy="1914416"/>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67E50"/>
            </a:solidFill>
          </p:spPr>
        </p:sp>
        <p:sp>
          <p:nvSpPr>
            <p:cNvPr name="TextBox 20" id="20"/>
            <p:cNvSpPr txBox="true"/>
            <p:nvPr/>
          </p:nvSpPr>
          <p:spPr>
            <a:xfrm>
              <a:off x="76200" y="-28575"/>
              <a:ext cx="660400" cy="765175"/>
            </a:xfrm>
            <a:prstGeom prst="rect">
              <a:avLst/>
            </a:prstGeom>
          </p:spPr>
          <p:txBody>
            <a:bodyPr anchor="ctr" rtlCol="false" tIns="50800" lIns="50800" bIns="50800" rIns="50800"/>
            <a:lstStyle/>
            <a:p>
              <a:pPr algn="ctr">
                <a:lnSpc>
                  <a:spcPts val="3500"/>
                </a:lnSpc>
              </a:pPr>
            </a:p>
          </p:txBody>
        </p:sp>
      </p:grpSp>
      <p:grpSp>
        <p:nvGrpSpPr>
          <p:cNvPr name="Group 21" id="21"/>
          <p:cNvGrpSpPr/>
          <p:nvPr/>
        </p:nvGrpSpPr>
        <p:grpSpPr>
          <a:xfrm rot="0">
            <a:off x="2780024" y="4240034"/>
            <a:ext cx="1773006" cy="1773006"/>
            <a:chOff x="0" y="0"/>
            <a:chExt cx="812800" cy="812800"/>
          </a:xfrm>
        </p:grpSpPr>
        <p:sp>
          <p:nvSpPr>
            <p:cNvPr name="Freeform 22" id="22"/>
            <p:cNvSpPr/>
            <p:nvPr/>
          </p:nvSpPr>
          <p:spPr>
            <a:xfrm flipH="false" flipV="false" rot="90000">
              <a:off x="-5736" y="-5736"/>
              <a:ext cx="824272" cy="824272"/>
            </a:xfrm>
            <a:custGeom>
              <a:avLst/>
              <a:gdLst/>
              <a:ahLst/>
              <a:cxnLst/>
              <a:rect r="r" b="b" t="t" l="l"/>
              <a:pathLst>
                <a:path h="824272" w="824272">
                  <a:moveTo>
                    <a:pt x="401498" y="5875"/>
                  </a:moveTo>
                  <a:cubicBezTo>
                    <a:pt x="177126" y="11751"/>
                    <a:pt x="0" y="198403"/>
                    <a:pt x="5875" y="422774"/>
                  </a:cubicBezTo>
                  <a:cubicBezTo>
                    <a:pt x="11751" y="647146"/>
                    <a:pt x="198403" y="824272"/>
                    <a:pt x="422774" y="818397"/>
                  </a:cubicBezTo>
                  <a:cubicBezTo>
                    <a:pt x="647146" y="812521"/>
                    <a:pt x="824272" y="625869"/>
                    <a:pt x="818397" y="401498"/>
                  </a:cubicBezTo>
                  <a:cubicBezTo>
                    <a:pt x="812521" y="177126"/>
                    <a:pt x="625869" y="0"/>
                    <a:pt x="401498" y="5875"/>
                  </a:cubicBezTo>
                  <a:close/>
                </a:path>
              </a:pathLst>
            </a:custGeom>
            <a:blipFill>
              <a:blip r:embed="rId9"/>
              <a:stretch>
                <a:fillRect l="-13" t="-16684" r="-13" b="-16684"/>
              </a:stretch>
            </a:blipFill>
          </p:spPr>
        </p:sp>
      </p:grpSp>
      <p:grpSp>
        <p:nvGrpSpPr>
          <p:cNvPr name="Group 23" id="23"/>
          <p:cNvGrpSpPr/>
          <p:nvPr/>
        </p:nvGrpSpPr>
        <p:grpSpPr>
          <a:xfrm rot="0">
            <a:off x="5858154" y="4251343"/>
            <a:ext cx="1723519" cy="1723519"/>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0"/>
              <a:stretch>
                <a:fillRect l="0" t="-16666" r="0" b="-16666"/>
              </a:stretch>
            </a:blipFill>
          </p:spPr>
        </p:sp>
      </p:grpSp>
      <p:grpSp>
        <p:nvGrpSpPr>
          <p:cNvPr name="Group 25" id="25"/>
          <p:cNvGrpSpPr/>
          <p:nvPr/>
        </p:nvGrpSpPr>
        <p:grpSpPr>
          <a:xfrm rot="0">
            <a:off x="8717307" y="4174984"/>
            <a:ext cx="1914416" cy="1914416"/>
            <a:chOff x="0" y="0"/>
            <a:chExt cx="812800" cy="812800"/>
          </a:xfrm>
        </p:grpSpPr>
        <p:sp>
          <p:nvSpPr>
            <p:cNvPr name="Freeform 26" id="2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67E50"/>
            </a:solidFill>
          </p:spPr>
        </p:sp>
        <p:sp>
          <p:nvSpPr>
            <p:cNvPr name="TextBox 27" id="27"/>
            <p:cNvSpPr txBox="true"/>
            <p:nvPr/>
          </p:nvSpPr>
          <p:spPr>
            <a:xfrm>
              <a:off x="76200" y="-28575"/>
              <a:ext cx="660400" cy="765175"/>
            </a:xfrm>
            <a:prstGeom prst="rect">
              <a:avLst/>
            </a:prstGeom>
          </p:spPr>
          <p:txBody>
            <a:bodyPr anchor="ctr" rtlCol="false" tIns="50800" lIns="50800" bIns="50800" rIns="50800"/>
            <a:lstStyle/>
            <a:p>
              <a:pPr algn="ctr">
                <a:lnSpc>
                  <a:spcPts val="3500"/>
                </a:lnSpc>
              </a:pPr>
            </a:p>
          </p:txBody>
        </p:sp>
      </p:grpSp>
      <p:grpSp>
        <p:nvGrpSpPr>
          <p:cNvPr name="Group 28" id="28"/>
          <p:cNvGrpSpPr/>
          <p:nvPr/>
        </p:nvGrpSpPr>
        <p:grpSpPr>
          <a:xfrm rot="0">
            <a:off x="8793666" y="4251343"/>
            <a:ext cx="1761698" cy="1761698"/>
            <a:chOff x="0" y="0"/>
            <a:chExt cx="812800" cy="812800"/>
          </a:xfrm>
        </p:grpSpPr>
        <p:sp>
          <p:nvSpPr>
            <p:cNvPr name="Freeform 29" id="2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1"/>
              <a:stretch>
                <a:fillRect l="0" t="-16666" r="0" b="-16666"/>
              </a:stretch>
            </a:blipFill>
          </p:spPr>
        </p:sp>
      </p:grpSp>
      <p:sp>
        <p:nvSpPr>
          <p:cNvPr name="TextBox 30" id="30"/>
          <p:cNvSpPr txBox="true"/>
          <p:nvPr/>
        </p:nvSpPr>
        <p:spPr>
          <a:xfrm rot="0">
            <a:off x="1853101" y="6361020"/>
            <a:ext cx="3909604" cy="661024"/>
          </a:xfrm>
          <a:prstGeom prst="rect">
            <a:avLst/>
          </a:prstGeom>
        </p:spPr>
        <p:txBody>
          <a:bodyPr anchor="t" rtlCol="false" tIns="0" lIns="0" bIns="0" rIns="0">
            <a:spAutoFit/>
          </a:bodyPr>
          <a:lstStyle/>
          <a:p>
            <a:pPr algn="ctr">
              <a:lnSpc>
                <a:spcPts val="2384"/>
              </a:lnSpc>
            </a:pPr>
            <a:r>
              <a:rPr lang="en-US" b="true" sz="2483">
                <a:solidFill>
                  <a:srgbClr val="FFFFFF"/>
                </a:solidFill>
                <a:latin typeface="Aran Bold"/>
                <a:ea typeface="Aran Bold"/>
                <a:cs typeface="Aran Bold"/>
                <a:sym typeface="Aran Bold"/>
              </a:rPr>
              <a:t>Alfiya Nadhira Syifa 2413031037</a:t>
            </a:r>
          </a:p>
        </p:txBody>
      </p:sp>
      <p:sp>
        <p:nvSpPr>
          <p:cNvPr name="TextBox 31" id="31"/>
          <p:cNvSpPr txBox="true"/>
          <p:nvPr/>
        </p:nvSpPr>
        <p:spPr>
          <a:xfrm rot="0">
            <a:off x="5215110" y="6309465"/>
            <a:ext cx="3109249" cy="804129"/>
          </a:xfrm>
          <a:prstGeom prst="rect">
            <a:avLst/>
          </a:prstGeom>
        </p:spPr>
        <p:txBody>
          <a:bodyPr anchor="t" rtlCol="false" tIns="0" lIns="0" bIns="0" rIns="0">
            <a:spAutoFit/>
          </a:bodyPr>
          <a:lstStyle/>
          <a:p>
            <a:pPr algn="ctr">
              <a:lnSpc>
                <a:spcPts val="3062"/>
              </a:lnSpc>
            </a:pPr>
            <a:r>
              <a:rPr lang="en-US" b="true" sz="2187">
                <a:solidFill>
                  <a:srgbClr val="FFFFFF"/>
                </a:solidFill>
                <a:latin typeface="Aran Bold"/>
                <a:ea typeface="Aran Bold"/>
                <a:cs typeface="Aran Bold"/>
                <a:sym typeface="Aran Bold"/>
              </a:rPr>
              <a:t>Maya Khoyrotun Nisa 2413031045</a:t>
            </a:r>
          </a:p>
        </p:txBody>
      </p:sp>
      <p:sp>
        <p:nvSpPr>
          <p:cNvPr name="TextBox 32" id="32"/>
          <p:cNvSpPr txBox="true"/>
          <p:nvPr/>
        </p:nvSpPr>
        <p:spPr>
          <a:xfrm rot="0">
            <a:off x="11229140" y="6184670"/>
            <a:ext cx="3023302" cy="1003784"/>
          </a:xfrm>
          <a:prstGeom prst="rect">
            <a:avLst/>
          </a:prstGeom>
        </p:spPr>
        <p:txBody>
          <a:bodyPr anchor="t" rtlCol="false" tIns="0" lIns="0" bIns="0" rIns="0">
            <a:spAutoFit/>
          </a:bodyPr>
          <a:lstStyle/>
          <a:p>
            <a:pPr algn="ctr">
              <a:lnSpc>
                <a:spcPts val="3832"/>
              </a:lnSpc>
            </a:pPr>
            <a:r>
              <a:rPr lang="en-US" b="true" sz="2737">
                <a:solidFill>
                  <a:srgbClr val="FFFFFF"/>
                </a:solidFill>
                <a:latin typeface="Aran Bold"/>
                <a:ea typeface="Aran Bold"/>
                <a:cs typeface="Aran Bold"/>
                <a:sym typeface="Aran Bold"/>
              </a:rPr>
              <a:t>Nuzulliana 2413031064</a:t>
            </a:r>
          </a:p>
        </p:txBody>
      </p:sp>
      <p:grpSp>
        <p:nvGrpSpPr>
          <p:cNvPr name="Group 33" id="33"/>
          <p:cNvGrpSpPr/>
          <p:nvPr/>
        </p:nvGrpSpPr>
        <p:grpSpPr>
          <a:xfrm rot="0">
            <a:off x="12079314" y="4289522"/>
            <a:ext cx="1685339" cy="1685339"/>
            <a:chOff x="0" y="0"/>
            <a:chExt cx="812800" cy="812800"/>
          </a:xfrm>
        </p:grpSpPr>
        <p:sp>
          <p:nvSpPr>
            <p:cNvPr name="Freeform 34" id="3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2"/>
              <a:stretch>
                <a:fillRect l="0" t="-13897" r="0" b="-13897"/>
              </a:stretch>
            </a:blipFill>
          </p:spPr>
        </p:sp>
      </p:grpSp>
      <p:sp>
        <p:nvSpPr>
          <p:cNvPr name="TextBox 35" id="35"/>
          <p:cNvSpPr txBox="true"/>
          <p:nvPr/>
        </p:nvSpPr>
        <p:spPr>
          <a:xfrm rot="0">
            <a:off x="7886089" y="6290415"/>
            <a:ext cx="3594800" cy="935367"/>
          </a:xfrm>
          <a:prstGeom prst="rect">
            <a:avLst/>
          </a:prstGeom>
        </p:spPr>
        <p:txBody>
          <a:bodyPr anchor="t" rtlCol="false" tIns="0" lIns="0" bIns="0" rIns="0">
            <a:spAutoFit/>
          </a:bodyPr>
          <a:lstStyle/>
          <a:p>
            <a:pPr algn="ctr">
              <a:lnSpc>
                <a:spcPts val="3541"/>
              </a:lnSpc>
            </a:pPr>
            <a:r>
              <a:rPr lang="en-US" b="true" sz="2529">
                <a:solidFill>
                  <a:srgbClr val="FFFFFF"/>
                </a:solidFill>
                <a:latin typeface="Aran Bold"/>
                <a:ea typeface="Aran Bold"/>
                <a:cs typeface="Aran Bold"/>
                <a:sym typeface="Aran Bold"/>
              </a:rPr>
              <a:t>Anggit Yunizar 2413031046</a:t>
            </a:r>
          </a:p>
        </p:txBody>
      </p:sp>
    </p:spTree>
  </p:cSld>
  <p:clrMapOvr>
    <a:masterClrMapping/>
  </p:clrMapOvr>
  <p:transition spd="slow">
    <p:fade/>
  </p:transition>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916261" y="-2768555"/>
            <a:ext cx="16541855" cy="12026855"/>
          </a:xfrm>
          <a:custGeom>
            <a:avLst/>
            <a:gdLst/>
            <a:ahLst/>
            <a:cxnLst/>
            <a:rect r="r" b="b" t="t" l="l"/>
            <a:pathLst>
              <a:path h="12026855" w="16541855">
                <a:moveTo>
                  <a:pt x="0" y="0"/>
                </a:moveTo>
                <a:lnTo>
                  <a:pt x="16541855" y="0"/>
                </a:lnTo>
                <a:lnTo>
                  <a:pt x="16541855" y="12026855"/>
                </a:lnTo>
                <a:lnTo>
                  <a:pt x="0" y="1202685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5"/>
            <a:stretch>
              <a:fillRect l="0" t="0" r="0" b="0"/>
            </a:stretch>
          </a:blipFill>
        </p:spPr>
      </p:sp>
      <p:sp>
        <p:nvSpPr>
          <p:cNvPr name="Freeform 5" id="5"/>
          <p:cNvSpPr/>
          <p:nvPr/>
        </p:nvSpPr>
        <p:spPr>
          <a:xfrm flipH="false" flipV="false" rot="0">
            <a:off x="-100898" y="8555310"/>
            <a:ext cx="18489796" cy="5916735"/>
          </a:xfrm>
          <a:custGeom>
            <a:avLst/>
            <a:gdLst/>
            <a:ahLst/>
            <a:cxnLst/>
            <a:rect r="r" b="b" t="t" l="l"/>
            <a:pathLst>
              <a:path h="5916735" w="18489796">
                <a:moveTo>
                  <a:pt x="0" y="0"/>
                </a:moveTo>
                <a:lnTo>
                  <a:pt x="18489796" y="0"/>
                </a:lnTo>
                <a:lnTo>
                  <a:pt x="18489796" y="5916735"/>
                </a:lnTo>
                <a:lnTo>
                  <a:pt x="0" y="5916735"/>
                </a:lnTo>
                <a:lnTo>
                  <a:pt x="0" y="0"/>
                </a:lnTo>
                <a:close/>
              </a:path>
            </a:pathLst>
          </a:custGeom>
          <a:blipFill>
            <a:blip r:embed="rId6"/>
            <a:stretch>
              <a:fillRect l="0" t="0" r="0" b="0"/>
            </a:stretch>
          </a:blipFill>
        </p:spPr>
      </p:sp>
      <p:sp>
        <p:nvSpPr>
          <p:cNvPr name="Freeform 6" id="6"/>
          <p:cNvSpPr/>
          <p:nvPr/>
        </p:nvSpPr>
        <p:spPr>
          <a:xfrm flipH="false" flipV="false" rot="0">
            <a:off x="-475746" y="2814622"/>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7"/>
            <a:stretch>
              <a:fillRect l="0" t="0" r="0" b="0"/>
            </a:stretch>
          </a:blipFill>
        </p:spPr>
      </p:sp>
      <p:sp>
        <p:nvSpPr>
          <p:cNvPr name="Freeform 7" id="7"/>
          <p:cNvSpPr/>
          <p:nvPr/>
        </p:nvSpPr>
        <p:spPr>
          <a:xfrm flipH="false" flipV="false" rot="0">
            <a:off x="-2234328" y="-952748"/>
            <a:ext cx="7229991" cy="3142848"/>
          </a:xfrm>
          <a:custGeom>
            <a:avLst/>
            <a:gdLst/>
            <a:ahLst/>
            <a:cxnLst/>
            <a:rect r="r" b="b" t="t" l="l"/>
            <a:pathLst>
              <a:path h="3142848" w="7229991">
                <a:moveTo>
                  <a:pt x="0" y="0"/>
                </a:moveTo>
                <a:lnTo>
                  <a:pt x="7229991" y="0"/>
                </a:lnTo>
                <a:lnTo>
                  <a:pt x="7229991" y="3142847"/>
                </a:lnTo>
                <a:lnTo>
                  <a:pt x="0" y="3142847"/>
                </a:lnTo>
                <a:lnTo>
                  <a:pt x="0" y="0"/>
                </a:lnTo>
                <a:close/>
              </a:path>
            </a:pathLst>
          </a:custGeom>
          <a:blipFill>
            <a:blip r:embed="rId8"/>
            <a:stretch>
              <a:fillRect l="0" t="0" r="0" b="0"/>
            </a:stretch>
          </a:blipFill>
        </p:spPr>
      </p:sp>
      <p:sp>
        <p:nvSpPr>
          <p:cNvPr name="TextBox 8" id="8"/>
          <p:cNvSpPr txBox="true"/>
          <p:nvPr/>
        </p:nvSpPr>
        <p:spPr>
          <a:xfrm rot="0">
            <a:off x="6502269" y="2979153"/>
            <a:ext cx="11504323" cy="4223919"/>
          </a:xfrm>
          <a:prstGeom prst="rect">
            <a:avLst/>
          </a:prstGeom>
        </p:spPr>
        <p:txBody>
          <a:bodyPr anchor="t" rtlCol="false" tIns="0" lIns="0" bIns="0" rIns="0">
            <a:spAutoFit/>
          </a:bodyPr>
          <a:lstStyle/>
          <a:p>
            <a:pPr algn="l">
              <a:lnSpc>
                <a:spcPts val="3715"/>
              </a:lnSpc>
            </a:pPr>
            <a:r>
              <a:rPr lang="en-US" sz="2654">
                <a:solidFill>
                  <a:srgbClr val="082939"/>
                </a:solidFill>
                <a:latin typeface="Aran"/>
                <a:ea typeface="Aran"/>
                <a:cs typeface="Aran"/>
                <a:sym typeface="Aran"/>
              </a:rPr>
              <a:t>Instrumen keuangan, kas, dan piutang merupakan tiga unsur dasar yang saling terkait dan memiliki peran penting dalam mencerminkan kondisi keuangan suatu organisasi. Ketiga unsur ini tidak hanya mewakili aspek-aspek catatan akuntansi, tetapi juga berfungsi sebagai landasan krusial untuk manajemen risiko, pengendalian internal, dan pengambilan keputusan strategis. Oleh karena itu, pemahaman mendalam tentang karakteristik, pengakuan, pengukuran, dan pengelolaan ketiga unsur ini sangat penting bagi setiap perusahaan untuk mempertahankan kelangsungan dan stabilitas keuangannya di tengah perubahan ekonomi global.</a:t>
            </a:r>
          </a:p>
        </p:txBody>
      </p:sp>
      <p:sp>
        <p:nvSpPr>
          <p:cNvPr name="TextBox 9" id="9"/>
          <p:cNvSpPr txBox="true"/>
          <p:nvPr/>
        </p:nvSpPr>
        <p:spPr>
          <a:xfrm rot="0">
            <a:off x="7653010" y="1403651"/>
            <a:ext cx="11214888" cy="1410971"/>
          </a:xfrm>
          <a:prstGeom prst="rect">
            <a:avLst/>
          </a:prstGeom>
        </p:spPr>
        <p:txBody>
          <a:bodyPr anchor="t" rtlCol="false" tIns="0" lIns="0" bIns="0" rIns="0">
            <a:spAutoFit/>
          </a:bodyPr>
          <a:lstStyle/>
          <a:p>
            <a:pPr algn="l">
              <a:lnSpc>
                <a:spcPts val="11479"/>
              </a:lnSpc>
            </a:pPr>
            <a:r>
              <a:rPr lang="en-US" sz="8199">
                <a:solidFill>
                  <a:srgbClr val="082939"/>
                </a:solidFill>
                <a:latin typeface="Berthold Block"/>
                <a:ea typeface="Berthold Block"/>
                <a:cs typeface="Berthold Block"/>
                <a:sym typeface="Berthold Block"/>
              </a:rPr>
              <a:t>LATAR BELAKANG</a:t>
            </a:r>
          </a:p>
        </p:txBody>
      </p:sp>
    </p:spTree>
  </p:cSld>
  <p:clrMapOvr>
    <a:masterClrMapping/>
  </p:clrMapOvr>
  <p:transition spd="slow">
    <p:fade/>
  </p:transition>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false" flipV="false" rot="0">
            <a:off x="-100898" y="8555310"/>
            <a:ext cx="18489796" cy="5916735"/>
          </a:xfrm>
          <a:custGeom>
            <a:avLst/>
            <a:gdLst/>
            <a:ahLst/>
            <a:cxnLst/>
            <a:rect r="r" b="b" t="t" l="l"/>
            <a:pathLst>
              <a:path h="5916735" w="18489796">
                <a:moveTo>
                  <a:pt x="0" y="0"/>
                </a:moveTo>
                <a:lnTo>
                  <a:pt x="18489796" y="0"/>
                </a:lnTo>
                <a:lnTo>
                  <a:pt x="18489796" y="5916735"/>
                </a:lnTo>
                <a:lnTo>
                  <a:pt x="0" y="5916735"/>
                </a:lnTo>
                <a:lnTo>
                  <a:pt x="0" y="0"/>
                </a:lnTo>
                <a:close/>
              </a:path>
            </a:pathLst>
          </a:custGeom>
          <a:blipFill>
            <a:blip r:embed="rId4"/>
            <a:stretch>
              <a:fillRect l="0" t="0" r="0" b="0"/>
            </a:stretch>
          </a:blipFill>
        </p:spPr>
      </p:sp>
      <p:sp>
        <p:nvSpPr>
          <p:cNvPr name="Freeform 5" id="5"/>
          <p:cNvSpPr/>
          <p:nvPr/>
        </p:nvSpPr>
        <p:spPr>
          <a:xfrm flipH="false" flipV="false" rot="0">
            <a:off x="-2035968" y="-1358081"/>
            <a:ext cx="8254434" cy="3588169"/>
          </a:xfrm>
          <a:custGeom>
            <a:avLst/>
            <a:gdLst/>
            <a:ahLst/>
            <a:cxnLst/>
            <a:rect r="r" b="b" t="t" l="l"/>
            <a:pathLst>
              <a:path h="3588169" w="8254434">
                <a:moveTo>
                  <a:pt x="0" y="0"/>
                </a:moveTo>
                <a:lnTo>
                  <a:pt x="8254433" y="0"/>
                </a:lnTo>
                <a:lnTo>
                  <a:pt x="8254433" y="3588169"/>
                </a:lnTo>
                <a:lnTo>
                  <a:pt x="0" y="3588169"/>
                </a:lnTo>
                <a:lnTo>
                  <a:pt x="0" y="0"/>
                </a:lnTo>
                <a:close/>
              </a:path>
            </a:pathLst>
          </a:custGeom>
          <a:blipFill>
            <a:blip r:embed="rId5"/>
            <a:stretch>
              <a:fillRect l="0" t="0" r="0" b="0"/>
            </a:stretch>
          </a:blipFill>
        </p:spPr>
      </p:sp>
      <p:sp>
        <p:nvSpPr>
          <p:cNvPr name="Freeform 6" id="6"/>
          <p:cNvSpPr/>
          <p:nvPr/>
        </p:nvSpPr>
        <p:spPr>
          <a:xfrm flipH="false" flipV="false" rot="0">
            <a:off x="13091728" y="-912760"/>
            <a:ext cx="7067770" cy="3072331"/>
          </a:xfrm>
          <a:custGeom>
            <a:avLst/>
            <a:gdLst/>
            <a:ahLst/>
            <a:cxnLst/>
            <a:rect r="r" b="b" t="t" l="l"/>
            <a:pathLst>
              <a:path h="3072331" w="7067770">
                <a:moveTo>
                  <a:pt x="0" y="0"/>
                </a:moveTo>
                <a:lnTo>
                  <a:pt x="7067769" y="0"/>
                </a:lnTo>
                <a:lnTo>
                  <a:pt x="7067769" y="3072331"/>
                </a:lnTo>
                <a:lnTo>
                  <a:pt x="0" y="3072331"/>
                </a:lnTo>
                <a:lnTo>
                  <a:pt x="0" y="0"/>
                </a:lnTo>
                <a:close/>
              </a:path>
            </a:pathLst>
          </a:custGeom>
          <a:blipFill>
            <a:blip r:embed="rId5"/>
            <a:stretch>
              <a:fillRect l="0" t="0" r="0" b="0"/>
            </a:stretch>
          </a:blipFill>
        </p:spPr>
      </p:sp>
      <p:sp>
        <p:nvSpPr>
          <p:cNvPr name="Freeform 7" id="7"/>
          <p:cNvSpPr/>
          <p:nvPr/>
        </p:nvSpPr>
        <p:spPr>
          <a:xfrm flipH="false" flipV="false" rot="0">
            <a:off x="14730508" y="2659554"/>
            <a:ext cx="3729799" cy="8854123"/>
          </a:xfrm>
          <a:custGeom>
            <a:avLst/>
            <a:gdLst/>
            <a:ahLst/>
            <a:cxnLst/>
            <a:rect r="r" b="b" t="t" l="l"/>
            <a:pathLst>
              <a:path h="8854123" w="3729799">
                <a:moveTo>
                  <a:pt x="0" y="0"/>
                </a:moveTo>
                <a:lnTo>
                  <a:pt x="3729799" y="0"/>
                </a:lnTo>
                <a:lnTo>
                  <a:pt x="3729799" y="8854123"/>
                </a:lnTo>
                <a:lnTo>
                  <a:pt x="0" y="8854123"/>
                </a:lnTo>
                <a:lnTo>
                  <a:pt x="0" y="0"/>
                </a:lnTo>
                <a:close/>
              </a:path>
            </a:pathLst>
          </a:custGeom>
          <a:blipFill>
            <a:blip r:embed="rId6"/>
            <a:stretch>
              <a:fillRect l="0" t="0" r="0" b="0"/>
            </a:stretch>
          </a:blipFill>
        </p:spPr>
      </p:sp>
      <p:sp>
        <p:nvSpPr>
          <p:cNvPr name="Freeform 8" id="8"/>
          <p:cNvSpPr/>
          <p:nvPr/>
        </p:nvSpPr>
        <p:spPr>
          <a:xfrm flipH="false" flipV="false" rot="0">
            <a:off x="8158547" y="400021"/>
            <a:ext cx="1970906" cy="2190270"/>
          </a:xfrm>
          <a:custGeom>
            <a:avLst/>
            <a:gdLst/>
            <a:ahLst/>
            <a:cxnLst/>
            <a:rect r="r" b="b" t="t" l="l"/>
            <a:pathLst>
              <a:path h="2190270" w="1970906">
                <a:moveTo>
                  <a:pt x="0" y="0"/>
                </a:moveTo>
                <a:lnTo>
                  <a:pt x="1970906" y="0"/>
                </a:lnTo>
                <a:lnTo>
                  <a:pt x="1970906" y="2190270"/>
                </a:lnTo>
                <a:lnTo>
                  <a:pt x="0" y="2190270"/>
                </a:lnTo>
                <a:lnTo>
                  <a:pt x="0" y="0"/>
                </a:lnTo>
                <a:close/>
              </a:path>
            </a:pathLst>
          </a:custGeom>
          <a:blipFill>
            <a:blip r:embed="rId7"/>
            <a:stretch>
              <a:fillRect l="0" t="0" r="0" b="0"/>
            </a:stretch>
          </a:blipFill>
        </p:spPr>
      </p:sp>
      <p:sp>
        <p:nvSpPr>
          <p:cNvPr name="TextBox 9" id="9"/>
          <p:cNvSpPr txBox="true"/>
          <p:nvPr/>
        </p:nvSpPr>
        <p:spPr>
          <a:xfrm rot="0">
            <a:off x="3536556" y="2428366"/>
            <a:ext cx="11214888" cy="1410971"/>
          </a:xfrm>
          <a:prstGeom prst="rect">
            <a:avLst/>
          </a:prstGeom>
        </p:spPr>
        <p:txBody>
          <a:bodyPr anchor="t" rtlCol="false" tIns="0" lIns="0" bIns="0" rIns="0">
            <a:spAutoFit/>
          </a:bodyPr>
          <a:lstStyle/>
          <a:p>
            <a:pPr algn="ctr">
              <a:lnSpc>
                <a:spcPts val="11479"/>
              </a:lnSpc>
            </a:pPr>
            <a:r>
              <a:rPr lang="en-US" sz="8199">
                <a:solidFill>
                  <a:srgbClr val="FDE39B"/>
                </a:solidFill>
                <a:latin typeface="Berthold Block"/>
                <a:ea typeface="Berthold Block"/>
                <a:cs typeface="Berthold Block"/>
                <a:sym typeface="Berthold Block"/>
              </a:rPr>
              <a:t>TINJAUAN TEORI </a:t>
            </a:r>
          </a:p>
        </p:txBody>
      </p:sp>
      <p:sp>
        <p:nvSpPr>
          <p:cNvPr name="TextBox 10" id="10"/>
          <p:cNvSpPr txBox="true"/>
          <p:nvPr/>
        </p:nvSpPr>
        <p:spPr>
          <a:xfrm rot="0">
            <a:off x="3536556" y="3934587"/>
            <a:ext cx="10470067" cy="3828909"/>
          </a:xfrm>
          <a:prstGeom prst="rect">
            <a:avLst/>
          </a:prstGeom>
        </p:spPr>
        <p:txBody>
          <a:bodyPr anchor="t" rtlCol="false" tIns="0" lIns="0" bIns="0" rIns="0">
            <a:spAutoFit/>
          </a:bodyPr>
          <a:lstStyle/>
          <a:p>
            <a:pPr algn="just" marL="1536997" indent="-768498" lvl="1">
              <a:lnSpc>
                <a:spcPts val="9966"/>
              </a:lnSpc>
              <a:buAutoNum type="arabicPeriod" startAt="1"/>
            </a:pPr>
            <a:r>
              <a:rPr lang="en-US" sz="7119">
                <a:solidFill>
                  <a:srgbClr val="FFFFFF"/>
                </a:solidFill>
                <a:latin typeface="Aran"/>
                <a:ea typeface="Aran"/>
                <a:cs typeface="Aran"/>
                <a:sym typeface="Aran"/>
              </a:rPr>
              <a:t>Instrumen Keuangan</a:t>
            </a:r>
          </a:p>
          <a:p>
            <a:pPr algn="just" marL="1536997" indent="-768498" lvl="1">
              <a:lnSpc>
                <a:spcPts val="9966"/>
              </a:lnSpc>
              <a:buAutoNum type="arabicPeriod" startAt="1"/>
            </a:pPr>
            <a:r>
              <a:rPr lang="en-US" sz="7119">
                <a:solidFill>
                  <a:srgbClr val="FFFFFF"/>
                </a:solidFill>
                <a:latin typeface="Aran"/>
                <a:ea typeface="Aran"/>
                <a:cs typeface="Aran"/>
                <a:sym typeface="Aran"/>
              </a:rPr>
              <a:t>Kas</a:t>
            </a:r>
          </a:p>
          <a:p>
            <a:pPr algn="just" marL="1536997" indent="-768498" lvl="1">
              <a:lnSpc>
                <a:spcPts val="9966"/>
              </a:lnSpc>
              <a:buAutoNum type="arabicPeriod" startAt="1"/>
            </a:pPr>
            <a:r>
              <a:rPr lang="en-US" sz="7119">
                <a:solidFill>
                  <a:srgbClr val="FFFFFF"/>
                </a:solidFill>
                <a:latin typeface="Aran"/>
                <a:ea typeface="Aran"/>
                <a:cs typeface="Aran"/>
                <a:sym typeface="Aran"/>
              </a:rPr>
              <a:t>Piutang </a:t>
            </a:r>
            <a:r>
              <a:rPr lang="en-US" sz="7119">
                <a:solidFill>
                  <a:srgbClr val="FFFFFF"/>
                </a:solidFill>
                <a:latin typeface="Aran"/>
                <a:ea typeface="Aran"/>
                <a:cs typeface="Aran"/>
                <a:sym typeface="Aran"/>
              </a:rPr>
              <a:t/>
            </a:r>
          </a:p>
        </p:txBody>
      </p:sp>
      <p:sp>
        <p:nvSpPr>
          <p:cNvPr name="Freeform 11" id="11"/>
          <p:cNvSpPr/>
          <p:nvPr/>
        </p:nvSpPr>
        <p:spPr>
          <a:xfrm flipH="true" flipV="false" rot="0">
            <a:off x="-100898" y="2230088"/>
            <a:ext cx="3466719" cy="8229600"/>
          </a:xfrm>
          <a:custGeom>
            <a:avLst/>
            <a:gdLst/>
            <a:ahLst/>
            <a:cxnLst/>
            <a:rect r="r" b="b" t="t" l="l"/>
            <a:pathLst>
              <a:path h="8229600" w="3466719">
                <a:moveTo>
                  <a:pt x="3466719" y="0"/>
                </a:moveTo>
                <a:lnTo>
                  <a:pt x="0" y="0"/>
                </a:lnTo>
                <a:lnTo>
                  <a:pt x="0" y="8229600"/>
                </a:lnTo>
                <a:lnTo>
                  <a:pt x="3466719" y="8229600"/>
                </a:lnTo>
                <a:lnTo>
                  <a:pt x="3466719" y="0"/>
                </a:lnTo>
                <a:close/>
              </a:path>
            </a:pathLst>
          </a:custGeom>
          <a:blipFill>
            <a:blip r:embed="rId6"/>
            <a:stretch>
              <a:fillRect l="0" t="0" r="0" b="0"/>
            </a:stretch>
          </a:blipFill>
        </p:spPr>
      </p:sp>
    </p:spTree>
  </p:cSld>
  <p:clrMapOvr>
    <a:masterClrMapping/>
  </p:clrMapOvr>
  <p:transition spd="slow">
    <p:fade/>
  </p:transition>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false" flipV="false" rot="0">
            <a:off x="1472697" y="-2902239"/>
            <a:ext cx="16815303" cy="14795664"/>
          </a:xfrm>
          <a:custGeom>
            <a:avLst/>
            <a:gdLst/>
            <a:ahLst/>
            <a:cxnLst/>
            <a:rect r="r" b="b" t="t" l="l"/>
            <a:pathLst>
              <a:path h="14795664" w="16815303">
                <a:moveTo>
                  <a:pt x="0" y="0"/>
                </a:moveTo>
                <a:lnTo>
                  <a:pt x="16815303" y="0"/>
                </a:lnTo>
                <a:lnTo>
                  <a:pt x="16815303" y="14795663"/>
                </a:lnTo>
                <a:lnTo>
                  <a:pt x="0" y="1479566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369433" y="4833678"/>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6"/>
            <a:stretch>
              <a:fillRect l="0" t="0" r="0" b="0"/>
            </a:stretch>
          </a:blipFill>
        </p:spPr>
      </p:sp>
      <p:sp>
        <p:nvSpPr>
          <p:cNvPr name="Freeform 6" id="6"/>
          <p:cNvSpPr/>
          <p:nvPr/>
        </p:nvSpPr>
        <p:spPr>
          <a:xfrm flipH="false" flipV="false" rot="0">
            <a:off x="14751444" y="4010650"/>
            <a:ext cx="4165323" cy="5247650"/>
          </a:xfrm>
          <a:custGeom>
            <a:avLst/>
            <a:gdLst/>
            <a:ahLst/>
            <a:cxnLst/>
            <a:rect r="r" b="b" t="t" l="l"/>
            <a:pathLst>
              <a:path h="5247650" w="4165323">
                <a:moveTo>
                  <a:pt x="0" y="0"/>
                </a:moveTo>
                <a:lnTo>
                  <a:pt x="4165323" y="0"/>
                </a:lnTo>
                <a:lnTo>
                  <a:pt x="4165323" y="5247650"/>
                </a:lnTo>
                <a:lnTo>
                  <a:pt x="0" y="5247650"/>
                </a:lnTo>
                <a:lnTo>
                  <a:pt x="0" y="0"/>
                </a:lnTo>
                <a:close/>
              </a:path>
            </a:pathLst>
          </a:custGeom>
          <a:blipFill>
            <a:blip r:embed="rId7"/>
            <a:stretch>
              <a:fillRect l="0" t="0" r="0" b="0"/>
            </a:stretch>
          </a:blipFill>
        </p:spPr>
      </p:sp>
      <p:sp>
        <p:nvSpPr>
          <p:cNvPr name="Freeform 7" id="7"/>
          <p:cNvSpPr/>
          <p:nvPr/>
        </p:nvSpPr>
        <p:spPr>
          <a:xfrm flipH="true" flipV="false" rot="0">
            <a:off x="11938752" y="5143500"/>
            <a:ext cx="6978015" cy="8229600"/>
          </a:xfrm>
          <a:custGeom>
            <a:avLst/>
            <a:gdLst/>
            <a:ahLst/>
            <a:cxnLst/>
            <a:rect r="r" b="b" t="t" l="l"/>
            <a:pathLst>
              <a:path h="8229600" w="6978015">
                <a:moveTo>
                  <a:pt x="6978015" y="0"/>
                </a:moveTo>
                <a:lnTo>
                  <a:pt x="0" y="0"/>
                </a:lnTo>
                <a:lnTo>
                  <a:pt x="0" y="8229600"/>
                </a:lnTo>
                <a:lnTo>
                  <a:pt x="6978015" y="8229600"/>
                </a:lnTo>
                <a:lnTo>
                  <a:pt x="6978015" y="0"/>
                </a:lnTo>
                <a:close/>
              </a:path>
            </a:pathLst>
          </a:custGeom>
          <a:blipFill>
            <a:blip r:embed="rId6"/>
            <a:stretch>
              <a:fillRect l="0" t="0" r="0" b="0"/>
            </a:stretch>
          </a:blipFill>
        </p:spPr>
      </p:sp>
      <p:sp>
        <p:nvSpPr>
          <p:cNvPr name="Freeform 8" id="8"/>
          <p:cNvSpPr/>
          <p:nvPr/>
        </p:nvSpPr>
        <p:spPr>
          <a:xfrm flipH="false" flipV="false" rot="0">
            <a:off x="-4691464" y="4300187"/>
            <a:ext cx="8644060" cy="3757538"/>
          </a:xfrm>
          <a:custGeom>
            <a:avLst/>
            <a:gdLst/>
            <a:ahLst/>
            <a:cxnLst/>
            <a:rect r="r" b="b" t="t" l="l"/>
            <a:pathLst>
              <a:path h="3757538" w="8644060">
                <a:moveTo>
                  <a:pt x="0" y="0"/>
                </a:moveTo>
                <a:lnTo>
                  <a:pt x="8644061" y="0"/>
                </a:lnTo>
                <a:lnTo>
                  <a:pt x="8644061" y="3757538"/>
                </a:lnTo>
                <a:lnTo>
                  <a:pt x="0" y="3757538"/>
                </a:lnTo>
                <a:lnTo>
                  <a:pt x="0" y="0"/>
                </a:lnTo>
                <a:close/>
              </a:path>
            </a:pathLst>
          </a:custGeom>
          <a:blipFill>
            <a:blip r:embed="rId8"/>
            <a:stretch>
              <a:fillRect l="0" t="0" r="0" b="0"/>
            </a:stretch>
          </a:blipFill>
        </p:spPr>
      </p:sp>
      <p:sp>
        <p:nvSpPr>
          <p:cNvPr name="Freeform 9" id="9"/>
          <p:cNvSpPr/>
          <p:nvPr/>
        </p:nvSpPr>
        <p:spPr>
          <a:xfrm flipH="false" flipV="false" rot="0">
            <a:off x="13830578" y="0"/>
            <a:ext cx="7268329" cy="3159513"/>
          </a:xfrm>
          <a:custGeom>
            <a:avLst/>
            <a:gdLst/>
            <a:ahLst/>
            <a:cxnLst/>
            <a:rect r="r" b="b" t="t" l="l"/>
            <a:pathLst>
              <a:path h="3159513" w="7268329">
                <a:moveTo>
                  <a:pt x="0" y="0"/>
                </a:moveTo>
                <a:lnTo>
                  <a:pt x="7268329" y="0"/>
                </a:lnTo>
                <a:lnTo>
                  <a:pt x="7268329" y="3159513"/>
                </a:lnTo>
                <a:lnTo>
                  <a:pt x="0" y="3159513"/>
                </a:lnTo>
                <a:lnTo>
                  <a:pt x="0" y="0"/>
                </a:lnTo>
                <a:close/>
              </a:path>
            </a:pathLst>
          </a:custGeom>
          <a:blipFill>
            <a:blip r:embed="rId8"/>
            <a:stretch>
              <a:fillRect l="0" t="0" r="0" b="0"/>
            </a:stretch>
          </a:blipFill>
        </p:spPr>
      </p:sp>
      <p:sp>
        <p:nvSpPr>
          <p:cNvPr name="TextBox 10" id="10"/>
          <p:cNvSpPr txBox="true"/>
          <p:nvPr/>
        </p:nvSpPr>
        <p:spPr>
          <a:xfrm rot="0">
            <a:off x="3965751" y="1063447"/>
            <a:ext cx="10667749" cy="927844"/>
          </a:xfrm>
          <a:prstGeom prst="rect">
            <a:avLst/>
          </a:prstGeom>
        </p:spPr>
        <p:txBody>
          <a:bodyPr anchor="t" rtlCol="false" tIns="0" lIns="0" bIns="0" rIns="0">
            <a:spAutoFit/>
          </a:bodyPr>
          <a:lstStyle/>
          <a:p>
            <a:pPr algn="ctr">
              <a:lnSpc>
                <a:spcPts val="7564"/>
              </a:lnSpc>
            </a:pPr>
            <a:r>
              <a:rPr lang="en-US" sz="5403">
                <a:solidFill>
                  <a:srgbClr val="082939"/>
                </a:solidFill>
                <a:latin typeface="Berthold Block"/>
                <a:ea typeface="Berthold Block"/>
                <a:cs typeface="Berthold Block"/>
                <a:sym typeface="Berthold Block"/>
              </a:rPr>
              <a:t>JENIS-JENIS INSTRUMEN KEUANGAN</a:t>
            </a:r>
          </a:p>
        </p:txBody>
      </p:sp>
      <p:sp>
        <p:nvSpPr>
          <p:cNvPr name="TextBox 11" id="11"/>
          <p:cNvSpPr txBox="true"/>
          <p:nvPr/>
        </p:nvSpPr>
        <p:spPr>
          <a:xfrm rot="0">
            <a:off x="3952597" y="3169386"/>
            <a:ext cx="5029791" cy="3569649"/>
          </a:xfrm>
          <a:prstGeom prst="rect">
            <a:avLst/>
          </a:prstGeom>
        </p:spPr>
        <p:txBody>
          <a:bodyPr anchor="t" rtlCol="false" tIns="0" lIns="0" bIns="0" rIns="0">
            <a:spAutoFit/>
          </a:bodyPr>
          <a:lstStyle/>
          <a:p>
            <a:pPr algn="just" marL="1071437" indent="-535718" lvl="1">
              <a:lnSpc>
                <a:spcPts val="6947"/>
              </a:lnSpc>
              <a:buAutoNum type="arabicPeriod" startAt="1"/>
            </a:pPr>
            <a:r>
              <a:rPr lang="en-US" sz="4962">
                <a:solidFill>
                  <a:srgbClr val="082939"/>
                </a:solidFill>
                <a:latin typeface="Aran"/>
                <a:ea typeface="Aran"/>
                <a:cs typeface="Aran"/>
                <a:sym typeface="Aran"/>
              </a:rPr>
              <a:t>Instrumen kas </a:t>
            </a:r>
          </a:p>
          <a:p>
            <a:pPr algn="just" marL="1071437" indent="-535718" lvl="1">
              <a:lnSpc>
                <a:spcPts val="6947"/>
              </a:lnSpc>
              <a:buAutoNum type="arabicPeriod" startAt="1"/>
            </a:pPr>
            <a:r>
              <a:rPr lang="en-US" sz="4962">
                <a:solidFill>
                  <a:srgbClr val="082939"/>
                </a:solidFill>
                <a:latin typeface="Aran"/>
                <a:ea typeface="Aran"/>
                <a:cs typeface="Aran"/>
                <a:sym typeface="Aran"/>
              </a:rPr>
              <a:t>Saham</a:t>
            </a:r>
          </a:p>
          <a:p>
            <a:pPr algn="just" marL="1071437" indent="-535718" lvl="1">
              <a:lnSpc>
                <a:spcPts val="6947"/>
              </a:lnSpc>
              <a:buAutoNum type="arabicPeriod" startAt="1"/>
            </a:pPr>
            <a:r>
              <a:rPr lang="en-US" sz="4962">
                <a:solidFill>
                  <a:srgbClr val="082939"/>
                </a:solidFill>
                <a:latin typeface="Aran"/>
                <a:ea typeface="Aran"/>
                <a:cs typeface="Aran"/>
                <a:sym typeface="Aran"/>
              </a:rPr>
              <a:t>Obligasi</a:t>
            </a:r>
          </a:p>
          <a:p>
            <a:pPr algn="just">
              <a:lnSpc>
                <a:spcPts val="6947"/>
              </a:lnSpc>
            </a:pPr>
          </a:p>
        </p:txBody>
      </p:sp>
      <p:sp>
        <p:nvSpPr>
          <p:cNvPr name="TextBox 12" id="12"/>
          <p:cNvSpPr txBox="true"/>
          <p:nvPr/>
        </p:nvSpPr>
        <p:spPr>
          <a:xfrm rot="0">
            <a:off x="10859409" y="3178911"/>
            <a:ext cx="5029791" cy="3407088"/>
          </a:xfrm>
          <a:prstGeom prst="rect">
            <a:avLst/>
          </a:prstGeom>
        </p:spPr>
        <p:txBody>
          <a:bodyPr anchor="t" rtlCol="false" tIns="0" lIns="0" bIns="0" rIns="0">
            <a:spAutoFit/>
          </a:bodyPr>
          <a:lstStyle/>
          <a:p>
            <a:pPr algn="just">
              <a:lnSpc>
                <a:spcPts val="6807"/>
              </a:lnSpc>
            </a:pPr>
            <a:r>
              <a:rPr lang="en-US" sz="4862">
                <a:solidFill>
                  <a:srgbClr val="082939"/>
                </a:solidFill>
                <a:latin typeface="Aran"/>
                <a:ea typeface="Aran"/>
                <a:cs typeface="Aran"/>
                <a:sym typeface="Aran"/>
              </a:rPr>
              <a:t>4.Pinj</a:t>
            </a:r>
            <a:r>
              <a:rPr lang="en-US" sz="4862">
                <a:solidFill>
                  <a:srgbClr val="082939"/>
                </a:solidFill>
                <a:latin typeface="Aran"/>
                <a:ea typeface="Aran"/>
                <a:cs typeface="Aran"/>
                <a:sym typeface="Aran"/>
              </a:rPr>
              <a:t>aman</a:t>
            </a:r>
          </a:p>
          <a:p>
            <a:pPr algn="just">
              <a:lnSpc>
                <a:spcPts val="6807"/>
              </a:lnSpc>
            </a:pPr>
            <a:r>
              <a:rPr lang="en-US" sz="4862">
                <a:solidFill>
                  <a:srgbClr val="082939"/>
                </a:solidFill>
                <a:latin typeface="Aran"/>
                <a:ea typeface="Aran"/>
                <a:cs typeface="Aran"/>
                <a:sym typeface="Aran"/>
              </a:rPr>
              <a:t>5.Obligasi Konversi 6.Konversi Utang </a:t>
            </a:r>
          </a:p>
          <a:p>
            <a:pPr algn="just">
              <a:lnSpc>
                <a:spcPts val="6107"/>
              </a:lnSpc>
            </a:pPr>
          </a:p>
        </p:txBody>
      </p:sp>
    </p:spTree>
  </p:cSld>
  <p:clrMapOvr>
    <a:masterClrMapping/>
  </p:clrMapOvr>
  <p:transition spd="slow">
    <p:fade/>
  </p:transition>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1960393" y="6865048"/>
            <a:ext cx="21194255" cy="5890237"/>
          </a:xfrm>
          <a:custGeom>
            <a:avLst/>
            <a:gdLst/>
            <a:ahLst/>
            <a:cxnLst/>
            <a:rect r="r" b="b" t="t" l="l"/>
            <a:pathLst>
              <a:path h="5890237" w="21194255">
                <a:moveTo>
                  <a:pt x="0" y="0"/>
                </a:moveTo>
                <a:lnTo>
                  <a:pt x="21194255" y="0"/>
                </a:lnTo>
                <a:lnTo>
                  <a:pt x="21194255" y="5890237"/>
                </a:lnTo>
                <a:lnTo>
                  <a:pt x="0" y="5890237"/>
                </a:lnTo>
                <a:lnTo>
                  <a:pt x="0" y="0"/>
                </a:lnTo>
                <a:close/>
              </a:path>
            </a:pathLst>
          </a:custGeom>
          <a:blipFill>
            <a:blip r:embed="rId3"/>
            <a:stretch>
              <a:fillRect l="0" t="0" r="0" b="0"/>
            </a:stretch>
          </a:blipFill>
        </p:spPr>
      </p:sp>
      <p:sp>
        <p:nvSpPr>
          <p:cNvPr name="Freeform 4" id="4"/>
          <p:cNvSpPr/>
          <p:nvPr/>
        </p:nvSpPr>
        <p:spPr>
          <a:xfrm flipH="false" flipV="false" rot="0">
            <a:off x="14644504" y="3202040"/>
            <a:ext cx="4165323" cy="5247650"/>
          </a:xfrm>
          <a:custGeom>
            <a:avLst/>
            <a:gdLst/>
            <a:ahLst/>
            <a:cxnLst/>
            <a:rect r="r" b="b" t="t" l="l"/>
            <a:pathLst>
              <a:path h="5247650" w="4165323">
                <a:moveTo>
                  <a:pt x="0" y="0"/>
                </a:moveTo>
                <a:lnTo>
                  <a:pt x="4165322" y="0"/>
                </a:lnTo>
                <a:lnTo>
                  <a:pt x="4165322" y="5247650"/>
                </a:lnTo>
                <a:lnTo>
                  <a:pt x="0" y="5247650"/>
                </a:lnTo>
                <a:lnTo>
                  <a:pt x="0" y="0"/>
                </a:lnTo>
                <a:close/>
              </a:path>
            </a:pathLst>
          </a:custGeom>
          <a:blipFill>
            <a:blip r:embed="rId4"/>
            <a:stretch>
              <a:fillRect l="0" t="0" r="0" b="0"/>
            </a:stretch>
          </a:blipFill>
        </p:spPr>
      </p:sp>
      <p:sp>
        <p:nvSpPr>
          <p:cNvPr name="Freeform 5" id="5"/>
          <p:cNvSpPr/>
          <p:nvPr/>
        </p:nvSpPr>
        <p:spPr>
          <a:xfrm flipH="false" flipV="false" rot="0">
            <a:off x="75988" y="2999615"/>
            <a:ext cx="4165323" cy="5247650"/>
          </a:xfrm>
          <a:custGeom>
            <a:avLst/>
            <a:gdLst/>
            <a:ahLst/>
            <a:cxnLst/>
            <a:rect r="r" b="b" t="t" l="l"/>
            <a:pathLst>
              <a:path h="5247650" w="4165323">
                <a:moveTo>
                  <a:pt x="0" y="0"/>
                </a:moveTo>
                <a:lnTo>
                  <a:pt x="4165322" y="0"/>
                </a:lnTo>
                <a:lnTo>
                  <a:pt x="4165322" y="5247651"/>
                </a:lnTo>
                <a:lnTo>
                  <a:pt x="0" y="5247651"/>
                </a:lnTo>
                <a:lnTo>
                  <a:pt x="0" y="0"/>
                </a:lnTo>
                <a:close/>
              </a:path>
            </a:pathLst>
          </a:custGeom>
          <a:blipFill>
            <a:blip r:embed="rId4"/>
            <a:stretch>
              <a:fillRect l="0" t="0" r="0" b="0"/>
            </a:stretch>
          </a:blipFill>
        </p:spPr>
      </p:sp>
      <p:sp>
        <p:nvSpPr>
          <p:cNvPr name="Freeform 6" id="6"/>
          <p:cNvSpPr/>
          <p:nvPr/>
        </p:nvSpPr>
        <p:spPr>
          <a:xfrm flipH="false" flipV="false" rot="0">
            <a:off x="-3661350" y="-1103286"/>
            <a:ext cx="9933611" cy="4318100"/>
          </a:xfrm>
          <a:custGeom>
            <a:avLst/>
            <a:gdLst/>
            <a:ahLst/>
            <a:cxnLst/>
            <a:rect r="r" b="b" t="t" l="l"/>
            <a:pathLst>
              <a:path h="4318100" w="9933611">
                <a:moveTo>
                  <a:pt x="0" y="0"/>
                </a:moveTo>
                <a:lnTo>
                  <a:pt x="9933611" y="0"/>
                </a:lnTo>
                <a:lnTo>
                  <a:pt x="9933611" y="4318100"/>
                </a:lnTo>
                <a:lnTo>
                  <a:pt x="0" y="4318100"/>
                </a:lnTo>
                <a:lnTo>
                  <a:pt x="0" y="0"/>
                </a:lnTo>
                <a:close/>
              </a:path>
            </a:pathLst>
          </a:custGeom>
          <a:blipFill>
            <a:blip r:embed="rId5"/>
            <a:stretch>
              <a:fillRect l="0" t="0" r="0" b="0"/>
            </a:stretch>
          </a:blipFill>
        </p:spPr>
      </p:sp>
      <p:sp>
        <p:nvSpPr>
          <p:cNvPr name="Freeform 7" id="7"/>
          <p:cNvSpPr/>
          <p:nvPr/>
        </p:nvSpPr>
        <p:spPr>
          <a:xfrm flipH="false" flipV="false" rot="0">
            <a:off x="13288138" y="-708628"/>
            <a:ext cx="9025716" cy="3923442"/>
          </a:xfrm>
          <a:custGeom>
            <a:avLst/>
            <a:gdLst/>
            <a:ahLst/>
            <a:cxnLst/>
            <a:rect r="r" b="b" t="t" l="l"/>
            <a:pathLst>
              <a:path h="3923442" w="9025716">
                <a:moveTo>
                  <a:pt x="0" y="0"/>
                </a:moveTo>
                <a:lnTo>
                  <a:pt x="9025717" y="0"/>
                </a:lnTo>
                <a:lnTo>
                  <a:pt x="9025717" y="3923442"/>
                </a:lnTo>
                <a:lnTo>
                  <a:pt x="0" y="3923442"/>
                </a:lnTo>
                <a:lnTo>
                  <a:pt x="0" y="0"/>
                </a:lnTo>
                <a:close/>
              </a:path>
            </a:pathLst>
          </a:custGeom>
          <a:blipFill>
            <a:blip r:embed="rId5"/>
            <a:stretch>
              <a:fillRect l="0" t="0" r="0" b="0"/>
            </a:stretch>
          </a:blipFill>
        </p:spPr>
      </p:sp>
      <p:sp>
        <p:nvSpPr>
          <p:cNvPr name="TextBox 8" id="8"/>
          <p:cNvSpPr txBox="true"/>
          <p:nvPr/>
        </p:nvSpPr>
        <p:spPr>
          <a:xfrm rot="0">
            <a:off x="3536556" y="1283845"/>
            <a:ext cx="11214888" cy="1410971"/>
          </a:xfrm>
          <a:prstGeom prst="rect">
            <a:avLst/>
          </a:prstGeom>
        </p:spPr>
        <p:txBody>
          <a:bodyPr anchor="t" rtlCol="false" tIns="0" lIns="0" bIns="0" rIns="0">
            <a:spAutoFit/>
          </a:bodyPr>
          <a:lstStyle/>
          <a:p>
            <a:pPr algn="ctr">
              <a:lnSpc>
                <a:spcPts val="11479"/>
              </a:lnSpc>
            </a:pPr>
            <a:r>
              <a:rPr lang="en-US" sz="8199">
                <a:solidFill>
                  <a:srgbClr val="FDE39B"/>
                </a:solidFill>
                <a:latin typeface="Berthold Block"/>
                <a:ea typeface="Berthold Block"/>
                <a:cs typeface="Berthold Block"/>
                <a:sym typeface="Berthold Block"/>
              </a:rPr>
              <a:t>KAS </a:t>
            </a:r>
          </a:p>
        </p:txBody>
      </p:sp>
      <p:sp>
        <p:nvSpPr>
          <p:cNvPr name="TextBox 9" id="9"/>
          <p:cNvSpPr txBox="true"/>
          <p:nvPr/>
        </p:nvSpPr>
        <p:spPr>
          <a:xfrm rot="0">
            <a:off x="4241310" y="2840703"/>
            <a:ext cx="10199434" cy="4424618"/>
          </a:xfrm>
          <a:prstGeom prst="rect">
            <a:avLst/>
          </a:prstGeom>
        </p:spPr>
        <p:txBody>
          <a:bodyPr anchor="t" rtlCol="false" tIns="0" lIns="0" bIns="0" rIns="0">
            <a:spAutoFit/>
          </a:bodyPr>
          <a:lstStyle/>
          <a:p>
            <a:pPr algn="just" marL="1076748" indent="-538374" lvl="1">
              <a:lnSpc>
                <a:spcPts val="6982"/>
              </a:lnSpc>
              <a:buAutoNum type="arabicPeriod" startAt="1"/>
            </a:pPr>
            <a:r>
              <a:rPr lang="en-US" sz="4987">
                <a:solidFill>
                  <a:srgbClr val="FFFFFF"/>
                </a:solidFill>
                <a:latin typeface="Aran"/>
                <a:ea typeface="Aran"/>
                <a:cs typeface="Aran"/>
                <a:sym typeface="Aran"/>
              </a:rPr>
              <a:t>Teori Laporan Arus Kas</a:t>
            </a:r>
          </a:p>
          <a:p>
            <a:pPr algn="just" marL="1076748" indent="-538374" lvl="1">
              <a:lnSpc>
                <a:spcPts val="6982"/>
              </a:lnSpc>
              <a:buAutoNum type="arabicPeriod" startAt="1"/>
            </a:pPr>
            <a:r>
              <a:rPr lang="en-US" sz="4987">
                <a:solidFill>
                  <a:srgbClr val="FFFFFF"/>
                </a:solidFill>
                <a:latin typeface="Aran"/>
                <a:ea typeface="Aran"/>
                <a:cs typeface="Aran"/>
                <a:sym typeface="Aran"/>
              </a:rPr>
              <a:t>Komposisi Kas</a:t>
            </a:r>
          </a:p>
          <a:p>
            <a:pPr algn="just" marL="1076748" indent="-538374" lvl="1">
              <a:lnSpc>
                <a:spcPts val="6982"/>
              </a:lnSpc>
              <a:buAutoNum type="arabicPeriod" startAt="1"/>
            </a:pPr>
            <a:r>
              <a:rPr lang="en-US" sz="4987">
                <a:solidFill>
                  <a:srgbClr val="FFFFFF"/>
                </a:solidFill>
                <a:latin typeface="Aran"/>
                <a:ea typeface="Aran"/>
                <a:cs typeface="Aran"/>
                <a:sym typeface="Aran"/>
              </a:rPr>
              <a:t>Sistem Penerimaan Kas</a:t>
            </a:r>
          </a:p>
          <a:p>
            <a:pPr algn="just" marL="1076748" indent="-538374" lvl="1">
              <a:lnSpc>
                <a:spcPts val="6982"/>
              </a:lnSpc>
              <a:buAutoNum type="arabicPeriod" startAt="1"/>
            </a:pPr>
            <a:r>
              <a:rPr lang="en-US" sz="4987">
                <a:solidFill>
                  <a:srgbClr val="FFFFFF"/>
                </a:solidFill>
                <a:latin typeface="Aran"/>
                <a:ea typeface="Aran"/>
                <a:cs typeface="Aran"/>
                <a:sym typeface="Aran"/>
              </a:rPr>
              <a:t>Sistem Pengeluaran Kas</a:t>
            </a:r>
          </a:p>
          <a:p>
            <a:pPr algn="just" marL="1076748" indent="-538374" lvl="1">
              <a:lnSpc>
                <a:spcPts val="6982"/>
              </a:lnSpc>
              <a:buAutoNum type="arabicPeriod" startAt="1"/>
            </a:pPr>
            <a:r>
              <a:rPr lang="en-US" sz="4987">
                <a:solidFill>
                  <a:srgbClr val="FFFFFF"/>
                </a:solidFill>
                <a:latin typeface="Aran"/>
                <a:ea typeface="Aran"/>
                <a:cs typeface="Aran"/>
                <a:sym typeface="Aran"/>
              </a:rPr>
              <a:t>Perputaran Kas</a:t>
            </a:r>
          </a:p>
        </p:txBody>
      </p:sp>
      <p:sp>
        <p:nvSpPr>
          <p:cNvPr name="Freeform 10" id="10"/>
          <p:cNvSpPr/>
          <p:nvPr/>
        </p:nvSpPr>
        <p:spPr>
          <a:xfrm flipH="false" flipV="false" rot="0">
            <a:off x="-100898" y="8555310"/>
            <a:ext cx="18489796" cy="5916735"/>
          </a:xfrm>
          <a:custGeom>
            <a:avLst/>
            <a:gdLst/>
            <a:ahLst/>
            <a:cxnLst/>
            <a:rect r="r" b="b" t="t" l="l"/>
            <a:pathLst>
              <a:path h="5916735" w="18489796">
                <a:moveTo>
                  <a:pt x="0" y="0"/>
                </a:moveTo>
                <a:lnTo>
                  <a:pt x="18489796" y="0"/>
                </a:lnTo>
                <a:lnTo>
                  <a:pt x="18489796" y="5916735"/>
                </a:lnTo>
                <a:lnTo>
                  <a:pt x="0" y="5916735"/>
                </a:lnTo>
                <a:lnTo>
                  <a:pt x="0" y="0"/>
                </a:lnTo>
                <a:close/>
              </a:path>
            </a:pathLst>
          </a:custGeom>
          <a:blipFill>
            <a:blip r:embed="rId6"/>
            <a:stretch>
              <a:fillRect l="0" t="0" r="0" b="0"/>
            </a:stretch>
          </a:blipFill>
        </p:spPr>
      </p:sp>
      <p:sp>
        <p:nvSpPr>
          <p:cNvPr name="Freeform 11" id="11"/>
          <p:cNvSpPr/>
          <p:nvPr/>
        </p:nvSpPr>
        <p:spPr>
          <a:xfrm flipH="false" flipV="false" rot="0">
            <a:off x="1766490" y="8449690"/>
            <a:ext cx="3540132" cy="989762"/>
          </a:xfrm>
          <a:custGeom>
            <a:avLst/>
            <a:gdLst/>
            <a:ahLst/>
            <a:cxnLst/>
            <a:rect r="r" b="b" t="t" l="l"/>
            <a:pathLst>
              <a:path h="989762" w="3540132">
                <a:moveTo>
                  <a:pt x="0" y="0"/>
                </a:moveTo>
                <a:lnTo>
                  <a:pt x="3540132" y="0"/>
                </a:lnTo>
                <a:lnTo>
                  <a:pt x="3540132" y="989762"/>
                </a:lnTo>
                <a:lnTo>
                  <a:pt x="0" y="989762"/>
                </a:lnTo>
                <a:lnTo>
                  <a:pt x="0" y="0"/>
                </a:lnTo>
                <a:close/>
              </a:path>
            </a:pathLst>
          </a:custGeom>
          <a:blipFill>
            <a:blip r:embed="rId7"/>
            <a:stretch>
              <a:fillRect l="0" t="0" r="0" b="0"/>
            </a:stretch>
          </a:blipFill>
        </p:spPr>
      </p:sp>
    </p:spTree>
  </p:cSld>
  <p:clrMapOvr>
    <a:masterClrMapping/>
  </p:clrMapOvr>
  <p:transition spd="slow">
    <p:fade/>
  </p:transition>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1960393" y="6865048"/>
            <a:ext cx="21194255" cy="5890237"/>
          </a:xfrm>
          <a:custGeom>
            <a:avLst/>
            <a:gdLst/>
            <a:ahLst/>
            <a:cxnLst/>
            <a:rect r="r" b="b" t="t" l="l"/>
            <a:pathLst>
              <a:path h="5890237" w="21194255">
                <a:moveTo>
                  <a:pt x="0" y="0"/>
                </a:moveTo>
                <a:lnTo>
                  <a:pt x="21194255" y="0"/>
                </a:lnTo>
                <a:lnTo>
                  <a:pt x="21194255" y="5890237"/>
                </a:lnTo>
                <a:lnTo>
                  <a:pt x="0" y="5890237"/>
                </a:lnTo>
                <a:lnTo>
                  <a:pt x="0" y="0"/>
                </a:lnTo>
                <a:close/>
              </a:path>
            </a:pathLst>
          </a:custGeom>
          <a:blipFill>
            <a:blip r:embed="rId3"/>
            <a:stretch>
              <a:fillRect l="0" t="0" r="0" b="0"/>
            </a:stretch>
          </a:blipFill>
        </p:spPr>
      </p:sp>
      <p:sp>
        <p:nvSpPr>
          <p:cNvPr name="Freeform 4" id="4"/>
          <p:cNvSpPr/>
          <p:nvPr/>
        </p:nvSpPr>
        <p:spPr>
          <a:xfrm flipH="false" flipV="false" rot="0">
            <a:off x="14644504" y="3202040"/>
            <a:ext cx="4165323" cy="5247650"/>
          </a:xfrm>
          <a:custGeom>
            <a:avLst/>
            <a:gdLst/>
            <a:ahLst/>
            <a:cxnLst/>
            <a:rect r="r" b="b" t="t" l="l"/>
            <a:pathLst>
              <a:path h="5247650" w="4165323">
                <a:moveTo>
                  <a:pt x="0" y="0"/>
                </a:moveTo>
                <a:lnTo>
                  <a:pt x="4165322" y="0"/>
                </a:lnTo>
                <a:lnTo>
                  <a:pt x="4165322" y="5247650"/>
                </a:lnTo>
                <a:lnTo>
                  <a:pt x="0" y="5247650"/>
                </a:lnTo>
                <a:lnTo>
                  <a:pt x="0" y="0"/>
                </a:lnTo>
                <a:close/>
              </a:path>
            </a:pathLst>
          </a:custGeom>
          <a:blipFill>
            <a:blip r:embed="rId4"/>
            <a:stretch>
              <a:fillRect l="0" t="0" r="0" b="0"/>
            </a:stretch>
          </a:blipFill>
        </p:spPr>
      </p:sp>
      <p:sp>
        <p:nvSpPr>
          <p:cNvPr name="Freeform 5" id="5"/>
          <p:cNvSpPr/>
          <p:nvPr/>
        </p:nvSpPr>
        <p:spPr>
          <a:xfrm flipH="false" flipV="false" rot="0">
            <a:off x="75988" y="2999615"/>
            <a:ext cx="4165323" cy="5247650"/>
          </a:xfrm>
          <a:custGeom>
            <a:avLst/>
            <a:gdLst/>
            <a:ahLst/>
            <a:cxnLst/>
            <a:rect r="r" b="b" t="t" l="l"/>
            <a:pathLst>
              <a:path h="5247650" w="4165323">
                <a:moveTo>
                  <a:pt x="0" y="0"/>
                </a:moveTo>
                <a:lnTo>
                  <a:pt x="4165322" y="0"/>
                </a:lnTo>
                <a:lnTo>
                  <a:pt x="4165322" y="5247651"/>
                </a:lnTo>
                <a:lnTo>
                  <a:pt x="0" y="5247651"/>
                </a:lnTo>
                <a:lnTo>
                  <a:pt x="0" y="0"/>
                </a:lnTo>
                <a:close/>
              </a:path>
            </a:pathLst>
          </a:custGeom>
          <a:blipFill>
            <a:blip r:embed="rId4"/>
            <a:stretch>
              <a:fillRect l="0" t="0" r="0" b="0"/>
            </a:stretch>
          </a:blipFill>
        </p:spPr>
      </p:sp>
      <p:sp>
        <p:nvSpPr>
          <p:cNvPr name="Freeform 6" id="6"/>
          <p:cNvSpPr/>
          <p:nvPr/>
        </p:nvSpPr>
        <p:spPr>
          <a:xfrm flipH="false" flipV="false" rot="0">
            <a:off x="-3661350" y="-1103286"/>
            <a:ext cx="9933611" cy="4318100"/>
          </a:xfrm>
          <a:custGeom>
            <a:avLst/>
            <a:gdLst/>
            <a:ahLst/>
            <a:cxnLst/>
            <a:rect r="r" b="b" t="t" l="l"/>
            <a:pathLst>
              <a:path h="4318100" w="9933611">
                <a:moveTo>
                  <a:pt x="0" y="0"/>
                </a:moveTo>
                <a:lnTo>
                  <a:pt x="9933611" y="0"/>
                </a:lnTo>
                <a:lnTo>
                  <a:pt x="9933611" y="4318100"/>
                </a:lnTo>
                <a:lnTo>
                  <a:pt x="0" y="4318100"/>
                </a:lnTo>
                <a:lnTo>
                  <a:pt x="0" y="0"/>
                </a:lnTo>
                <a:close/>
              </a:path>
            </a:pathLst>
          </a:custGeom>
          <a:blipFill>
            <a:blip r:embed="rId5"/>
            <a:stretch>
              <a:fillRect l="0" t="0" r="0" b="0"/>
            </a:stretch>
          </a:blipFill>
        </p:spPr>
      </p:sp>
      <p:sp>
        <p:nvSpPr>
          <p:cNvPr name="Freeform 7" id="7"/>
          <p:cNvSpPr/>
          <p:nvPr/>
        </p:nvSpPr>
        <p:spPr>
          <a:xfrm flipH="false" flipV="false" rot="0">
            <a:off x="13288138" y="-708628"/>
            <a:ext cx="9025716" cy="3923442"/>
          </a:xfrm>
          <a:custGeom>
            <a:avLst/>
            <a:gdLst/>
            <a:ahLst/>
            <a:cxnLst/>
            <a:rect r="r" b="b" t="t" l="l"/>
            <a:pathLst>
              <a:path h="3923442" w="9025716">
                <a:moveTo>
                  <a:pt x="0" y="0"/>
                </a:moveTo>
                <a:lnTo>
                  <a:pt x="9025717" y="0"/>
                </a:lnTo>
                <a:lnTo>
                  <a:pt x="9025717" y="3923442"/>
                </a:lnTo>
                <a:lnTo>
                  <a:pt x="0" y="3923442"/>
                </a:lnTo>
                <a:lnTo>
                  <a:pt x="0" y="0"/>
                </a:lnTo>
                <a:close/>
              </a:path>
            </a:pathLst>
          </a:custGeom>
          <a:blipFill>
            <a:blip r:embed="rId5"/>
            <a:stretch>
              <a:fillRect l="0" t="0" r="0" b="0"/>
            </a:stretch>
          </a:blipFill>
        </p:spPr>
      </p:sp>
      <p:sp>
        <p:nvSpPr>
          <p:cNvPr name="TextBox 8" id="8"/>
          <p:cNvSpPr txBox="true"/>
          <p:nvPr/>
        </p:nvSpPr>
        <p:spPr>
          <a:xfrm rot="0">
            <a:off x="3536556" y="1803843"/>
            <a:ext cx="11214888" cy="1410971"/>
          </a:xfrm>
          <a:prstGeom prst="rect">
            <a:avLst/>
          </a:prstGeom>
        </p:spPr>
        <p:txBody>
          <a:bodyPr anchor="t" rtlCol="false" tIns="0" lIns="0" bIns="0" rIns="0">
            <a:spAutoFit/>
          </a:bodyPr>
          <a:lstStyle/>
          <a:p>
            <a:pPr algn="ctr">
              <a:lnSpc>
                <a:spcPts val="11479"/>
              </a:lnSpc>
            </a:pPr>
            <a:r>
              <a:rPr lang="en-US" sz="8199">
                <a:solidFill>
                  <a:srgbClr val="FDE39B"/>
                </a:solidFill>
                <a:latin typeface="Berthold Block"/>
                <a:ea typeface="Berthold Block"/>
                <a:cs typeface="Berthold Block"/>
                <a:sym typeface="Berthold Block"/>
              </a:rPr>
              <a:t>PIUTANG </a:t>
            </a:r>
          </a:p>
        </p:txBody>
      </p:sp>
      <p:sp>
        <p:nvSpPr>
          <p:cNvPr name="TextBox 9" id="9"/>
          <p:cNvSpPr txBox="true"/>
          <p:nvPr/>
        </p:nvSpPr>
        <p:spPr>
          <a:xfrm rot="0">
            <a:off x="2150186" y="3810524"/>
            <a:ext cx="15109114" cy="3444859"/>
          </a:xfrm>
          <a:prstGeom prst="rect">
            <a:avLst/>
          </a:prstGeom>
        </p:spPr>
        <p:txBody>
          <a:bodyPr anchor="t" rtlCol="false" tIns="0" lIns="0" bIns="0" rIns="0">
            <a:spAutoFit/>
          </a:bodyPr>
          <a:lstStyle/>
          <a:p>
            <a:pPr algn="just" marL="1042973" indent="-521486" lvl="1">
              <a:lnSpc>
                <a:spcPts val="6763"/>
              </a:lnSpc>
              <a:buAutoNum type="arabicPeriod" startAt="1"/>
            </a:pPr>
            <a:r>
              <a:rPr lang="en-US" sz="4830">
                <a:solidFill>
                  <a:srgbClr val="FFFFFF"/>
                </a:solidFill>
                <a:latin typeface="Aran"/>
                <a:ea typeface="Aran"/>
                <a:cs typeface="Aran"/>
                <a:sym typeface="Aran"/>
              </a:rPr>
              <a:t>Klasifikasi Piutang  (Piutang dagang, piutang wesel, dan piutang lainnya)</a:t>
            </a:r>
          </a:p>
          <a:p>
            <a:pPr algn="just" marL="1042973" indent="-521486" lvl="1">
              <a:lnSpc>
                <a:spcPts val="6763"/>
              </a:lnSpc>
              <a:buAutoNum type="arabicPeriod" startAt="1"/>
            </a:pPr>
            <a:r>
              <a:rPr lang="en-US" sz="4830">
                <a:solidFill>
                  <a:srgbClr val="FFFFFF"/>
                </a:solidFill>
                <a:latin typeface="Aran"/>
                <a:ea typeface="Aran"/>
                <a:cs typeface="Aran"/>
                <a:sym typeface="Aran"/>
              </a:rPr>
              <a:t>Piutang tak tertagih</a:t>
            </a:r>
          </a:p>
          <a:p>
            <a:pPr algn="just">
              <a:lnSpc>
                <a:spcPts val="6763"/>
              </a:lnSpc>
            </a:pPr>
            <a:r>
              <a:rPr lang="en-US" sz="4830">
                <a:solidFill>
                  <a:srgbClr val="FFFFFF"/>
                </a:solidFill>
                <a:latin typeface="Aran"/>
                <a:ea typeface="Aran"/>
                <a:cs typeface="Aran"/>
                <a:sym typeface="Aran"/>
              </a:rPr>
              <a:t/>
            </a:r>
          </a:p>
        </p:txBody>
      </p:sp>
      <p:sp>
        <p:nvSpPr>
          <p:cNvPr name="Freeform 10" id="10"/>
          <p:cNvSpPr/>
          <p:nvPr/>
        </p:nvSpPr>
        <p:spPr>
          <a:xfrm flipH="false" flipV="false" rot="0">
            <a:off x="-100898" y="8555310"/>
            <a:ext cx="18489796" cy="5916735"/>
          </a:xfrm>
          <a:custGeom>
            <a:avLst/>
            <a:gdLst/>
            <a:ahLst/>
            <a:cxnLst/>
            <a:rect r="r" b="b" t="t" l="l"/>
            <a:pathLst>
              <a:path h="5916735" w="18489796">
                <a:moveTo>
                  <a:pt x="0" y="0"/>
                </a:moveTo>
                <a:lnTo>
                  <a:pt x="18489796" y="0"/>
                </a:lnTo>
                <a:lnTo>
                  <a:pt x="18489796" y="5916735"/>
                </a:lnTo>
                <a:lnTo>
                  <a:pt x="0" y="5916735"/>
                </a:lnTo>
                <a:lnTo>
                  <a:pt x="0" y="0"/>
                </a:lnTo>
                <a:close/>
              </a:path>
            </a:pathLst>
          </a:custGeom>
          <a:blipFill>
            <a:blip r:embed="rId6"/>
            <a:stretch>
              <a:fillRect l="0" t="0" r="0" b="0"/>
            </a:stretch>
          </a:blipFill>
        </p:spPr>
      </p:sp>
      <p:sp>
        <p:nvSpPr>
          <p:cNvPr name="Freeform 11" id="11"/>
          <p:cNvSpPr/>
          <p:nvPr/>
        </p:nvSpPr>
        <p:spPr>
          <a:xfrm flipH="false" flipV="false" rot="0">
            <a:off x="12874437" y="8449690"/>
            <a:ext cx="3540132" cy="989762"/>
          </a:xfrm>
          <a:custGeom>
            <a:avLst/>
            <a:gdLst/>
            <a:ahLst/>
            <a:cxnLst/>
            <a:rect r="r" b="b" t="t" l="l"/>
            <a:pathLst>
              <a:path h="989762" w="3540132">
                <a:moveTo>
                  <a:pt x="0" y="0"/>
                </a:moveTo>
                <a:lnTo>
                  <a:pt x="3540133" y="0"/>
                </a:lnTo>
                <a:lnTo>
                  <a:pt x="3540133" y="989762"/>
                </a:lnTo>
                <a:lnTo>
                  <a:pt x="0" y="989762"/>
                </a:lnTo>
                <a:lnTo>
                  <a:pt x="0" y="0"/>
                </a:lnTo>
                <a:close/>
              </a:path>
            </a:pathLst>
          </a:custGeom>
          <a:blipFill>
            <a:blip r:embed="rId7"/>
            <a:stretch>
              <a:fillRect l="0" t="0" r="0" b="0"/>
            </a:stretch>
          </a:blipFill>
        </p:spPr>
      </p:sp>
    </p:spTree>
  </p:cSld>
  <p:clrMapOvr>
    <a:masterClrMapping/>
  </p:clrMapOvr>
  <p:transition spd="slow">
    <p:fade/>
  </p:transition>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TextBox 4" id="4"/>
          <p:cNvSpPr txBox="true"/>
          <p:nvPr/>
        </p:nvSpPr>
        <p:spPr>
          <a:xfrm rot="0">
            <a:off x="4937572" y="2704426"/>
            <a:ext cx="8412856" cy="4298497"/>
          </a:xfrm>
          <a:prstGeom prst="rect">
            <a:avLst/>
          </a:prstGeom>
        </p:spPr>
        <p:txBody>
          <a:bodyPr anchor="t" rtlCol="false" tIns="0" lIns="0" bIns="0" rIns="0">
            <a:spAutoFit/>
          </a:bodyPr>
          <a:lstStyle/>
          <a:p>
            <a:pPr algn="ctr">
              <a:lnSpc>
                <a:spcPts val="17223"/>
              </a:lnSpc>
            </a:pPr>
            <a:r>
              <a:rPr lang="en-US" sz="12302">
                <a:solidFill>
                  <a:srgbClr val="FDE39B"/>
                </a:solidFill>
                <a:latin typeface="Berthold Block"/>
                <a:ea typeface="Berthold Block"/>
                <a:cs typeface="Berthold Block"/>
                <a:sym typeface="Berthold Block"/>
              </a:rPr>
              <a:t>ANY QUESTION???</a:t>
            </a:r>
          </a:p>
        </p:txBody>
      </p:sp>
      <p:sp>
        <p:nvSpPr>
          <p:cNvPr name="Freeform 5" id="5"/>
          <p:cNvSpPr/>
          <p:nvPr/>
        </p:nvSpPr>
        <p:spPr>
          <a:xfrm flipH="false" flipV="false" rot="0">
            <a:off x="-4011917" y="2424700"/>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4"/>
            <a:stretch>
              <a:fillRect l="0" t="0" r="0" b="0"/>
            </a:stretch>
          </a:blipFill>
        </p:spPr>
      </p:sp>
      <p:sp>
        <p:nvSpPr>
          <p:cNvPr name="Freeform 6" id="6"/>
          <p:cNvSpPr/>
          <p:nvPr/>
        </p:nvSpPr>
        <p:spPr>
          <a:xfrm flipH="true" flipV="false" rot="0">
            <a:off x="15065769" y="2530475"/>
            <a:ext cx="6978015" cy="8229600"/>
          </a:xfrm>
          <a:custGeom>
            <a:avLst/>
            <a:gdLst/>
            <a:ahLst/>
            <a:cxnLst/>
            <a:rect r="r" b="b" t="t" l="l"/>
            <a:pathLst>
              <a:path h="8229600" w="6978015">
                <a:moveTo>
                  <a:pt x="6978015" y="0"/>
                </a:moveTo>
                <a:lnTo>
                  <a:pt x="0" y="0"/>
                </a:lnTo>
                <a:lnTo>
                  <a:pt x="0" y="8229600"/>
                </a:lnTo>
                <a:lnTo>
                  <a:pt x="6978015" y="8229600"/>
                </a:lnTo>
                <a:lnTo>
                  <a:pt x="6978015" y="0"/>
                </a:lnTo>
                <a:close/>
              </a:path>
            </a:pathLst>
          </a:custGeom>
          <a:blipFill>
            <a:blip r:embed="rId4"/>
            <a:stretch>
              <a:fillRect l="0" t="0" r="0" b="0"/>
            </a:stretch>
          </a:blipFill>
        </p:spPr>
      </p:sp>
      <p:sp>
        <p:nvSpPr>
          <p:cNvPr name="Freeform 7" id="7"/>
          <p:cNvSpPr/>
          <p:nvPr/>
        </p:nvSpPr>
        <p:spPr>
          <a:xfrm flipH="false" flipV="false" rot="0">
            <a:off x="-2289373" y="-1336588"/>
            <a:ext cx="7216000" cy="3136766"/>
          </a:xfrm>
          <a:custGeom>
            <a:avLst/>
            <a:gdLst/>
            <a:ahLst/>
            <a:cxnLst/>
            <a:rect r="r" b="b" t="t" l="l"/>
            <a:pathLst>
              <a:path h="3136766" w="7216000">
                <a:moveTo>
                  <a:pt x="0" y="0"/>
                </a:moveTo>
                <a:lnTo>
                  <a:pt x="7216000" y="0"/>
                </a:lnTo>
                <a:lnTo>
                  <a:pt x="7216000" y="3136765"/>
                </a:lnTo>
                <a:lnTo>
                  <a:pt x="0" y="3136765"/>
                </a:lnTo>
                <a:lnTo>
                  <a:pt x="0" y="0"/>
                </a:lnTo>
                <a:close/>
              </a:path>
            </a:pathLst>
          </a:custGeom>
          <a:blipFill>
            <a:blip r:embed="rId5"/>
            <a:stretch>
              <a:fillRect l="0" t="0" r="0" b="0"/>
            </a:stretch>
          </a:blipFill>
        </p:spPr>
      </p:sp>
      <p:sp>
        <p:nvSpPr>
          <p:cNvPr name="Freeform 8" id="8"/>
          <p:cNvSpPr/>
          <p:nvPr/>
        </p:nvSpPr>
        <p:spPr>
          <a:xfrm flipH="false" flipV="false" rot="0">
            <a:off x="14105247" y="-211632"/>
            <a:ext cx="6308105" cy="2742108"/>
          </a:xfrm>
          <a:custGeom>
            <a:avLst/>
            <a:gdLst/>
            <a:ahLst/>
            <a:cxnLst/>
            <a:rect r="r" b="b" t="t" l="l"/>
            <a:pathLst>
              <a:path h="2742108" w="6308105">
                <a:moveTo>
                  <a:pt x="0" y="0"/>
                </a:moveTo>
                <a:lnTo>
                  <a:pt x="6308106" y="0"/>
                </a:lnTo>
                <a:lnTo>
                  <a:pt x="6308106" y="2742107"/>
                </a:lnTo>
                <a:lnTo>
                  <a:pt x="0" y="2742107"/>
                </a:lnTo>
                <a:lnTo>
                  <a:pt x="0" y="0"/>
                </a:lnTo>
                <a:close/>
              </a:path>
            </a:pathLst>
          </a:custGeom>
          <a:blipFill>
            <a:blip r:embed="rId5"/>
            <a:stretch>
              <a:fillRect l="0" t="0" r="0" b="0"/>
            </a:stretch>
          </a:blipFill>
        </p:spPr>
      </p:sp>
    </p:spTree>
  </p:cSld>
  <p:clrMapOvr>
    <a:masterClrMapping/>
  </p:clrMapOvr>
  <p:transition spd="slow">
    <p:fade/>
  </p:transition>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7629" r="0" b="-17629"/>
            </a:stretch>
          </a:blipFill>
        </p:spPr>
      </p:sp>
      <p:sp>
        <p:nvSpPr>
          <p:cNvPr name="Freeform 3" id="3"/>
          <p:cNvSpPr/>
          <p:nvPr/>
        </p:nvSpPr>
        <p:spPr>
          <a:xfrm flipH="false" flipV="false" rot="0">
            <a:off x="364808" y="7002923"/>
            <a:ext cx="16230600" cy="4510754"/>
          </a:xfrm>
          <a:custGeom>
            <a:avLst/>
            <a:gdLst/>
            <a:ahLst/>
            <a:cxnLst/>
            <a:rect r="r" b="b" t="t" l="l"/>
            <a:pathLst>
              <a:path h="4510754" w="16230600">
                <a:moveTo>
                  <a:pt x="0" y="0"/>
                </a:moveTo>
                <a:lnTo>
                  <a:pt x="16230600" y="0"/>
                </a:lnTo>
                <a:lnTo>
                  <a:pt x="16230600" y="4510754"/>
                </a:lnTo>
                <a:lnTo>
                  <a:pt x="0" y="4510754"/>
                </a:lnTo>
                <a:lnTo>
                  <a:pt x="0" y="0"/>
                </a:lnTo>
                <a:close/>
              </a:path>
            </a:pathLst>
          </a:custGeom>
          <a:blipFill>
            <a:blip r:embed="rId3"/>
            <a:stretch>
              <a:fillRect l="0" t="0" r="0" b="0"/>
            </a:stretch>
          </a:blipFill>
        </p:spPr>
      </p:sp>
      <p:sp>
        <p:nvSpPr>
          <p:cNvPr name="Freeform 4" id="4"/>
          <p:cNvSpPr/>
          <p:nvPr/>
        </p:nvSpPr>
        <p:spPr>
          <a:xfrm flipH="false" flipV="false" rot="0">
            <a:off x="2158649" y="-936770"/>
            <a:ext cx="13820479" cy="12160539"/>
          </a:xfrm>
          <a:custGeom>
            <a:avLst/>
            <a:gdLst/>
            <a:ahLst/>
            <a:cxnLst/>
            <a:rect r="r" b="b" t="t" l="l"/>
            <a:pathLst>
              <a:path h="12160539" w="13820479">
                <a:moveTo>
                  <a:pt x="0" y="0"/>
                </a:moveTo>
                <a:lnTo>
                  <a:pt x="13820479" y="0"/>
                </a:lnTo>
                <a:lnTo>
                  <a:pt x="13820479" y="12160540"/>
                </a:lnTo>
                <a:lnTo>
                  <a:pt x="0" y="1216054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2330605" y="2411063"/>
            <a:ext cx="6978015" cy="8229600"/>
          </a:xfrm>
          <a:custGeom>
            <a:avLst/>
            <a:gdLst/>
            <a:ahLst/>
            <a:cxnLst/>
            <a:rect r="r" b="b" t="t" l="l"/>
            <a:pathLst>
              <a:path h="8229600" w="6978015">
                <a:moveTo>
                  <a:pt x="0" y="0"/>
                </a:moveTo>
                <a:lnTo>
                  <a:pt x="6978015" y="0"/>
                </a:lnTo>
                <a:lnTo>
                  <a:pt x="6978015" y="8229600"/>
                </a:lnTo>
                <a:lnTo>
                  <a:pt x="0" y="8229600"/>
                </a:lnTo>
                <a:lnTo>
                  <a:pt x="0" y="0"/>
                </a:lnTo>
                <a:close/>
              </a:path>
            </a:pathLst>
          </a:custGeom>
          <a:blipFill>
            <a:blip r:embed="rId6"/>
            <a:stretch>
              <a:fillRect l="0" t="0" r="0" b="0"/>
            </a:stretch>
          </a:blipFill>
        </p:spPr>
      </p:sp>
      <p:sp>
        <p:nvSpPr>
          <p:cNvPr name="Freeform 6" id="6"/>
          <p:cNvSpPr/>
          <p:nvPr/>
        </p:nvSpPr>
        <p:spPr>
          <a:xfrm flipH="true" flipV="false" rot="0">
            <a:off x="13650088" y="2434266"/>
            <a:ext cx="6978015" cy="8229600"/>
          </a:xfrm>
          <a:custGeom>
            <a:avLst/>
            <a:gdLst/>
            <a:ahLst/>
            <a:cxnLst/>
            <a:rect r="r" b="b" t="t" l="l"/>
            <a:pathLst>
              <a:path h="8229600" w="6978015">
                <a:moveTo>
                  <a:pt x="6978015" y="0"/>
                </a:moveTo>
                <a:lnTo>
                  <a:pt x="0" y="0"/>
                </a:lnTo>
                <a:lnTo>
                  <a:pt x="0" y="8229600"/>
                </a:lnTo>
                <a:lnTo>
                  <a:pt x="6978015" y="8229600"/>
                </a:lnTo>
                <a:lnTo>
                  <a:pt x="6978015" y="0"/>
                </a:lnTo>
                <a:close/>
              </a:path>
            </a:pathLst>
          </a:custGeom>
          <a:blipFill>
            <a:blip r:embed="rId6"/>
            <a:stretch>
              <a:fillRect l="0" t="0" r="0" b="0"/>
            </a:stretch>
          </a:blipFill>
        </p:spPr>
      </p:sp>
      <p:sp>
        <p:nvSpPr>
          <p:cNvPr name="Freeform 7" id="7"/>
          <p:cNvSpPr/>
          <p:nvPr/>
        </p:nvSpPr>
        <p:spPr>
          <a:xfrm flipH="false" flipV="false" rot="0">
            <a:off x="14512746" y="-1595125"/>
            <a:ext cx="4165323" cy="5247650"/>
          </a:xfrm>
          <a:custGeom>
            <a:avLst/>
            <a:gdLst/>
            <a:ahLst/>
            <a:cxnLst/>
            <a:rect r="r" b="b" t="t" l="l"/>
            <a:pathLst>
              <a:path h="5247650" w="4165323">
                <a:moveTo>
                  <a:pt x="0" y="0"/>
                </a:moveTo>
                <a:lnTo>
                  <a:pt x="4165323" y="0"/>
                </a:lnTo>
                <a:lnTo>
                  <a:pt x="4165323" y="5247650"/>
                </a:lnTo>
                <a:lnTo>
                  <a:pt x="0" y="5247650"/>
                </a:lnTo>
                <a:lnTo>
                  <a:pt x="0" y="0"/>
                </a:lnTo>
                <a:close/>
              </a:path>
            </a:pathLst>
          </a:custGeom>
          <a:blipFill>
            <a:blip r:embed="rId7"/>
            <a:stretch>
              <a:fillRect l="0" t="0" r="0" b="0"/>
            </a:stretch>
          </a:blipFill>
        </p:spPr>
      </p:sp>
      <p:sp>
        <p:nvSpPr>
          <p:cNvPr name="Freeform 8" id="8"/>
          <p:cNvSpPr/>
          <p:nvPr/>
        </p:nvSpPr>
        <p:spPr>
          <a:xfrm flipH="false" flipV="false" rot="0">
            <a:off x="0" y="-2032836"/>
            <a:ext cx="4165323" cy="5247650"/>
          </a:xfrm>
          <a:custGeom>
            <a:avLst/>
            <a:gdLst/>
            <a:ahLst/>
            <a:cxnLst/>
            <a:rect r="r" b="b" t="t" l="l"/>
            <a:pathLst>
              <a:path h="5247650" w="4165323">
                <a:moveTo>
                  <a:pt x="0" y="0"/>
                </a:moveTo>
                <a:lnTo>
                  <a:pt x="4165323" y="0"/>
                </a:lnTo>
                <a:lnTo>
                  <a:pt x="4165323" y="5247650"/>
                </a:lnTo>
                <a:lnTo>
                  <a:pt x="0" y="5247650"/>
                </a:lnTo>
                <a:lnTo>
                  <a:pt x="0" y="0"/>
                </a:lnTo>
                <a:close/>
              </a:path>
            </a:pathLst>
          </a:custGeom>
          <a:blipFill>
            <a:blip r:embed="rId7"/>
            <a:stretch>
              <a:fillRect l="0" t="0" r="0" b="0"/>
            </a:stretch>
          </a:blipFill>
        </p:spPr>
      </p:sp>
      <p:sp>
        <p:nvSpPr>
          <p:cNvPr name="TextBox 9" id="9"/>
          <p:cNvSpPr txBox="true"/>
          <p:nvPr/>
        </p:nvSpPr>
        <p:spPr>
          <a:xfrm rot="0">
            <a:off x="2082661" y="1023296"/>
            <a:ext cx="11214888" cy="1410971"/>
          </a:xfrm>
          <a:prstGeom prst="rect">
            <a:avLst/>
          </a:prstGeom>
        </p:spPr>
        <p:txBody>
          <a:bodyPr anchor="t" rtlCol="false" tIns="0" lIns="0" bIns="0" rIns="0">
            <a:spAutoFit/>
          </a:bodyPr>
          <a:lstStyle/>
          <a:p>
            <a:pPr algn="ctr">
              <a:lnSpc>
                <a:spcPts val="11479"/>
              </a:lnSpc>
            </a:pPr>
            <a:r>
              <a:rPr lang="en-US" sz="8199">
                <a:solidFill>
                  <a:srgbClr val="082939"/>
                </a:solidFill>
                <a:latin typeface="Berthold Block"/>
                <a:ea typeface="Berthold Block"/>
                <a:cs typeface="Berthold Block"/>
                <a:sym typeface="Berthold Block"/>
              </a:rPr>
              <a:t>KESIMPULAN</a:t>
            </a:r>
            <a:r>
              <a:rPr lang="en-US" sz="8199">
                <a:solidFill>
                  <a:srgbClr val="082939"/>
                </a:solidFill>
                <a:latin typeface="Berthold Block"/>
                <a:ea typeface="Berthold Block"/>
                <a:cs typeface="Berthold Block"/>
                <a:sym typeface="Berthold Block"/>
              </a:rPr>
              <a:t/>
            </a:r>
          </a:p>
        </p:txBody>
      </p:sp>
      <p:sp>
        <p:nvSpPr>
          <p:cNvPr name="TextBox 10" id="10"/>
          <p:cNvSpPr txBox="true"/>
          <p:nvPr/>
        </p:nvSpPr>
        <p:spPr>
          <a:xfrm rot="0">
            <a:off x="4341498" y="3119564"/>
            <a:ext cx="9454780" cy="5902767"/>
          </a:xfrm>
          <a:prstGeom prst="rect">
            <a:avLst/>
          </a:prstGeom>
        </p:spPr>
        <p:txBody>
          <a:bodyPr anchor="t" rtlCol="false" tIns="0" lIns="0" bIns="0" rIns="0">
            <a:spAutoFit/>
          </a:bodyPr>
          <a:lstStyle/>
          <a:p>
            <a:pPr algn="just">
              <a:lnSpc>
                <a:spcPts val="3300"/>
              </a:lnSpc>
            </a:pPr>
            <a:r>
              <a:rPr lang="en-US" sz="2357">
                <a:solidFill>
                  <a:srgbClr val="082939"/>
                </a:solidFill>
                <a:latin typeface="Aran"/>
                <a:ea typeface="Aran"/>
                <a:cs typeface="Aran"/>
                <a:sym typeface="Aran"/>
              </a:rPr>
              <a:t>Berdasarkan pembahasan mengenai instrumen keuangan, kas, dan piutang, dapat disimpulkan bahwa ketiganya memiliki peran penting dalam menjaga kesehatan keuangan perusahaan. Instrumen keuangan menjadi sarana pendanaan, investasi, serta pengelolaan risiko yang harus dicatat, diukur, dan diungkapkan sesuai standar akuntansi agar laporan keuangan transparan. Kas berfungsi sebagai alat pembayaran utama yang harus dikelola secara efektif melalui sistem penerimaan dan pengeluaran yang baik, sehingga arus kas tetap lancar untuk mendukung operasional perusahaan. Sementara itu, piutang merupakan aset penting yang timbul dari transaksi kredit, namun mengandung risiko piutang tak tertagih sehingga diperlukan pengelolaan dan pencatatan yang tepat. Dengan manajemen yang baik atas instrumen keuangan, kas, dan piutang, perusahaan dapat menjaga likuiditas, meminimalkan risiko, serta meningkatkan profitabilitasnya.</a:t>
            </a:r>
          </a:p>
        </p:txBody>
      </p:sp>
    </p:spTree>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DAG06JfXyE0</dc:identifier>
  <dcterms:modified xsi:type="dcterms:W3CDTF">2011-08-01T06:04:30Z</dcterms:modified>
  <cp:revision>1</cp:revision>
  <dc:title>Biru Dan Ungu Ilustrasi Malam Hari Tugas Kelompok Presentasi</dc:title>
</cp:coreProperties>
</file>