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Karnchang Bold" charset="1" panose="00000000000000000000"/>
      <p:regular r:id="rId32"/>
    </p:embeddedFont>
    <p:embeddedFont>
      <p:font typeface="Karnchang" charset="1" panose="0000000000000000000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fonts/font32.fntdata" Type="http://schemas.openxmlformats.org/officeDocument/2006/relationships/font"/><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sp>
        <p:nvSpPr>
          <p:cNvPr name="TextBox 2" id="2"/>
          <p:cNvSpPr txBox="true"/>
          <p:nvPr/>
        </p:nvSpPr>
        <p:spPr>
          <a:xfrm rot="0">
            <a:off x="1028700" y="1662548"/>
            <a:ext cx="9794976" cy="4714420"/>
          </a:xfrm>
          <a:prstGeom prst="rect">
            <a:avLst/>
          </a:prstGeom>
        </p:spPr>
        <p:txBody>
          <a:bodyPr anchor="t" rtlCol="false" tIns="0" lIns="0" bIns="0" rIns="0">
            <a:spAutoFit/>
          </a:bodyPr>
          <a:lstStyle/>
          <a:p>
            <a:pPr algn="l">
              <a:lnSpc>
                <a:spcPts val="4968"/>
              </a:lnSpc>
            </a:pPr>
            <a:r>
              <a:rPr lang="en-US" sz="5400" b="true">
                <a:solidFill>
                  <a:srgbClr val="000000"/>
                </a:solidFill>
                <a:latin typeface="Karnchang Bold"/>
                <a:ea typeface="Karnchang Bold"/>
                <a:cs typeface="Karnchang Bold"/>
                <a:sym typeface="Karnchang Bold"/>
              </a:rPr>
              <a:t>PENGARUH MOTIVASI BELAJAR DAN KONFORMITAS TERHADAP HASIL BELAJAR SISWA DENGAN MEMPERHATIKAN PRESTASI AKADEMIK PADA SISWA XI DI SMAN 9 BANDAR LAMPUNG</a:t>
            </a:r>
          </a:p>
        </p:txBody>
      </p:sp>
      <p:sp>
        <p:nvSpPr>
          <p:cNvPr name="TextBox 3" id="3"/>
          <p:cNvSpPr txBox="true"/>
          <p:nvPr/>
        </p:nvSpPr>
        <p:spPr>
          <a:xfrm rot="0">
            <a:off x="1028700" y="8124311"/>
            <a:ext cx="10376867" cy="666750"/>
          </a:xfrm>
          <a:prstGeom prst="rect">
            <a:avLst/>
          </a:prstGeom>
        </p:spPr>
        <p:txBody>
          <a:bodyPr anchor="t" rtlCol="false" tIns="0" lIns="0" bIns="0" rIns="0">
            <a:spAutoFit/>
          </a:bodyPr>
          <a:lstStyle/>
          <a:p>
            <a:pPr algn="l">
              <a:lnSpc>
                <a:spcPts val="4200"/>
              </a:lnSpc>
            </a:pPr>
            <a:r>
              <a:rPr lang="en-US" sz="3000">
                <a:solidFill>
                  <a:srgbClr val="000000"/>
                </a:solidFill>
                <a:latin typeface="Karnchang"/>
                <a:ea typeface="Karnchang"/>
                <a:cs typeface="Karnchang"/>
                <a:sym typeface="Karnchang"/>
              </a:rPr>
              <a:t>Universitas Lampung |  Pendidikan Ekonomi | 2023</a:t>
            </a:r>
          </a:p>
        </p:txBody>
      </p:sp>
      <p:sp>
        <p:nvSpPr>
          <p:cNvPr name="TextBox 4" id="4"/>
          <p:cNvSpPr txBox="true"/>
          <p:nvPr/>
        </p:nvSpPr>
        <p:spPr>
          <a:xfrm rot="0">
            <a:off x="1028700" y="7135009"/>
            <a:ext cx="6558299" cy="869950"/>
          </a:xfrm>
          <a:prstGeom prst="rect">
            <a:avLst/>
          </a:prstGeom>
        </p:spPr>
        <p:txBody>
          <a:bodyPr anchor="t" rtlCol="false" tIns="0" lIns="0" bIns="0" rIns="0">
            <a:spAutoFit/>
          </a:bodyPr>
          <a:lstStyle/>
          <a:p>
            <a:pPr algn="l">
              <a:lnSpc>
                <a:spcPts val="5599"/>
              </a:lnSpc>
            </a:pPr>
            <a:r>
              <a:rPr lang="en-US" sz="3999" b="true">
                <a:solidFill>
                  <a:srgbClr val="000000"/>
                </a:solidFill>
                <a:latin typeface="Karnchang Bold"/>
                <a:ea typeface="Karnchang Bold"/>
                <a:cs typeface="Karnchang Bold"/>
                <a:sym typeface="Karnchang Bold"/>
              </a:rPr>
              <a:t>Raja Samosir | 2313031054</a:t>
            </a:r>
          </a:p>
        </p:txBody>
      </p:sp>
      <p:grpSp>
        <p:nvGrpSpPr>
          <p:cNvPr name="Group 5" id="5"/>
          <p:cNvGrpSpPr/>
          <p:nvPr/>
        </p:nvGrpSpPr>
        <p:grpSpPr>
          <a:xfrm rot="0">
            <a:off x="12053640" y="-3481656"/>
            <a:ext cx="18901247" cy="17982775"/>
            <a:chOff x="0" y="0"/>
            <a:chExt cx="25201662" cy="23977033"/>
          </a:xfrm>
        </p:grpSpPr>
        <p:grpSp>
          <p:nvGrpSpPr>
            <p:cNvPr name="Group 6" id="6"/>
            <p:cNvGrpSpPr/>
            <p:nvPr/>
          </p:nvGrpSpPr>
          <p:grpSpPr>
            <a:xfrm rot="2252144">
              <a:off x="2887185" y="2861146"/>
              <a:ext cx="14259267" cy="14323066"/>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4620058" y="6213209"/>
              <a:ext cx="14259267" cy="14323066"/>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8055210" y="6792821"/>
              <a:ext cx="14259267" cy="14323066"/>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5278095" y="1205433"/>
            <a:ext cx="7731811" cy="1107440"/>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Kerangka Pikir </a:t>
            </a:r>
          </a:p>
        </p:txBody>
      </p:sp>
      <p:grpSp>
        <p:nvGrpSpPr>
          <p:cNvPr name="Group 26" id="26"/>
          <p:cNvGrpSpPr/>
          <p:nvPr/>
        </p:nvGrpSpPr>
        <p:grpSpPr>
          <a:xfrm rot="0">
            <a:off x="1920554" y="2808173"/>
            <a:ext cx="13744950" cy="5954271"/>
            <a:chOff x="0" y="0"/>
            <a:chExt cx="18326600" cy="7939028"/>
          </a:xfrm>
        </p:grpSpPr>
        <p:grpSp>
          <p:nvGrpSpPr>
            <p:cNvPr name="Group 27" id="27"/>
            <p:cNvGrpSpPr/>
            <p:nvPr/>
          </p:nvGrpSpPr>
          <p:grpSpPr>
            <a:xfrm rot="0">
              <a:off x="0" y="0"/>
              <a:ext cx="18326600" cy="7939028"/>
              <a:chOff x="0" y="0"/>
              <a:chExt cx="4529510" cy="1962170"/>
            </a:xfrm>
          </p:grpSpPr>
          <p:sp>
            <p:nvSpPr>
              <p:cNvPr name="Freeform 28" id="28"/>
              <p:cNvSpPr/>
              <p:nvPr/>
            </p:nvSpPr>
            <p:spPr>
              <a:xfrm flipH="false" flipV="false" rot="0">
                <a:off x="0" y="0"/>
                <a:ext cx="4529510" cy="1962170"/>
              </a:xfrm>
              <a:custGeom>
                <a:avLst/>
                <a:gdLst/>
                <a:ahLst/>
                <a:cxnLst/>
                <a:rect r="r" b="b" t="t" l="l"/>
                <a:pathLst>
                  <a:path h="1962170" w="4529510">
                    <a:moveTo>
                      <a:pt x="22958" y="0"/>
                    </a:moveTo>
                    <a:lnTo>
                      <a:pt x="4506552" y="0"/>
                    </a:lnTo>
                    <a:cubicBezTo>
                      <a:pt x="4519231" y="0"/>
                      <a:pt x="4529510" y="10279"/>
                      <a:pt x="4529510" y="22958"/>
                    </a:cubicBezTo>
                    <a:lnTo>
                      <a:pt x="4529510" y="1939212"/>
                    </a:lnTo>
                    <a:cubicBezTo>
                      <a:pt x="4529510" y="1951891"/>
                      <a:pt x="4519231" y="1962170"/>
                      <a:pt x="4506552" y="1962170"/>
                    </a:cubicBezTo>
                    <a:lnTo>
                      <a:pt x="22958" y="1962170"/>
                    </a:lnTo>
                    <a:cubicBezTo>
                      <a:pt x="10279" y="1962170"/>
                      <a:pt x="0" y="1951891"/>
                      <a:pt x="0" y="1939212"/>
                    </a:cubicBezTo>
                    <a:lnTo>
                      <a:pt x="0" y="22958"/>
                    </a:lnTo>
                    <a:cubicBezTo>
                      <a:pt x="0" y="10279"/>
                      <a:pt x="10279" y="0"/>
                      <a:pt x="22958" y="0"/>
                    </a:cubicBezTo>
                    <a:close/>
                  </a:path>
                </a:pathLst>
              </a:custGeom>
              <a:solidFill>
                <a:srgbClr val="858789">
                  <a:alpha val="40000"/>
                </a:srgbClr>
              </a:solidFill>
              <a:ln w="19050" cap="rnd">
                <a:solidFill>
                  <a:srgbClr val="243342">
                    <a:alpha val="40000"/>
                  </a:srgbClr>
                </a:solidFill>
                <a:prstDash val="solid"/>
                <a:round/>
              </a:ln>
            </p:spPr>
          </p:sp>
          <p:sp>
            <p:nvSpPr>
              <p:cNvPr name="TextBox 29" id="29"/>
              <p:cNvSpPr txBox="true"/>
              <p:nvPr/>
            </p:nvSpPr>
            <p:spPr>
              <a:xfrm>
                <a:off x="0" y="-38100"/>
                <a:ext cx="4529510" cy="2000270"/>
              </a:xfrm>
              <a:prstGeom prst="rect">
                <a:avLst/>
              </a:prstGeom>
            </p:spPr>
            <p:txBody>
              <a:bodyPr anchor="ctr" rtlCol="false" tIns="50800" lIns="50800" bIns="50800" rIns="50800"/>
              <a:lstStyle/>
              <a:p>
                <a:pPr algn="ctr">
                  <a:lnSpc>
                    <a:spcPts val="3362"/>
                  </a:lnSpc>
                </a:pPr>
              </a:p>
            </p:txBody>
          </p:sp>
        </p:grpSp>
        <p:sp>
          <p:nvSpPr>
            <p:cNvPr name="TextBox 30" id="30"/>
            <p:cNvSpPr txBox="true"/>
            <p:nvPr/>
          </p:nvSpPr>
          <p:spPr>
            <a:xfrm rot="0">
              <a:off x="1012804" y="215242"/>
              <a:ext cx="17313796" cy="7279945"/>
            </a:xfrm>
            <a:prstGeom prst="rect">
              <a:avLst/>
            </a:prstGeom>
          </p:spPr>
          <p:txBody>
            <a:bodyPr anchor="t" rtlCol="false" tIns="0" lIns="0" bIns="0" rIns="0">
              <a:spAutoFit/>
            </a:bodyPr>
            <a:lstStyle/>
            <a:p>
              <a:pPr algn="l">
                <a:lnSpc>
                  <a:spcPts val="4739"/>
                </a:lnSpc>
              </a:pPr>
              <a:r>
                <a:rPr lang="en-US" sz="3385">
                  <a:solidFill>
                    <a:srgbClr val="000000"/>
                  </a:solidFill>
                  <a:latin typeface="Karnchang"/>
                  <a:ea typeface="Karnchang"/>
                  <a:cs typeface="Karnchang"/>
                  <a:sym typeface="Karnchang"/>
                </a:rPr>
                <a:t>Motivasi belajar dan konformitas merupakan faktor penting yang memengaruhi hasil belajar siswa. Motivasi belajar mendorong siswa untuk aktif, tekun, dan berorientasi pada pencapaian tujuan belajar, sedangkan konformitas memengaruhi perilaku belajar siswa melalui penyesuaian diri terhadap norma dan kelompok teman sebaya. Dengan memperhatikan prestasi akademik sebagai indikator kemampuan awal siswa, motivasi belajar dan konformitas diduga secara langsung maupun tidak langsung berpengaruh terhadap hasil belajar siswa kelas XI di SMAN 9 Bandar Lampung</a:t>
              </a:r>
            </a:p>
          </p:txBody>
        </p:sp>
      </p:grpSp>
      <p:grpSp>
        <p:nvGrpSpPr>
          <p:cNvPr name="Group 31" id="31"/>
          <p:cNvGrpSpPr/>
          <p:nvPr/>
        </p:nvGrpSpPr>
        <p:grpSpPr>
          <a:xfrm rot="0">
            <a:off x="15665503" y="317552"/>
            <a:ext cx="2042119" cy="650325"/>
            <a:chOff x="0" y="0"/>
            <a:chExt cx="537842" cy="171279"/>
          </a:xfrm>
        </p:grpSpPr>
        <p:sp>
          <p:nvSpPr>
            <p:cNvPr name="Freeform 32" id="32"/>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3" id="33"/>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4" id="34"/>
          <p:cNvGrpSpPr/>
          <p:nvPr/>
        </p:nvGrpSpPr>
        <p:grpSpPr>
          <a:xfrm rot="0">
            <a:off x="629723" y="9258300"/>
            <a:ext cx="6961669" cy="627749"/>
            <a:chOff x="0" y="0"/>
            <a:chExt cx="1833526" cy="165333"/>
          </a:xfrm>
        </p:grpSpPr>
        <p:sp>
          <p:nvSpPr>
            <p:cNvPr name="Freeform 35" id="35"/>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6" id="36"/>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0" y="642715"/>
            <a:ext cx="18315303" cy="9863629"/>
            <a:chOff x="0" y="0"/>
            <a:chExt cx="4823783" cy="2597828"/>
          </a:xfrm>
        </p:grpSpPr>
        <p:sp>
          <p:nvSpPr>
            <p:cNvPr name="Freeform 3" id="3"/>
            <p:cNvSpPr/>
            <p:nvPr/>
          </p:nvSpPr>
          <p:spPr>
            <a:xfrm flipH="false" flipV="false" rot="0">
              <a:off x="0" y="0"/>
              <a:ext cx="4823783" cy="2597828"/>
            </a:xfrm>
            <a:custGeom>
              <a:avLst/>
              <a:gdLst/>
              <a:ahLst/>
              <a:cxnLst/>
              <a:rect r="r" b="b" t="t" l="l"/>
              <a:pathLst>
                <a:path h="2597828" w="4823783">
                  <a:moveTo>
                    <a:pt x="21558" y="0"/>
                  </a:moveTo>
                  <a:lnTo>
                    <a:pt x="4802225" y="0"/>
                  </a:lnTo>
                  <a:cubicBezTo>
                    <a:pt x="4807943" y="0"/>
                    <a:pt x="4813426" y="2271"/>
                    <a:pt x="4817470" y="6314"/>
                  </a:cubicBezTo>
                  <a:cubicBezTo>
                    <a:pt x="4821512" y="10357"/>
                    <a:pt x="4823783" y="15840"/>
                    <a:pt x="4823783" y="21558"/>
                  </a:cubicBezTo>
                  <a:lnTo>
                    <a:pt x="4823783" y="2576270"/>
                  </a:lnTo>
                  <a:cubicBezTo>
                    <a:pt x="4823783" y="2581988"/>
                    <a:pt x="4821512" y="2587471"/>
                    <a:pt x="4817470" y="2591514"/>
                  </a:cubicBezTo>
                  <a:cubicBezTo>
                    <a:pt x="4813426" y="2595557"/>
                    <a:pt x="4807943" y="2597828"/>
                    <a:pt x="4802225" y="2597828"/>
                  </a:cubicBezTo>
                  <a:lnTo>
                    <a:pt x="21558" y="2597828"/>
                  </a:lnTo>
                  <a:cubicBezTo>
                    <a:pt x="15840" y="2597828"/>
                    <a:pt x="10357" y="2595557"/>
                    <a:pt x="6314" y="2591514"/>
                  </a:cubicBezTo>
                  <a:cubicBezTo>
                    <a:pt x="2271" y="2587471"/>
                    <a:pt x="0" y="2581988"/>
                    <a:pt x="0" y="2576270"/>
                  </a:cubicBezTo>
                  <a:lnTo>
                    <a:pt x="0" y="21558"/>
                  </a:lnTo>
                  <a:cubicBezTo>
                    <a:pt x="0" y="15840"/>
                    <a:pt x="2271" y="10357"/>
                    <a:pt x="6314" y="6314"/>
                  </a:cubicBezTo>
                  <a:cubicBezTo>
                    <a:pt x="10357" y="2271"/>
                    <a:pt x="15840" y="0"/>
                    <a:pt x="21558"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823783" cy="2635928"/>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1231645" y="1546236"/>
            <a:ext cx="6584507" cy="1107440"/>
          </a:xfrm>
          <a:prstGeom prst="rect">
            <a:avLst/>
          </a:prstGeom>
        </p:spPr>
        <p:txBody>
          <a:bodyPr anchor="t" rtlCol="false" tIns="0" lIns="0" bIns="0" rIns="0">
            <a:spAutoFit/>
          </a:bodyPr>
          <a:lstStyle/>
          <a:p>
            <a:pPr algn="ctr">
              <a:lnSpc>
                <a:spcPts val="5980"/>
              </a:lnSpc>
            </a:pPr>
            <a:r>
              <a:rPr lang="en-US" sz="6500" b="true">
                <a:solidFill>
                  <a:srgbClr val="243342"/>
                </a:solidFill>
                <a:latin typeface="Karnchang Bold"/>
                <a:ea typeface="Karnchang Bold"/>
                <a:cs typeface="Karnchang Bold"/>
                <a:sym typeface="Karnchang Bold"/>
              </a:rPr>
              <a:t>Hipotesis</a:t>
            </a:r>
          </a:p>
        </p:txBody>
      </p:sp>
      <p:grpSp>
        <p:nvGrpSpPr>
          <p:cNvPr name="Group 26" id="26"/>
          <p:cNvGrpSpPr/>
          <p:nvPr/>
        </p:nvGrpSpPr>
        <p:grpSpPr>
          <a:xfrm rot="0">
            <a:off x="9163297" y="1670061"/>
            <a:ext cx="8096003" cy="2579055"/>
            <a:chOff x="0" y="0"/>
            <a:chExt cx="10794670" cy="3438739"/>
          </a:xfrm>
        </p:grpSpPr>
        <p:sp>
          <p:nvSpPr>
            <p:cNvPr name="Freeform 27" id="27"/>
            <p:cNvSpPr/>
            <p:nvPr/>
          </p:nvSpPr>
          <p:spPr>
            <a:xfrm flipH="false" flipV="false" rot="0">
              <a:off x="0"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8" id="28"/>
            <p:cNvGrpSpPr/>
            <p:nvPr/>
          </p:nvGrpSpPr>
          <p:grpSpPr>
            <a:xfrm rot="0">
              <a:off x="0" y="1068350"/>
              <a:ext cx="10794670" cy="2370389"/>
              <a:chOff x="0" y="0"/>
              <a:chExt cx="2132281" cy="468225"/>
            </a:xfrm>
          </p:grpSpPr>
          <p:sp>
            <p:nvSpPr>
              <p:cNvPr name="Freeform 29" id="29"/>
              <p:cNvSpPr/>
              <p:nvPr/>
            </p:nvSpPr>
            <p:spPr>
              <a:xfrm flipH="false" flipV="false" rot="0">
                <a:off x="0" y="0"/>
                <a:ext cx="2132281" cy="468225"/>
              </a:xfrm>
              <a:custGeom>
                <a:avLst/>
                <a:gdLst/>
                <a:ahLst/>
                <a:cxnLst/>
                <a:rect r="r" b="b" t="t" l="l"/>
                <a:pathLst>
                  <a:path h="468225" w="2132281">
                    <a:moveTo>
                      <a:pt x="48769" y="0"/>
                    </a:moveTo>
                    <a:lnTo>
                      <a:pt x="2083511" y="0"/>
                    </a:lnTo>
                    <a:cubicBezTo>
                      <a:pt x="2096445" y="0"/>
                      <a:pt x="2108850" y="5138"/>
                      <a:pt x="2117996" y="14284"/>
                    </a:cubicBezTo>
                    <a:cubicBezTo>
                      <a:pt x="2127142" y="23430"/>
                      <a:pt x="2132281" y="35835"/>
                      <a:pt x="2132281" y="48769"/>
                    </a:cubicBezTo>
                    <a:lnTo>
                      <a:pt x="2132281" y="419456"/>
                    </a:lnTo>
                    <a:cubicBezTo>
                      <a:pt x="2132281" y="446390"/>
                      <a:pt x="2110446" y="468225"/>
                      <a:pt x="2083511" y="468225"/>
                    </a:cubicBezTo>
                    <a:lnTo>
                      <a:pt x="48769" y="468225"/>
                    </a:lnTo>
                    <a:cubicBezTo>
                      <a:pt x="21835" y="468225"/>
                      <a:pt x="0" y="446390"/>
                      <a:pt x="0" y="419456"/>
                    </a:cubicBezTo>
                    <a:lnTo>
                      <a:pt x="0" y="48769"/>
                    </a:lnTo>
                    <a:cubicBezTo>
                      <a:pt x="0" y="21835"/>
                      <a:pt x="21835" y="0"/>
                      <a:pt x="48769" y="0"/>
                    </a:cubicBezTo>
                    <a:close/>
                  </a:path>
                </a:pathLst>
              </a:custGeom>
              <a:solidFill>
                <a:srgbClr val="858789">
                  <a:alpha val="40000"/>
                </a:srgbClr>
              </a:solidFill>
              <a:ln w="19050" cap="rnd">
                <a:solidFill>
                  <a:srgbClr val="243342">
                    <a:alpha val="40000"/>
                  </a:srgbClr>
                </a:solidFill>
                <a:prstDash val="solid"/>
                <a:round/>
              </a:ln>
            </p:spPr>
          </p:sp>
          <p:sp>
            <p:nvSpPr>
              <p:cNvPr name="TextBox 30" id="30"/>
              <p:cNvSpPr txBox="true"/>
              <p:nvPr/>
            </p:nvSpPr>
            <p:spPr>
              <a:xfrm>
                <a:off x="0" y="-38100"/>
                <a:ext cx="2132281" cy="506325"/>
              </a:xfrm>
              <a:prstGeom prst="rect">
                <a:avLst/>
              </a:prstGeom>
            </p:spPr>
            <p:txBody>
              <a:bodyPr anchor="ctr" rtlCol="false" tIns="50800" lIns="50800" bIns="50800" rIns="50800"/>
              <a:lstStyle/>
              <a:p>
                <a:pPr algn="ctr">
                  <a:lnSpc>
                    <a:spcPts val="3362"/>
                  </a:lnSpc>
                </a:pPr>
              </a:p>
            </p:txBody>
          </p:sp>
        </p:grpSp>
        <p:sp>
          <p:nvSpPr>
            <p:cNvPr name="TextBox 31" id="31"/>
            <p:cNvSpPr txBox="true"/>
            <p:nvPr/>
          </p:nvSpPr>
          <p:spPr>
            <a:xfrm rot="0">
              <a:off x="404216" y="1168002"/>
              <a:ext cx="10204030" cy="1994535"/>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Terdapat pengaruh motivasi belajar terhadap hasil belajar siswa kelas XI di SMAN 9 Bandar Lampung.</a:t>
              </a:r>
            </a:p>
            <a:p>
              <a:pPr algn="l">
                <a:lnSpc>
                  <a:spcPts val="3779"/>
                </a:lnSpc>
              </a:pPr>
            </a:p>
          </p:txBody>
        </p:sp>
        <p:sp>
          <p:nvSpPr>
            <p:cNvPr name="TextBox 32" id="32"/>
            <p:cNvSpPr txBox="true"/>
            <p:nvPr/>
          </p:nvSpPr>
          <p:spPr>
            <a:xfrm rot="0">
              <a:off x="1129949" y="-18541"/>
              <a:ext cx="9156781" cy="897679"/>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Hipotesis 1</a:t>
              </a:r>
            </a:p>
          </p:txBody>
        </p:sp>
      </p:grpSp>
      <p:grpSp>
        <p:nvGrpSpPr>
          <p:cNvPr name="Group 33" id="33"/>
          <p:cNvGrpSpPr/>
          <p:nvPr/>
        </p:nvGrpSpPr>
        <p:grpSpPr>
          <a:xfrm rot="0">
            <a:off x="15665503" y="317552"/>
            <a:ext cx="2042119" cy="650325"/>
            <a:chOff x="0" y="0"/>
            <a:chExt cx="537842" cy="171279"/>
          </a:xfrm>
        </p:grpSpPr>
        <p:sp>
          <p:nvSpPr>
            <p:cNvPr name="Freeform 34" id="34"/>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5" id="35"/>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6" id="36"/>
          <p:cNvGrpSpPr/>
          <p:nvPr/>
        </p:nvGrpSpPr>
        <p:grpSpPr>
          <a:xfrm rot="0">
            <a:off x="1490452" y="4025423"/>
            <a:ext cx="8096003" cy="2579055"/>
            <a:chOff x="0" y="0"/>
            <a:chExt cx="10794670" cy="3438739"/>
          </a:xfrm>
        </p:grpSpPr>
        <p:sp>
          <p:nvSpPr>
            <p:cNvPr name="Freeform 37" id="37"/>
            <p:cNvSpPr/>
            <p:nvPr/>
          </p:nvSpPr>
          <p:spPr>
            <a:xfrm flipH="false" flipV="false" rot="0">
              <a:off x="0"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8" id="38"/>
            <p:cNvGrpSpPr/>
            <p:nvPr/>
          </p:nvGrpSpPr>
          <p:grpSpPr>
            <a:xfrm rot="0">
              <a:off x="0" y="1068350"/>
              <a:ext cx="10794670" cy="2370389"/>
              <a:chOff x="0" y="0"/>
              <a:chExt cx="2132281" cy="468225"/>
            </a:xfrm>
          </p:grpSpPr>
          <p:sp>
            <p:nvSpPr>
              <p:cNvPr name="Freeform 39" id="39"/>
              <p:cNvSpPr/>
              <p:nvPr/>
            </p:nvSpPr>
            <p:spPr>
              <a:xfrm flipH="false" flipV="false" rot="0">
                <a:off x="0" y="0"/>
                <a:ext cx="2132281" cy="468225"/>
              </a:xfrm>
              <a:custGeom>
                <a:avLst/>
                <a:gdLst/>
                <a:ahLst/>
                <a:cxnLst/>
                <a:rect r="r" b="b" t="t" l="l"/>
                <a:pathLst>
                  <a:path h="468225" w="2132281">
                    <a:moveTo>
                      <a:pt x="48769" y="0"/>
                    </a:moveTo>
                    <a:lnTo>
                      <a:pt x="2083511" y="0"/>
                    </a:lnTo>
                    <a:cubicBezTo>
                      <a:pt x="2096445" y="0"/>
                      <a:pt x="2108850" y="5138"/>
                      <a:pt x="2117996" y="14284"/>
                    </a:cubicBezTo>
                    <a:cubicBezTo>
                      <a:pt x="2127142" y="23430"/>
                      <a:pt x="2132281" y="35835"/>
                      <a:pt x="2132281" y="48769"/>
                    </a:cubicBezTo>
                    <a:lnTo>
                      <a:pt x="2132281" y="419456"/>
                    </a:lnTo>
                    <a:cubicBezTo>
                      <a:pt x="2132281" y="446390"/>
                      <a:pt x="2110446" y="468225"/>
                      <a:pt x="2083511" y="468225"/>
                    </a:cubicBezTo>
                    <a:lnTo>
                      <a:pt x="48769" y="468225"/>
                    </a:lnTo>
                    <a:cubicBezTo>
                      <a:pt x="21835" y="468225"/>
                      <a:pt x="0" y="446390"/>
                      <a:pt x="0" y="419456"/>
                    </a:cubicBezTo>
                    <a:lnTo>
                      <a:pt x="0" y="48769"/>
                    </a:lnTo>
                    <a:cubicBezTo>
                      <a:pt x="0" y="21835"/>
                      <a:pt x="21835" y="0"/>
                      <a:pt x="48769" y="0"/>
                    </a:cubicBezTo>
                    <a:close/>
                  </a:path>
                </a:pathLst>
              </a:custGeom>
              <a:solidFill>
                <a:srgbClr val="858789">
                  <a:alpha val="40000"/>
                </a:srgbClr>
              </a:solidFill>
              <a:ln w="19050" cap="rnd">
                <a:solidFill>
                  <a:srgbClr val="243342">
                    <a:alpha val="40000"/>
                  </a:srgbClr>
                </a:solidFill>
                <a:prstDash val="solid"/>
                <a:round/>
              </a:ln>
            </p:spPr>
          </p:sp>
          <p:sp>
            <p:nvSpPr>
              <p:cNvPr name="TextBox 40" id="40"/>
              <p:cNvSpPr txBox="true"/>
              <p:nvPr/>
            </p:nvSpPr>
            <p:spPr>
              <a:xfrm>
                <a:off x="0" y="-38100"/>
                <a:ext cx="2132281" cy="506325"/>
              </a:xfrm>
              <a:prstGeom prst="rect">
                <a:avLst/>
              </a:prstGeom>
            </p:spPr>
            <p:txBody>
              <a:bodyPr anchor="ctr" rtlCol="false" tIns="50800" lIns="50800" bIns="50800" rIns="50800"/>
              <a:lstStyle/>
              <a:p>
                <a:pPr algn="ctr">
                  <a:lnSpc>
                    <a:spcPts val="3362"/>
                  </a:lnSpc>
                </a:pPr>
              </a:p>
            </p:txBody>
          </p:sp>
        </p:grpSp>
        <p:sp>
          <p:nvSpPr>
            <p:cNvPr name="TextBox 41" id="41"/>
            <p:cNvSpPr txBox="true"/>
            <p:nvPr/>
          </p:nvSpPr>
          <p:spPr>
            <a:xfrm rot="0">
              <a:off x="404216" y="1168002"/>
              <a:ext cx="10204030" cy="1359535"/>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Terdapat pengaruh konformitas terhadap hasil belajar siswa kelas XI di SMAN 9 Bandar Lampung.</a:t>
              </a:r>
            </a:p>
          </p:txBody>
        </p:sp>
        <p:sp>
          <p:nvSpPr>
            <p:cNvPr name="TextBox 42" id="42"/>
            <p:cNvSpPr txBox="true"/>
            <p:nvPr/>
          </p:nvSpPr>
          <p:spPr>
            <a:xfrm rot="0">
              <a:off x="1129949" y="-18541"/>
              <a:ext cx="9156781" cy="897679"/>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Hipotesis 2</a:t>
              </a:r>
            </a:p>
          </p:txBody>
        </p:sp>
      </p:grpSp>
      <p:grpSp>
        <p:nvGrpSpPr>
          <p:cNvPr name="Group 43" id="43"/>
          <p:cNvGrpSpPr/>
          <p:nvPr/>
        </p:nvGrpSpPr>
        <p:grpSpPr>
          <a:xfrm rot="0">
            <a:off x="8853667" y="6737827"/>
            <a:ext cx="8096003" cy="2579055"/>
            <a:chOff x="0" y="0"/>
            <a:chExt cx="10794670" cy="3438739"/>
          </a:xfrm>
        </p:grpSpPr>
        <p:sp>
          <p:nvSpPr>
            <p:cNvPr name="Freeform 44" id="44"/>
            <p:cNvSpPr/>
            <p:nvPr/>
          </p:nvSpPr>
          <p:spPr>
            <a:xfrm flipH="false" flipV="false" rot="0">
              <a:off x="0"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5" id="45"/>
            <p:cNvGrpSpPr/>
            <p:nvPr/>
          </p:nvGrpSpPr>
          <p:grpSpPr>
            <a:xfrm rot="0">
              <a:off x="0" y="1068350"/>
              <a:ext cx="10794670" cy="2370389"/>
              <a:chOff x="0" y="0"/>
              <a:chExt cx="2132281" cy="468225"/>
            </a:xfrm>
          </p:grpSpPr>
          <p:sp>
            <p:nvSpPr>
              <p:cNvPr name="Freeform 46" id="46"/>
              <p:cNvSpPr/>
              <p:nvPr/>
            </p:nvSpPr>
            <p:spPr>
              <a:xfrm flipH="false" flipV="false" rot="0">
                <a:off x="0" y="0"/>
                <a:ext cx="2132281" cy="468225"/>
              </a:xfrm>
              <a:custGeom>
                <a:avLst/>
                <a:gdLst/>
                <a:ahLst/>
                <a:cxnLst/>
                <a:rect r="r" b="b" t="t" l="l"/>
                <a:pathLst>
                  <a:path h="468225" w="2132281">
                    <a:moveTo>
                      <a:pt x="48769" y="0"/>
                    </a:moveTo>
                    <a:lnTo>
                      <a:pt x="2083511" y="0"/>
                    </a:lnTo>
                    <a:cubicBezTo>
                      <a:pt x="2096445" y="0"/>
                      <a:pt x="2108850" y="5138"/>
                      <a:pt x="2117996" y="14284"/>
                    </a:cubicBezTo>
                    <a:cubicBezTo>
                      <a:pt x="2127142" y="23430"/>
                      <a:pt x="2132281" y="35835"/>
                      <a:pt x="2132281" y="48769"/>
                    </a:cubicBezTo>
                    <a:lnTo>
                      <a:pt x="2132281" y="419456"/>
                    </a:lnTo>
                    <a:cubicBezTo>
                      <a:pt x="2132281" y="446390"/>
                      <a:pt x="2110446" y="468225"/>
                      <a:pt x="2083511" y="468225"/>
                    </a:cubicBezTo>
                    <a:lnTo>
                      <a:pt x="48769" y="468225"/>
                    </a:lnTo>
                    <a:cubicBezTo>
                      <a:pt x="21835" y="468225"/>
                      <a:pt x="0" y="446390"/>
                      <a:pt x="0" y="419456"/>
                    </a:cubicBezTo>
                    <a:lnTo>
                      <a:pt x="0" y="48769"/>
                    </a:lnTo>
                    <a:cubicBezTo>
                      <a:pt x="0" y="21835"/>
                      <a:pt x="21835" y="0"/>
                      <a:pt x="48769" y="0"/>
                    </a:cubicBezTo>
                    <a:close/>
                  </a:path>
                </a:pathLst>
              </a:custGeom>
              <a:solidFill>
                <a:srgbClr val="858789">
                  <a:alpha val="40000"/>
                </a:srgbClr>
              </a:solidFill>
              <a:ln w="19050" cap="rnd">
                <a:solidFill>
                  <a:srgbClr val="243342">
                    <a:alpha val="40000"/>
                  </a:srgbClr>
                </a:solidFill>
                <a:prstDash val="solid"/>
                <a:round/>
              </a:ln>
            </p:spPr>
          </p:sp>
          <p:sp>
            <p:nvSpPr>
              <p:cNvPr name="TextBox 47" id="47"/>
              <p:cNvSpPr txBox="true"/>
              <p:nvPr/>
            </p:nvSpPr>
            <p:spPr>
              <a:xfrm>
                <a:off x="0" y="-38100"/>
                <a:ext cx="2132281" cy="506325"/>
              </a:xfrm>
              <a:prstGeom prst="rect">
                <a:avLst/>
              </a:prstGeom>
            </p:spPr>
            <p:txBody>
              <a:bodyPr anchor="ctr" rtlCol="false" tIns="50800" lIns="50800" bIns="50800" rIns="50800"/>
              <a:lstStyle/>
              <a:p>
                <a:pPr algn="ctr">
                  <a:lnSpc>
                    <a:spcPts val="3362"/>
                  </a:lnSpc>
                </a:pPr>
              </a:p>
            </p:txBody>
          </p:sp>
        </p:grpSp>
        <p:sp>
          <p:nvSpPr>
            <p:cNvPr name="TextBox 48" id="48"/>
            <p:cNvSpPr txBox="true"/>
            <p:nvPr/>
          </p:nvSpPr>
          <p:spPr>
            <a:xfrm rot="0">
              <a:off x="404216" y="1168002"/>
              <a:ext cx="10204030" cy="1994535"/>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Terdapat pengaruh motivasi belajar dan konformitas secara simultan terhadap hasil belajar siswa kelas XI di SMAN 9 Bandar Lampung</a:t>
              </a:r>
            </a:p>
          </p:txBody>
        </p:sp>
        <p:sp>
          <p:nvSpPr>
            <p:cNvPr name="TextBox 49" id="49"/>
            <p:cNvSpPr txBox="true"/>
            <p:nvPr/>
          </p:nvSpPr>
          <p:spPr>
            <a:xfrm rot="0">
              <a:off x="1129949" y="-18541"/>
              <a:ext cx="9156781" cy="897679"/>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Hipotesis 3</a:t>
              </a:r>
            </a:p>
          </p:txBody>
        </p:sp>
      </p:grpSp>
    </p:spTree>
  </p:cSld>
  <p:clrMapOvr>
    <a:masterClrMapping/>
  </p:clrMapOvr>
</p:sld>
</file>

<file path=ppt/slides/slide12.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1490452" y="819150"/>
            <a:ext cx="6584507" cy="1727199"/>
          </a:xfrm>
          <a:prstGeom prst="rect">
            <a:avLst/>
          </a:prstGeom>
        </p:spPr>
        <p:txBody>
          <a:bodyPr anchor="t" rtlCol="false" tIns="0" lIns="0" bIns="0" rIns="0">
            <a:spAutoFit/>
          </a:bodyPr>
          <a:lstStyle/>
          <a:p>
            <a:pPr algn="ctr">
              <a:lnSpc>
                <a:spcPts val="9199"/>
              </a:lnSpc>
            </a:pPr>
            <a:r>
              <a:rPr lang="en-US" b="true" sz="9999">
                <a:solidFill>
                  <a:srgbClr val="243342"/>
                </a:solidFill>
                <a:latin typeface="Karnchang Bold"/>
                <a:ea typeface="Karnchang Bold"/>
                <a:cs typeface="Karnchang Bold"/>
                <a:sym typeface="Karnchang Bold"/>
              </a:rPr>
              <a:t>BAB 3</a:t>
            </a:r>
          </a:p>
        </p:txBody>
      </p:sp>
      <p:sp>
        <p:nvSpPr>
          <p:cNvPr name="TextBox 26" id="26"/>
          <p:cNvSpPr txBox="true"/>
          <p:nvPr/>
        </p:nvSpPr>
        <p:spPr>
          <a:xfrm rot="0">
            <a:off x="7049344" y="686434"/>
            <a:ext cx="7731811" cy="1859915"/>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METODE PENELITIAN</a:t>
            </a:r>
          </a:p>
        </p:txBody>
      </p:sp>
      <p:grpSp>
        <p:nvGrpSpPr>
          <p:cNvPr name="Group 27" id="27"/>
          <p:cNvGrpSpPr/>
          <p:nvPr/>
        </p:nvGrpSpPr>
        <p:grpSpPr>
          <a:xfrm rot="0">
            <a:off x="2941613" y="2808173"/>
            <a:ext cx="13744950" cy="5357104"/>
            <a:chOff x="0" y="0"/>
            <a:chExt cx="18326600" cy="7142806"/>
          </a:xfrm>
        </p:grpSpPr>
        <p:grpSp>
          <p:nvGrpSpPr>
            <p:cNvPr name="Group 28" id="28"/>
            <p:cNvGrpSpPr/>
            <p:nvPr/>
          </p:nvGrpSpPr>
          <p:grpSpPr>
            <a:xfrm rot="0">
              <a:off x="0" y="0"/>
              <a:ext cx="18326600" cy="7142806"/>
              <a:chOff x="0" y="0"/>
              <a:chExt cx="4529510" cy="1765380"/>
            </a:xfrm>
          </p:grpSpPr>
          <p:sp>
            <p:nvSpPr>
              <p:cNvPr name="Freeform 29" id="29"/>
              <p:cNvSpPr/>
              <p:nvPr/>
            </p:nvSpPr>
            <p:spPr>
              <a:xfrm flipH="false" flipV="false" rot="0">
                <a:off x="0" y="0"/>
                <a:ext cx="4529510" cy="1765380"/>
              </a:xfrm>
              <a:custGeom>
                <a:avLst/>
                <a:gdLst/>
                <a:ahLst/>
                <a:cxnLst/>
                <a:rect r="r" b="b" t="t" l="l"/>
                <a:pathLst>
                  <a:path h="1765380" w="4529510">
                    <a:moveTo>
                      <a:pt x="22958" y="0"/>
                    </a:moveTo>
                    <a:lnTo>
                      <a:pt x="4506552" y="0"/>
                    </a:lnTo>
                    <a:cubicBezTo>
                      <a:pt x="4519231" y="0"/>
                      <a:pt x="4529510" y="10279"/>
                      <a:pt x="4529510" y="22958"/>
                    </a:cubicBezTo>
                    <a:lnTo>
                      <a:pt x="4529510" y="1742422"/>
                    </a:lnTo>
                    <a:cubicBezTo>
                      <a:pt x="4529510" y="1755101"/>
                      <a:pt x="4519231" y="1765380"/>
                      <a:pt x="4506552" y="1765380"/>
                    </a:cubicBezTo>
                    <a:lnTo>
                      <a:pt x="22958" y="1765380"/>
                    </a:lnTo>
                    <a:cubicBezTo>
                      <a:pt x="10279" y="1765380"/>
                      <a:pt x="0" y="1755101"/>
                      <a:pt x="0" y="1742422"/>
                    </a:cubicBezTo>
                    <a:lnTo>
                      <a:pt x="0" y="22958"/>
                    </a:lnTo>
                    <a:cubicBezTo>
                      <a:pt x="0" y="10279"/>
                      <a:pt x="10279" y="0"/>
                      <a:pt x="22958" y="0"/>
                    </a:cubicBezTo>
                    <a:close/>
                  </a:path>
                </a:pathLst>
              </a:custGeom>
              <a:solidFill>
                <a:srgbClr val="858789">
                  <a:alpha val="40000"/>
                </a:srgbClr>
              </a:solidFill>
              <a:ln w="19050" cap="rnd">
                <a:solidFill>
                  <a:srgbClr val="243342">
                    <a:alpha val="40000"/>
                  </a:srgbClr>
                </a:solidFill>
                <a:prstDash val="solid"/>
                <a:round/>
              </a:ln>
            </p:spPr>
          </p:sp>
          <p:sp>
            <p:nvSpPr>
              <p:cNvPr name="TextBox 30" id="30"/>
              <p:cNvSpPr txBox="true"/>
              <p:nvPr/>
            </p:nvSpPr>
            <p:spPr>
              <a:xfrm>
                <a:off x="0" y="-38100"/>
                <a:ext cx="4529510" cy="1803480"/>
              </a:xfrm>
              <a:prstGeom prst="rect">
                <a:avLst/>
              </a:prstGeom>
            </p:spPr>
            <p:txBody>
              <a:bodyPr anchor="ctr" rtlCol="false" tIns="50800" lIns="50800" bIns="50800" rIns="50800"/>
              <a:lstStyle/>
              <a:p>
                <a:pPr algn="ctr">
                  <a:lnSpc>
                    <a:spcPts val="3362"/>
                  </a:lnSpc>
                </a:pPr>
              </a:p>
            </p:txBody>
          </p:sp>
        </p:grpSp>
        <p:sp>
          <p:nvSpPr>
            <p:cNvPr name="TextBox 31" id="31"/>
            <p:cNvSpPr txBox="true"/>
            <p:nvPr/>
          </p:nvSpPr>
          <p:spPr>
            <a:xfrm rot="0">
              <a:off x="1012804" y="215242"/>
              <a:ext cx="17313796" cy="6483722"/>
            </a:xfrm>
            <a:prstGeom prst="rect">
              <a:avLst/>
            </a:prstGeom>
          </p:spPr>
          <p:txBody>
            <a:bodyPr anchor="t" rtlCol="false" tIns="0" lIns="0" bIns="0" rIns="0">
              <a:spAutoFit/>
            </a:bodyPr>
            <a:lstStyle/>
            <a:p>
              <a:pPr algn="l">
                <a:lnSpc>
                  <a:spcPts val="4739"/>
                </a:lnSpc>
              </a:pPr>
              <a:r>
                <a:rPr lang="en-US" sz="3385">
                  <a:solidFill>
                    <a:srgbClr val="000000"/>
                  </a:solidFill>
                  <a:latin typeface="Karnchang"/>
                  <a:ea typeface="Karnchang"/>
                  <a:cs typeface="Karnchang"/>
                  <a:sym typeface="Karnchang"/>
                </a:rPr>
                <a:t>Penelitian ini menggunakan pendekatan kuantitatif dengan jenis penelitian deskriptif verifikatif, Metode deskriptif digunakan karena penelitian ini bertujuan untuk menggambarkan kondisi setiap variabel sebagaimana adanya di lapangan tanpa melakukan perlakuan atau manipulasi terhadap objek penelitian. Metode deskriptif bertujuan untuk mendeskripsikan keadaan suatu variabel secara mandiri, baik satu variabel maupun lebih, tanpa melakukan perbandingan atau menghubungkannya secara langsung dengan variabel lain. </a:t>
              </a:r>
            </a:p>
          </p:txBody>
        </p:sp>
      </p:grpSp>
      <p:grpSp>
        <p:nvGrpSpPr>
          <p:cNvPr name="Group 32" id="32"/>
          <p:cNvGrpSpPr/>
          <p:nvPr/>
        </p:nvGrpSpPr>
        <p:grpSpPr>
          <a:xfrm rot="0">
            <a:off x="15665503" y="317552"/>
            <a:ext cx="2042119" cy="650325"/>
            <a:chOff x="0" y="0"/>
            <a:chExt cx="537842" cy="171279"/>
          </a:xfrm>
        </p:grpSpPr>
        <p:sp>
          <p:nvSpPr>
            <p:cNvPr name="Freeform 33" id="33"/>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4" id="34"/>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5" id="35"/>
          <p:cNvGrpSpPr/>
          <p:nvPr/>
        </p:nvGrpSpPr>
        <p:grpSpPr>
          <a:xfrm rot="0">
            <a:off x="629723" y="9258300"/>
            <a:ext cx="6961669" cy="627749"/>
            <a:chOff x="0" y="0"/>
            <a:chExt cx="1833526" cy="165333"/>
          </a:xfrm>
        </p:grpSpPr>
        <p:sp>
          <p:nvSpPr>
            <p:cNvPr name="Freeform 36" id="36"/>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7" id="37"/>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slides/slide13.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2622497" y="1205433"/>
            <a:ext cx="13043007" cy="1107440"/>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Populasi dan Sampel</a:t>
            </a:r>
          </a:p>
        </p:txBody>
      </p:sp>
      <p:grpSp>
        <p:nvGrpSpPr>
          <p:cNvPr name="Group 26" id="26"/>
          <p:cNvGrpSpPr/>
          <p:nvPr/>
        </p:nvGrpSpPr>
        <p:grpSpPr>
          <a:xfrm rot="0">
            <a:off x="1920554" y="2808173"/>
            <a:ext cx="13744950" cy="4759938"/>
            <a:chOff x="0" y="0"/>
            <a:chExt cx="18326600" cy="6346583"/>
          </a:xfrm>
        </p:grpSpPr>
        <p:grpSp>
          <p:nvGrpSpPr>
            <p:cNvPr name="Group 27" id="27"/>
            <p:cNvGrpSpPr/>
            <p:nvPr/>
          </p:nvGrpSpPr>
          <p:grpSpPr>
            <a:xfrm rot="0">
              <a:off x="0" y="0"/>
              <a:ext cx="18326600" cy="6346583"/>
              <a:chOff x="0" y="0"/>
              <a:chExt cx="4529510" cy="1568590"/>
            </a:xfrm>
          </p:grpSpPr>
          <p:sp>
            <p:nvSpPr>
              <p:cNvPr name="Freeform 28" id="28"/>
              <p:cNvSpPr/>
              <p:nvPr/>
            </p:nvSpPr>
            <p:spPr>
              <a:xfrm flipH="false" flipV="false" rot="0">
                <a:off x="0" y="0"/>
                <a:ext cx="4529510" cy="1568590"/>
              </a:xfrm>
              <a:custGeom>
                <a:avLst/>
                <a:gdLst/>
                <a:ahLst/>
                <a:cxnLst/>
                <a:rect r="r" b="b" t="t" l="l"/>
                <a:pathLst>
                  <a:path h="1568590" w="4529510">
                    <a:moveTo>
                      <a:pt x="22958" y="0"/>
                    </a:moveTo>
                    <a:lnTo>
                      <a:pt x="4506552" y="0"/>
                    </a:lnTo>
                    <a:cubicBezTo>
                      <a:pt x="4519231" y="0"/>
                      <a:pt x="4529510" y="10279"/>
                      <a:pt x="4529510" y="22958"/>
                    </a:cubicBezTo>
                    <a:lnTo>
                      <a:pt x="4529510" y="1545631"/>
                    </a:lnTo>
                    <a:cubicBezTo>
                      <a:pt x="4529510" y="1558311"/>
                      <a:pt x="4519231" y="1568590"/>
                      <a:pt x="4506552" y="1568590"/>
                    </a:cubicBezTo>
                    <a:lnTo>
                      <a:pt x="22958" y="1568590"/>
                    </a:lnTo>
                    <a:cubicBezTo>
                      <a:pt x="10279" y="1568590"/>
                      <a:pt x="0" y="1558311"/>
                      <a:pt x="0" y="1545631"/>
                    </a:cubicBezTo>
                    <a:lnTo>
                      <a:pt x="0" y="22958"/>
                    </a:lnTo>
                    <a:cubicBezTo>
                      <a:pt x="0" y="10279"/>
                      <a:pt x="10279" y="0"/>
                      <a:pt x="22958" y="0"/>
                    </a:cubicBezTo>
                    <a:close/>
                  </a:path>
                </a:pathLst>
              </a:custGeom>
              <a:solidFill>
                <a:srgbClr val="858789">
                  <a:alpha val="40000"/>
                </a:srgbClr>
              </a:solidFill>
              <a:ln w="19050" cap="rnd">
                <a:solidFill>
                  <a:srgbClr val="243342">
                    <a:alpha val="40000"/>
                  </a:srgbClr>
                </a:solidFill>
                <a:prstDash val="solid"/>
                <a:round/>
              </a:ln>
            </p:spPr>
          </p:sp>
          <p:sp>
            <p:nvSpPr>
              <p:cNvPr name="TextBox 29" id="29"/>
              <p:cNvSpPr txBox="true"/>
              <p:nvPr/>
            </p:nvSpPr>
            <p:spPr>
              <a:xfrm>
                <a:off x="0" y="-38100"/>
                <a:ext cx="4529510" cy="1606690"/>
              </a:xfrm>
              <a:prstGeom prst="rect">
                <a:avLst/>
              </a:prstGeom>
            </p:spPr>
            <p:txBody>
              <a:bodyPr anchor="ctr" rtlCol="false" tIns="50800" lIns="50800" bIns="50800" rIns="50800"/>
              <a:lstStyle/>
              <a:p>
                <a:pPr algn="ctr">
                  <a:lnSpc>
                    <a:spcPts val="3362"/>
                  </a:lnSpc>
                </a:pPr>
              </a:p>
            </p:txBody>
          </p:sp>
        </p:grpSp>
        <p:sp>
          <p:nvSpPr>
            <p:cNvPr name="TextBox 30" id="30"/>
            <p:cNvSpPr txBox="true"/>
            <p:nvPr/>
          </p:nvSpPr>
          <p:spPr>
            <a:xfrm rot="0">
              <a:off x="1012804" y="215242"/>
              <a:ext cx="17313796" cy="5687500"/>
            </a:xfrm>
            <a:prstGeom prst="rect">
              <a:avLst/>
            </a:prstGeom>
          </p:spPr>
          <p:txBody>
            <a:bodyPr anchor="t" rtlCol="false" tIns="0" lIns="0" bIns="0" rIns="0">
              <a:spAutoFit/>
            </a:bodyPr>
            <a:lstStyle/>
            <a:p>
              <a:pPr algn="l">
                <a:lnSpc>
                  <a:spcPts val="4739"/>
                </a:lnSpc>
              </a:pPr>
              <a:r>
                <a:rPr lang="en-US" sz="3385">
                  <a:solidFill>
                    <a:srgbClr val="000000"/>
                  </a:solidFill>
                  <a:latin typeface="Karnchang"/>
                  <a:ea typeface="Karnchang"/>
                  <a:cs typeface="Karnchang"/>
                  <a:sym typeface="Karnchang"/>
                </a:rPr>
                <a:t>Siswa kelas XI dipilih sebagai populasi penelitian karena pada jenjang ini siswa berada pada fase perkembangan remaja yang cenderung memiliki dinamika motivasi belajar dan pengaruh teman sebaya yang cukup kuat. Dalam penelitian ini, ukuran sampel ditentukan menggunakan rumus Slovin, dengan tingkat kesalahan (error) sebesar 10%. Dengan jumlah populasi (N) sebesar 155 siswa sehingga diperoleh jumlah sampel Dibulatkan menjadi 61 responden. </a:t>
              </a:r>
            </a:p>
          </p:txBody>
        </p:sp>
      </p:grpSp>
      <p:grpSp>
        <p:nvGrpSpPr>
          <p:cNvPr name="Group 31" id="31"/>
          <p:cNvGrpSpPr/>
          <p:nvPr/>
        </p:nvGrpSpPr>
        <p:grpSpPr>
          <a:xfrm rot="0">
            <a:off x="15665503" y="317552"/>
            <a:ext cx="2042119" cy="650325"/>
            <a:chOff x="0" y="0"/>
            <a:chExt cx="537842" cy="171279"/>
          </a:xfrm>
        </p:grpSpPr>
        <p:sp>
          <p:nvSpPr>
            <p:cNvPr name="Freeform 32" id="32"/>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3" id="33"/>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4" id="34"/>
          <p:cNvGrpSpPr/>
          <p:nvPr/>
        </p:nvGrpSpPr>
        <p:grpSpPr>
          <a:xfrm rot="0">
            <a:off x="629723" y="9258300"/>
            <a:ext cx="6961669" cy="627749"/>
            <a:chOff x="0" y="0"/>
            <a:chExt cx="1833526" cy="165333"/>
          </a:xfrm>
        </p:grpSpPr>
        <p:sp>
          <p:nvSpPr>
            <p:cNvPr name="Freeform 35" id="35"/>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6" id="36"/>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2622497" y="1205433"/>
            <a:ext cx="13043007" cy="1107440"/>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Variabel Penelitian</a:t>
            </a:r>
          </a:p>
        </p:txBody>
      </p:sp>
      <p:grpSp>
        <p:nvGrpSpPr>
          <p:cNvPr name="Group 26" id="26"/>
          <p:cNvGrpSpPr/>
          <p:nvPr/>
        </p:nvGrpSpPr>
        <p:grpSpPr>
          <a:xfrm rot="0">
            <a:off x="1920554" y="2808173"/>
            <a:ext cx="13744950" cy="5357104"/>
            <a:chOff x="0" y="0"/>
            <a:chExt cx="18326600" cy="7142806"/>
          </a:xfrm>
        </p:grpSpPr>
        <p:grpSp>
          <p:nvGrpSpPr>
            <p:cNvPr name="Group 27" id="27"/>
            <p:cNvGrpSpPr/>
            <p:nvPr/>
          </p:nvGrpSpPr>
          <p:grpSpPr>
            <a:xfrm rot="0">
              <a:off x="0" y="0"/>
              <a:ext cx="18326600" cy="7142806"/>
              <a:chOff x="0" y="0"/>
              <a:chExt cx="4529510" cy="1765380"/>
            </a:xfrm>
          </p:grpSpPr>
          <p:sp>
            <p:nvSpPr>
              <p:cNvPr name="Freeform 28" id="28"/>
              <p:cNvSpPr/>
              <p:nvPr/>
            </p:nvSpPr>
            <p:spPr>
              <a:xfrm flipH="false" flipV="false" rot="0">
                <a:off x="0" y="0"/>
                <a:ext cx="4529510" cy="1765380"/>
              </a:xfrm>
              <a:custGeom>
                <a:avLst/>
                <a:gdLst/>
                <a:ahLst/>
                <a:cxnLst/>
                <a:rect r="r" b="b" t="t" l="l"/>
                <a:pathLst>
                  <a:path h="1765380" w="4529510">
                    <a:moveTo>
                      <a:pt x="22958" y="0"/>
                    </a:moveTo>
                    <a:lnTo>
                      <a:pt x="4506552" y="0"/>
                    </a:lnTo>
                    <a:cubicBezTo>
                      <a:pt x="4519231" y="0"/>
                      <a:pt x="4529510" y="10279"/>
                      <a:pt x="4529510" y="22958"/>
                    </a:cubicBezTo>
                    <a:lnTo>
                      <a:pt x="4529510" y="1742422"/>
                    </a:lnTo>
                    <a:cubicBezTo>
                      <a:pt x="4529510" y="1755101"/>
                      <a:pt x="4519231" y="1765380"/>
                      <a:pt x="4506552" y="1765380"/>
                    </a:cubicBezTo>
                    <a:lnTo>
                      <a:pt x="22958" y="1765380"/>
                    </a:lnTo>
                    <a:cubicBezTo>
                      <a:pt x="10279" y="1765380"/>
                      <a:pt x="0" y="1755101"/>
                      <a:pt x="0" y="1742422"/>
                    </a:cubicBezTo>
                    <a:lnTo>
                      <a:pt x="0" y="22958"/>
                    </a:lnTo>
                    <a:cubicBezTo>
                      <a:pt x="0" y="10279"/>
                      <a:pt x="10279" y="0"/>
                      <a:pt x="22958" y="0"/>
                    </a:cubicBezTo>
                    <a:close/>
                  </a:path>
                </a:pathLst>
              </a:custGeom>
              <a:solidFill>
                <a:srgbClr val="858789">
                  <a:alpha val="40000"/>
                </a:srgbClr>
              </a:solidFill>
              <a:ln w="19050" cap="rnd">
                <a:solidFill>
                  <a:srgbClr val="243342">
                    <a:alpha val="40000"/>
                  </a:srgbClr>
                </a:solidFill>
                <a:prstDash val="solid"/>
                <a:round/>
              </a:ln>
            </p:spPr>
          </p:sp>
          <p:sp>
            <p:nvSpPr>
              <p:cNvPr name="TextBox 29" id="29"/>
              <p:cNvSpPr txBox="true"/>
              <p:nvPr/>
            </p:nvSpPr>
            <p:spPr>
              <a:xfrm>
                <a:off x="0" y="-38100"/>
                <a:ext cx="4529510" cy="1803480"/>
              </a:xfrm>
              <a:prstGeom prst="rect">
                <a:avLst/>
              </a:prstGeom>
            </p:spPr>
            <p:txBody>
              <a:bodyPr anchor="ctr" rtlCol="false" tIns="50800" lIns="50800" bIns="50800" rIns="50800"/>
              <a:lstStyle/>
              <a:p>
                <a:pPr algn="ctr">
                  <a:lnSpc>
                    <a:spcPts val="3362"/>
                  </a:lnSpc>
                </a:pPr>
              </a:p>
            </p:txBody>
          </p:sp>
        </p:grpSp>
        <p:sp>
          <p:nvSpPr>
            <p:cNvPr name="TextBox 30" id="30"/>
            <p:cNvSpPr txBox="true"/>
            <p:nvPr/>
          </p:nvSpPr>
          <p:spPr>
            <a:xfrm rot="0">
              <a:off x="1012804" y="215242"/>
              <a:ext cx="17313796" cy="6483722"/>
            </a:xfrm>
            <a:prstGeom prst="rect">
              <a:avLst/>
            </a:prstGeom>
          </p:spPr>
          <p:txBody>
            <a:bodyPr anchor="t" rtlCol="false" tIns="0" lIns="0" bIns="0" rIns="0">
              <a:spAutoFit/>
            </a:bodyPr>
            <a:lstStyle/>
            <a:p>
              <a:pPr algn="l">
                <a:lnSpc>
                  <a:spcPts val="4739"/>
                </a:lnSpc>
              </a:pPr>
              <a:r>
                <a:rPr lang="en-US" sz="3385">
                  <a:solidFill>
                    <a:srgbClr val="000000"/>
                  </a:solidFill>
                  <a:latin typeface="Karnchang"/>
                  <a:ea typeface="Karnchang"/>
                  <a:cs typeface="Karnchang"/>
                  <a:sym typeface="Karnchang"/>
                </a:rPr>
                <a:t>Variabel penelitian dalam studi ini terdiri atas:</a:t>
              </a:r>
            </a:p>
            <a:p>
              <a:pPr algn="l">
                <a:lnSpc>
                  <a:spcPts val="4739"/>
                </a:lnSpc>
              </a:pPr>
              <a:r>
                <a:rPr lang="en-US" sz="3385">
                  <a:solidFill>
                    <a:srgbClr val="000000"/>
                  </a:solidFill>
                  <a:latin typeface="Karnchang"/>
                  <a:ea typeface="Karnchang"/>
                  <a:cs typeface="Karnchang"/>
                  <a:sym typeface="Karnchang"/>
                </a:rPr>
                <a:t>a. Variabel Eksogen (X)</a:t>
              </a:r>
            </a:p>
            <a:p>
              <a:pPr algn="l">
                <a:lnSpc>
                  <a:spcPts val="4739"/>
                </a:lnSpc>
              </a:pPr>
              <a:r>
                <a:rPr lang="en-US" sz="3385">
                  <a:solidFill>
                    <a:srgbClr val="000000"/>
                  </a:solidFill>
                  <a:latin typeface="Karnchang"/>
                  <a:ea typeface="Karnchang"/>
                  <a:cs typeface="Karnchang"/>
                  <a:sym typeface="Karnchang"/>
                </a:rPr>
                <a:t>1) Motivasi Belajar (X1) </a:t>
              </a:r>
            </a:p>
            <a:p>
              <a:pPr algn="l">
                <a:lnSpc>
                  <a:spcPts val="4739"/>
                </a:lnSpc>
              </a:pPr>
              <a:r>
                <a:rPr lang="en-US" sz="3385">
                  <a:solidFill>
                    <a:srgbClr val="000000"/>
                  </a:solidFill>
                  <a:latin typeface="Karnchang"/>
                  <a:ea typeface="Karnchang"/>
                  <a:cs typeface="Karnchang"/>
                  <a:sym typeface="Karnchang"/>
                </a:rPr>
                <a:t>2) Konformitas (X2)</a:t>
              </a:r>
            </a:p>
            <a:p>
              <a:pPr algn="l">
                <a:lnSpc>
                  <a:spcPts val="4739"/>
                </a:lnSpc>
              </a:pPr>
              <a:r>
                <a:rPr lang="en-US" sz="3385">
                  <a:solidFill>
                    <a:srgbClr val="000000"/>
                  </a:solidFill>
                  <a:latin typeface="Karnchang"/>
                  <a:ea typeface="Karnchang"/>
                  <a:cs typeface="Karnchang"/>
                  <a:sym typeface="Karnchang"/>
                </a:rPr>
                <a:t>b. Variabel Intervening (Y)</a:t>
              </a:r>
            </a:p>
            <a:p>
              <a:pPr algn="l">
                <a:lnSpc>
                  <a:spcPts val="4739"/>
                </a:lnSpc>
              </a:pPr>
              <a:r>
                <a:rPr lang="en-US" sz="3385">
                  <a:solidFill>
                    <a:srgbClr val="000000"/>
                  </a:solidFill>
                  <a:latin typeface="Karnchang"/>
                  <a:ea typeface="Karnchang"/>
                  <a:cs typeface="Karnchang"/>
                  <a:sym typeface="Karnchang"/>
                </a:rPr>
                <a:t>1) Hasil Belajar siswa (Y)</a:t>
              </a:r>
            </a:p>
            <a:p>
              <a:pPr algn="l">
                <a:lnSpc>
                  <a:spcPts val="4739"/>
                </a:lnSpc>
              </a:pPr>
              <a:r>
                <a:rPr lang="en-US" sz="3385">
                  <a:solidFill>
                    <a:srgbClr val="000000"/>
                  </a:solidFill>
                  <a:latin typeface="Karnchang"/>
                  <a:ea typeface="Karnchang"/>
                  <a:cs typeface="Karnchang"/>
                  <a:sym typeface="Karnchang"/>
                </a:rPr>
                <a:t>c. Variabel Endogen (Z)</a:t>
              </a:r>
            </a:p>
            <a:p>
              <a:pPr algn="l">
                <a:lnSpc>
                  <a:spcPts val="4739"/>
                </a:lnSpc>
              </a:pPr>
              <a:r>
                <a:rPr lang="en-US" sz="3385">
                  <a:solidFill>
                    <a:srgbClr val="000000"/>
                  </a:solidFill>
                  <a:latin typeface="Karnchang"/>
                  <a:ea typeface="Karnchang"/>
                  <a:cs typeface="Karnchang"/>
                  <a:sym typeface="Karnchang"/>
                </a:rPr>
                <a:t>1) Prestasi Akademik (Z)</a:t>
              </a:r>
            </a:p>
          </p:txBody>
        </p:sp>
      </p:grpSp>
      <p:grpSp>
        <p:nvGrpSpPr>
          <p:cNvPr name="Group 31" id="31"/>
          <p:cNvGrpSpPr/>
          <p:nvPr/>
        </p:nvGrpSpPr>
        <p:grpSpPr>
          <a:xfrm rot="0">
            <a:off x="15665503" y="317552"/>
            <a:ext cx="2042119" cy="650325"/>
            <a:chOff x="0" y="0"/>
            <a:chExt cx="537842" cy="171279"/>
          </a:xfrm>
        </p:grpSpPr>
        <p:sp>
          <p:nvSpPr>
            <p:cNvPr name="Freeform 32" id="32"/>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3" id="33"/>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4" id="34"/>
          <p:cNvGrpSpPr/>
          <p:nvPr/>
        </p:nvGrpSpPr>
        <p:grpSpPr>
          <a:xfrm rot="0">
            <a:off x="629723" y="9258300"/>
            <a:ext cx="6961669" cy="627749"/>
            <a:chOff x="0" y="0"/>
            <a:chExt cx="1833526" cy="165333"/>
          </a:xfrm>
        </p:grpSpPr>
        <p:sp>
          <p:nvSpPr>
            <p:cNvPr name="Freeform 35" id="35"/>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6" id="36"/>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slides/slide15.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2622497" y="1205433"/>
            <a:ext cx="13043007" cy="1107440"/>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Teknik Pengumpulan Data</a:t>
            </a:r>
          </a:p>
        </p:txBody>
      </p:sp>
      <p:grpSp>
        <p:nvGrpSpPr>
          <p:cNvPr name="Group 26" id="26"/>
          <p:cNvGrpSpPr/>
          <p:nvPr/>
        </p:nvGrpSpPr>
        <p:grpSpPr>
          <a:xfrm rot="0">
            <a:off x="3973239" y="3138490"/>
            <a:ext cx="19233249" cy="4793880"/>
            <a:chOff x="0" y="0"/>
            <a:chExt cx="25644332" cy="6391840"/>
          </a:xfrm>
        </p:grpSpPr>
        <p:grpSp>
          <p:nvGrpSpPr>
            <p:cNvPr name="Group 27" id="27"/>
            <p:cNvGrpSpPr/>
            <p:nvPr/>
          </p:nvGrpSpPr>
          <p:grpSpPr>
            <a:xfrm rot="0">
              <a:off x="0" y="0"/>
              <a:ext cx="13054933" cy="6391840"/>
              <a:chOff x="0" y="0"/>
              <a:chExt cx="3229772" cy="1581332"/>
            </a:xfrm>
          </p:grpSpPr>
          <p:sp>
            <p:nvSpPr>
              <p:cNvPr name="Freeform 28" id="28"/>
              <p:cNvSpPr/>
              <p:nvPr/>
            </p:nvSpPr>
            <p:spPr>
              <a:xfrm flipH="false" flipV="false" rot="0">
                <a:off x="0" y="0"/>
                <a:ext cx="3229772" cy="1581332"/>
              </a:xfrm>
              <a:custGeom>
                <a:avLst/>
                <a:gdLst/>
                <a:ahLst/>
                <a:cxnLst/>
                <a:rect r="r" b="b" t="t" l="l"/>
                <a:pathLst>
                  <a:path h="1581332" w="3229772">
                    <a:moveTo>
                      <a:pt x="32197" y="0"/>
                    </a:moveTo>
                    <a:lnTo>
                      <a:pt x="3197575" y="0"/>
                    </a:lnTo>
                    <a:cubicBezTo>
                      <a:pt x="3206114" y="0"/>
                      <a:pt x="3214304" y="3392"/>
                      <a:pt x="3220342" y="9430"/>
                    </a:cubicBezTo>
                    <a:cubicBezTo>
                      <a:pt x="3226380" y="15469"/>
                      <a:pt x="3229772" y="23658"/>
                      <a:pt x="3229772" y="32197"/>
                    </a:cubicBezTo>
                    <a:lnTo>
                      <a:pt x="3229772" y="1549135"/>
                    </a:lnTo>
                    <a:cubicBezTo>
                      <a:pt x="3229772" y="1557674"/>
                      <a:pt x="3226380" y="1565864"/>
                      <a:pt x="3220342" y="1571902"/>
                    </a:cubicBezTo>
                    <a:cubicBezTo>
                      <a:pt x="3214304" y="1577940"/>
                      <a:pt x="3206114" y="1581332"/>
                      <a:pt x="3197575" y="1581332"/>
                    </a:cubicBezTo>
                    <a:lnTo>
                      <a:pt x="32197" y="1581332"/>
                    </a:lnTo>
                    <a:cubicBezTo>
                      <a:pt x="23658" y="1581332"/>
                      <a:pt x="15469" y="1577940"/>
                      <a:pt x="9430" y="1571902"/>
                    </a:cubicBezTo>
                    <a:cubicBezTo>
                      <a:pt x="3392" y="1565864"/>
                      <a:pt x="0" y="1557674"/>
                      <a:pt x="0" y="1549135"/>
                    </a:cubicBezTo>
                    <a:lnTo>
                      <a:pt x="0" y="32197"/>
                    </a:lnTo>
                    <a:cubicBezTo>
                      <a:pt x="0" y="23658"/>
                      <a:pt x="3392" y="15469"/>
                      <a:pt x="9430" y="9430"/>
                    </a:cubicBezTo>
                    <a:cubicBezTo>
                      <a:pt x="15469" y="3392"/>
                      <a:pt x="23658" y="0"/>
                      <a:pt x="32197" y="0"/>
                    </a:cubicBezTo>
                    <a:close/>
                  </a:path>
                </a:pathLst>
              </a:custGeom>
              <a:solidFill>
                <a:srgbClr val="858789">
                  <a:alpha val="40000"/>
                </a:srgbClr>
              </a:solidFill>
              <a:ln w="19050" cap="rnd">
                <a:solidFill>
                  <a:srgbClr val="243342">
                    <a:alpha val="40000"/>
                  </a:srgbClr>
                </a:solidFill>
                <a:prstDash val="solid"/>
                <a:round/>
              </a:ln>
            </p:spPr>
          </p:sp>
          <p:sp>
            <p:nvSpPr>
              <p:cNvPr name="TextBox 29" id="29"/>
              <p:cNvSpPr txBox="true"/>
              <p:nvPr/>
            </p:nvSpPr>
            <p:spPr>
              <a:xfrm>
                <a:off x="0" y="-38100"/>
                <a:ext cx="3229772" cy="1619432"/>
              </a:xfrm>
              <a:prstGeom prst="rect">
                <a:avLst/>
              </a:prstGeom>
            </p:spPr>
            <p:txBody>
              <a:bodyPr anchor="ctr" rtlCol="false" tIns="50800" lIns="50800" bIns="50800" rIns="50800"/>
              <a:lstStyle/>
              <a:p>
                <a:pPr algn="ctr">
                  <a:lnSpc>
                    <a:spcPts val="3362"/>
                  </a:lnSpc>
                </a:pPr>
              </a:p>
            </p:txBody>
          </p:sp>
        </p:grpSp>
        <p:sp>
          <p:nvSpPr>
            <p:cNvPr name="TextBox 30" id="30"/>
            <p:cNvSpPr txBox="true"/>
            <p:nvPr/>
          </p:nvSpPr>
          <p:spPr>
            <a:xfrm rot="0">
              <a:off x="2453299" y="834039"/>
              <a:ext cx="23191033" cy="4428487"/>
            </a:xfrm>
            <a:prstGeom prst="rect">
              <a:avLst/>
            </a:prstGeom>
          </p:spPr>
          <p:txBody>
            <a:bodyPr anchor="t" rtlCol="false" tIns="0" lIns="0" bIns="0" rIns="0">
              <a:spAutoFit/>
            </a:bodyPr>
            <a:lstStyle/>
            <a:p>
              <a:pPr algn="l" marL="979051" indent="-489525" lvl="1">
                <a:lnSpc>
                  <a:spcPts val="6348"/>
                </a:lnSpc>
                <a:buFont typeface="Arial"/>
                <a:buChar char="•"/>
              </a:pPr>
              <a:r>
                <a:rPr lang="en-US" sz="4534">
                  <a:solidFill>
                    <a:srgbClr val="000000"/>
                  </a:solidFill>
                  <a:latin typeface="Karnchang"/>
                  <a:ea typeface="Karnchang"/>
                  <a:cs typeface="Karnchang"/>
                  <a:sym typeface="Karnchang"/>
                </a:rPr>
                <a:t>Kuesioner ( Angket ) </a:t>
              </a:r>
            </a:p>
            <a:p>
              <a:pPr algn="l" marL="979051" indent="-489525" lvl="1">
                <a:lnSpc>
                  <a:spcPts val="6348"/>
                </a:lnSpc>
                <a:buFont typeface="Arial"/>
                <a:buChar char="•"/>
              </a:pPr>
              <a:r>
                <a:rPr lang="en-US" sz="4534">
                  <a:solidFill>
                    <a:srgbClr val="000000"/>
                  </a:solidFill>
                  <a:latin typeface="Karnchang"/>
                  <a:ea typeface="Karnchang"/>
                  <a:cs typeface="Karnchang"/>
                  <a:sym typeface="Karnchang"/>
                </a:rPr>
                <a:t>Observasi</a:t>
              </a:r>
            </a:p>
            <a:p>
              <a:pPr algn="l" marL="979051" indent="-489525" lvl="1">
                <a:lnSpc>
                  <a:spcPts val="6348"/>
                </a:lnSpc>
                <a:buFont typeface="Arial"/>
                <a:buChar char="•"/>
              </a:pPr>
              <a:r>
                <a:rPr lang="en-US" sz="4534">
                  <a:solidFill>
                    <a:srgbClr val="000000"/>
                  </a:solidFill>
                  <a:latin typeface="Karnchang"/>
                  <a:ea typeface="Karnchang"/>
                  <a:cs typeface="Karnchang"/>
                  <a:sym typeface="Karnchang"/>
                </a:rPr>
                <a:t>Dokumentasi</a:t>
              </a:r>
            </a:p>
            <a:p>
              <a:pPr algn="l" marL="979051" indent="-489525" lvl="1">
                <a:lnSpc>
                  <a:spcPts val="6348"/>
                </a:lnSpc>
                <a:buFont typeface="Arial"/>
                <a:buChar char="•"/>
              </a:pPr>
              <a:r>
                <a:rPr lang="en-US" sz="4534">
                  <a:solidFill>
                    <a:srgbClr val="000000"/>
                  </a:solidFill>
                  <a:latin typeface="Karnchang"/>
                  <a:ea typeface="Karnchang"/>
                  <a:cs typeface="Karnchang"/>
                  <a:sym typeface="Karnchang"/>
                </a:rPr>
                <a:t>Wawancara</a:t>
              </a:r>
            </a:p>
          </p:txBody>
        </p:sp>
      </p:grpSp>
      <p:grpSp>
        <p:nvGrpSpPr>
          <p:cNvPr name="Group 31" id="31"/>
          <p:cNvGrpSpPr/>
          <p:nvPr/>
        </p:nvGrpSpPr>
        <p:grpSpPr>
          <a:xfrm rot="0">
            <a:off x="15665503" y="317552"/>
            <a:ext cx="2042119" cy="650325"/>
            <a:chOff x="0" y="0"/>
            <a:chExt cx="537842" cy="171279"/>
          </a:xfrm>
        </p:grpSpPr>
        <p:sp>
          <p:nvSpPr>
            <p:cNvPr name="Freeform 32" id="32"/>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3" id="33"/>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4" id="34"/>
          <p:cNvGrpSpPr/>
          <p:nvPr/>
        </p:nvGrpSpPr>
        <p:grpSpPr>
          <a:xfrm rot="0">
            <a:off x="629723" y="9258300"/>
            <a:ext cx="6961669" cy="627749"/>
            <a:chOff x="0" y="0"/>
            <a:chExt cx="1833526" cy="165333"/>
          </a:xfrm>
        </p:grpSpPr>
        <p:sp>
          <p:nvSpPr>
            <p:cNvPr name="Freeform 35" id="35"/>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6" id="36"/>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slides/slide16.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2622497" y="1205433"/>
            <a:ext cx="13043007" cy="1107440"/>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Definisi Konseptual Variabel </a:t>
            </a:r>
          </a:p>
        </p:txBody>
      </p:sp>
      <p:grpSp>
        <p:nvGrpSpPr>
          <p:cNvPr name="Group 26" id="26"/>
          <p:cNvGrpSpPr/>
          <p:nvPr/>
        </p:nvGrpSpPr>
        <p:grpSpPr>
          <a:xfrm rot="0">
            <a:off x="1920554" y="2808173"/>
            <a:ext cx="13744950" cy="5954271"/>
            <a:chOff x="0" y="0"/>
            <a:chExt cx="18326600" cy="7939028"/>
          </a:xfrm>
        </p:grpSpPr>
        <p:grpSp>
          <p:nvGrpSpPr>
            <p:cNvPr name="Group 27" id="27"/>
            <p:cNvGrpSpPr/>
            <p:nvPr/>
          </p:nvGrpSpPr>
          <p:grpSpPr>
            <a:xfrm rot="0">
              <a:off x="0" y="0"/>
              <a:ext cx="18326600" cy="7939028"/>
              <a:chOff x="0" y="0"/>
              <a:chExt cx="4529510" cy="1962170"/>
            </a:xfrm>
          </p:grpSpPr>
          <p:sp>
            <p:nvSpPr>
              <p:cNvPr name="Freeform 28" id="28"/>
              <p:cNvSpPr/>
              <p:nvPr/>
            </p:nvSpPr>
            <p:spPr>
              <a:xfrm flipH="false" flipV="false" rot="0">
                <a:off x="0" y="0"/>
                <a:ext cx="4529510" cy="1962170"/>
              </a:xfrm>
              <a:custGeom>
                <a:avLst/>
                <a:gdLst/>
                <a:ahLst/>
                <a:cxnLst/>
                <a:rect r="r" b="b" t="t" l="l"/>
                <a:pathLst>
                  <a:path h="1962170" w="4529510">
                    <a:moveTo>
                      <a:pt x="22958" y="0"/>
                    </a:moveTo>
                    <a:lnTo>
                      <a:pt x="4506552" y="0"/>
                    </a:lnTo>
                    <a:cubicBezTo>
                      <a:pt x="4519231" y="0"/>
                      <a:pt x="4529510" y="10279"/>
                      <a:pt x="4529510" y="22958"/>
                    </a:cubicBezTo>
                    <a:lnTo>
                      <a:pt x="4529510" y="1939212"/>
                    </a:lnTo>
                    <a:cubicBezTo>
                      <a:pt x="4529510" y="1951891"/>
                      <a:pt x="4519231" y="1962170"/>
                      <a:pt x="4506552" y="1962170"/>
                    </a:cubicBezTo>
                    <a:lnTo>
                      <a:pt x="22958" y="1962170"/>
                    </a:lnTo>
                    <a:cubicBezTo>
                      <a:pt x="10279" y="1962170"/>
                      <a:pt x="0" y="1951891"/>
                      <a:pt x="0" y="1939212"/>
                    </a:cubicBezTo>
                    <a:lnTo>
                      <a:pt x="0" y="22958"/>
                    </a:lnTo>
                    <a:cubicBezTo>
                      <a:pt x="0" y="10279"/>
                      <a:pt x="10279" y="0"/>
                      <a:pt x="22958" y="0"/>
                    </a:cubicBezTo>
                    <a:close/>
                  </a:path>
                </a:pathLst>
              </a:custGeom>
              <a:solidFill>
                <a:srgbClr val="858789">
                  <a:alpha val="40000"/>
                </a:srgbClr>
              </a:solidFill>
              <a:ln w="19050" cap="rnd">
                <a:solidFill>
                  <a:srgbClr val="243342">
                    <a:alpha val="40000"/>
                  </a:srgbClr>
                </a:solidFill>
                <a:prstDash val="solid"/>
                <a:round/>
              </a:ln>
            </p:spPr>
          </p:sp>
          <p:sp>
            <p:nvSpPr>
              <p:cNvPr name="TextBox 29" id="29"/>
              <p:cNvSpPr txBox="true"/>
              <p:nvPr/>
            </p:nvSpPr>
            <p:spPr>
              <a:xfrm>
                <a:off x="0" y="-38100"/>
                <a:ext cx="4529510" cy="2000270"/>
              </a:xfrm>
              <a:prstGeom prst="rect">
                <a:avLst/>
              </a:prstGeom>
            </p:spPr>
            <p:txBody>
              <a:bodyPr anchor="ctr" rtlCol="false" tIns="50800" lIns="50800" bIns="50800" rIns="50800"/>
              <a:lstStyle/>
              <a:p>
                <a:pPr algn="ctr">
                  <a:lnSpc>
                    <a:spcPts val="3362"/>
                  </a:lnSpc>
                </a:pPr>
              </a:p>
            </p:txBody>
          </p:sp>
        </p:grpSp>
        <p:sp>
          <p:nvSpPr>
            <p:cNvPr name="TextBox 30" id="30"/>
            <p:cNvSpPr txBox="true"/>
            <p:nvPr/>
          </p:nvSpPr>
          <p:spPr>
            <a:xfrm rot="0">
              <a:off x="1012804" y="215242"/>
              <a:ext cx="17313796" cy="7279945"/>
            </a:xfrm>
            <a:prstGeom prst="rect">
              <a:avLst/>
            </a:prstGeom>
          </p:spPr>
          <p:txBody>
            <a:bodyPr anchor="t" rtlCol="false" tIns="0" lIns="0" bIns="0" rIns="0">
              <a:spAutoFit/>
            </a:bodyPr>
            <a:lstStyle/>
            <a:p>
              <a:pPr algn="l">
                <a:lnSpc>
                  <a:spcPts val="4739"/>
                </a:lnSpc>
              </a:pPr>
              <a:r>
                <a:rPr lang="en-US" sz="3385">
                  <a:solidFill>
                    <a:srgbClr val="000000"/>
                  </a:solidFill>
                  <a:latin typeface="Karnchang"/>
                  <a:ea typeface="Karnchang"/>
                  <a:cs typeface="Karnchang"/>
                  <a:sym typeface="Karnchang"/>
                </a:rPr>
                <a:t>Motivasi belajar adalah dorongan internal dan eksternal dalam diri siswa yang menumbuhkan semangat dan ketekunan belajar, sedangkan konformitas merupakan kecenderungan siswa menyesuaikan sikap dan perilaku belajarnya dengan norma kelompok sebaya. Kedua faktor tersebut memengaruhi hasil belajar, yaitu tingkat pencapaian kemampuan siswa setelah mengikuti proses pembelajaran, dengan prestasi akademik sebagai gambaran capaian belajar siswa yang memperkuat pengaruh motivasi belajar dan konformitas terhadap hasil belajar.</a:t>
              </a:r>
            </a:p>
          </p:txBody>
        </p:sp>
      </p:grpSp>
      <p:grpSp>
        <p:nvGrpSpPr>
          <p:cNvPr name="Group 31" id="31"/>
          <p:cNvGrpSpPr/>
          <p:nvPr/>
        </p:nvGrpSpPr>
        <p:grpSpPr>
          <a:xfrm rot="0">
            <a:off x="15665503" y="317552"/>
            <a:ext cx="2042119" cy="650325"/>
            <a:chOff x="0" y="0"/>
            <a:chExt cx="537842" cy="171279"/>
          </a:xfrm>
        </p:grpSpPr>
        <p:sp>
          <p:nvSpPr>
            <p:cNvPr name="Freeform 32" id="32"/>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3" id="33"/>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4" id="34"/>
          <p:cNvGrpSpPr/>
          <p:nvPr/>
        </p:nvGrpSpPr>
        <p:grpSpPr>
          <a:xfrm rot="0">
            <a:off x="629723" y="9258300"/>
            <a:ext cx="6961669" cy="627749"/>
            <a:chOff x="0" y="0"/>
            <a:chExt cx="1833526" cy="165333"/>
          </a:xfrm>
        </p:grpSpPr>
        <p:sp>
          <p:nvSpPr>
            <p:cNvPr name="Freeform 35" id="35"/>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6" id="36"/>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slides/slide17.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2622497" y="1205433"/>
            <a:ext cx="13043007" cy="1107440"/>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Uji Persyaratan Instrumen</a:t>
            </a:r>
          </a:p>
        </p:txBody>
      </p:sp>
      <p:grpSp>
        <p:nvGrpSpPr>
          <p:cNvPr name="Group 26" id="26"/>
          <p:cNvGrpSpPr/>
          <p:nvPr/>
        </p:nvGrpSpPr>
        <p:grpSpPr>
          <a:xfrm rot="0">
            <a:off x="1920554" y="2808173"/>
            <a:ext cx="13744950" cy="5357104"/>
            <a:chOff x="0" y="0"/>
            <a:chExt cx="18326600" cy="7142806"/>
          </a:xfrm>
        </p:grpSpPr>
        <p:grpSp>
          <p:nvGrpSpPr>
            <p:cNvPr name="Group 27" id="27"/>
            <p:cNvGrpSpPr/>
            <p:nvPr/>
          </p:nvGrpSpPr>
          <p:grpSpPr>
            <a:xfrm rot="0">
              <a:off x="0" y="0"/>
              <a:ext cx="18326600" cy="7142806"/>
              <a:chOff x="0" y="0"/>
              <a:chExt cx="4529510" cy="1765380"/>
            </a:xfrm>
          </p:grpSpPr>
          <p:sp>
            <p:nvSpPr>
              <p:cNvPr name="Freeform 28" id="28"/>
              <p:cNvSpPr/>
              <p:nvPr/>
            </p:nvSpPr>
            <p:spPr>
              <a:xfrm flipH="false" flipV="false" rot="0">
                <a:off x="0" y="0"/>
                <a:ext cx="4529510" cy="1765380"/>
              </a:xfrm>
              <a:custGeom>
                <a:avLst/>
                <a:gdLst/>
                <a:ahLst/>
                <a:cxnLst/>
                <a:rect r="r" b="b" t="t" l="l"/>
                <a:pathLst>
                  <a:path h="1765380" w="4529510">
                    <a:moveTo>
                      <a:pt x="22958" y="0"/>
                    </a:moveTo>
                    <a:lnTo>
                      <a:pt x="4506552" y="0"/>
                    </a:lnTo>
                    <a:cubicBezTo>
                      <a:pt x="4519231" y="0"/>
                      <a:pt x="4529510" y="10279"/>
                      <a:pt x="4529510" y="22958"/>
                    </a:cubicBezTo>
                    <a:lnTo>
                      <a:pt x="4529510" y="1742422"/>
                    </a:lnTo>
                    <a:cubicBezTo>
                      <a:pt x="4529510" y="1755101"/>
                      <a:pt x="4519231" y="1765380"/>
                      <a:pt x="4506552" y="1765380"/>
                    </a:cubicBezTo>
                    <a:lnTo>
                      <a:pt x="22958" y="1765380"/>
                    </a:lnTo>
                    <a:cubicBezTo>
                      <a:pt x="10279" y="1765380"/>
                      <a:pt x="0" y="1755101"/>
                      <a:pt x="0" y="1742422"/>
                    </a:cubicBezTo>
                    <a:lnTo>
                      <a:pt x="0" y="22958"/>
                    </a:lnTo>
                    <a:cubicBezTo>
                      <a:pt x="0" y="10279"/>
                      <a:pt x="10279" y="0"/>
                      <a:pt x="22958" y="0"/>
                    </a:cubicBezTo>
                    <a:close/>
                  </a:path>
                </a:pathLst>
              </a:custGeom>
              <a:solidFill>
                <a:srgbClr val="858789">
                  <a:alpha val="40000"/>
                </a:srgbClr>
              </a:solidFill>
              <a:ln w="19050" cap="rnd">
                <a:solidFill>
                  <a:srgbClr val="243342">
                    <a:alpha val="40000"/>
                  </a:srgbClr>
                </a:solidFill>
                <a:prstDash val="solid"/>
                <a:round/>
              </a:ln>
            </p:spPr>
          </p:sp>
          <p:sp>
            <p:nvSpPr>
              <p:cNvPr name="TextBox 29" id="29"/>
              <p:cNvSpPr txBox="true"/>
              <p:nvPr/>
            </p:nvSpPr>
            <p:spPr>
              <a:xfrm>
                <a:off x="0" y="-38100"/>
                <a:ext cx="4529510" cy="1803480"/>
              </a:xfrm>
              <a:prstGeom prst="rect">
                <a:avLst/>
              </a:prstGeom>
            </p:spPr>
            <p:txBody>
              <a:bodyPr anchor="ctr" rtlCol="false" tIns="50800" lIns="50800" bIns="50800" rIns="50800"/>
              <a:lstStyle/>
              <a:p>
                <a:pPr algn="ctr">
                  <a:lnSpc>
                    <a:spcPts val="3362"/>
                  </a:lnSpc>
                </a:pPr>
              </a:p>
            </p:txBody>
          </p:sp>
        </p:grpSp>
        <p:sp>
          <p:nvSpPr>
            <p:cNvPr name="TextBox 30" id="30"/>
            <p:cNvSpPr txBox="true"/>
            <p:nvPr/>
          </p:nvSpPr>
          <p:spPr>
            <a:xfrm rot="0">
              <a:off x="1012804" y="215242"/>
              <a:ext cx="17313796" cy="6483722"/>
            </a:xfrm>
            <a:prstGeom prst="rect">
              <a:avLst/>
            </a:prstGeom>
          </p:spPr>
          <p:txBody>
            <a:bodyPr anchor="t" rtlCol="false" tIns="0" lIns="0" bIns="0" rIns="0">
              <a:spAutoFit/>
            </a:bodyPr>
            <a:lstStyle/>
            <a:p>
              <a:pPr algn="l">
                <a:lnSpc>
                  <a:spcPts val="4739"/>
                </a:lnSpc>
              </a:pPr>
              <a:r>
                <a:rPr lang="en-US" sz="3385">
                  <a:solidFill>
                    <a:srgbClr val="000000"/>
                  </a:solidFill>
                  <a:latin typeface="Karnchang"/>
                  <a:ea typeface="Karnchang"/>
                  <a:cs typeface="Karnchang"/>
                  <a:sym typeface="Karnchang"/>
                </a:rPr>
                <a:t>Uji validitas kuesioner skala Likert dalam penelitian ini menggunakan </a:t>
              </a:r>
            </a:p>
            <a:p>
              <a:pPr algn="l">
                <a:lnSpc>
                  <a:spcPts val="4739"/>
                </a:lnSpc>
              </a:pPr>
              <a:r>
                <a:rPr lang="en-US" sz="3385">
                  <a:solidFill>
                    <a:srgbClr val="000000"/>
                  </a:solidFill>
                  <a:latin typeface="Karnchang"/>
                  <a:ea typeface="Karnchang"/>
                  <a:cs typeface="Karnchang"/>
                  <a:sym typeface="Karnchang"/>
                </a:rPr>
                <a:t>rumus korelasi Product Moment Pearson.</a:t>
              </a:r>
            </a:p>
            <a:p>
              <a:pPr algn="l">
                <a:lnSpc>
                  <a:spcPts val="4739"/>
                </a:lnSpc>
              </a:pPr>
            </a:p>
            <a:p>
              <a:pPr algn="l">
                <a:lnSpc>
                  <a:spcPts val="4739"/>
                </a:lnSpc>
              </a:pPr>
              <a:r>
                <a:rPr lang="en-US" sz="3385">
                  <a:solidFill>
                    <a:srgbClr val="000000"/>
                  </a:solidFill>
                  <a:latin typeface="Karnchang"/>
                  <a:ea typeface="Karnchang"/>
                  <a:cs typeface="Karnchang"/>
                  <a:sym typeface="Karnchang"/>
                </a:rPr>
                <a:t>Uji heteroskedastisitas dilakukan untuk mengetahui apakah varians residual dalam model regresi bersifat tetap atau mengalami perbedaan. Model regresi yang memenuhi asumsi klasik adalah model yang tidak mengandung heteroskedastisitas, yaitu ketika varians residual bersifat konstan pada seluruh pengamatan. </a:t>
              </a:r>
            </a:p>
          </p:txBody>
        </p:sp>
      </p:grpSp>
      <p:grpSp>
        <p:nvGrpSpPr>
          <p:cNvPr name="Group 31" id="31"/>
          <p:cNvGrpSpPr/>
          <p:nvPr/>
        </p:nvGrpSpPr>
        <p:grpSpPr>
          <a:xfrm rot="0">
            <a:off x="15665503" y="317552"/>
            <a:ext cx="2042119" cy="650325"/>
            <a:chOff x="0" y="0"/>
            <a:chExt cx="537842" cy="171279"/>
          </a:xfrm>
        </p:grpSpPr>
        <p:sp>
          <p:nvSpPr>
            <p:cNvPr name="Freeform 32" id="32"/>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3" id="33"/>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4" id="34"/>
          <p:cNvGrpSpPr/>
          <p:nvPr/>
        </p:nvGrpSpPr>
        <p:grpSpPr>
          <a:xfrm rot="0">
            <a:off x="629723" y="9258300"/>
            <a:ext cx="6961669" cy="627749"/>
            <a:chOff x="0" y="0"/>
            <a:chExt cx="1833526" cy="165333"/>
          </a:xfrm>
        </p:grpSpPr>
        <p:sp>
          <p:nvSpPr>
            <p:cNvPr name="Freeform 35" id="35"/>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6" id="36"/>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slides/slide18.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2414665" y="1739115"/>
            <a:ext cx="13043007" cy="1107440"/>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Uji Hipotesis</a:t>
            </a:r>
          </a:p>
        </p:txBody>
      </p:sp>
      <p:grpSp>
        <p:nvGrpSpPr>
          <p:cNvPr name="Group 26" id="26"/>
          <p:cNvGrpSpPr/>
          <p:nvPr/>
        </p:nvGrpSpPr>
        <p:grpSpPr>
          <a:xfrm rot="0">
            <a:off x="2414665" y="4039639"/>
            <a:ext cx="13458669" cy="3491339"/>
            <a:chOff x="0" y="0"/>
            <a:chExt cx="17944892" cy="4655119"/>
          </a:xfrm>
        </p:grpSpPr>
        <p:grpSp>
          <p:nvGrpSpPr>
            <p:cNvPr name="Group 27" id="27"/>
            <p:cNvGrpSpPr/>
            <p:nvPr/>
          </p:nvGrpSpPr>
          <p:grpSpPr>
            <a:xfrm rot="0">
              <a:off x="0" y="0"/>
              <a:ext cx="17944892" cy="4655119"/>
              <a:chOff x="0" y="0"/>
              <a:chExt cx="4529510" cy="1175009"/>
            </a:xfrm>
          </p:grpSpPr>
          <p:sp>
            <p:nvSpPr>
              <p:cNvPr name="Freeform 28" id="28"/>
              <p:cNvSpPr/>
              <p:nvPr/>
            </p:nvSpPr>
            <p:spPr>
              <a:xfrm flipH="false" flipV="false" rot="0">
                <a:off x="0" y="0"/>
                <a:ext cx="4529510" cy="1175009"/>
              </a:xfrm>
              <a:custGeom>
                <a:avLst/>
                <a:gdLst/>
                <a:ahLst/>
                <a:cxnLst/>
                <a:rect r="r" b="b" t="t" l="l"/>
                <a:pathLst>
                  <a:path h="1175009" w="4529510">
                    <a:moveTo>
                      <a:pt x="22958" y="0"/>
                    </a:moveTo>
                    <a:lnTo>
                      <a:pt x="4506552" y="0"/>
                    </a:lnTo>
                    <a:cubicBezTo>
                      <a:pt x="4519231" y="0"/>
                      <a:pt x="4529510" y="10279"/>
                      <a:pt x="4529510" y="22958"/>
                    </a:cubicBezTo>
                    <a:lnTo>
                      <a:pt x="4529510" y="1152051"/>
                    </a:lnTo>
                    <a:cubicBezTo>
                      <a:pt x="4529510" y="1164730"/>
                      <a:pt x="4519231" y="1175009"/>
                      <a:pt x="4506552" y="1175009"/>
                    </a:cubicBezTo>
                    <a:lnTo>
                      <a:pt x="22958" y="1175009"/>
                    </a:lnTo>
                    <a:cubicBezTo>
                      <a:pt x="10279" y="1175009"/>
                      <a:pt x="0" y="1164730"/>
                      <a:pt x="0" y="1152051"/>
                    </a:cubicBezTo>
                    <a:lnTo>
                      <a:pt x="0" y="22958"/>
                    </a:lnTo>
                    <a:cubicBezTo>
                      <a:pt x="0" y="10279"/>
                      <a:pt x="10279" y="0"/>
                      <a:pt x="22958" y="0"/>
                    </a:cubicBezTo>
                    <a:close/>
                  </a:path>
                </a:pathLst>
              </a:custGeom>
              <a:solidFill>
                <a:srgbClr val="858789">
                  <a:alpha val="40000"/>
                </a:srgbClr>
              </a:solidFill>
              <a:ln w="19050" cap="rnd">
                <a:solidFill>
                  <a:srgbClr val="243342">
                    <a:alpha val="40000"/>
                  </a:srgbClr>
                </a:solidFill>
                <a:prstDash val="solid"/>
                <a:round/>
              </a:ln>
            </p:spPr>
          </p:sp>
          <p:sp>
            <p:nvSpPr>
              <p:cNvPr name="TextBox 29" id="29"/>
              <p:cNvSpPr txBox="true"/>
              <p:nvPr/>
            </p:nvSpPr>
            <p:spPr>
              <a:xfrm>
                <a:off x="0" y="-38100"/>
                <a:ext cx="4529510" cy="1213109"/>
              </a:xfrm>
              <a:prstGeom prst="rect">
                <a:avLst/>
              </a:prstGeom>
            </p:spPr>
            <p:txBody>
              <a:bodyPr anchor="ctr" rtlCol="false" tIns="50800" lIns="50800" bIns="50800" rIns="50800"/>
              <a:lstStyle/>
              <a:p>
                <a:pPr algn="ctr">
                  <a:lnSpc>
                    <a:spcPts val="3362"/>
                  </a:lnSpc>
                </a:pPr>
              </a:p>
            </p:txBody>
          </p:sp>
        </p:grpSp>
        <p:sp>
          <p:nvSpPr>
            <p:cNvPr name="TextBox 30" id="30"/>
            <p:cNvSpPr txBox="true"/>
            <p:nvPr/>
          </p:nvSpPr>
          <p:spPr>
            <a:xfrm rot="0">
              <a:off x="991709" y="215522"/>
              <a:ext cx="16953184" cy="4005000"/>
            </a:xfrm>
            <a:prstGeom prst="rect">
              <a:avLst/>
            </a:prstGeom>
          </p:spPr>
          <p:txBody>
            <a:bodyPr anchor="t" rtlCol="false" tIns="0" lIns="0" bIns="0" rIns="0">
              <a:spAutoFit/>
            </a:bodyPr>
            <a:lstStyle/>
            <a:p>
              <a:pPr algn="l">
                <a:lnSpc>
                  <a:spcPts val="4640"/>
                </a:lnSpc>
              </a:pPr>
              <a:r>
                <a:rPr lang="en-US" sz="3314">
                  <a:solidFill>
                    <a:srgbClr val="000000"/>
                  </a:solidFill>
                  <a:latin typeface="Karnchang"/>
                  <a:ea typeface="Karnchang"/>
                  <a:cs typeface="Karnchang"/>
                  <a:sym typeface="Karnchang"/>
                </a:rPr>
                <a:t>Analisis data yang digunakan oleh peneliti pada penelitian ini adalah uji regresi linear dengan analisis jalur. Peneliti menggunakan analisi jalur (path analysis) dikarenakan untuk mengetahui hubungan sebab akibat, yang bertujuan untuk menjelaskan pengaruh langsung atau tidak langsung variabel independen dengan variabel moderasi. </a:t>
              </a:r>
            </a:p>
          </p:txBody>
        </p:sp>
      </p:grpSp>
      <p:grpSp>
        <p:nvGrpSpPr>
          <p:cNvPr name="Group 31" id="31"/>
          <p:cNvGrpSpPr/>
          <p:nvPr/>
        </p:nvGrpSpPr>
        <p:grpSpPr>
          <a:xfrm rot="0">
            <a:off x="15665503" y="317552"/>
            <a:ext cx="2042119" cy="650325"/>
            <a:chOff x="0" y="0"/>
            <a:chExt cx="537842" cy="171279"/>
          </a:xfrm>
        </p:grpSpPr>
        <p:sp>
          <p:nvSpPr>
            <p:cNvPr name="Freeform 32" id="32"/>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3" id="33"/>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4" id="34"/>
          <p:cNvGrpSpPr/>
          <p:nvPr/>
        </p:nvGrpSpPr>
        <p:grpSpPr>
          <a:xfrm rot="0">
            <a:off x="629723" y="9258300"/>
            <a:ext cx="6961669" cy="627749"/>
            <a:chOff x="0" y="0"/>
            <a:chExt cx="1833526" cy="165333"/>
          </a:xfrm>
        </p:grpSpPr>
        <p:sp>
          <p:nvSpPr>
            <p:cNvPr name="Freeform 35" id="35"/>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6" id="36"/>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slides/slide19.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2830328" y="469116"/>
            <a:ext cx="13043007" cy="1107440"/>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Model Analisis Jalur</a:t>
            </a:r>
          </a:p>
        </p:txBody>
      </p:sp>
      <p:grpSp>
        <p:nvGrpSpPr>
          <p:cNvPr name="Group 26" id="26"/>
          <p:cNvGrpSpPr/>
          <p:nvPr/>
        </p:nvGrpSpPr>
        <p:grpSpPr>
          <a:xfrm rot="0">
            <a:off x="2163341" y="1718243"/>
            <a:ext cx="14523221" cy="6850514"/>
            <a:chOff x="0" y="0"/>
            <a:chExt cx="19364295" cy="9134019"/>
          </a:xfrm>
        </p:grpSpPr>
        <p:grpSp>
          <p:nvGrpSpPr>
            <p:cNvPr name="Group 27" id="27"/>
            <p:cNvGrpSpPr/>
            <p:nvPr/>
          </p:nvGrpSpPr>
          <p:grpSpPr>
            <a:xfrm rot="0">
              <a:off x="0" y="0"/>
              <a:ext cx="19364295" cy="9134019"/>
              <a:chOff x="0" y="0"/>
              <a:chExt cx="5411436" cy="2552541"/>
            </a:xfrm>
          </p:grpSpPr>
          <p:sp>
            <p:nvSpPr>
              <p:cNvPr name="Freeform 28" id="28"/>
              <p:cNvSpPr/>
              <p:nvPr/>
            </p:nvSpPr>
            <p:spPr>
              <a:xfrm flipH="false" flipV="false" rot="0">
                <a:off x="0" y="0"/>
                <a:ext cx="5411436" cy="2552541"/>
              </a:xfrm>
              <a:custGeom>
                <a:avLst/>
                <a:gdLst/>
                <a:ahLst/>
                <a:cxnLst/>
                <a:rect r="r" b="b" t="t" l="l"/>
                <a:pathLst>
                  <a:path h="2552541" w="5411436">
                    <a:moveTo>
                      <a:pt x="19217" y="0"/>
                    </a:moveTo>
                    <a:lnTo>
                      <a:pt x="5392219" y="0"/>
                    </a:lnTo>
                    <a:cubicBezTo>
                      <a:pt x="5397316" y="0"/>
                      <a:pt x="5402203" y="2025"/>
                      <a:pt x="5405807" y="5628"/>
                    </a:cubicBezTo>
                    <a:cubicBezTo>
                      <a:pt x="5409411" y="9232"/>
                      <a:pt x="5411436" y="14120"/>
                      <a:pt x="5411436" y="19217"/>
                    </a:cubicBezTo>
                    <a:lnTo>
                      <a:pt x="5411436" y="2533324"/>
                    </a:lnTo>
                    <a:cubicBezTo>
                      <a:pt x="5411436" y="2538421"/>
                      <a:pt x="5409411" y="2543309"/>
                      <a:pt x="5405807" y="2546912"/>
                    </a:cubicBezTo>
                    <a:cubicBezTo>
                      <a:pt x="5402203" y="2550516"/>
                      <a:pt x="5397316" y="2552541"/>
                      <a:pt x="5392219" y="2552541"/>
                    </a:cubicBezTo>
                    <a:lnTo>
                      <a:pt x="19217" y="2552541"/>
                    </a:lnTo>
                    <a:cubicBezTo>
                      <a:pt x="14120" y="2552541"/>
                      <a:pt x="9232" y="2550516"/>
                      <a:pt x="5628" y="2546912"/>
                    </a:cubicBezTo>
                    <a:cubicBezTo>
                      <a:pt x="2025" y="2543309"/>
                      <a:pt x="0" y="2538421"/>
                      <a:pt x="0" y="2533324"/>
                    </a:cubicBezTo>
                    <a:lnTo>
                      <a:pt x="0" y="19217"/>
                    </a:lnTo>
                    <a:cubicBezTo>
                      <a:pt x="0" y="14120"/>
                      <a:pt x="2025" y="9232"/>
                      <a:pt x="5628" y="5628"/>
                    </a:cubicBezTo>
                    <a:cubicBezTo>
                      <a:pt x="9232" y="2025"/>
                      <a:pt x="14120" y="0"/>
                      <a:pt x="19217" y="0"/>
                    </a:cubicBezTo>
                    <a:close/>
                  </a:path>
                </a:pathLst>
              </a:custGeom>
              <a:solidFill>
                <a:srgbClr val="858789">
                  <a:alpha val="40000"/>
                </a:srgbClr>
              </a:solidFill>
              <a:ln w="19050" cap="rnd">
                <a:solidFill>
                  <a:srgbClr val="243342">
                    <a:alpha val="40000"/>
                  </a:srgbClr>
                </a:solidFill>
                <a:prstDash val="solid"/>
                <a:round/>
              </a:ln>
            </p:spPr>
          </p:sp>
          <p:sp>
            <p:nvSpPr>
              <p:cNvPr name="TextBox 29" id="29"/>
              <p:cNvSpPr txBox="true"/>
              <p:nvPr/>
            </p:nvSpPr>
            <p:spPr>
              <a:xfrm>
                <a:off x="0" y="-38100"/>
                <a:ext cx="5411436" cy="2590641"/>
              </a:xfrm>
              <a:prstGeom prst="rect">
                <a:avLst/>
              </a:prstGeom>
            </p:spPr>
            <p:txBody>
              <a:bodyPr anchor="ctr" rtlCol="false" tIns="50800" lIns="50800" bIns="50800" rIns="50800"/>
              <a:lstStyle/>
              <a:p>
                <a:pPr algn="ctr">
                  <a:lnSpc>
                    <a:spcPts val="3362"/>
                  </a:lnSpc>
                </a:pPr>
              </a:p>
            </p:txBody>
          </p:sp>
        </p:grpSp>
        <p:sp>
          <p:nvSpPr>
            <p:cNvPr name="TextBox 30" id="30"/>
            <p:cNvSpPr txBox="true"/>
            <p:nvPr/>
          </p:nvSpPr>
          <p:spPr>
            <a:xfrm rot="0">
              <a:off x="1070151" y="192517"/>
              <a:ext cx="18294144" cy="8548959"/>
            </a:xfrm>
            <a:prstGeom prst="rect">
              <a:avLst/>
            </a:prstGeom>
          </p:spPr>
          <p:txBody>
            <a:bodyPr anchor="t" rtlCol="false" tIns="0" lIns="0" bIns="0" rIns="0">
              <a:spAutoFit/>
            </a:bodyPr>
            <a:lstStyle/>
            <a:p>
              <a:pPr algn="l">
                <a:lnSpc>
                  <a:spcPts val="4191"/>
                </a:lnSpc>
              </a:pPr>
              <a:r>
                <a:rPr lang="en-US" sz="2994">
                  <a:solidFill>
                    <a:srgbClr val="000000"/>
                  </a:solidFill>
                  <a:latin typeface="Karnchang"/>
                  <a:ea typeface="Karnchang"/>
                  <a:cs typeface="Karnchang"/>
                  <a:sym typeface="Karnchang"/>
                </a:rPr>
                <a:t>Dalam model ini, motivasi belajar (X₁) dan konformitas (X₂) berperan </a:t>
              </a:r>
            </a:p>
            <a:p>
              <a:pPr algn="l">
                <a:lnSpc>
                  <a:spcPts val="4191"/>
                </a:lnSpc>
              </a:pPr>
              <a:r>
                <a:rPr lang="en-US" sz="2994">
                  <a:solidFill>
                    <a:srgbClr val="000000"/>
                  </a:solidFill>
                  <a:latin typeface="Karnchang"/>
                  <a:ea typeface="Karnchang"/>
                  <a:cs typeface="Karnchang"/>
                  <a:sym typeface="Karnchang"/>
                </a:rPr>
                <a:t>sebagai variabel eksogen, prestasi akademik (Z) sebagai variabel </a:t>
              </a:r>
            </a:p>
            <a:p>
              <a:pPr algn="l">
                <a:lnSpc>
                  <a:spcPts val="4191"/>
                </a:lnSpc>
              </a:pPr>
              <a:r>
                <a:rPr lang="en-US" sz="2994">
                  <a:solidFill>
                    <a:srgbClr val="000000"/>
                  </a:solidFill>
                  <a:latin typeface="Karnchang"/>
                  <a:ea typeface="Karnchang"/>
                  <a:cs typeface="Karnchang"/>
                  <a:sym typeface="Karnchang"/>
                </a:rPr>
                <a:t>intervening, dan hasil belajar siswa (Y) sebagai variabel endogen. </a:t>
              </a:r>
            </a:p>
            <a:p>
              <a:pPr algn="l">
                <a:lnSpc>
                  <a:spcPts val="4191"/>
                </a:lnSpc>
              </a:pPr>
              <a:r>
                <a:rPr lang="en-US" sz="2994">
                  <a:solidFill>
                    <a:srgbClr val="000000"/>
                  </a:solidFill>
                  <a:latin typeface="Karnchang"/>
                  <a:ea typeface="Karnchang"/>
                  <a:cs typeface="Karnchang"/>
                  <a:sym typeface="Karnchang"/>
                </a:rPr>
                <a:t>Motivasi belajar dan konformitas diasumsikan memiliki pengaruh langsung terhadap hasil belajar siswa, serta pengaruh tidak langsung melalui prestasi akademik. </a:t>
              </a:r>
            </a:p>
            <a:p>
              <a:pPr algn="l">
                <a:lnSpc>
                  <a:spcPts val="4191"/>
                </a:lnSpc>
              </a:pPr>
              <a:r>
                <a:rPr lang="en-US" sz="2994">
                  <a:solidFill>
                    <a:srgbClr val="000000"/>
                  </a:solidFill>
                  <a:latin typeface="Karnchang"/>
                  <a:ea typeface="Karnchang"/>
                  <a:cs typeface="Karnchang"/>
                  <a:sym typeface="Karnchang"/>
                </a:rPr>
                <a:t>Secara struktural, model analisis jalur penelitian ini dapat dirumuskan dalam </a:t>
              </a:r>
            </a:p>
            <a:p>
              <a:pPr algn="l">
                <a:lnSpc>
                  <a:spcPts val="4191"/>
                </a:lnSpc>
              </a:pPr>
              <a:r>
                <a:rPr lang="en-US" sz="2994">
                  <a:solidFill>
                    <a:srgbClr val="000000"/>
                  </a:solidFill>
                  <a:latin typeface="Karnchang"/>
                  <a:ea typeface="Karnchang"/>
                  <a:cs typeface="Karnchang"/>
                  <a:sym typeface="Karnchang"/>
                </a:rPr>
                <a:t>dua persamaan sebagai berikut:</a:t>
              </a:r>
            </a:p>
            <a:p>
              <a:pPr algn="l">
                <a:lnSpc>
                  <a:spcPts val="4191"/>
                </a:lnSpc>
              </a:pPr>
              <a:r>
                <a:rPr lang="en-US" sz="2994">
                  <a:solidFill>
                    <a:srgbClr val="000000"/>
                  </a:solidFill>
                  <a:latin typeface="Karnchang"/>
                  <a:ea typeface="Karnchang"/>
                  <a:cs typeface="Karnchang"/>
                  <a:sym typeface="Karnchang"/>
                </a:rPr>
                <a:t>1. Persamaan Substruktur I </a:t>
              </a:r>
            </a:p>
            <a:p>
              <a:pPr algn="l">
                <a:lnSpc>
                  <a:spcPts val="4191"/>
                </a:lnSpc>
              </a:pPr>
              <a:r>
                <a:rPr lang="en-US" sz="2994">
                  <a:solidFill>
                    <a:srgbClr val="000000"/>
                  </a:solidFill>
                  <a:latin typeface="Karnchang"/>
                  <a:ea typeface="Karnchang"/>
                  <a:cs typeface="Karnchang"/>
                  <a:sym typeface="Karnchang"/>
                </a:rPr>
                <a:t>Z = p₍ZX₁₎X₁ + p₍ZX₂₎X₂ + e₁ </a:t>
              </a:r>
            </a:p>
            <a:p>
              <a:pPr algn="l">
                <a:lnSpc>
                  <a:spcPts val="4191"/>
                </a:lnSpc>
              </a:pPr>
              <a:r>
                <a:rPr lang="en-US" sz="2994">
                  <a:solidFill>
                    <a:srgbClr val="000000"/>
                  </a:solidFill>
                  <a:latin typeface="Karnchang"/>
                  <a:ea typeface="Karnchang"/>
                  <a:cs typeface="Karnchang"/>
                  <a:sym typeface="Karnchang"/>
                </a:rPr>
                <a:t>2. Persamaan Substruktur II </a:t>
              </a:r>
            </a:p>
            <a:p>
              <a:pPr algn="l">
                <a:lnSpc>
                  <a:spcPts val="4191"/>
                </a:lnSpc>
              </a:pPr>
              <a:r>
                <a:rPr lang="en-US" sz="2994">
                  <a:solidFill>
                    <a:srgbClr val="000000"/>
                  </a:solidFill>
                  <a:latin typeface="Karnchang"/>
                  <a:ea typeface="Karnchang"/>
                  <a:cs typeface="Karnchang"/>
                  <a:sym typeface="Karnchang"/>
                </a:rPr>
                <a:t>Y = p₍YX₁₎X₁ + p₍YX₂₎X₂ + p₍YZ₎Z + e₂</a:t>
              </a:r>
            </a:p>
          </p:txBody>
        </p:sp>
      </p:grpSp>
      <p:grpSp>
        <p:nvGrpSpPr>
          <p:cNvPr name="Group 31" id="31"/>
          <p:cNvGrpSpPr/>
          <p:nvPr/>
        </p:nvGrpSpPr>
        <p:grpSpPr>
          <a:xfrm rot="0">
            <a:off x="15665503" y="317552"/>
            <a:ext cx="2042119" cy="650325"/>
            <a:chOff x="0" y="0"/>
            <a:chExt cx="537842" cy="171279"/>
          </a:xfrm>
        </p:grpSpPr>
        <p:sp>
          <p:nvSpPr>
            <p:cNvPr name="Freeform 32" id="32"/>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3" id="33"/>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4" id="34"/>
          <p:cNvGrpSpPr/>
          <p:nvPr/>
        </p:nvGrpSpPr>
        <p:grpSpPr>
          <a:xfrm rot="0">
            <a:off x="629723" y="9258300"/>
            <a:ext cx="6961669" cy="627749"/>
            <a:chOff x="0" y="0"/>
            <a:chExt cx="1833526" cy="165333"/>
          </a:xfrm>
        </p:grpSpPr>
        <p:sp>
          <p:nvSpPr>
            <p:cNvPr name="Freeform 35" id="35"/>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6" id="36"/>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slides/slide2.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2559493" y="1002004"/>
            <a:ext cx="13169015" cy="1905544"/>
          </a:xfrm>
          <a:prstGeom prst="rect">
            <a:avLst/>
          </a:prstGeom>
        </p:spPr>
        <p:txBody>
          <a:bodyPr anchor="t" rtlCol="false" tIns="0" lIns="0" bIns="0" rIns="0">
            <a:spAutoFit/>
          </a:bodyPr>
          <a:lstStyle/>
          <a:p>
            <a:pPr algn="ctr">
              <a:lnSpc>
                <a:spcPts val="10120"/>
              </a:lnSpc>
            </a:pPr>
            <a:r>
              <a:rPr lang="en-US" b="true" sz="11000">
                <a:solidFill>
                  <a:srgbClr val="000000"/>
                </a:solidFill>
                <a:latin typeface="Karnchang Bold"/>
                <a:ea typeface="Karnchang Bold"/>
                <a:cs typeface="Karnchang Bold"/>
                <a:sym typeface="Karnchang Bold"/>
              </a:rPr>
              <a:t>DAFTAR ISI</a:t>
            </a:r>
          </a:p>
        </p:txBody>
      </p:sp>
      <p:sp>
        <p:nvSpPr>
          <p:cNvPr name="TextBox 26" id="26"/>
          <p:cNvSpPr txBox="true"/>
          <p:nvPr/>
        </p:nvSpPr>
        <p:spPr>
          <a:xfrm rot="0">
            <a:off x="7963526" y="3517900"/>
            <a:ext cx="6219242" cy="2984500"/>
          </a:xfrm>
          <a:prstGeom prst="rect">
            <a:avLst/>
          </a:prstGeom>
        </p:spPr>
        <p:txBody>
          <a:bodyPr anchor="t" rtlCol="false" tIns="0" lIns="0" bIns="0" rIns="0">
            <a:spAutoFit/>
          </a:bodyPr>
          <a:lstStyle/>
          <a:p>
            <a:pPr algn="l">
              <a:lnSpc>
                <a:spcPts val="5599"/>
              </a:lnSpc>
            </a:pPr>
            <a:r>
              <a:rPr lang="en-US" sz="3999">
                <a:solidFill>
                  <a:srgbClr val="000000"/>
                </a:solidFill>
                <a:latin typeface="Karnchang"/>
                <a:ea typeface="Karnchang"/>
                <a:cs typeface="Karnchang"/>
                <a:sym typeface="Karnchang"/>
              </a:rPr>
              <a:t>Pendahuluan</a:t>
            </a:r>
          </a:p>
          <a:p>
            <a:pPr algn="l">
              <a:lnSpc>
                <a:spcPts val="5599"/>
              </a:lnSpc>
            </a:pPr>
            <a:r>
              <a:rPr lang="en-US" sz="3999">
                <a:solidFill>
                  <a:srgbClr val="000000"/>
                </a:solidFill>
                <a:latin typeface="Karnchang"/>
                <a:ea typeface="Karnchang"/>
                <a:cs typeface="Karnchang"/>
                <a:sym typeface="Karnchang"/>
              </a:rPr>
              <a:t>Tinjauan Pustaka</a:t>
            </a:r>
          </a:p>
          <a:p>
            <a:pPr algn="l">
              <a:lnSpc>
                <a:spcPts val="5599"/>
              </a:lnSpc>
            </a:pPr>
            <a:r>
              <a:rPr lang="en-US" sz="3999">
                <a:solidFill>
                  <a:srgbClr val="000000"/>
                </a:solidFill>
                <a:latin typeface="Karnchang"/>
                <a:ea typeface="Karnchang"/>
                <a:cs typeface="Karnchang"/>
                <a:sym typeface="Karnchang"/>
              </a:rPr>
              <a:t>Metode Penelitian</a:t>
            </a:r>
          </a:p>
          <a:p>
            <a:pPr algn="l">
              <a:lnSpc>
                <a:spcPts val="5599"/>
              </a:lnSpc>
            </a:pPr>
            <a:r>
              <a:rPr lang="en-US" sz="3999">
                <a:solidFill>
                  <a:srgbClr val="000000"/>
                </a:solidFill>
                <a:latin typeface="Karnchang"/>
                <a:ea typeface="Karnchang"/>
                <a:cs typeface="Karnchang"/>
                <a:sym typeface="Karnchang"/>
              </a:rPr>
              <a:t>Daftar Pustaka</a:t>
            </a:r>
          </a:p>
        </p:txBody>
      </p:sp>
      <p:sp>
        <p:nvSpPr>
          <p:cNvPr name="TextBox 27" id="27"/>
          <p:cNvSpPr txBox="true"/>
          <p:nvPr/>
        </p:nvSpPr>
        <p:spPr>
          <a:xfrm rot="0">
            <a:off x="6617402" y="3517900"/>
            <a:ext cx="1346123" cy="2984501"/>
          </a:xfrm>
          <a:prstGeom prst="rect">
            <a:avLst/>
          </a:prstGeom>
        </p:spPr>
        <p:txBody>
          <a:bodyPr anchor="t" rtlCol="false" tIns="0" lIns="0" bIns="0" rIns="0">
            <a:spAutoFit/>
          </a:bodyPr>
          <a:lstStyle/>
          <a:p>
            <a:pPr algn="l">
              <a:lnSpc>
                <a:spcPts val="5599"/>
              </a:lnSpc>
            </a:pPr>
            <a:r>
              <a:rPr lang="en-US" sz="3999" b="true">
                <a:solidFill>
                  <a:srgbClr val="000000"/>
                </a:solidFill>
                <a:latin typeface="Karnchang Bold"/>
                <a:ea typeface="Karnchang Bold"/>
                <a:cs typeface="Karnchang Bold"/>
                <a:sym typeface="Karnchang Bold"/>
              </a:rPr>
              <a:t>01</a:t>
            </a:r>
          </a:p>
          <a:p>
            <a:pPr algn="l">
              <a:lnSpc>
                <a:spcPts val="5599"/>
              </a:lnSpc>
            </a:pPr>
            <a:r>
              <a:rPr lang="en-US" sz="3999" b="true">
                <a:solidFill>
                  <a:srgbClr val="000000"/>
                </a:solidFill>
                <a:latin typeface="Karnchang Bold"/>
                <a:ea typeface="Karnchang Bold"/>
                <a:cs typeface="Karnchang Bold"/>
                <a:sym typeface="Karnchang Bold"/>
              </a:rPr>
              <a:t>02</a:t>
            </a:r>
          </a:p>
          <a:p>
            <a:pPr algn="l">
              <a:lnSpc>
                <a:spcPts val="5599"/>
              </a:lnSpc>
            </a:pPr>
            <a:r>
              <a:rPr lang="en-US" sz="3999" b="true">
                <a:solidFill>
                  <a:srgbClr val="000000"/>
                </a:solidFill>
                <a:latin typeface="Karnchang Bold"/>
                <a:ea typeface="Karnchang Bold"/>
                <a:cs typeface="Karnchang Bold"/>
                <a:sym typeface="Karnchang Bold"/>
              </a:rPr>
              <a:t>03</a:t>
            </a:r>
          </a:p>
          <a:p>
            <a:pPr algn="l">
              <a:lnSpc>
                <a:spcPts val="5599"/>
              </a:lnSpc>
            </a:pPr>
            <a:r>
              <a:rPr lang="en-US" sz="3999" b="true">
                <a:solidFill>
                  <a:srgbClr val="000000"/>
                </a:solidFill>
                <a:latin typeface="Karnchang Bold"/>
                <a:ea typeface="Karnchang Bold"/>
                <a:cs typeface="Karnchang Bold"/>
                <a:sym typeface="Karnchang Bold"/>
              </a:rPr>
              <a:t>04</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1490452" y="904875"/>
            <a:ext cx="6584507" cy="1859823"/>
          </a:xfrm>
          <a:prstGeom prst="rect">
            <a:avLst/>
          </a:prstGeom>
        </p:spPr>
        <p:txBody>
          <a:bodyPr anchor="t" rtlCol="false" tIns="0" lIns="0" bIns="0" rIns="0">
            <a:spAutoFit/>
          </a:bodyPr>
          <a:lstStyle/>
          <a:p>
            <a:pPr algn="ctr">
              <a:lnSpc>
                <a:spcPts val="5980"/>
              </a:lnSpc>
            </a:pPr>
            <a:r>
              <a:rPr lang="en-US" sz="6500" b="true">
                <a:solidFill>
                  <a:srgbClr val="243342"/>
                </a:solidFill>
                <a:latin typeface="Karnchang Bold"/>
                <a:ea typeface="Karnchang Bold"/>
                <a:cs typeface="Karnchang Bold"/>
                <a:sym typeface="Karnchang Bold"/>
              </a:rPr>
              <a:t>Penelitian Terdahulu</a:t>
            </a:r>
          </a:p>
        </p:txBody>
      </p:sp>
      <p:sp>
        <p:nvSpPr>
          <p:cNvPr name="TextBox 26" id="26"/>
          <p:cNvSpPr txBox="true"/>
          <p:nvPr/>
        </p:nvSpPr>
        <p:spPr>
          <a:xfrm rot="0">
            <a:off x="1490452" y="2778636"/>
            <a:ext cx="6438273" cy="5826296"/>
          </a:xfrm>
          <a:prstGeom prst="rect">
            <a:avLst/>
          </a:prstGeom>
        </p:spPr>
        <p:txBody>
          <a:bodyPr anchor="t" rtlCol="false" tIns="0" lIns="0" bIns="0" rIns="0">
            <a:spAutoFit/>
          </a:bodyPr>
          <a:lstStyle/>
          <a:p>
            <a:pPr algn="just">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 Nullam elementum dolor quis mollis eleifend. Sed in tempus quam. Donec augue tortor, suscipit sit amet cursus in, maximus sit amet tortor. Aenean ut tempus arcu. Aenean eget laoreet sem. Cras sodales ultricies suscipit. Etiam in arcu vitae diam pulvinar aliquam. Donec risus tellus, tristique et tortor sed, volutpat ornare lorem.</a:t>
            </a:r>
          </a:p>
        </p:txBody>
      </p:sp>
      <p:grpSp>
        <p:nvGrpSpPr>
          <p:cNvPr name="Group 27" id="27"/>
          <p:cNvGrpSpPr/>
          <p:nvPr/>
        </p:nvGrpSpPr>
        <p:grpSpPr>
          <a:xfrm rot="0">
            <a:off x="15665503" y="317552"/>
            <a:ext cx="2042119" cy="650325"/>
            <a:chOff x="0" y="0"/>
            <a:chExt cx="537842" cy="171279"/>
          </a:xfrm>
        </p:grpSpPr>
        <p:sp>
          <p:nvSpPr>
            <p:cNvPr name="Freeform 28" id="28"/>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29" id="29"/>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sp>
        <p:nvSpPr>
          <p:cNvPr name="TextBox 30" id="30"/>
          <p:cNvSpPr txBox="true"/>
          <p:nvPr/>
        </p:nvSpPr>
        <p:spPr>
          <a:xfrm rot="0">
            <a:off x="15621459" y="349050"/>
            <a:ext cx="2168307"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Halaman 7</a:t>
            </a:r>
          </a:p>
        </p:txBody>
      </p:sp>
      <p:grpSp>
        <p:nvGrpSpPr>
          <p:cNvPr name="Group 31" id="31"/>
          <p:cNvGrpSpPr/>
          <p:nvPr/>
        </p:nvGrpSpPr>
        <p:grpSpPr>
          <a:xfrm rot="0">
            <a:off x="629723" y="9258300"/>
            <a:ext cx="6961669" cy="627749"/>
            <a:chOff x="0" y="0"/>
            <a:chExt cx="1833526" cy="165333"/>
          </a:xfrm>
        </p:grpSpPr>
        <p:sp>
          <p:nvSpPr>
            <p:cNvPr name="Freeform 32" id="32"/>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3" id="33"/>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
        <p:nvSpPr>
          <p:cNvPr name="TextBox 34" id="34"/>
          <p:cNvSpPr txBox="true"/>
          <p:nvPr/>
        </p:nvSpPr>
        <p:spPr>
          <a:xfrm rot="0">
            <a:off x="551143" y="9305925"/>
            <a:ext cx="7118830"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Murad Naser |  Universitas Fauget | Ekonomi | 2025</a:t>
            </a:r>
          </a:p>
        </p:txBody>
      </p:sp>
      <p:grpSp>
        <p:nvGrpSpPr>
          <p:cNvPr name="Group 35" id="35"/>
          <p:cNvGrpSpPr/>
          <p:nvPr/>
        </p:nvGrpSpPr>
        <p:grpSpPr>
          <a:xfrm rot="0">
            <a:off x="8833693" y="1822539"/>
            <a:ext cx="8096003" cy="3198248"/>
            <a:chOff x="0" y="0"/>
            <a:chExt cx="10794670" cy="4264330"/>
          </a:xfrm>
        </p:grpSpPr>
        <p:sp>
          <p:nvSpPr>
            <p:cNvPr name="Freeform 36" id="36"/>
            <p:cNvSpPr/>
            <p:nvPr/>
          </p:nvSpPr>
          <p:spPr>
            <a:xfrm flipH="false" flipV="false" rot="0">
              <a:off x="0"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7" id="37"/>
            <p:cNvGrpSpPr/>
            <p:nvPr/>
          </p:nvGrpSpPr>
          <p:grpSpPr>
            <a:xfrm rot="0">
              <a:off x="0" y="1068350"/>
              <a:ext cx="10794670" cy="3195981"/>
              <a:chOff x="0" y="0"/>
              <a:chExt cx="2132281" cy="631305"/>
            </a:xfrm>
          </p:grpSpPr>
          <p:sp>
            <p:nvSpPr>
              <p:cNvPr name="Freeform 38" id="38"/>
              <p:cNvSpPr/>
              <p:nvPr/>
            </p:nvSpPr>
            <p:spPr>
              <a:xfrm flipH="false" flipV="false" rot="0">
                <a:off x="0" y="0"/>
                <a:ext cx="2132281" cy="631305"/>
              </a:xfrm>
              <a:custGeom>
                <a:avLst/>
                <a:gdLst/>
                <a:ahLst/>
                <a:cxnLst/>
                <a:rect r="r" b="b" t="t" l="l"/>
                <a:pathLst>
                  <a:path h="631305" w="2132281">
                    <a:moveTo>
                      <a:pt x="48769" y="0"/>
                    </a:moveTo>
                    <a:lnTo>
                      <a:pt x="2083511" y="0"/>
                    </a:lnTo>
                    <a:cubicBezTo>
                      <a:pt x="2096445" y="0"/>
                      <a:pt x="2108850" y="5138"/>
                      <a:pt x="2117996" y="14284"/>
                    </a:cubicBezTo>
                    <a:cubicBezTo>
                      <a:pt x="2127142" y="23430"/>
                      <a:pt x="2132281" y="35835"/>
                      <a:pt x="2132281" y="48769"/>
                    </a:cubicBezTo>
                    <a:lnTo>
                      <a:pt x="2132281" y="582535"/>
                    </a:lnTo>
                    <a:cubicBezTo>
                      <a:pt x="2132281" y="609470"/>
                      <a:pt x="2110446" y="631305"/>
                      <a:pt x="2083511" y="631305"/>
                    </a:cubicBezTo>
                    <a:lnTo>
                      <a:pt x="48769" y="631305"/>
                    </a:lnTo>
                    <a:cubicBezTo>
                      <a:pt x="21835" y="631305"/>
                      <a:pt x="0" y="609470"/>
                      <a:pt x="0" y="582535"/>
                    </a:cubicBezTo>
                    <a:lnTo>
                      <a:pt x="0" y="48769"/>
                    </a:lnTo>
                    <a:cubicBezTo>
                      <a:pt x="0" y="21835"/>
                      <a:pt x="21835" y="0"/>
                      <a:pt x="48769" y="0"/>
                    </a:cubicBezTo>
                    <a:close/>
                  </a:path>
                </a:pathLst>
              </a:custGeom>
              <a:solidFill>
                <a:srgbClr val="858789">
                  <a:alpha val="40000"/>
                </a:srgbClr>
              </a:solidFill>
              <a:ln w="19050" cap="rnd">
                <a:solidFill>
                  <a:srgbClr val="243342">
                    <a:alpha val="40000"/>
                  </a:srgbClr>
                </a:solidFill>
                <a:prstDash val="solid"/>
                <a:round/>
              </a:ln>
            </p:spPr>
          </p:sp>
          <p:sp>
            <p:nvSpPr>
              <p:cNvPr name="TextBox 39" id="39"/>
              <p:cNvSpPr txBox="true"/>
              <p:nvPr/>
            </p:nvSpPr>
            <p:spPr>
              <a:xfrm>
                <a:off x="0" y="-38100"/>
                <a:ext cx="2132281" cy="669405"/>
              </a:xfrm>
              <a:prstGeom prst="rect">
                <a:avLst/>
              </a:prstGeom>
            </p:spPr>
            <p:txBody>
              <a:bodyPr anchor="ctr" rtlCol="false" tIns="50800" lIns="50800" bIns="50800" rIns="50800"/>
              <a:lstStyle/>
              <a:p>
                <a:pPr algn="ctr">
                  <a:lnSpc>
                    <a:spcPts val="3362"/>
                  </a:lnSpc>
                </a:pPr>
              </a:p>
            </p:txBody>
          </p:sp>
        </p:grpSp>
        <p:sp>
          <p:nvSpPr>
            <p:cNvPr name="TextBox 40" id="40"/>
            <p:cNvSpPr txBox="true"/>
            <p:nvPr/>
          </p:nvSpPr>
          <p:spPr>
            <a:xfrm rot="0">
              <a:off x="3758286" y="1248629"/>
              <a:ext cx="6947484" cy="2629046"/>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 </a:t>
              </a:r>
            </a:p>
          </p:txBody>
        </p:sp>
        <p:sp>
          <p:nvSpPr>
            <p:cNvPr name="TextBox 41" id="41"/>
            <p:cNvSpPr txBox="true"/>
            <p:nvPr/>
          </p:nvSpPr>
          <p:spPr>
            <a:xfrm rot="0">
              <a:off x="1129949" y="-18541"/>
              <a:ext cx="9156781" cy="897618"/>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Penelitian 1</a:t>
              </a:r>
            </a:p>
          </p:txBody>
        </p:sp>
        <p:grpSp>
          <p:nvGrpSpPr>
            <p:cNvPr name="Group 42" id="42"/>
            <p:cNvGrpSpPr>
              <a:grpSpLocks noChangeAspect="true"/>
            </p:cNvGrpSpPr>
            <p:nvPr/>
          </p:nvGrpSpPr>
          <p:grpSpPr>
            <a:xfrm rot="0">
              <a:off x="299939" y="1513045"/>
              <a:ext cx="3149760" cy="2364631"/>
              <a:chOff x="0" y="0"/>
              <a:chExt cx="8916670" cy="6694043"/>
            </a:xfrm>
          </p:grpSpPr>
          <p:sp>
            <p:nvSpPr>
              <p:cNvPr name="Freeform 43" id="43"/>
              <p:cNvSpPr/>
              <p:nvPr/>
            </p:nvSpPr>
            <p:spPr>
              <a:xfrm flipH="false" flipV="false" rot="0">
                <a:off x="155575" y="155575"/>
                <a:ext cx="8605520" cy="6382893"/>
              </a:xfrm>
              <a:custGeom>
                <a:avLst/>
                <a:gdLst/>
                <a:ahLst/>
                <a:cxnLst/>
                <a:rect r="r" b="b" t="t" l="l"/>
                <a:pathLst>
                  <a:path h="6382893" w="8605520">
                    <a:moveTo>
                      <a:pt x="0" y="0"/>
                    </a:moveTo>
                    <a:lnTo>
                      <a:pt x="8605520" y="0"/>
                    </a:lnTo>
                    <a:lnTo>
                      <a:pt x="8605520" y="6382893"/>
                    </a:lnTo>
                    <a:lnTo>
                      <a:pt x="0" y="6382893"/>
                    </a:lnTo>
                    <a:close/>
                  </a:path>
                </a:pathLst>
              </a:custGeom>
              <a:blipFill>
                <a:blip r:embed="rId4"/>
                <a:stretch>
                  <a:fillRect l="0" t="-33094" r="0" b="-33094"/>
                </a:stretch>
              </a:blipFill>
            </p:spPr>
          </p:sp>
          <p:sp>
            <p:nvSpPr>
              <p:cNvPr name="Freeform 44" id="44"/>
              <p:cNvSpPr/>
              <p:nvPr/>
            </p:nvSpPr>
            <p:spPr>
              <a:xfrm flipH="false" flipV="false" rot="0">
                <a:off x="6350" y="6350"/>
                <a:ext cx="8903970" cy="6681343"/>
              </a:xfrm>
              <a:custGeom>
                <a:avLst/>
                <a:gdLst/>
                <a:ahLst/>
                <a:cxnLst/>
                <a:rect r="r" b="b" t="t" l="l"/>
                <a:pathLst>
                  <a:path h="6681343" w="8903970">
                    <a:moveTo>
                      <a:pt x="8903970" y="6681343"/>
                    </a:moveTo>
                    <a:lnTo>
                      <a:pt x="0" y="6681343"/>
                    </a:lnTo>
                    <a:lnTo>
                      <a:pt x="0" y="0"/>
                    </a:lnTo>
                    <a:lnTo>
                      <a:pt x="8903970" y="0"/>
                    </a:lnTo>
                    <a:lnTo>
                      <a:pt x="8903970" y="6681343"/>
                    </a:lnTo>
                    <a:close/>
                    <a:moveTo>
                      <a:pt x="19050" y="6662293"/>
                    </a:moveTo>
                    <a:lnTo>
                      <a:pt x="8884920" y="6662293"/>
                    </a:lnTo>
                    <a:lnTo>
                      <a:pt x="8884920" y="19050"/>
                    </a:lnTo>
                    <a:lnTo>
                      <a:pt x="19050" y="19050"/>
                    </a:lnTo>
                    <a:lnTo>
                      <a:pt x="19050" y="6662293"/>
                    </a:lnTo>
                    <a:close/>
                    <a:moveTo>
                      <a:pt x="8764270" y="6541643"/>
                    </a:moveTo>
                    <a:lnTo>
                      <a:pt x="139700" y="6541643"/>
                    </a:lnTo>
                    <a:lnTo>
                      <a:pt x="139700" y="139700"/>
                    </a:lnTo>
                    <a:lnTo>
                      <a:pt x="8764270" y="139700"/>
                    </a:lnTo>
                    <a:lnTo>
                      <a:pt x="8764270" y="6541643"/>
                    </a:lnTo>
                    <a:close/>
                    <a:moveTo>
                      <a:pt x="158750" y="6522593"/>
                    </a:moveTo>
                    <a:lnTo>
                      <a:pt x="8745220" y="6522593"/>
                    </a:lnTo>
                    <a:lnTo>
                      <a:pt x="8745220" y="158750"/>
                    </a:lnTo>
                    <a:lnTo>
                      <a:pt x="158750" y="158750"/>
                    </a:lnTo>
                    <a:lnTo>
                      <a:pt x="158750" y="6522593"/>
                    </a:lnTo>
                    <a:close/>
                  </a:path>
                </a:pathLst>
              </a:custGeom>
              <a:solidFill>
                <a:srgbClr val="535659"/>
              </a:solidFill>
            </p:spPr>
          </p:sp>
        </p:grpSp>
      </p:grpSp>
      <p:grpSp>
        <p:nvGrpSpPr>
          <p:cNvPr name="Group 45" id="45"/>
          <p:cNvGrpSpPr/>
          <p:nvPr/>
        </p:nvGrpSpPr>
        <p:grpSpPr>
          <a:xfrm rot="0">
            <a:off x="8833693" y="5266213"/>
            <a:ext cx="8096003" cy="3198248"/>
            <a:chOff x="0" y="0"/>
            <a:chExt cx="10794670" cy="4264330"/>
          </a:xfrm>
        </p:grpSpPr>
        <p:sp>
          <p:nvSpPr>
            <p:cNvPr name="Freeform 46" id="46"/>
            <p:cNvSpPr/>
            <p:nvPr/>
          </p:nvSpPr>
          <p:spPr>
            <a:xfrm flipH="false" flipV="false" rot="0">
              <a:off x="0"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7" id="47"/>
            <p:cNvGrpSpPr/>
            <p:nvPr/>
          </p:nvGrpSpPr>
          <p:grpSpPr>
            <a:xfrm rot="0">
              <a:off x="0" y="1068350"/>
              <a:ext cx="10794670" cy="3195981"/>
              <a:chOff x="0" y="0"/>
              <a:chExt cx="2132281" cy="631305"/>
            </a:xfrm>
          </p:grpSpPr>
          <p:sp>
            <p:nvSpPr>
              <p:cNvPr name="Freeform 48" id="48"/>
              <p:cNvSpPr/>
              <p:nvPr/>
            </p:nvSpPr>
            <p:spPr>
              <a:xfrm flipH="false" flipV="false" rot="0">
                <a:off x="0" y="0"/>
                <a:ext cx="2132281" cy="631305"/>
              </a:xfrm>
              <a:custGeom>
                <a:avLst/>
                <a:gdLst/>
                <a:ahLst/>
                <a:cxnLst/>
                <a:rect r="r" b="b" t="t" l="l"/>
                <a:pathLst>
                  <a:path h="631305" w="2132281">
                    <a:moveTo>
                      <a:pt x="48769" y="0"/>
                    </a:moveTo>
                    <a:lnTo>
                      <a:pt x="2083511" y="0"/>
                    </a:lnTo>
                    <a:cubicBezTo>
                      <a:pt x="2096445" y="0"/>
                      <a:pt x="2108850" y="5138"/>
                      <a:pt x="2117996" y="14284"/>
                    </a:cubicBezTo>
                    <a:cubicBezTo>
                      <a:pt x="2127142" y="23430"/>
                      <a:pt x="2132281" y="35835"/>
                      <a:pt x="2132281" y="48769"/>
                    </a:cubicBezTo>
                    <a:lnTo>
                      <a:pt x="2132281" y="582535"/>
                    </a:lnTo>
                    <a:cubicBezTo>
                      <a:pt x="2132281" y="609470"/>
                      <a:pt x="2110446" y="631305"/>
                      <a:pt x="2083511" y="631305"/>
                    </a:cubicBezTo>
                    <a:lnTo>
                      <a:pt x="48769" y="631305"/>
                    </a:lnTo>
                    <a:cubicBezTo>
                      <a:pt x="21835" y="631305"/>
                      <a:pt x="0" y="609470"/>
                      <a:pt x="0" y="582535"/>
                    </a:cubicBezTo>
                    <a:lnTo>
                      <a:pt x="0" y="48769"/>
                    </a:lnTo>
                    <a:cubicBezTo>
                      <a:pt x="0" y="21835"/>
                      <a:pt x="21835" y="0"/>
                      <a:pt x="48769" y="0"/>
                    </a:cubicBezTo>
                    <a:close/>
                  </a:path>
                </a:pathLst>
              </a:custGeom>
              <a:solidFill>
                <a:srgbClr val="858789">
                  <a:alpha val="40000"/>
                </a:srgbClr>
              </a:solidFill>
              <a:ln w="19050" cap="rnd">
                <a:solidFill>
                  <a:srgbClr val="243342">
                    <a:alpha val="40000"/>
                  </a:srgbClr>
                </a:solidFill>
                <a:prstDash val="solid"/>
                <a:round/>
              </a:ln>
            </p:spPr>
          </p:sp>
          <p:sp>
            <p:nvSpPr>
              <p:cNvPr name="TextBox 49" id="49"/>
              <p:cNvSpPr txBox="true"/>
              <p:nvPr/>
            </p:nvSpPr>
            <p:spPr>
              <a:xfrm>
                <a:off x="0" y="-38100"/>
                <a:ext cx="2132281" cy="669405"/>
              </a:xfrm>
              <a:prstGeom prst="rect">
                <a:avLst/>
              </a:prstGeom>
            </p:spPr>
            <p:txBody>
              <a:bodyPr anchor="ctr" rtlCol="false" tIns="50800" lIns="50800" bIns="50800" rIns="50800"/>
              <a:lstStyle/>
              <a:p>
                <a:pPr algn="ctr">
                  <a:lnSpc>
                    <a:spcPts val="3362"/>
                  </a:lnSpc>
                </a:pPr>
              </a:p>
            </p:txBody>
          </p:sp>
        </p:grpSp>
        <p:sp>
          <p:nvSpPr>
            <p:cNvPr name="TextBox 50" id="50"/>
            <p:cNvSpPr txBox="true"/>
            <p:nvPr/>
          </p:nvSpPr>
          <p:spPr>
            <a:xfrm rot="0">
              <a:off x="3758286" y="1248629"/>
              <a:ext cx="6947484" cy="2629046"/>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 </a:t>
              </a:r>
            </a:p>
          </p:txBody>
        </p:sp>
        <p:sp>
          <p:nvSpPr>
            <p:cNvPr name="TextBox 51" id="51"/>
            <p:cNvSpPr txBox="true"/>
            <p:nvPr/>
          </p:nvSpPr>
          <p:spPr>
            <a:xfrm rot="0">
              <a:off x="1129949" y="-18541"/>
              <a:ext cx="9156781" cy="897618"/>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Penelitian 2</a:t>
              </a:r>
            </a:p>
          </p:txBody>
        </p:sp>
        <p:grpSp>
          <p:nvGrpSpPr>
            <p:cNvPr name="Group 52" id="52"/>
            <p:cNvGrpSpPr>
              <a:grpSpLocks noChangeAspect="true"/>
            </p:cNvGrpSpPr>
            <p:nvPr/>
          </p:nvGrpSpPr>
          <p:grpSpPr>
            <a:xfrm rot="0">
              <a:off x="299939" y="1513045"/>
              <a:ext cx="3149760" cy="2364631"/>
              <a:chOff x="0" y="0"/>
              <a:chExt cx="8916670" cy="6694043"/>
            </a:xfrm>
          </p:grpSpPr>
          <p:sp>
            <p:nvSpPr>
              <p:cNvPr name="Freeform 53" id="53"/>
              <p:cNvSpPr/>
              <p:nvPr/>
            </p:nvSpPr>
            <p:spPr>
              <a:xfrm flipH="false" flipV="false" rot="0">
                <a:off x="155575" y="155575"/>
                <a:ext cx="8605520" cy="6382893"/>
              </a:xfrm>
              <a:custGeom>
                <a:avLst/>
                <a:gdLst/>
                <a:ahLst/>
                <a:cxnLst/>
                <a:rect r="r" b="b" t="t" l="l"/>
                <a:pathLst>
                  <a:path h="6382893" w="8605520">
                    <a:moveTo>
                      <a:pt x="0" y="0"/>
                    </a:moveTo>
                    <a:lnTo>
                      <a:pt x="8605520" y="0"/>
                    </a:lnTo>
                    <a:lnTo>
                      <a:pt x="8605520" y="6382893"/>
                    </a:lnTo>
                    <a:lnTo>
                      <a:pt x="0" y="6382893"/>
                    </a:lnTo>
                    <a:close/>
                  </a:path>
                </a:pathLst>
              </a:custGeom>
              <a:blipFill>
                <a:blip r:embed="rId4"/>
                <a:stretch>
                  <a:fillRect l="0" t="-33094" r="0" b="-33094"/>
                </a:stretch>
              </a:blipFill>
            </p:spPr>
          </p:sp>
          <p:sp>
            <p:nvSpPr>
              <p:cNvPr name="Freeform 54" id="54"/>
              <p:cNvSpPr/>
              <p:nvPr/>
            </p:nvSpPr>
            <p:spPr>
              <a:xfrm flipH="false" flipV="false" rot="0">
                <a:off x="6350" y="6350"/>
                <a:ext cx="8903970" cy="6681343"/>
              </a:xfrm>
              <a:custGeom>
                <a:avLst/>
                <a:gdLst/>
                <a:ahLst/>
                <a:cxnLst/>
                <a:rect r="r" b="b" t="t" l="l"/>
                <a:pathLst>
                  <a:path h="6681343" w="8903970">
                    <a:moveTo>
                      <a:pt x="8903970" y="6681343"/>
                    </a:moveTo>
                    <a:lnTo>
                      <a:pt x="0" y="6681343"/>
                    </a:lnTo>
                    <a:lnTo>
                      <a:pt x="0" y="0"/>
                    </a:lnTo>
                    <a:lnTo>
                      <a:pt x="8903970" y="0"/>
                    </a:lnTo>
                    <a:lnTo>
                      <a:pt x="8903970" y="6681343"/>
                    </a:lnTo>
                    <a:close/>
                    <a:moveTo>
                      <a:pt x="19050" y="6662293"/>
                    </a:moveTo>
                    <a:lnTo>
                      <a:pt x="8884920" y="6662293"/>
                    </a:lnTo>
                    <a:lnTo>
                      <a:pt x="8884920" y="19050"/>
                    </a:lnTo>
                    <a:lnTo>
                      <a:pt x="19050" y="19050"/>
                    </a:lnTo>
                    <a:lnTo>
                      <a:pt x="19050" y="6662293"/>
                    </a:lnTo>
                    <a:close/>
                    <a:moveTo>
                      <a:pt x="8764270" y="6541643"/>
                    </a:moveTo>
                    <a:lnTo>
                      <a:pt x="139700" y="6541643"/>
                    </a:lnTo>
                    <a:lnTo>
                      <a:pt x="139700" y="139700"/>
                    </a:lnTo>
                    <a:lnTo>
                      <a:pt x="8764270" y="139700"/>
                    </a:lnTo>
                    <a:lnTo>
                      <a:pt x="8764270" y="6541643"/>
                    </a:lnTo>
                    <a:close/>
                    <a:moveTo>
                      <a:pt x="158750" y="6522593"/>
                    </a:moveTo>
                    <a:lnTo>
                      <a:pt x="8745220" y="6522593"/>
                    </a:lnTo>
                    <a:lnTo>
                      <a:pt x="8745220" y="158750"/>
                    </a:lnTo>
                    <a:lnTo>
                      <a:pt x="158750" y="158750"/>
                    </a:lnTo>
                    <a:lnTo>
                      <a:pt x="158750" y="6522593"/>
                    </a:lnTo>
                    <a:close/>
                  </a:path>
                </a:pathLst>
              </a:custGeom>
              <a:solidFill>
                <a:srgbClr val="535659"/>
              </a:solidFill>
            </p:spPr>
          </p:sp>
        </p:gr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5851746" y="904875"/>
            <a:ext cx="6584507" cy="1107394"/>
          </a:xfrm>
          <a:prstGeom prst="rect">
            <a:avLst/>
          </a:prstGeom>
        </p:spPr>
        <p:txBody>
          <a:bodyPr anchor="t" rtlCol="false" tIns="0" lIns="0" bIns="0" rIns="0">
            <a:spAutoFit/>
          </a:bodyPr>
          <a:lstStyle/>
          <a:p>
            <a:pPr algn="ctr">
              <a:lnSpc>
                <a:spcPts val="5980"/>
              </a:lnSpc>
            </a:pPr>
            <a:r>
              <a:rPr lang="en-US" sz="6500" b="true">
                <a:solidFill>
                  <a:srgbClr val="243342"/>
                </a:solidFill>
                <a:latin typeface="Karnchang Bold"/>
                <a:ea typeface="Karnchang Bold"/>
                <a:cs typeface="Karnchang Bold"/>
                <a:sym typeface="Karnchang Bold"/>
              </a:rPr>
              <a:t>Kajian Teori</a:t>
            </a:r>
          </a:p>
        </p:txBody>
      </p:sp>
      <p:sp>
        <p:nvSpPr>
          <p:cNvPr name="TextBox 26" id="26"/>
          <p:cNvSpPr txBox="true"/>
          <p:nvPr/>
        </p:nvSpPr>
        <p:spPr>
          <a:xfrm rot="0">
            <a:off x="1750302" y="2069419"/>
            <a:ext cx="14787395" cy="2493187"/>
          </a:xfrm>
          <a:prstGeom prst="rect">
            <a:avLst/>
          </a:prstGeom>
        </p:spPr>
        <p:txBody>
          <a:bodyPr anchor="t" rtlCol="false" tIns="0" lIns="0" bIns="0" rIns="0">
            <a:spAutoFit/>
          </a:bodyPr>
          <a:lstStyle/>
          <a:p>
            <a:pPr algn="just">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 Nullam elementum dolor quis mollis eleifend. Sed in tempus quam. Donec augue tortor, suscipit sit amet cursus in, maximus sit amet tortor. Aenean ut tempus arcu. Aenean eget laoreet sem. Cras sodales ultricies suscipit. Etiam in arcu vitae diam pulvinar aliquam. Donec risus tellus, tristique et tortor sed, volutpat ornare lorem.</a:t>
            </a:r>
          </a:p>
        </p:txBody>
      </p:sp>
      <p:grpSp>
        <p:nvGrpSpPr>
          <p:cNvPr name="Group 27" id="27"/>
          <p:cNvGrpSpPr/>
          <p:nvPr/>
        </p:nvGrpSpPr>
        <p:grpSpPr>
          <a:xfrm rot="0">
            <a:off x="15665503" y="317552"/>
            <a:ext cx="2042119" cy="650325"/>
            <a:chOff x="0" y="0"/>
            <a:chExt cx="537842" cy="171279"/>
          </a:xfrm>
        </p:grpSpPr>
        <p:sp>
          <p:nvSpPr>
            <p:cNvPr name="Freeform 28" id="28"/>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29" id="29"/>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sp>
        <p:nvSpPr>
          <p:cNvPr name="TextBox 30" id="30"/>
          <p:cNvSpPr txBox="true"/>
          <p:nvPr/>
        </p:nvSpPr>
        <p:spPr>
          <a:xfrm rot="0">
            <a:off x="15621459" y="349050"/>
            <a:ext cx="2168307"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Halaman 8</a:t>
            </a:r>
          </a:p>
        </p:txBody>
      </p:sp>
      <p:grpSp>
        <p:nvGrpSpPr>
          <p:cNvPr name="Group 31" id="31"/>
          <p:cNvGrpSpPr/>
          <p:nvPr/>
        </p:nvGrpSpPr>
        <p:grpSpPr>
          <a:xfrm rot="0">
            <a:off x="629723" y="9258300"/>
            <a:ext cx="6961669" cy="627749"/>
            <a:chOff x="0" y="0"/>
            <a:chExt cx="1833526" cy="165333"/>
          </a:xfrm>
        </p:grpSpPr>
        <p:sp>
          <p:nvSpPr>
            <p:cNvPr name="Freeform 32" id="32"/>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3" id="33"/>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
        <p:nvSpPr>
          <p:cNvPr name="TextBox 34" id="34"/>
          <p:cNvSpPr txBox="true"/>
          <p:nvPr/>
        </p:nvSpPr>
        <p:spPr>
          <a:xfrm rot="0">
            <a:off x="551143" y="9305925"/>
            <a:ext cx="7118830"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Murad Naser |  Universitas Fauget | Ekonomi | 2025</a:t>
            </a:r>
          </a:p>
        </p:txBody>
      </p:sp>
      <p:sp>
        <p:nvSpPr>
          <p:cNvPr name="Freeform 35" id="35"/>
          <p:cNvSpPr/>
          <p:nvPr/>
        </p:nvSpPr>
        <p:spPr>
          <a:xfrm flipH="false" flipV="false" rot="0">
            <a:off x="1803745" y="5143500"/>
            <a:ext cx="659308" cy="659308"/>
          </a:xfrm>
          <a:custGeom>
            <a:avLst/>
            <a:gdLst/>
            <a:ahLst/>
            <a:cxnLst/>
            <a:rect r="r" b="b" t="t" l="l"/>
            <a:pathLst>
              <a:path h="659308" w="659308">
                <a:moveTo>
                  <a:pt x="0" y="0"/>
                </a:moveTo>
                <a:lnTo>
                  <a:pt x="659308" y="0"/>
                </a:lnTo>
                <a:lnTo>
                  <a:pt x="659308" y="659308"/>
                </a:lnTo>
                <a:lnTo>
                  <a:pt x="0" y="659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6" id="36"/>
          <p:cNvGrpSpPr/>
          <p:nvPr/>
        </p:nvGrpSpPr>
        <p:grpSpPr>
          <a:xfrm rot="0">
            <a:off x="1803745" y="5944762"/>
            <a:ext cx="14882818" cy="2396985"/>
            <a:chOff x="0" y="0"/>
            <a:chExt cx="3919754" cy="631305"/>
          </a:xfrm>
        </p:grpSpPr>
        <p:sp>
          <p:nvSpPr>
            <p:cNvPr name="Freeform 37" id="37"/>
            <p:cNvSpPr/>
            <p:nvPr/>
          </p:nvSpPr>
          <p:spPr>
            <a:xfrm flipH="false" flipV="false" rot="0">
              <a:off x="0" y="0"/>
              <a:ext cx="3919755" cy="631305"/>
            </a:xfrm>
            <a:custGeom>
              <a:avLst/>
              <a:gdLst/>
              <a:ahLst/>
              <a:cxnLst/>
              <a:rect r="r" b="b" t="t" l="l"/>
              <a:pathLst>
                <a:path h="631305" w="3919755">
                  <a:moveTo>
                    <a:pt x="26530" y="0"/>
                  </a:moveTo>
                  <a:lnTo>
                    <a:pt x="3893225" y="0"/>
                  </a:lnTo>
                  <a:cubicBezTo>
                    <a:pt x="3907877" y="0"/>
                    <a:pt x="3919755" y="11878"/>
                    <a:pt x="3919755" y="26530"/>
                  </a:cubicBezTo>
                  <a:lnTo>
                    <a:pt x="3919755" y="604775"/>
                  </a:lnTo>
                  <a:cubicBezTo>
                    <a:pt x="3919755" y="619427"/>
                    <a:pt x="3907877" y="631305"/>
                    <a:pt x="3893225" y="631305"/>
                  </a:cubicBezTo>
                  <a:lnTo>
                    <a:pt x="26530" y="631305"/>
                  </a:lnTo>
                  <a:cubicBezTo>
                    <a:pt x="11878" y="631305"/>
                    <a:pt x="0" y="619427"/>
                    <a:pt x="0" y="604775"/>
                  </a:cubicBezTo>
                  <a:lnTo>
                    <a:pt x="0" y="26530"/>
                  </a:lnTo>
                  <a:cubicBezTo>
                    <a:pt x="0" y="11878"/>
                    <a:pt x="11878" y="0"/>
                    <a:pt x="26530" y="0"/>
                  </a:cubicBezTo>
                  <a:close/>
                </a:path>
              </a:pathLst>
            </a:custGeom>
            <a:solidFill>
              <a:srgbClr val="858789">
                <a:alpha val="40000"/>
              </a:srgbClr>
            </a:solidFill>
            <a:ln w="19050" cap="rnd">
              <a:solidFill>
                <a:srgbClr val="243342">
                  <a:alpha val="40000"/>
                </a:srgbClr>
              </a:solidFill>
              <a:prstDash val="solid"/>
              <a:round/>
            </a:ln>
          </p:spPr>
        </p:sp>
        <p:sp>
          <p:nvSpPr>
            <p:cNvPr name="TextBox 38" id="38"/>
            <p:cNvSpPr txBox="true"/>
            <p:nvPr/>
          </p:nvSpPr>
          <p:spPr>
            <a:xfrm>
              <a:off x="0" y="-38100"/>
              <a:ext cx="3919754" cy="669405"/>
            </a:xfrm>
            <a:prstGeom prst="rect">
              <a:avLst/>
            </a:prstGeom>
          </p:spPr>
          <p:txBody>
            <a:bodyPr anchor="ctr" rtlCol="false" tIns="50800" lIns="50800" bIns="50800" rIns="50800"/>
            <a:lstStyle/>
            <a:p>
              <a:pPr algn="ctr">
                <a:lnSpc>
                  <a:spcPts val="3362"/>
                </a:lnSpc>
              </a:pPr>
            </a:p>
          </p:txBody>
        </p:sp>
      </p:grpSp>
      <p:sp>
        <p:nvSpPr>
          <p:cNvPr name="TextBox 39" id="39"/>
          <p:cNvSpPr txBox="true"/>
          <p:nvPr/>
        </p:nvSpPr>
        <p:spPr>
          <a:xfrm rot="0">
            <a:off x="2651207" y="5108163"/>
            <a:ext cx="6867586" cy="694645"/>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Kajian Teori</a:t>
            </a:r>
          </a:p>
        </p:txBody>
      </p:sp>
      <p:grpSp>
        <p:nvGrpSpPr>
          <p:cNvPr name="Group 40" id="40"/>
          <p:cNvGrpSpPr>
            <a:grpSpLocks noChangeAspect="true"/>
          </p:cNvGrpSpPr>
          <p:nvPr/>
        </p:nvGrpSpPr>
        <p:grpSpPr>
          <a:xfrm rot="0">
            <a:off x="2028699" y="6278284"/>
            <a:ext cx="2362320" cy="1773473"/>
            <a:chOff x="0" y="0"/>
            <a:chExt cx="8916670" cy="6694043"/>
          </a:xfrm>
        </p:grpSpPr>
        <p:sp>
          <p:nvSpPr>
            <p:cNvPr name="Freeform 41" id="41"/>
            <p:cNvSpPr/>
            <p:nvPr/>
          </p:nvSpPr>
          <p:spPr>
            <a:xfrm flipH="false" flipV="false" rot="0">
              <a:off x="155575" y="155575"/>
              <a:ext cx="8605520" cy="6382893"/>
            </a:xfrm>
            <a:custGeom>
              <a:avLst/>
              <a:gdLst/>
              <a:ahLst/>
              <a:cxnLst/>
              <a:rect r="r" b="b" t="t" l="l"/>
              <a:pathLst>
                <a:path h="6382893" w="8605520">
                  <a:moveTo>
                    <a:pt x="0" y="0"/>
                  </a:moveTo>
                  <a:lnTo>
                    <a:pt x="8605520" y="0"/>
                  </a:lnTo>
                  <a:lnTo>
                    <a:pt x="8605520" y="6382893"/>
                  </a:lnTo>
                  <a:lnTo>
                    <a:pt x="0" y="6382893"/>
                  </a:lnTo>
                  <a:close/>
                </a:path>
              </a:pathLst>
            </a:custGeom>
            <a:blipFill>
              <a:blip r:embed="rId4"/>
              <a:stretch>
                <a:fillRect l="0" t="-33094" r="0" b="-33094"/>
              </a:stretch>
            </a:blipFill>
          </p:spPr>
        </p:sp>
        <p:sp>
          <p:nvSpPr>
            <p:cNvPr name="Freeform 42" id="42"/>
            <p:cNvSpPr/>
            <p:nvPr/>
          </p:nvSpPr>
          <p:spPr>
            <a:xfrm flipH="false" flipV="false" rot="0">
              <a:off x="6350" y="6350"/>
              <a:ext cx="8903970" cy="6681343"/>
            </a:xfrm>
            <a:custGeom>
              <a:avLst/>
              <a:gdLst/>
              <a:ahLst/>
              <a:cxnLst/>
              <a:rect r="r" b="b" t="t" l="l"/>
              <a:pathLst>
                <a:path h="6681343" w="8903970">
                  <a:moveTo>
                    <a:pt x="8903970" y="6681343"/>
                  </a:moveTo>
                  <a:lnTo>
                    <a:pt x="0" y="6681343"/>
                  </a:lnTo>
                  <a:lnTo>
                    <a:pt x="0" y="0"/>
                  </a:lnTo>
                  <a:lnTo>
                    <a:pt x="8903970" y="0"/>
                  </a:lnTo>
                  <a:lnTo>
                    <a:pt x="8903970" y="6681343"/>
                  </a:lnTo>
                  <a:close/>
                  <a:moveTo>
                    <a:pt x="19050" y="6662293"/>
                  </a:moveTo>
                  <a:lnTo>
                    <a:pt x="8884920" y="6662293"/>
                  </a:lnTo>
                  <a:lnTo>
                    <a:pt x="8884920" y="19050"/>
                  </a:lnTo>
                  <a:lnTo>
                    <a:pt x="19050" y="19050"/>
                  </a:lnTo>
                  <a:lnTo>
                    <a:pt x="19050" y="6662293"/>
                  </a:lnTo>
                  <a:close/>
                  <a:moveTo>
                    <a:pt x="8764270" y="6541643"/>
                  </a:moveTo>
                  <a:lnTo>
                    <a:pt x="139700" y="6541643"/>
                  </a:lnTo>
                  <a:lnTo>
                    <a:pt x="139700" y="139700"/>
                  </a:lnTo>
                  <a:lnTo>
                    <a:pt x="8764270" y="139700"/>
                  </a:lnTo>
                  <a:lnTo>
                    <a:pt x="8764270" y="6541643"/>
                  </a:lnTo>
                  <a:close/>
                  <a:moveTo>
                    <a:pt x="158750" y="6522593"/>
                  </a:moveTo>
                  <a:lnTo>
                    <a:pt x="8745220" y="6522593"/>
                  </a:lnTo>
                  <a:lnTo>
                    <a:pt x="8745220" y="158750"/>
                  </a:lnTo>
                  <a:lnTo>
                    <a:pt x="158750" y="158750"/>
                  </a:lnTo>
                  <a:lnTo>
                    <a:pt x="158750" y="6522593"/>
                  </a:lnTo>
                  <a:close/>
                </a:path>
              </a:pathLst>
            </a:custGeom>
            <a:solidFill>
              <a:srgbClr val="535659"/>
            </a:solidFill>
          </p:spPr>
        </p:sp>
      </p:grpSp>
      <p:sp>
        <p:nvSpPr>
          <p:cNvPr name="TextBox 43" id="43"/>
          <p:cNvSpPr txBox="true"/>
          <p:nvPr/>
        </p:nvSpPr>
        <p:spPr>
          <a:xfrm rot="0">
            <a:off x="4778955" y="6034728"/>
            <a:ext cx="11531637" cy="2017029"/>
          </a:xfrm>
          <a:prstGeom prst="rect">
            <a:avLst/>
          </a:prstGeom>
        </p:spPr>
        <p:txBody>
          <a:bodyPr anchor="t" rtlCol="false" tIns="0" lIns="0" bIns="0" rIns="0">
            <a:spAutoFit/>
          </a:bodyPr>
          <a:lstStyle/>
          <a:p>
            <a:pPr algn="just">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 Nullam elementum dolor quis mollis eleifend. Sed in tempus quam. Donec augue tortor, suscipit sit amet cursus in, maximus sit amet tortor. Aenean ut tempus arcu.</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25" id="25"/>
          <p:cNvGrpSpPr>
            <a:grpSpLocks noChangeAspect="true"/>
          </p:cNvGrpSpPr>
          <p:nvPr/>
        </p:nvGrpSpPr>
        <p:grpSpPr>
          <a:xfrm rot="0">
            <a:off x="1810684" y="4377093"/>
            <a:ext cx="5944043" cy="4462392"/>
            <a:chOff x="0" y="0"/>
            <a:chExt cx="8916670" cy="6694043"/>
          </a:xfrm>
        </p:grpSpPr>
        <p:sp>
          <p:nvSpPr>
            <p:cNvPr name="Freeform 26" id="26"/>
            <p:cNvSpPr/>
            <p:nvPr/>
          </p:nvSpPr>
          <p:spPr>
            <a:xfrm flipH="false" flipV="false" rot="0">
              <a:off x="155575" y="155575"/>
              <a:ext cx="8605520" cy="6382893"/>
            </a:xfrm>
            <a:custGeom>
              <a:avLst/>
              <a:gdLst/>
              <a:ahLst/>
              <a:cxnLst/>
              <a:rect r="r" b="b" t="t" l="l"/>
              <a:pathLst>
                <a:path h="6382893" w="8605520">
                  <a:moveTo>
                    <a:pt x="0" y="0"/>
                  </a:moveTo>
                  <a:lnTo>
                    <a:pt x="8605520" y="0"/>
                  </a:lnTo>
                  <a:lnTo>
                    <a:pt x="8605520" y="6382893"/>
                  </a:lnTo>
                  <a:lnTo>
                    <a:pt x="0" y="6382893"/>
                  </a:lnTo>
                  <a:close/>
                </a:path>
              </a:pathLst>
            </a:custGeom>
            <a:blipFill>
              <a:blip r:embed="rId2"/>
              <a:stretch>
                <a:fillRect l="0" t="-34263" r="0" b="-34263"/>
              </a:stretch>
            </a:blipFill>
          </p:spPr>
        </p:sp>
        <p:sp>
          <p:nvSpPr>
            <p:cNvPr name="Freeform 27" id="27"/>
            <p:cNvSpPr/>
            <p:nvPr/>
          </p:nvSpPr>
          <p:spPr>
            <a:xfrm flipH="false" flipV="false" rot="0">
              <a:off x="6350" y="6350"/>
              <a:ext cx="8903970" cy="6681343"/>
            </a:xfrm>
            <a:custGeom>
              <a:avLst/>
              <a:gdLst/>
              <a:ahLst/>
              <a:cxnLst/>
              <a:rect r="r" b="b" t="t" l="l"/>
              <a:pathLst>
                <a:path h="6681343" w="8903970">
                  <a:moveTo>
                    <a:pt x="8903970" y="6681343"/>
                  </a:moveTo>
                  <a:lnTo>
                    <a:pt x="0" y="6681343"/>
                  </a:lnTo>
                  <a:lnTo>
                    <a:pt x="0" y="0"/>
                  </a:lnTo>
                  <a:lnTo>
                    <a:pt x="8903970" y="0"/>
                  </a:lnTo>
                  <a:lnTo>
                    <a:pt x="8903970" y="6681343"/>
                  </a:lnTo>
                  <a:close/>
                  <a:moveTo>
                    <a:pt x="19050" y="6662293"/>
                  </a:moveTo>
                  <a:lnTo>
                    <a:pt x="8884920" y="6662293"/>
                  </a:lnTo>
                  <a:lnTo>
                    <a:pt x="8884920" y="19050"/>
                  </a:lnTo>
                  <a:lnTo>
                    <a:pt x="19050" y="19050"/>
                  </a:lnTo>
                  <a:lnTo>
                    <a:pt x="19050" y="6662293"/>
                  </a:lnTo>
                  <a:close/>
                  <a:moveTo>
                    <a:pt x="8764270" y="6541643"/>
                  </a:moveTo>
                  <a:lnTo>
                    <a:pt x="139700" y="6541643"/>
                  </a:lnTo>
                  <a:lnTo>
                    <a:pt x="139700" y="139700"/>
                  </a:lnTo>
                  <a:lnTo>
                    <a:pt x="8764270" y="139700"/>
                  </a:lnTo>
                  <a:lnTo>
                    <a:pt x="8764270" y="6541643"/>
                  </a:lnTo>
                  <a:close/>
                  <a:moveTo>
                    <a:pt x="158750" y="6522593"/>
                  </a:moveTo>
                  <a:lnTo>
                    <a:pt x="8745220" y="6522593"/>
                  </a:lnTo>
                  <a:lnTo>
                    <a:pt x="8745220" y="158750"/>
                  </a:lnTo>
                  <a:lnTo>
                    <a:pt x="158750" y="158750"/>
                  </a:lnTo>
                  <a:lnTo>
                    <a:pt x="158750" y="6522593"/>
                  </a:lnTo>
                  <a:close/>
                </a:path>
              </a:pathLst>
            </a:custGeom>
            <a:solidFill>
              <a:srgbClr val="535659"/>
            </a:solidFill>
          </p:spPr>
        </p:sp>
      </p:grpSp>
      <p:grpSp>
        <p:nvGrpSpPr>
          <p:cNvPr name="Group 28" id="28"/>
          <p:cNvGrpSpPr/>
          <p:nvPr/>
        </p:nvGrpSpPr>
        <p:grpSpPr>
          <a:xfrm rot="0">
            <a:off x="15665503" y="317552"/>
            <a:ext cx="2042119" cy="650325"/>
            <a:chOff x="0" y="0"/>
            <a:chExt cx="537842" cy="171279"/>
          </a:xfrm>
        </p:grpSpPr>
        <p:sp>
          <p:nvSpPr>
            <p:cNvPr name="Freeform 29" id="29"/>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0" id="30"/>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1" id="31"/>
          <p:cNvGrpSpPr/>
          <p:nvPr/>
        </p:nvGrpSpPr>
        <p:grpSpPr>
          <a:xfrm rot="0">
            <a:off x="629723" y="9258300"/>
            <a:ext cx="6961669" cy="627749"/>
            <a:chOff x="0" y="0"/>
            <a:chExt cx="1833526" cy="165333"/>
          </a:xfrm>
        </p:grpSpPr>
        <p:sp>
          <p:nvSpPr>
            <p:cNvPr name="Freeform 32" id="32"/>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3" id="33"/>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
        <p:nvSpPr>
          <p:cNvPr name="TextBox 34" id="34"/>
          <p:cNvSpPr txBox="true"/>
          <p:nvPr/>
        </p:nvSpPr>
        <p:spPr>
          <a:xfrm rot="0">
            <a:off x="1490452" y="819150"/>
            <a:ext cx="6584507" cy="1727107"/>
          </a:xfrm>
          <a:prstGeom prst="rect">
            <a:avLst/>
          </a:prstGeom>
        </p:spPr>
        <p:txBody>
          <a:bodyPr anchor="t" rtlCol="false" tIns="0" lIns="0" bIns="0" rIns="0">
            <a:spAutoFit/>
          </a:bodyPr>
          <a:lstStyle/>
          <a:p>
            <a:pPr algn="ctr">
              <a:lnSpc>
                <a:spcPts val="9199"/>
              </a:lnSpc>
            </a:pPr>
            <a:r>
              <a:rPr lang="en-US" b="true" sz="9999">
                <a:solidFill>
                  <a:srgbClr val="243342"/>
                </a:solidFill>
                <a:latin typeface="Karnchang Bold"/>
                <a:ea typeface="Karnchang Bold"/>
                <a:cs typeface="Karnchang Bold"/>
                <a:sym typeface="Karnchang Bold"/>
              </a:rPr>
              <a:t>BAB 3</a:t>
            </a:r>
          </a:p>
        </p:txBody>
      </p:sp>
      <p:sp>
        <p:nvSpPr>
          <p:cNvPr name="TextBox 35" id="35"/>
          <p:cNvSpPr txBox="true"/>
          <p:nvPr/>
        </p:nvSpPr>
        <p:spPr>
          <a:xfrm rot="0">
            <a:off x="853742" y="2344002"/>
            <a:ext cx="7731811" cy="1859823"/>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Metodologi Penelitian</a:t>
            </a:r>
          </a:p>
        </p:txBody>
      </p:sp>
      <p:grpSp>
        <p:nvGrpSpPr>
          <p:cNvPr name="Group 36" id="36"/>
          <p:cNvGrpSpPr/>
          <p:nvPr/>
        </p:nvGrpSpPr>
        <p:grpSpPr>
          <a:xfrm rot="0">
            <a:off x="8465709" y="1883922"/>
            <a:ext cx="8543883" cy="3107178"/>
            <a:chOff x="0" y="0"/>
            <a:chExt cx="11391844" cy="4142905"/>
          </a:xfrm>
        </p:grpSpPr>
        <p:sp>
          <p:nvSpPr>
            <p:cNvPr name="Freeform 37" id="37"/>
            <p:cNvSpPr/>
            <p:nvPr/>
          </p:nvSpPr>
          <p:spPr>
            <a:xfrm flipH="false" flipV="false" rot="0">
              <a:off x="464014"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8" id="38"/>
            <p:cNvGrpSpPr/>
            <p:nvPr/>
          </p:nvGrpSpPr>
          <p:grpSpPr>
            <a:xfrm rot="0">
              <a:off x="0" y="1068350"/>
              <a:ext cx="11391844" cy="3074555"/>
              <a:chOff x="0" y="0"/>
              <a:chExt cx="2250241" cy="607319"/>
            </a:xfrm>
          </p:grpSpPr>
          <p:sp>
            <p:nvSpPr>
              <p:cNvPr name="Freeform 39" id="39"/>
              <p:cNvSpPr/>
              <p:nvPr/>
            </p:nvSpPr>
            <p:spPr>
              <a:xfrm flipH="false" flipV="false" rot="0">
                <a:off x="0" y="0"/>
                <a:ext cx="2250241" cy="607319"/>
              </a:xfrm>
              <a:custGeom>
                <a:avLst/>
                <a:gdLst/>
                <a:ahLst/>
                <a:cxnLst/>
                <a:rect r="r" b="b" t="t" l="l"/>
                <a:pathLst>
                  <a:path h="607319" w="2250241">
                    <a:moveTo>
                      <a:pt x="46213" y="0"/>
                    </a:moveTo>
                    <a:lnTo>
                      <a:pt x="2204028" y="0"/>
                    </a:lnTo>
                    <a:cubicBezTo>
                      <a:pt x="2229551" y="0"/>
                      <a:pt x="2250241" y="20690"/>
                      <a:pt x="2250241" y="46213"/>
                    </a:cubicBezTo>
                    <a:lnTo>
                      <a:pt x="2250241" y="561106"/>
                    </a:lnTo>
                    <a:cubicBezTo>
                      <a:pt x="2250241" y="573363"/>
                      <a:pt x="2245372" y="585117"/>
                      <a:pt x="2236705" y="593784"/>
                    </a:cubicBezTo>
                    <a:cubicBezTo>
                      <a:pt x="2228039" y="602451"/>
                      <a:pt x="2216284" y="607319"/>
                      <a:pt x="2204028" y="607319"/>
                    </a:cubicBezTo>
                    <a:lnTo>
                      <a:pt x="46213" y="607319"/>
                    </a:lnTo>
                    <a:cubicBezTo>
                      <a:pt x="20690" y="607319"/>
                      <a:pt x="0" y="586629"/>
                      <a:pt x="0" y="561106"/>
                    </a:cubicBezTo>
                    <a:lnTo>
                      <a:pt x="0" y="46213"/>
                    </a:lnTo>
                    <a:cubicBezTo>
                      <a:pt x="0" y="20690"/>
                      <a:pt x="20690" y="0"/>
                      <a:pt x="46213" y="0"/>
                    </a:cubicBezTo>
                    <a:close/>
                  </a:path>
                </a:pathLst>
              </a:custGeom>
              <a:solidFill>
                <a:srgbClr val="858789">
                  <a:alpha val="40000"/>
                </a:srgbClr>
              </a:solidFill>
              <a:ln w="19050" cap="rnd">
                <a:solidFill>
                  <a:srgbClr val="243342">
                    <a:alpha val="40000"/>
                  </a:srgbClr>
                </a:solidFill>
                <a:prstDash val="solid"/>
                <a:round/>
              </a:ln>
            </p:spPr>
          </p:sp>
          <p:sp>
            <p:nvSpPr>
              <p:cNvPr name="TextBox 40" id="40"/>
              <p:cNvSpPr txBox="true"/>
              <p:nvPr/>
            </p:nvSpPr>
            <p:spPr>
              <a:xfrm>
                <a:off x="0" y="-38100"/>
                <a:ext cx="2250241" cy="645419"/>
              </a:xfrm>
              <a:prstGeom prst="rect">
                <a:avLst/>
              </a:prstGeom>
            </p:spPr>
            <p:txBody>
              <a:bodyPr anchor="ctr" rtlCol="false" tIns="50800" lIns="50800" bIns="50800" rIns="50800"/>
              <a:lstStyle/>
              <a:p>
                <a:pPr algn="ctr">
                  <a:lnSpc>
                    <a:spcPts val="3362"/>
                  </a:lnSpc>
                </a:pPr>
              </a:p>
            </p:txBody>
          </p:sp>
        </p:grpSp>
        <p:sp>
          <p:nvSpPr>
            <p:cNvPr name="TextBox 41" id="41"/>
            <p:cNvSpPr txBox="true"/>
            <p:nvPr/>
          </p:nvSpPr>
          <p:spPr>
            <a:xfrm rot="0">
              <a:off x="464014" y="1165357"/>
              <a:ext cx="10608246" cy="2629046"/>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 Nullam elementum dolor quis mollis eleifend. Sed in tempus quam.</a:t>
              </a:r>
            </a:p>
          </p:txBody>
        </p:sp>
        <p:sp>
          <p:nvSpPr>
            <p:cNvPr name="TextBox 42" id="42"/>
            <p:cNvSpPr txBox="true"/>
            <p:nvPr/>
          </p:nvSpPr>
          <p:spPr>
            <a:xfrm rot="0">
              <a:off x="1593963" y="-18541"/>
              <a:ext cx="9156781" cy="897618"/>
            </a:xfrm>
            <a:prstGeom prst="rect">
              <a:avLst/>
            </a:prstGeom>
          </p:spPr>
          <p:txBody>
            <a:bodyPr anchor="t" rtlCol="false" tIns="0" lIns="0" bIns="0" rIns="0">
              <a:spAutoFit/>
            </a:bodyPr>
            <a:lstStyle/>
            <a:p>
              <a:pPr algn="l">
                <a:lnSpc>
                  <a:spcPts val="3680"/>
                </a:lnSpc>
              </a:pPr>
              <a:r>
                <a:rPr lang="en-US" sz="4000" b="true">
                  <a:solidFill>
                    <a:srgbClr val="000000"/>
                  </a:solidFill>
                  <a:latin typeface="Karnchang Bold"/>
                  <a:ea typeface="Karnchang Bold"/>
                  <a:cs typeface="Karnchang Bold"/>
                  <a:sym typeface="Karnchang Bold"/>
                </a:rPr>
                <a:t>Metodologi Kualitatif</a:t>
              </a:r>
            </a:p>
          </p:txBody>
        </p:sp>
      </p:grpSp>
      <p:sp>
        <p:nvSpPr>
          <p:cNvPr name="TextBox 43" id="43"/>
          <p:cNvSpPr txBox="true"/>
          <p:nvPr/>
        </p:nvSpPr>
        <p:spPr>
          <a:xfrm rot="0">
            <a:off x="15621459" y="349050"/>
            <a:ext cx="2168307"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Halaman 9</a:t>
            </a:r>
          </a:p>
        </p:txBody>
      </p:sp>
      <p:sp>
        <p:nvSpPr>
          <p:cNvPr name="TextBox 44" id="44"/>
          <p:cNvSpPr txBox="true"/>
          <p:nvPr/>
        </p:nvSpPr>
        <p:spPr>
          <a:xfrm rot="0">
            <a:off x="551143" y="9305925"/>
            <a:ext cx="7118830"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Murad Naser |  Universitas Fauget | Ekonomi | 2025</a:t>
            </a:r>
          </a:p>
        </p:txBody>
      </p:sp>
      <p:grpSp>
        <p:nvGrpSpPr>
          <p:cNvPr name="Group 45" id="45"/>
          <p:cNvGrpSpPr/>
          <p:nvPr/>
        </p:nvGrpSpPr>
        <p:grpSpPr>
          <a:xfrm rot="0">
            <a:off x="8465709" y="5295900"/>
            <a:ext cx="8543883" cy="3107178"/>
            <a:chOff x="0" y="0"/>
            <a:chExt cx="11391844" cy="4142905"/>
          </a:xfrm>
        </p:grpSpPr>
        <p:sp>
          <p:nvSpPr>
            <p:cNvPr name="Freeform 46" id="46"/>
            <p:cNvSpPr/>
            <p:nvPr/>
          </p:nvSpPr>
          <p:spPr>
            <a:xfrm flipH="false" flipV="false" rot="0">
              <a:off x="464014"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7" id="47"/>
            <p:cNvGrpSpPr/>
            <p:nvPr/>
          </p:nvGrpSpPr>
          <p:grpSpPr>
            <a:xfrm rot="0">
              <a:off x="0" y="1068350"/>
              <a:ext cx="11391844" cy="3074555"/>
              <a:chOff x="0" y="0"/>
              <a:chExt cx="2250241" cy="607319"/>
            </a:xfrm>
          </p:grpSpPr>
          <p:sp>
            <p:nvSpPr>
              <p:cNvPr name="Freeform 48" id="48"/>
              <p:cNvSpPr/>
              <p:nvPr/>
            </p:nvSpPr>
            <p:spPr>
              <a:xfrm flipH="false" flipV="false" rot="0">
                <a:off x="0" y="0"/>
                <a:ext cx="2250241" cy="607319"/>
              </a:xfrm>
              <a:custGeom>
                <a:avLst/>
                <a:gdLst/>
                <a:ahLst/>
                <a:cxnLst/>
                <a:rect r="r" b="b" t="t" l="l"/>
                <a:pathLst>
                  <a:path h="607319" w="2250241">
                    <a:moveTo>
                      <a:pt x="46213" y="0"/>
                    </a:moveTo>
                    <a:lnTo>
                      <a:pt x="2204028" y="0"/>
                    </a:lnTo>
                    <a:cubicBezTo>
                      <a:pt x="2229551" y="0"/>
                      <a:pt x="2250241" y="20690"/>
                      <a:pt x="2250241" y="46213"/>
                    </a:cubicBezTo>
                    <a:lnTo>
                      <a:pt x="2250241" y="561106"/>
                    </a:lnTo>
                    <a:cubicBezTo>
                      <a:pt x="2250241" y="573363"/>
                      <a:pt x="2245372" y="585117"/>
                      <a:pt x="2236705" y="593784"/>
                    </a:cubicBezTo>
                    <a:cubicBezTo>
                      <a:pt x="2228039" y="602451"/>
                      <a:pt x="2216284" y="607319"/>
                      <a:pt x="2204028" y="607319"/>
                    </a:cubicBezTo>
                    <a:lnTo>
                      <a:pt x="46213" y="607319"/>
                    </a:lnTo>
                    <a:cubicBezTo>
                      <a:pt x="20690" y="607319"/>
                      <a:pt x="0" y="586629"/>
                      <a:pt x="0" y="561106"/>
                    </a:cubicBezTo>
                    <a:lnTo>
                      <a:pt x="0" y="46213"/>
                    </a:lnTo>
                    <a:cubicBezTo>
                      <a:pt x="0" y="20690"/>
                      <a:pt x="20690" y="0"/>
                      <a:pt x="46213" y="0"/>
                    </a:cubicBezTo>
                    <a:close/>
                  </a:path>
                </a:pathLst>
              </a:custGeom>
              <a:solidFill>
                <a:srgbClr val="858789">
                  <a:alpha val="40000"/>
                </a:srgbClr>
              </a:solidFill>
              <a:ln w="19050" cap="rnd">
                <a:solidFill>
                  <a:srgbClr val="243342">
                    <a:alpha val="40000"/>
                  </a:srgbClr>
                </a:solidFill>
                <a:prstDash val="solid"/>
                <a:round/>
              </a:ln>
            </p:spPr>
          </p:sp>
          <p:sp>
            <p:nvSpPr>
              <p:cNvPr name="TextBox 49" id="49"/>
              <p:cNvSpPr txBox="true"/>
              <p:nvPr/>
            </p:nvSpPr>
            <p:spPr>
              <a:xfrm>
                <a:off x="0" y="-38100"/>
                <a:ext cx="2250241" cy="645419"/>
              </a:xfrm>
              <a:prstGeom prst="rect">
                <a:avLst/>
              </a:prstGeom>
            </p:spPr>
            <p:txBody>
              <a:bodyPr anchor="ctr" rtlCol="false" tIns="50800" lIns="50800" bIns="50800" rIns="50800"/>
              <a:lstStyle/>
              <a:p>
                <a:pPr algn="ctr">
                  <a:lnSpc>
                    <a:spcPts val="3362"/>
                  </a:lnSpc>
                </a:pPr>
              </a:p>
            </p:txBody>
          </p:sp>
        </p:grpSp>
        <p:sp>
          <p:nvSpPr>
            <p:cNvPr name="TextBox 50" id="50"/>
            <p:cNvSpPr txBox="true"/>
            <p:nvPr/>
          </p:nvSpPr>
          <p:spPr>
            <a:xfrm rot="0">
              <a:off x="464014" y="1165357"/>
              <a:ext cx="10608246" cy="2629046"/>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 Nullam elementum dolor quis mollis eleifend. Sed in tempus quam.</a:t>
              </a:r>
            </a:p>
          </p:txBody>
        </p:sp>
        <p:sp>
          <p:nvSpPr>
            <p:cNvPr name="TextBox 51" id="51"/>
            <p:cNvSpPr txBox="true"/>
            <p:nvPr/>
          </p:nvSpPr>
          <p:spPr>
            <a:xfrm rot="0">
              <a:off x="1593963" y="-18541"/>
              <a:ext cx="9156781" cy="897618"/>
            </a:xfrm>
            <a:prstGeom prst="rect">
              <a:avLst/>
            </a:prstGeom>
          </p:spPr>
          <p:txBody>
            <a:bodyPr anchor="t" rtlCol="false" tIns="0" lIns="0" bIns="0" rIns="0">
              <a:spAutoFit/>
            </a:bodyPr>
            <a:lstStyle/>
            <a:p>
              <a:pPr algn="l">
                <a:lnSpc>
                  <a:spcPts val="3680"/>
                </a:lnSpc>
              </a:pPr>
              <a:r>
                <a:rPr lang="en-US" sz="4000" b="true">
                  <a:solidFill>
                    <a:srgbClr val="000000"/>
                  </a:solidFill>
                  <a:latin typeface="Karnchang Bold"/>
                  <a:ea typeface="Karnchang Bold"/>
                  <a:cs typeface="Karnchang Bold"/>
                  <a:sym typeface="Karnchang Bold"/>
                </a:rPr>
                <a:t>Metodologi Kuantitatif</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4064075" y="904875"/>
            <a:ext cx="10159849" cy="1107394"/>
          </a:xfrm>
          <a:prstGeom prst="rect">
            <a:avLst/>
          </a:prstGeom>
        </p:spPr>
        <p:txBody>
          <a:bodyPr anchor="t" rtlCol="false" tIns="0" lIns="0" bIns="0" rIns="0">
            <a:spAutoFit/>
          </a:bodyPr>
          <a:lstStyle/>
          <a:p>
            <a:pPr algn="ctr">
              <a:lnSpc>
                <a:spcPts val="5980"/>
              </a:lnSpc>
            </a:pPr>
            <a:r>
              <a:rPr lang="en-US" sz="6500" b="true">
                <a:solidFill>
                  <a:srgbClr val="243342"/>
                </a:solidFill>
                <a:latin typeface="Karnchang Bold"/>
                <a:ea typeface="Karnchang Bold"/>
                <a:cs typeface="Karnchang Bold"/>
                <a:sym typeface="Karnchang Bold"/>
              </a:rPr>
              <a:t>Populasi dan Sampel</a:t>
            </a:r>
          </a:p>
        </p:txBody>
      </p:sp>
      <p:grpSp>
        <p:nvGrpSpPr>
          <p:cNvPr name="Group 26" id="26"/>
          <p:cNvGrpSpPr/>
          <p:nvPr/>
        </p:nvGrpSpPr>
        <p:grpSpPr>
          <a:xfrm rot="0">
            <a:off x="15665503" y="317552"/>
            <a:ext cx="2042119" cy="650325"/>
            <a:chOff x="0" y="0"/>
            <a:chExt cx="537842" cy="171279"/>
          </a:xfrm>
        </p:grpSpPr>
        <p:sp>
          <p:nvSpPr>
            <p:cNvPr name="Freeform 27" id="27"/>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28" id="28"/>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sp>
        <p:nvSpPr>
          <p:cNvPr name="TextBox 29" id="29"/>
          <p:cNvSpPr txBox="true"/>
          <p:nvPr/>
        </p:nvSpPr>
        <p:spPr>
          <a:xfrm rot="0">
            <a:off x="15621459" y="349050"/>
            <a:ext cx="2168307"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Halaman 10</a:t>
            </a:r>
          </a:p>
        </p:txBody>
      </p:sp>
      <p:grpSp>
        <p:nvGrpSpPr>
          <p:cNvPr name="Group 30" id="30"/>
          <p:cNvGrpSpPr/>
          <p:nvPr/>
        </p:nvGrpSpPr>
        <p:grpSpPr>
          <a:xfrm rot="0">
            <a:off x="629723" y="9258300"/>
            <a:ext cx="6961669" cy="627749"/>
            <a:chOff x="0" y="0"/>
            <a:chExt cx="1833526" cy="165333"/>
          </a:xfrm>
        </p:grpSpPr>
        <p:sp>
          <p:nvSpPr>
            <p:cNvPr name="Freeform 31" id="31"/>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2" id="32"/>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
        <p:nvSpPr>
          <p:cNvPr name="TextBox 33" id="33"/>
          <p:cNvSpPr txBox="true"/>
          <p:nvPr/>
        </p:nvSpPr>
        <p:spPr>
          <a:xfrm rot="0">
            <a:off x="551143" y="9305925"/>
            <a:ext cx="7118830"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Murad Naser |  Universitas Fauget | Ekonomi | 2025</a:t>
            </a:r>
          </a:p>
        </p:txBody>
      </p:sp>
      <p:sp>
        <p:nvSpPr>
          <p:cNvPr name="Freeform 34" id="34"/>
          <p:cNvSpPr/>
          <p:nvPr/>
        </p:nvSpPr>
        <p:spPr>
          <a:xfrm flipH="false" flipV="false" rot="0">
            <a:off x="1702591" y="2097994"/>
            <a:ext cx="659308" cy="659308"/>
          </a:xfrm>
          <a:custGeom>
            <a:avLst/>
            <a:gdLst/>
            <a:ahLst/>
            <a:cxnLst/>
            <a:rect r="r" b="b" t="t" l="l"/>
            <a:pathLst>
              <a:path h="659308" w="659308">
                <a:moveTo>
                  <a:pt x="0" y="0"/>
                </a:moveTo>
                <a:lnTo>
                  <a:pt x="659308" y="0"/>
                </a:lnTo>
                <a:lnTo>
                  <a:pt x="659308" y="659308"/>
                </a:lnTo>
                <a:lnTo>
                  <a:pt x="0" y="659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5" id="35"/>
          <p:cNvGrpSpPr/>
          <p:nvPr/>
        </p:nvGrpSpPr>
        <p:grpSpPr>
          <a:xfrm rot="0">
            <a:off x="1702591" y="2899257"/>
            <a:ext cx="14882818" cy="2396985"/>
            <a:chOff x="0" y="0"/>
            <a:chExt cx="3919754" cy="631305"/>
          </a:xfrm>
        </p:grpSpPr>
        <p:sp>
          <p:nvSpPr>
            <p:cNvPr name="Freeform 36" id="36"/>
            <p:cNvSpPr/>
            <p:nvPr/>
          </p:nvSpPr>
          <p:spPr>
            <a:xfrm flipH="false" flipV="false" rot="0">
              <a:off x="0" y="0"/>
              <a:ext cx="3919755" cy="631305"/>
            </a:xfrm>
            <a:custGeom>
              <a:avLst/>
              <a:gdLst/>
              <a:ahLst/>
              <a:cxnLst/>
              <a:rect r="r" b="b" t="t" l="l"/>
              <a:pathLst>
                <a:path h="631305" w="3919755">
                  <a:moveTo>
                    <a:pt x="26530" y="0"/>
                  </a:moveTo>
                  <a:lnTo>
                    <a:pt x="3893225" y="0"/>
                  </a:lnTo>
                  <a:cubicBezTo>
                    <a:pt x="3907877" y="0"/>
                    <a:pt x="3919755" y="11878"/>
                    <a:pt x="3919755" y="26530"/>
                  </a:cubicBezTo>
                  <a:lnTo>
                    <a:pt x="3919755" y="604775"/>
                  </a:lnTo>
                  <a:cubicBezTo>
                    <a:pt x="3919755" y="619427"/>
                    <a:pt x="3907877" y="631305"/>
                    <a:pt x="3893225" y="631305"/>
                  </a:cubicBezTo>
                  <a:lnTo>
                    <a:pt x="26530" y="631305"/>
                  </a:lnTo>
                  <a:cubicBezTo>
                    <a:pt x="11878" y="631305"/>
                    <a:pt x="0" y="619427"/>
                    <a:pt x="0" y="604775"/>
                  </a:cubicBezTo>
                  <a:lnTo>
                    <a:pt x="0" y="26530"/>
                  </a:lnTo>
                  <a:cubicBezTo>
                    <a:pt x="0" y="11878"/>
                    <a:pt x="11878" y="0"/>
                    <a:pt x="26530" y="0"/>
                  </a:cubicBezTo>
                  <a:close/>
                </a:path>
              </a:pathLst>
            </a:custGeom>
            <a:solidFill>
              <a:srgbClr val="858789">
                <a:alpha val="40000"/>
              </a:srgbClr>
            </a:solidFill>
            <a:ln w="19050" cap="rnd">
              <a:solidFill>
                <a:srgbClr val="243342">
                  <a:alpha val="40000"/>
                </a:srgbClr>
              </a:solidFill>
              <a:prstDash val="solid"/>
              <a:round/>
            </a:ln>
          </p:spPr>
        </p:sp>
        <p:sp>
          <p:nvSpPr>
            <p:cNvPr name="TextBox 37" id="37"/>
            <p:cNvSpPr txBox="true"/>
            <p:nvPr/>
          </p:nvSpPr>
          <p:spPr>
            <a:xfrm>
              <a:off x="0" y="-38100"/>
              <a:ext cx="3919754" cy="669405"/>
            </a:xfrm>
            <a:prstGeom prst="rect">
              <a:avLst/>
            </a:prstGeom>
          </p:spPr>
          <p:txBody>
            <a:bodyPr anchor="ctr" rtlCol="false" tIns="50800" lIns="50800" bIns="50800" rIns="50800"/>
            <a:lstStyle/>
            <a:p>
              <a:pPr algn="ctr">
                <a:lnSpc>
                  <a:spcPts val="3362"/>
                </a:lnSpc>
              </a:pPr>
            </a:p>
          </p:txBody>
        </p:sp>
      </p:grpSp>
      <p:sp>
        <p:nvSpPr>
          <p:cNvPr name="TextBox 38" id="38"/>
          <p:cNvSpPr txBox="true"/>
          <p:nvPr/>
        </p:nvSpPr>
        <p:spPr>
          <a:xfrm rot="0">
            <a:off x="2550053" y="2062657"/>
            <a:ext cx="6867586" cy="694645"/>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Populasi</a:t>
            </a:r>
          </a:p>
        </p:txBody>
      </p:sp>
      <p:grpSp>
        <p:nvGrpSpPr>
          <p:cNvPr name="Group 39" id="39"/>
          <p:cNvGrpSpPr>
            <a:grpSpLocks noChangeAspect="true"/>
          </p:cNvGrpSpPr>
          <p:nvPr/>
        </p:nvGrpSpPr>
        <p:grpSpPr>
          <a:xfrm rot="0">
            <a:off x="1927545" y="3232778"/>
            <a:ext cx="2362320" cy="1773473"/>
            <a:chOff x="0" y="0"/>
            <a:chExt cx="8916670" cy="6694043"/>
          </a:xfrm>
        </p:grpSpPr>
        <p:sp>
          <p:nvSpPr>
            <p:cNvPr name="Freeform 40" id="40"/>
            <p:cNvSpPr/>
            <p:nvPr/>
          </p:nvSpPr>
          <p:spPr>
            <a:xfrm flipH="false" flipV="false" rot="0">
              <a:off x="155575" y="155575"/>
              <a:ext cx="8605520" cy="6382893"/>
            </a:xfrm>
            <a:custGeom>
              <a:avLst/>
              <a:gdLst/>
              <a:ahLst/>
              <a:cxnLst/>
              <a:rect r="r" b="b" t="t" l="l"/>
              <a:pathLst>
                <a:path h="6382893" w="8605520">
                  <a:moveTo>
                    <a:pt x="0" y="0"/>
                  </a:moveTo>
                  <a:lnTo>
                    <a:pt x="8605520" y="0"/>
                  </a:lnTo>
                  <a:lnTo>
                    <a:pt x="8605520" y="6382893"/>
                  </a:lnTo>
                  <a:lnTo>
                    <a:pt x="0" y="6382893"/>
                  </a:lnTo>
                  <a:close/>
                </a:path>
              </a:pathLst>
            </a:custGeom>
            <a:blipFill>
              <a:blip r:embed="rId4"/>
              <a:stretch>
                <a:fillRect l="0" t="-33094" r="0" b="-33094"/>
              </a:stretch>
            </a:blipFill>
          </p:spPr>
        </p:sp>
        <p:sp>
          <p:nvSpPr>
            <p:cNvPr name="Freeform 41" id="41"/>
            <p:cNvSpPr/>
            <p:nvPr/>
          </p:nvSpPr>
          <p:spPr>
            <a:xfrm flipH="false" flipV="false" rot="0">
              <a:off x="6350" y="6350"/>
              <a:ext cx="8903970" cy="6681343"/>
            </a:xfrm>
            <a:custGeom>
              <a:avLst/>
              <a:gdLst/>
              <a:ahLst/>
              <a:cxnLst/>
              <a:rect r="r" b="b" t="t" l="l"/>
              <a:pathLst>
                <a:path h="6681343" w="8903970">
                  <a:moveTo>
                    <a:pt x="8903970" y="6681343"/>
                  </a:moveTo>
                  <a:lnTo>
                    <a:pt x="0" y="6681343"/>
                  </a:lnTo>
                  <a:lnTo>
                    <a:pt x="0" y="0"/>
                  </a:lnTo>
                  <a:lnTo>
                    <a:pt x="8903970" y="0"/>
                  </a:lnTo>
                  <a:lnTo>
                    <a:pt x="8903970" y="6681343"/>
                  </a:lnTo>
                  <a:close/>
                  <a:moveTo>
                    <a:pt x="19050" y="6662293"/>
                  </a:moveTo>
                  <a:lnTo>
                    <a:pt x="8884920" y="6662293"/>
                  </a:lnTo>
                  <a:lnTo>
                    <a:pt x="8884920" y="19050"/>
                  </a:lnTo>
                  <a:lnTo>
                    <a:pt x="19050" y="19050"/>
                  </a:lnTo>
                  <a:lnTo>
                    <a:pt x="19050" y="6662293"/>
                  </a:lnTo>
                  <a:close/>
                  <a:moveTo>
                    <a:pt x="8764270" y="6541643"/>
                  </a:moveTo>
                  <a:lnTo>
                    <a:pt x="139700" y="6541643"/>
                  </a:lnTo>
                  <a:lnTo>
                    <a:pt x="139700" y="139700"/>
                  </a:lnTo>
                  <a:lnTo>
                    <a:pt x="8764270" y="139700"/>
                  </a:lnTo>
                  <a:lnTo>
                    <a:pt x="8764270" y="6541643"/>
                  </a:lnTo>
                  <a:close/>
                  <a:moveTo>
                    <a:pt x="158750" y="6522593"/>
                  </a:moveTo>
                  <a:lnTo>
                    <a:pt x="8745220" y="6522593"/>
                  </a:lnTo>
                  <a:lnTo>
                    <a:pt x="8745220" y="158750"/>
                  </a:lnTo>
                  <a:lnTo>
                    <a:pt x="158750" y="158750"/>
                  </a:lnTo>
                  <a:lnTo>
                    <a:pt x="158750" y="6522593"/>
                  </a:lnTo>
                  <a:close/>
                </a:path>
              </a:pathLst>
            </a:custGeom>
            <a:solidFill>
              <a:srgbClr val="535659"/>
            </a:solidFill>
          </p:spPr>
        </p:sp>
      </p:grpSp>
      <p:sp>
        <p:nvSpPr>
          <p:cNvPr name="TextBox 42" id="42"/>
          <p:cNvSpPr txBox="true"/>
          <p:nvPr/>
        </p:nvSpPr>
        <p:spPr>
          <a:xfrm rot="0">
            <a:off x="4677801" y="2989223"/>
            <a:ext cx="11531637" cy="2017029"/>
          </a:xfrm>
          <a:prstGeom prst="rect">
            <a:avLst/>
          </a:prstGeom>
        </p:spPr>
        <p:txBody>
          <a:bodyPr anchor="t" rtlCol="false" tIns="0" lIns="0" bIns="0" rIns="0">
            <a:spAutoFit/>
          </a:bodyPr>
          <a:lstStyle/>
          <a:p>
            <a:pPr algn="just">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 Nullam elementum dolor quis mollis eleifend. Sed in tempus quam. Donec augue tortor, suscipit sit amet cursus in, maximus sit amet tortor. Aenean ut tempus arcu.</a:t>
            </a:r>
          </a:p>
        </p:txBody>
      </p:sp>
      <p:sp>
        <p:nvSpPr>
          <p:cNvPr name="Freeform 43" id="43"/>
          <p:cNvSpPr/>
          <p:nvPr/>
        </p:nvSpPr>
        <p:spPr>
          <a:xfrm flipH="false" flipV="false" rot="0">
            <a:off x="1702591" y="5601042"/>
            <a:ext cx="659308" cy="659308"/>
          </a:xfrm>
          <a:custGeom>
            <a:avLst/>
            <a:gdLst/>
            <a:ahLst/>
            <a:cxnLst/>
            <a:rect r="r" b="b" t="t" l="l"/>
            <a:pathLst>
              <a:path h="659308" w="659308">
                <a:moveTo>
                  <a:pt x="0" y="0"/>
                </a:moveTo>
                <a:lnTo>
                  <a:pt x="659308" y="0"/>
                </a:lnTo>
                <a:lnTo>
                  <a:pt x="659308" y="659308"/>
                </a:lnTo>
                <a:lnTo>
                  <a:pt x="0" y="6593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4" id="44"/>
          <p:cNvGrpSpPr/>
          <p:nvPr/>
        </p:nvGrpSpPr>
        <p:grpSpPr>
          <a:xfrm rot="0">
            <a:off x="1702591" y="6402305"/>
            <a:ext cx="14882818" cy="2396985"/>
            <a:chOff x="0" y="0"/>
            <a:chExt cx="3919754" cy="631305"/>
          </a:xfrm>
        </p:grpSpPr>
        <p:sp>
          <p:nvSpPr>
            <p:cNvPr name="Freeform 45" id="45"/>
            <p:cNvSpPr/>
            <p:nvPr/>
          </p:nvSpPr>
          <p:spPr>
            <a:xfrm flipH="false" flipV="false" rot="0">
              <a:off x="0" y="0"/>
              <a:ext cx="3919755" cy="631305"/>
            </a:xfrm>
            <a:custGeom>
              <a:avLst/>
              <a:gdLst/>
              <a:ahLst/>
              <a:cxnLst/>
              <a:rect r="r" b="b" t="t" l="l"/>
              <a:pathLst>
                <a:path h="631305" w="3919755">
                  <a:moveTo>
                    <a:pt x="26530" y="0"/>
                  </a:moveTo>
                  <a:lnTo>
                    <a:pt x="3893225" y="0"/>
                  </a:lnTo>
                  <a:cubicBezTo>
                    <a:pt x="3907877" y="0"/>
                    <a:pt x="3919755" y="11878"/>
                    <a:pt x="3919755" y="26530"/>
                  </a:cubicBezTo>
                  <a:lnTo>
                    <a:pt x="3919755" y="604775"/>
                  </a:lnTo>
                  <a:cubicBezTo>
                    <a:pt x="3919755" y="619427"/>
                    <a:pt x="3907877" y="631305"/>
                    <a:pt x="3893225" y="631305"/>
                  </a:cubicBezTo>
                  <a:lnTo>
                    <a:pt x="26530" y="631305"/>
                  </a:lnTo>
                  <a:cubicBezTo>
                    <a:pt x="11878" y="631305"/>
                    <a:pt x="0" y="619427"/>
                    <a:pt x="0" y="604775"/>
                  </a:cubicBezTo>
                  <a:lnTo>
                    <a:pt x="0" y="26530"/>
                  </a:lnTo>
                  <a:cubicBezTo>
                    <a:pt x="0" y="11878"/>
                    <a:pt x="11878" y="0"/>
                    <a:pt x="26530" y="0"/>
                  </a:cubicBezTo>
                  <a:close/>
                </a:path>
              </a:pathLst>
            </a:custGeom>
            <a:solidFill>
              <a:srgbClr val="858789">
                <a:alpha val="40000"/>
              </a:srgbClr>
            </a:solidFill>
            <a:ln w="19050" cap="rnd">
              <a:solidFill>
                <a:srgbClr val="243342">
                  <a:alpha val="40000"/>
                </a:srgbClr>
              </a:solidFill>
              <a:prstDash val="solid"/>
              <a:round/>
            </a:ln>
          </p:spPr>
        </p:sp>
        <p:sp>
          <p:nvSpPr>
            <p:cNvPr name="TextBox 46" id="46"/>
            <p:cNvSpPr txBox="true"/>
            <p:nvPr/>
          </p:nvSpPr>
          <p:spPr>
            <a:xfrm>
              <a:off x="0" y="-38100"/>
              <a:ext cx="3919754" cy="669405"/>
            </a:xfrm>
            <a:prstGeom prst="rect">
              <a:avLst/>
            </a:prstGeom>
          </p:spPr>
          <p:txBody>
            <a:bodyPr anchor="ctr" rtlCol="false" tIns="50800" lIns="50800" bIns="50800" rIns="50800"/>
            <a:lstStyle/>
            <a:p>
              <a:pPr algn="ctr">
                <a:lnSpc>
                  <a:spcPts val="3362"/>
                </a:lnSpc>
              </a:pPr>
            </a:p>
          </p:txBody>
        </p:sp>
      </p:grpSp>
      <p:sp>
        <p:nvSpPr>
          <p:cNvPr name="TextBox 47" id="47"/>
          <p:cNvSpPr txBox="true"/>
          <p:nvPr/>
        </p:nvSpPr>
        <p:spPr>
          <a:xfrm rot="0">
            <a:off x="2550053" y="5565705"/>
            <a:ext cx="6867586" cy="694645"/>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Sampel</a:t>
            </a:r>
          </a:p>
        </p:txBody>
      </p:sp>
      <p:grpSp>
        <p:nvGrpSpPr>
          <p:cNvPr name="Group 48" id="48"/>
          <p:cNvGrpSpPr>
            <a:grpSpLocks noChangeAspect="true"/>
          </p:cNvGrpSpPr>
          <p:nvPr/>
        </p:nvGrpSpPr>
        <p:grpSpPr>
          <a:xfrm rot="0">
            <a:off x="1927545" y="6735826"/>
            <a:ext cx="2362320" cy="1773473"/>
            <a:chOff x="0" y="0"/>
            <a:chExt cx="8916670" cy="6694043"/>
          </a:xfrm>
        </p:grpSpPr>
        <p:sp>
          <p:nvSpPr>
            <p:cNvPr name="Freeform 49" id="49"/>
            <p:cNvSpPr/>
            <p:nvPr/>
          </p:nvSpPr>
          <p:spPr>
            <a:xfrm flipH="false" flipV="false" rot="0">
              <a:off x="155575" y="155575"/>
              <a:ext cx="8605520" cy="6382893"/>
            </a:xfrm>
            <a:custGeom>
              <a:avLst/>
              <a:gdLst/>
              <a:ahLst/>
              <a:cxnLst/>
              <a:rect r="r" b="b" t="t" l="l"/>
              <a:pathLst>
                <a:path h="6382893" w="8605520">
                  <a:moveTo>
                    <a:pt x="0" y="0"/>
                  </a:moveTo>
                  <a:lnTo>
                    <a:pt x="8605520" y="0"/>
                  </a:lnTo>
                  <a:lnTo>
                    <a:pt x="8605520" y="6382893"/>
                  </a:lnTo>
                  <a:lnTo>
                    <a:pt x="0" y="6382893"/>
                  </a:lnTo>
                  <a:close/>
                </a:path>
              </a:pathLst>
            </a:custGeom>
            <a:blipFill>
              <a:blip r:embed="rId4"/>
              <a:stretch>
                <a:fillRect l="0" t="-33094" r="0" b="-33094"/>
              </a:stretch>
            </a:blipFill>
          </p:spPr>
        </p:sp>
        <p:sp>
          <p:nvSpPr>
            <p:cNvPr name="Freeform 50" id="50"/>
            <p:cNvSpPr/>
            <p:nvPr/>
          </p:nvSpPr>
          <p:spPr>
            <a:xfrm flipH="false" flipV="false" rot="0">
              <a:off x="6350" y="6350"/>
              <a:ext cx="8903970" cy="6681343"/>
            </a:xfrm>
            <a:custGeom>
              <a:avLst/>
              <a:gdLst/>
              <a:ahLst/>
              <a:cxnLst/>
              <a:rect r="r" b="b" t="t" l="l"/>
              <a:pathLst>
                <a:path h="6681343" w="8903970">
                  <a:moveTo>
                    <a:pt x="8903970" y="6681343"/>
                  </a:moveTo>
                  <a:lnTo>
                    <a:pt x="0" y="6681343"/>
                  </a:lnTo>
                  <a:lnTo>
                    <a:pt x="0" y="0"/>
                  </a:lnTo>
                  <a:lnTo>
                    <a:pt x="8903970" y="0"/>
                  </a:lnTo>
                  <a:lnTo>
                    <a:pt x="8903970" y="6681343"/>
                  </a:lnTo>
                  <a:close/>
                  <a:moveTo>
                    <a:pt x="19050" y="6662293"/>
                  </a:moveTo>
                  <a:lnTo>
                    <a:pt x="8884920" y="6662293"/>
                  </a:lnTo>
                  <a:lnTo>
                    <a:pt x="8884920" y="19050"/>
                  </a:lnTo>
                  <a:lnTo>
                    <a:pt x="19050" y="19050"/>
                  </a:lnTo>
                  <a:lnTo>
                    <a:pt x="19050" y="6662293"/>
                  </a:lnTo>
                  <a:close/>
                  <a:moveTo>
                    <a:pt x="8764270" y="6541643"/>
                  </a:moveTo>
                  <a:lnTo>
                    <a:pt x="139700" y="6541643"/>
                  </a:lnTo>
                  <a:lnTo>
                    <a:pt x="139700" y="139700"/>
                  </a:lnTo>
                  <a:lnTo>
                    <a:pt x="8764270" y="139700"/>
                  </a:lnTo>
                  <a:lnTo>
                    <a:pt x="8764270" y="6541643"/>
                  </a:lnTo>
                  <a:close/>
                  <a:moveTo>
                    <a:pt x="158750" y="6522593"/>
                  </a:moveTo>
                  <a:lnTo>
                    <a:pt x="8745220" y="6522593"/>
                  </a:lnTo>
                  <a:lnTo>
                    <a:pt x="8745220" y="158750"/>
                  </a:lnTo>
                  <a:lnTo>
                    <a:pt x="158750" y="158750"/>
                  </a:lnTo>
                  <a:lnTo>
                    <a:pt x="158750" y="6522593"/>
                  </a:lnTo>
                  <a:close/>
                </a:path>
              </a:pathLst>
            </a:custGeom>
            <a:solidFill>
              <a:srgbClr val="535659"/>
            </a:solidFill>
          </p:spPr>
        </p:sp>
      </p:grpSp>
      <p:sp>
        <p:nvSpPr>
          <p:cNvPr name="TextBox 51" id="51"/>
          <p:cNvSpPr txBox="true"/>
          <p:nvPr/>
        </p:nvSpPr>
        <p:spPr>
          <a:xfrm rot="0">
            <a:off x="4677801" y="6492270"/>
            <a:ext cx="11531637" cy="2017029"/>
          </a:xfrm>
          <a:prstGeom prst="rect">
            <a:avLst/>
          </a:prstGeom>
        </p:spPr>
        <p:txBody>
          <a:bodyPr anchor="t" rtlCol="false" tIns="0" lIns="0" bIns="0" rIns="0">
            <a:spAutoFit/>
          </a:bodyPr>
          <a:lstStyle/>
          <a:p>
            <a:pPr algn="just">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 Nullam elementum dolor quis mollis eleifend. Sed in tempus quam. Donec augue tortor, suscipit sit amet cursus in, maximus sit amet tortor. Aenean ut tempus arcu.</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4064075" y="904875"/>
            <a:ext cx="10159849" cy="1107394"/>
          </a:xfrm>
          <a:prstGeom prst="rect">
            <a:avLst/>
          </a:prstGeom>
        </p:spPr>
        <p:txBody>
          <a:bodyPr anchor="t" rtlCol="false" tIns="0" lIns="0" bIns="0" rIns="0">
            <a:spAutoFit/>
          </a:bodyPr>
          <a:lstStyle/>
          <a:p>
            <a:pPr algn="ctr">
              <a:lnSpc>
                <a:spcPts val="5980"/>
              </a:lnSpc>
            </a:pPr>
            <a:r>
              <a:rPr lang="en-US" sz="6500" b="true">
                <a:solidFill>
                  <a:srgbClr val="243342"/>
                </a:solidFill>
                <a:latin typeface="Karnchang Bold"/>
                <a:ea typeface="Karnchang Bold"/>
                <a:cs typeface="Karnchang Bold"/>
                <a:sym typeface="Karnchang Bold"/>
              </a:rPr>
              <a:t>Jenis &amp; Sumber Data</a:t>
            </a:r>
          </a:p>
        </p:txBody>
      </p:sp>
      <p:grpSp>
        <p:nvGrpSpPr>
          <p:cNvPr name="Group 26" id="26"/>
          <p:cNvGrpSpPr/>
          <p:nvPr/>
        </p:nvGrpSpPr>
        <p:grpSpPr>
          <a:xfrm rot="0">
            <a:off x="15665503" y="317552"/>
            <a:ext cx="2042119" cy="650325"/>
            <a:chOff x="0" y="0"/>
            <a:chExt cx="537842" cy="171279"/>
          </a:xfrm>
        </p:grpSpPr>
        <p:sp>
          <p:nvSpPr>
            <p:cNvPr name="Freeform 27" id="27"/>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28" id="28"/>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sp>
        <p:nvSpPr>
          <p:cNvPr name="TextBox 29" id="29"/>
          <p:cNvSpPr txBox="true"/>
          <p:nvPr/>
        </p:nvSpPr>
        <p:spPr>
          <a:xfrm rot="0">
            <a:off x="15621459" y="349050"/>
            <a:ext cx="2168307"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Halaman 11</a:t>
            </a:r>
          </a:p>
        </p:txBody>
      </p:sp>
      <p:grpSp>
        <p:nvGrpSpPr>
          <p:cNvPr name="Group 30" id="30"/>
          <p:cNvGrpSpPr/>
          <p:nvPr/>
        </p:nvGrpSpPr>
        <p:grpSpPr>
          <a:xfrm rot="0">
            <a:off x="629723" y="9258300"/>
            <a:ext cx="6961669" cy="627749"/>
            <a:chOff x="0" y="0"/>
            <a:chExt cx="1833526" cy="165333"/>
          </a:xfrm>
        </p:grpSpPr>
        <p:sp>
          <p:nvSpPr>
            <p:cNvPr name="Freeform 31" id="31"/>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2" id="32"/>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
        <p:nvSpPr>
          <p:cNvPr name="TextBox 33" id="33"/>
          <p:cNvSpPr txBox="true"/>
          <p:nvPr/>
        </p:nvSpPr>
        <p:spPr>
          <a:xfrm rot="0">
            <a:off x="551143" y="9305925"/>
            <a:ext cx="7118830"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Murad Naser |  Universitas Fauget | Ekonomi | 2025</a:t>
            </a:r>
          </a:p>
        </p:txBody>
      </p:sp>
      <p:pic>
        <p:nvPicPr>
          <p:cNvPr name="Picture 34" id="34"/>
          <p:cNvPicPr>
            <a:picLocks noChangeAspect="true"/>
          </p:cNvPicPr>
          <p:nvPr/>
        </p:nvPicPr>
        <p:blipFill>
          <a:blip r:embed="rId2"/>
          <a:stretch>
            <a:fillRect/>
          </a:stretch>
        </p:blipFill>
        <p:spPr>
          <a:xfrm rot="0">
            <a:off x="1403432" y="2859347"/>
            <a:ext cx="5741329" cy="5456856"/>
          </a:xfrm>
          <a:prstGeom prst="rect">
            <a:avLst/>
          </a:prstGeom>
        </p:spPr>
      </p:pic>
      <p:grpSp>
        <p:nvGrpSpPr>
          <p:cNvPr name="Group 35" id="35"/>
          <p:cNvGrpSpPr/>
          <p:nvPr/>
        </p:nvGrpSpPr>
        <p:grpSpPr>
          <a:xfrm rot="0">
            <a:off x="7669973" y="2504250"/>
            <a:ext cx="8304195" cy="3014705"/>
            <a:chOff x="0" y="0"/>
            <a:chExt cx="11072260" cy="4019606"/>
          </a:xfrm>
        </p:grpSpPr>
        <p:sp>
          <p:nvSpPr>
            <p:cNvPr name="Freeform 36" id="36"/>
            <p:cNvSpPr/>
            <p:nvPr/>
          </p:nvSpPr>
          <p:spPr>
            <a:xfrm flipH="false" flipV="false" rot="0">
              <a:off x="464014"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7" id="37"/>
            <p:cNvGrpSpPr/>
            <p:nvPr/>
          </p:nvGrpSpPr>
          <p:grpSpPr>
            <a:xfrm rot="0">
              <a:off x="0" y="1068350"/>
              <a:ext cx="11072260" cy="2951256"/>
              <a:chOff x="0" y="0"/>
              <a:chExt cx="2187113" cy="582964"/>
            </a:xfrm>
          </p:grpSpPr>
          <p:sp>
            <p:nvSpPr>
              <p:cNvPr name="Freeform 38" id="38"/>
              <p:cNvSpPr/>
              <p:nvPr/>
            </p:nvSpPr>
            <p:spPr>
              <a:xfrm flipH="false" flipV="false" rot="0">
                <a:off x="0" y="0"/>
                <a:ext cx="2187113" cy="582964"/>
              </a:xfrm>
              <a:custGeom>
                <a:avLst/>
                <a:gdLst/>
                <a:ahLst/>
                <a:cxnLst/>
                <a:rect r="r" b="b" t="t" l="l"/>
                <a:pathLst>
                  <a:path h="582964" w="2187113">
                    <a:moveTo>
                      <a:pt x="47547" y="0"/>
                    </a:moveTo>
                    <a:lnTo>
                      <a:pt x="2139566" y="0"/>
                    </a:lnTo>
                    <a:cubicBezTo>
                      <a:pt x="2152177" y="0"/>
                      <a:pt x="2164270" y="5009"/>
                      <a:pt x="2173187" y="13926"/>
                    </a:cubicBezTo>
                    <a:cubicBezTo>
                      <a:pt x="2182104" y="22843"/>
                      <a:pt x="2187113" y="34937"/>
                      <a:pt x="2187113" y="47547"/>
                    </a:cubicBezTo>
                    <a:lnTo>
                      <a:pt x="2187113" y="535417"/>
                    </a:lnTo>
                    <a:cubicBezTo>
                      <a:pt x="2187113" y="548028"/>
                      <a:pt x="2182104" y="560121"/>
                      <a:pt x="2173187" y="569038"/>
                    </a:cubicBezTo>
                    <a:cubicBezTo>
                      <a:pt x="2164270" y="577955"/>
                      <a:pt x="2152177" y="582964"/>
                      <a:pt x="2139566" y="582964"/>
                    </a:cubicBezTo>
                    <a:lnTo>
                      <a:pt x="47547" y="582964"/>
                    </a:lnTo>
                    <a:cubicBezTo>
                      <a:pt x="34937" y="582964"/>
                      <a:pt x="22843" y="577955"/>
                      <a:pt x="13926" y="569038"/>
                    </a:cubicBezTo>
                    <a:cubicBezTo>
                      <a:pt x="5009" y="560121"/>
                      <a:pt x="0" y="548028"/>
                      <a:pt x="0" y="535417"/>
                    </a:cubicBezTo>
                    <a:lnTo>
                      <a:pt x="0" y="47547"/>
                    </a:lnTo>
                    <a:cubicBezTo>
                      <a:pt x="0" y="34937"/>
                      <a:pt x="5009" y="22843"/>
                      <a:pt x="13926" y="13926"/>
                    </a:cubicBezTo>
                    <a:cubicBezTo>
                      <a:pt x="22843" y="5009"/>
                      <a:pt x="34937" y="0"/>
                      <a:pt x="47547" y="0"/>
                    </a:cubicBezTo>
                    <a:close/>
                  </a:path>
                </a:pathLst>
              </a:custGeom>
              <a:solidFill>
                <a:srgbClr val="858789">
                  <a:alpha val="40000"/>
                </a:srgbClr>
              </a:solidFill>
              <a:ln w="19050" cap="rnd">
                <a:solidFill>
                  <a:srgbClr val="243342">
                    <a:alpha val="40000"/>
                  </a:srgbClr>
                </a:solidFill>
                <a:prstDash val="solid"/>
                <a:round/>
              </a:ln>
            </p:spPr>
          </p:sp>
          <p:sp>
            <p:nvSpPr>
              <p:cNvPr name="TextBox 39" id="39"/>
              <p:cNvSpPr txBox="true"/>
              <p:nvPr/>
            </p:nvSpPr>
            <p:spPr>
              <a:xfrm>
                <a:off x="0" y="-38100"/>
                <a:ext cx="2187113" cy="621064"/>
              </a:xfrm>
              <a:prstGeom prst="rect">
                <a:avLst/>
              </a:prstGeom>
            </p:spPr>
            <p:txBody>
              <a:bodyPr anchor="ctr" rtlCol="false" tIns="50800" lIns="50800" bIns="50800" rIns="50800"/>
              <a:lstStyle/>
              <a:p>
                <a:pPr algn="ctr">
                  <a:lnSpc>
                    <a:spcPts val="3362"/>
                  </a:lnSpc>
                </a:pPr>
              </a:p>
            </p:txBody>
          </p:sp>
        </p:grpSp>
        <p:sp>
          <p:nvSpPr>
            <p:cNvPr name="TextBox 40" id="40"/>
            <p:cNvSpPr txBox="true"/>
            <p:nvPr/>
          </p:nvSpPr>
          <p:spPr>
            <a:xfrm rot="0">
              <a:off x="464014" y="1165357"/>
              <a:ext cx="10362732" cy="2629046"/>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 Nullam elementum dolor quis mollis eleifend. Sed in tempus quam.  </a:t>
              </a:r>
            </a:p>
          </p:txBody>
        </p:sp>
        <p:sp>
          <p:nvSpPr>
            <p:cNvPr name="TextBox 41" id="41"/>
            <p:cNvSpPr txBox="true"/>
            <p:nvPr/>
          </p:nvSpPr>
          <p:spPr>
            <a:xfrm rot="0">
              <a:off x="1593963" y="-18541"/>
              <a:ext cx="9156781" cy="897618"/>
            </a:xfrm>
            <a:prstGeom prst="rect">
              <a:avLst/>
            </a:prstGeom>
          </p:spPr>
          <p:txBody>
            <a:bodyPr anchor="t" rtlCol="false" tIns="0" lIns="0" bIns="0" rIns="0">
              <a:spAutoFit/>
            </a:bodyPr>
            <a:lstStyle/>
            <a:p>
              <a:pPr algn="l">
                <a:lnSpc>
                  <a:spcPts val="3680"/>
                </a:lnSpc>
              </a:pPr>
              <a:r>
                <a:rPr lang="en-US" sz="4000" b="true">
                  <a:solidFill>
                    <a:srgbClr val="000000"/>
                  </a:solidFill>
                  <a:latin typeface="Karnchang Bold"/>
                  <a:ea typeface="Karnchang Bold"/>
                  <a:cs typeface="Karnchang Bold"/>
                  <a:sym typeface="Karnchang Bold"/>
                </a:rPr>
                <a:t>Sumber 1</a:t>
              </a:r>
            </a:p>
          </p:txBody>
        </p:sp>
      </p:grpSp>
      <p:grpSp>
        <p:nvGrpSpPr>
          <p:cNvPr name="Group 42" id="42"/>
          <p:cNvGrpSpPr/>
          <p:nvPr/>
        </p:nvGrpSpPr>
        <p:grpSpPr>
          <a:xfrm rot="0">
            <a:off x="7669973" y="5785308"/>
            <a:ext cx="8304195" cy="3014705"/>
            <a:chOff x="0" y="0"/>
            <a:chExt cx="11072260" cy="4019606"/>
          </a:xfrm>
        </p:grpSpPr>
        <p:sp>
          <p:nvSpPr>
            <p:cNvPr name="Freeform 43" id="43"/>
            <p:cNvSpPr/>
            <p:nvPr/>
          </p:nvSpPr>
          <p:spPr>
            <a:xfrm flipH="false" flipV="false" rot="0">
              <a:off x="464014"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4" id="44"/>
            <p:cNvGrpSpPr/>
            <p:nvPr/>
          </p:nvGrpSpPr>
          <p:grpSpPr>
            <a:xfrm rot="0">
              <a:off x="0" y="1068350"/>
              <a:ext cx="11072260" cy="2951256"/>
              <a:chOff x="0" y="0"/>
              <a:chExt cx="2187113" cy="582964"/>
            </a:xfrm>
          </p:grpSpPr>
          <p:sp>
            <p:nvSpPr>
              <p:cNvPr name="Freeform 45" id="45"/>
              <p:cNvSpPr/>
              <p:nvPr/>
            </p:nvSpPr>
            <p:spPr>
              <a:xfrm flipH="false" flipV="false" rot="0">
                <a:off x="0" y="0"/>
                <a:ext cx="2187113" cy="582964"/>
              </a:xfrm>
              <a:custGeom>
                <a:avLst/>
                <a:gdLst/>
                <a:ahLst/>
                <a:cxnLst/>
                <a:rect r="r" b="b" t="t" l="l"/>
                <a:pathLst>
                  <a:path h="582964" w="2187113">
                    <a:moveTo>
                      <a:pt x="47547" y="0"/>
                    </a:moveTo>
                    <a:lnTo>
                      <a:pt x="2139566" y="0"/>
                    </a:lnTo>
                    <a:cubicBezTo>
                      <a:pt x="2152177" y="0"/>
                      <a:pt x="2164270" y="5009"/>
                      <a:pt x="2173187" y="13926"/>
                    </a:cubicBezTo>
                    <a:cubicBezTo>
                      <a:pt x="2182104" y="22843"/>
                      <a:pt x="2187113" y="34937"/>
                      <a:pt x="2187113" y="47547"/>
                    </a:cubicBezTo>
                    <a:lnTo>
                      <a:pt x="2187113" y="535417"/>
                    </a:lnTo>
                    <a:cubicBezTo>
                      <a:pt x="2187113" y="548028"/>
                      <a:pt x="2182104" y="560121"/>
                      <a:pt x="2173187" y="569038"/>
                    </a:cubicBezTo>
                    <a:cubicBezTo>
                      <a:pt x="2164270" y="577955"/>
                      <a:pt x="2152177" y="582964"/>
                      <a:pt x="2139566" y="582964"/>
                    </a:cubicBezTo>
                    <a:lnTo>
                      <a:pt x="47547" y="582964"/>
                    </a:lnTo>
                    <a:cubicBezTo>
                      <a:pt x="34937" y="582964"/>
                      <a:pt x="22843" y="577955"/>
                      <a:pt x="13926" y="569038"/>
                    </a:cubicBezTo>
                    <a:cubicBezTo>
                      <a:pt x="5009" y="560121"/>
                      <a:pt x="0" y="548028"/>
                      <a:pt x="0" y="535417"/>
                    </a:cubicBezTo>
                    <a:lnTo>
                      <a:pt x="0" y="47547"/>
                    </a:lnTo>
                    <a:cubicBezTo>
                      <a:pt x="0" y="34937"/>
                      <a:pt x="5009" y="22843"/>
                      <a:pt x="13926" y="13926"/>
                    </a:cubicBezTo>
                    <a:cubicBezTo>
                      <a:pt x="22843" y="5009"/>
                      <a:pt x="34937" y="0"/>
                      <a:pt x="47547" y="0"/>
                    </a:cubicBezTo>
                    <a:close/>
                  </a:path>
                </a:pathLst>
              </a:custGeom>
              <a:solidFill>
                <a:srgbClr val="858789">
                  <a:alpha val="40000"/>
                </a:srgbClr>
              </a:solidFill>
              <a:ln w="19050" cap="rnd">
                <a:solidFill>
                  <a:srgbClr val="243342">
                    <a:alpha val="40000"/>
                  </a:srgbClr>
                </a:solidFill>
                <a:prstDash val="solid"/>
                <a:round/>
              </a:ln>
            </p:spPr>
          </p:sp>
          <p:sp>
            <p:nvSpPr>
              <p:cNvPr name="TextBox 46" id="46"/>
              <p:cNvSpPr txBox="true"/>
              <p:nvPr/>
            </p:nvSpPr>
            <p:spPr>
              <a:xfrm>
                <a:off x="0" y="-38100"/>
                <a:ext cx="2187113" cy="621064"/>
              </a:xfrm>
              <a:prstGeom prst="rect">
                <a:avLst/>
              </a:prstGeom>
            </p:spPr>
            <p:txBody>
              <a:bodyPr anchor="ctr" rtlCol="false" tIns="50800" lIns="50800" bIns="50800" rIns="50800"/>
              <a:lstStyle/>
              <a:p>
                <a:pPr algn="ctr">
                  <a:lnSpc>
                    <a:spcPts val="3362"/>
                  </a:lnSpc>
                </a:pPr>
              </a:p>
            </p:txBody>
          </p:sp>
        </p:grpSp>
        <p:sp>
          <p:nvSpPr>
            <p:cNvPr name="TextBox 47" id="47"/>
            <p:cNvSpPr txBox="true"/>
            <p:nvPr/>
          </p:nvSpPr>
          <p:spPr>
            <a:xfrm rot="0">
              <a:off x="464014" y="1165357"/>
              <a:ext cx="10362732" cy="2629046"/>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 Nullam elementum dolor quis mollis eleifend. Sed in tempus quam.  </a:t>
              </a:r>
            </a:p>
          </p:txBody>
        </p:sp>
        <p:sp>
          <p:nvSpPr>
            <p:cNvPr name="TextBox 48" id="48"/>
            <p:cNvSpPr txBox="true"/>
            <p:nvPr/>
          </p:nvSpPr>
          <p:spPr>
            <a:xfrm rot="0">
              <a:off x="1593963" y="-18541"/>
              <a:ext cx="9156781" cy="897618"/>
            </a:xfrm>
            <a:prstGeom prst="rect">
              <a:avLst/>
            </a:prstGeom>
          </p:spPr>
          <p:txBody>
            <a:bodyPr anchor="t" rtlCol="false" tIns="0" lIns="0" bIns="0" rIns="0">
              <a:spAutoFit/>
            </a:bodyPr>
            <a:lstStyle/>
            <a:p>
              <a:pPr algn="l">
                <a:lnSpc>
                  <a:spcPts val="3680"/>
                </a:lnSpc>
              </a:pPr>
              <a:r>
                <a:rPr lang="en-US" sz="4000" b="true">
                  <a:solidFill>
                    <a:srgbClr val="000000"/>
                  </a:solidFill>
                  <a:latin typeface="Karnchang Bold"/>
                  <a:ea typeface="Karnchang Bold"/>
                  <a:cs typeface="Karnchang Bold"/>
                  <a:sym typeface="Karnchang Bold"/>
                </a:rPr>
                <a:t>Sumber 2</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25" id="25"/>
          <p:cNvGrpSpPr/>
          <p:nvPr/>
        </p:nvGrpSpPr>
        <p:grpSpPr>
          <a:xfrm rot="0">
            <a:off x="15665503" y="317552"/>
            <a:ext cx="2042119" cy="650325"/>
            <a:chOff x="0" y="0"/>
            <a:chExt cx="537842" cy="171279"/>
          </a:xfrm>
        </p:grpSpPr>
        <p:sp>
          <p:nvSpPr>
            <p:cNvPr name="Freeform 26" id="26"/>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27" id="27"/>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28" id="28"/>
          <p:cNvGrpSpPr/>
          <p:nvPr/>
        </p:nvGrpSpPr>
        <p:grpSpPr>
          <a:xfrm rot="0">
            <a:off x="629723" y="9258300"/>
            <a:ext cx="6961669" cy="627749"/>
            <a:chOff x="0" y="0"/>
            <a:chExt cx="1833526" cy="165333"/>
          </a:xfrm>
        </p:grpSpPr>
        <p:sp>
          <p:nvSpPr>
            <p:cNvPr name="Freeform 29" id="29"/>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0" id="30"/>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grpSp>
        <p:nvGrpSpPr>
          <p:cNvPr name="Group 31" id="31"/>
          <p:cNvGrpSpPr/>
          <p:nvPr/>
        </p:nvGrpSpPr>
        <p:grpSpPr>
          <a:xfrm rot="0">
            <a:off x="2668630" y="2357556"/>
            <a:ext cx="5827422" cy="6277339"/>
            <a:chOff x="0" y="0"/>
            <a:chExt cx="7769896" cy="8369785"/>
          </a:xfrm>
        </p:grpSpPr>
        <p:sp>
          <p:nvSpPr>
            <p:cNvPr name="Freeform 32" id="32"/>
            <p:cNvSpPr/>
            <p:nvPr/>
          </p:nvSpPr>
          <p:spPr>
            <a:xfrm flipH="false" flipV="false" rot="0">
              <a:off x="1110859" y="4264388"/>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3" id="33"/>
            <p:cNvGrpSpPr/>
            <p:nvPr/>
          </p:nvGrpSpPr>
          <p:grpSpPr>
            <a:xfrm rot="0">
              <a:off x="0" y="5418529"/>
              <a:ext cx="7769896" cy="2951256"/>
              <a:chOff x="0" y="0"/>
              <a:chExt cx="1534794" cy="582964"/>
            </a:xfrm>
          </p:grpSpPr>
          <p:sp>
            <p:nvSpPr>
              <p:cNvPr name="Freeform 34" id="34"/>
              <p:cNvSpPr/>
              <p:nvPr/>
            </p:nvSpPr>
            <p:spPr>
              <a:xfrm flipH="false" flipV="false" rot="0">
                <a:off x="0" y="0"/>
                <a:ext cx="1534794" cy="582964"/>
              </a:xfrm>
              <a:custGeom>
                <a:avLst/>
                <a:gdLst/>
                <a:ahLst/>
                <a:cxnLst/>
                <a:rect r="r" b="b" t="t" l="l"/>
                <a:pathLst>
                  <a:path h="582964" w="1534794">
                    <a:moveTo>
                      <a:pt x="67755" y="0"/>
                    </a:moveTo>
                    <a:lnTo>
                      <a:pt x="1467039" y="0"/>
                    </a:lnTo>
                    <a:cubicBezTo>
                      <a:pt x="1485009" y="0"/>
                      <a:pt x="1502243" y="7138"/>
                      <a:pt x="1514949" y="19845"/>
                    </a:cubicBezTo>
                    <a:cubicBezTo>
                      <a:pt x="1527656" y="32552"/>
                      <a:pt x="1534794" y="49785"/>
                      <a:pt x="1534794" y="67755"/>
                    </a:cubicBezTo>
                    <a:lnTo>
                      <a:pt x="1534794" y="515209"/>
                    </a:lnTo>
                    <a:cubicBezTo>
                      <a:pt x="1534794" y="533179"/>
                      <a:pt x="1527656" y="550413"/>
                      <a:pt x="1514949" y="563119"/>
                    </a:cubicBezTo>
                    <a:cubicBezTo>
                      <a:pt x="1502243" y="575826"/>
                      <a:pt x="1485009" y="582964"/>
                      <a:pt x="1467039" y="582964"/>
                    </a:cubicBezTo>
                    <a:lnTo>
                      <a:pt x="67755" y="582964"/>
                    </a:lnTo>
                    <a:cubicBezTo>
                      <a:pt x="49785" y="582964"/>
                      <a:pt x="32552" y="575826"/>
                      <a:pt x="19845" y="563119"/>
                    </a:cubicBezTo>
                    <a:cubicBezTo>
                      <a:pt x="7138" y="550413"/>
                      <a:pt x="0" y="533179"/>
                      <a:pt x="0" y="515209"/>
                    </a:cubicBezTo>
                    <a:lnTo>
                      <a:pt x="0" y="67755"/>
                    </a:lnTo>
                    <a:cubicBezTo>
                      <a:pt x="0" y="49785"/>
                      <a:pt x="7138" y="32552"/>
                      <a:pt x="19845" y="19845"/>
                    </a:cubicBezTo>
                    <a:cubicBezTo>
                      <a:pt x="32552" y="7138"/>
                      <a:pt x="49785" y="0"/>
                      <a:pt x="67755" y="0"/>
                    </a:cubicBezTo>
                    <a:close/>
                  </a:path>
                </a:pathLst>
              </a:custGeom>
              <a:solidFill>
                <a:srgbClr val="858789">
                  <a:alpha val="40000"/>
                </a:srgbClr>
              </a:solidFill>
              <a:ln w="19050" cap="rnd">
                <a:solidFill>
                  <a:srgbClr val="243342">
                    <a:alpha val="40000"/>
                  </a:srgbClr>
                </a:solidFill>
                <a:prstDash val="solid"/>
                <a:round/>
              </a:ln>
            </p:spPr>
          </p:sp>
          <p:sp>
            <p:nvSpPr>
              <p:cNvPr name="TextBox 35" id="35"/>
              <p:cNvSpPr txBox="true"/>
              <p:nvPr/>
            </p:nvSpPr>
            <p:spPr>
              <a:xfrm>
                <a:off x="0" y="-38100"/>
                <a:ext cx="1534794" cy="621064"/>
              </a:xfrm>
              <a:prstGeom prst="rect">
                <a:avLst/>
              </a:prstGeom>
            </p:spPr>
            <p:txBody>
              <a:bodyPr anchor="ctr" rtlCol="false" tIns="50800" lIns="50800" bIns="50800" rIns="50800"/>
              <a:lstStyle/>
              <a:p>
                <a:pPr algn="ctr">
                  <a:lnSpc>
                    <a:spcPts val="3362"/>
                  </a:lnSpc>
                </a:pPr>
              </a:p>
            </p:txBody>
          </p:sp>
        </p:grpSp>
        <p:sp>
          <p:nvSpPr>
            <p:cNvPr name="TextBox 36" id="36"/>
            <p:cNvSpPr txBox="true"/>
            <p:nvPr/>
          </p:nvSpPr>
          <p:spPr>
            <a:xfrm rot="0">
              <a:off x="464014" y="5515537"/>
              <a:ext cx="6687521" cy="2629046"/>
            </a:xfrm>
            <a:prstGeom prst="rect">
              <a:avLst/>
            </a:prstGeom>
          </p:spPr>
          <p:txBody>
            <a:bodyPr anchor="t" rtlCol="false" tIns="0" lIns="0" bIns="0" rIns="0">
              <a:spAutoFit/>
            </a:bodyPr>
            <a:lstStyle/>
            <a:p>
              <a:pPr algn="ctr">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a:t>
              </a:r>
            </a:p>
          </p:txBody>
        </p:sp>
        <p:sp>
          <p:nvSpPr>
            <p:cNvPr name="TextBox 37" id="37"/>
            <p:cNvSpPr txBox="true"/>
            <p:nvPr/>
          </p:nvSpPr>
          <p:spPr>
            <a:xfrm rot="0">
              <a:off x="2240807" y="4245847"/>
              <a:ext cx="4469555" cy="897618"/>
            </a:xfrm>
            <a:prstGeom prst="rect">
              <a:avLst/>
            </a:prstGeom>
          </p:spPr>
          <p:txBody>
            <a:bodyPr anchor="t" rtlCol="false" tIns="0" lIns="0" bIns="0" rIns="0">
              <a:spAutoFit/>
            </a:bodyPr>
            <a:lstStyle/>
            <a:p>
              <a:pPr algn="l">
                <a:lnSpc>
                  <a:spcPts val="3680"/>
                </a:lnSpc>
              </a:pPr>
              <a:r>
                <a:rPr lang="en-US" sz="4000" b="true">
                  <a:solidFill>
                    <a:srgbClr val="000000"/>
                  </a:solidFill>
                  <a:latin typeface="Karnchang Bold"/>
                  <a:ea typeface="Karnchang Bold"/>
                  <a:cs typeface="Karnchang Bold"/>
                  <a:sym typeface="Karnchang Bold"/>
                </a:rPr>
                <a:t>Instrumen 1</a:t>
              </a:r>
            </a:p>
          </p:txBody>
        </p:sp>
        <p:grpSp>
          <p:nvGrpSpPr>
            <p:cNvPr name="Group 38" id="38"/>
            <p:cNvGrpSpPr>
              <a:grpSpLocks noChangeAspect="true"/>
            </p:cNvGrpSpPr>
            <p:nvPr/>
          </p:nvGrpSpPr>
          <p:grpSpPr>
            <a:xfrm rot="0">
              <a:off x="1685754" y="0"/>
              <a:ext cx="4052172" cy="4052172"/>
              <a:chOff x="0" y="0"/>
              <a:chExt cx="8916670" cy="8916670"/>
            </a:xfrm>
          </p:grpSpPr>
          <p:sp>
            <p:nvSpPr>
              <p:cNvPr name="Freeform 39" id="39"/>
              <p:cNvSpPr/>
              <p:nvPr/>
            </p:nvSpPr>
            <p:spPr>
              <a:xfrm flipH="false" flipV="false" rot="0">
                <a:off x="154940" y="154940"/>
                <a:ext cx="8605520" cy="8605520"/>
              </a:xfrm>
              <a:custGeom>
                <a:avLst/>
                <a:gdLst/>
                <a:ahLst/>
                <a:cxnLst/>
                <a:rect r="r" b="b" t="t" l="l"/>
                <a:pathLst>
                  <a:path h="8605520" w="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a:blip r:embed="rId4"/>
                <a:stretch>
                  <a:fillRect l="-25046" t="0" r="-25046" b="0"/>
                </a:stretch>
              </a:blipFill>
            </p:spPr>
          </p:sp>
          <p:sp>
            <p:nvSpPr>
              <p:cNvPr name="Freeform 40" id="40"/>
              <p:cNvSpPr/>
              <p:nvPr/>
            </p:nvSpPr>
            <p:spPr>
              <a:xfrm flipH="false" flipV="false" rot="0">
                <a:off x="6350" y="6350"/>
                <a:ext cx="8903970" cy="8903970"/>
              </a:xfrm>
              <a:custGeom>
                <a:avLst/>
                <a:gdLst/>
                <a:ahLst/>
                <a:cxnLst/>
                <a:rect r="r" b="b" t="t" l="l"/>
                <a:pathLst>
                  <a:path h="8903970" w="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moveTo>
                      <a:pt x="4451350" y="8764270"/>
                    </a:moveTo>
                    <a:cubicBezTo>
                      <a:pt x="2073910" y="8764270"/>
                      <a:pt x="139700" y="6830060"/>
                      <a:pt x="139700" y="4451350"/>
                    </a:cubicBezTo>
                    <a:cubicBezTo>
                      <a:pt x="139700" y="2072640"/>
                      <a:pt x="2073910" y="139700"/>
                      <a:pt x="4451350" y="139700"/>
                    </a:cubicBezTo>
                    <a:cubicBezTo>
                      <a:pt x="6828790" y="139700"/>
                      <a:pt x="8764270" y="2073910"/>
                      <a:pt x="8764270" y="4451350"/>
                    </a:cubicBezTo>
                    <a:cubicBezTo>
                      <a:pt x="8764270" y="6828790"/>
                      <a:pt x="6830060" y="8764270"/>
                      <a:pt x="4451350" y="8764270"/>
                    </a:cubicBezTo>
                    <a:close/>
                    <a:moveTo>
                      <a:pt x="4451350" y="158750"/>
                    </a:moveTo>
                    <a:cubicBezTo>
                      <a:pt x="2084070" y="158750"/>
                      <a:pt x="158750" y="2084070"/>
                      <a:pt x="158750" y="4451350"/>
                    </a:cubicBezTo>
                    <a:cubicBezTo>
                      <a:pt x="158750" y="6818630"/>
                      <a:pt x="2084070" y="8743950"/>
                      <a:pt x="4451350" y="8743950"/>
                    </a:cubicBezTo>
                    <a:cubicBezTo>
                      <a:pt x="6818630" y="8743950"/>
                      <a:pt x="8743950" y="6818630"/>
                      <a:pt x="8743950" y="4451350"/>
                    </a:cubicBezTo>
                    <a:cubicBezTo>
                      <a:pt x="8743950" y="2084070"/>
                      <a:pt x="6819900" y="158750"/>
                      <a:pt x="4451350" y="158750"/>
                    </a:cubicBezTo>
                    <a:close/>
                  </a:path>
                </a:pathLst>
              </a:custGeom>
              <a:solidFill>
                <a:srgbClr val="858789"/>
              </a:solidFill>
            </p:spPr>
          </p:sp>
        </p:grpSp>
      </p:grpSp>
      <p:grpSp>
        <p:nvGrpSpPr>
          <p:cNvPr name="Group 41" id="41"/>
          <p:cNvGrpSpPr/>
          <p:nvPr/>
        </p:nvGrpSpPr>
        <p:grpSpPr>
          <a:xfrm rot="0">
            <a:off x="9791948" y="2357556"/>
            <a:ext cx="5827422" cy="6277339"/>
            <a:chOff x="0" y="0"/>
            <a:chExt cx="7769896" cy="8369785"/>
          </a:xfrm>
        </p:grpSpPr>
        <p:sp>
          <p:nvSpPr>
            <p:cNvPr name="Freeform 42" id="42"/>
            <p:cNvSpPr/>
            <p:nvPr/>
          </p:nvSpPr>
          <p:spPr>
            <a:xfrm flipH="false" flipV="false" rot="0">
              <a:off x="1110859" y="4264388"/>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3" id="43"/>
            <p:cNvGrpSpPr/>
            <p:nvPr/>
          </p:nvGrpSpPr>
          <p:grpSpPr>
            <a:xfrm rot="0">
              <a:off x="0" y="5418529"/>
              <a:ext cx="7769896" cy="2951256"/>
              <a:chOff x="0" y="0"/>
              <a:chExt cx="1534794" cy="582964"/>
            </a:xfrm>
          </p:grpSpPr>
          <p:sp>
            <p:nvSpPr>
              <p:cNvPr name="Freeform 44" id="44"/>
              <p:cNvSpPr/>
              <p:nvPr/>
            </p:nvSpPr>
            <p:spPr>
              <a:xfrm flipH="false" flipV="false" rot="0">
                <a:off x="0" y="0"/>
                <a:ext cx="1534794" cy="582964"/>
              </a:xfrm>
              <a:custGeom>
                <a:avLst/>
                <a:gdLst/>
                <a:ahLst/>
                <a:cxnLst/>
                <a:rect r="r" b="b" t="t" l="l"/>
                <a:pathLst>
                  <a:path h="582964" w="1534794">
                    <a:moveTo>
                      <a:pt x="67755" y="0"/>
                    </a:moveTo>
                    <a:lnTo>
                      <a:pt x="1467039" y="0"/>
                    </a:lnTo>
                    <a:cubicBezTo>
                      <a:pt x="1485009" y="0"/>
                      <a:pt x="1502243" y="7138"/>
                      <a:pt x="1514949" y="19845"/>
                    </a:cubicBezTo>
                    <a:cubicBezTo>
                      <a:pt x="1527656" y="32552"/>
                      <a:pt x="1534794" y="49785"/>
                      <a:pt x="1534794" y="67755"/>
                    </a:cubicBezTo>
                    <a:lnTo>
                      <a:pt x="1534794" y="515209"/>
                    </a:lnTo>
                    <a:cubicBezTo>
                      <a:pt x="1534794" y="533179"/>
                      <a:pt x="1527656" y="550413"/>
                      <a:pt x="1514949" y="563119"/>
                    </a:cubicBezTo>
                    <a:cubicBezTo>
                      <a:pt x="1502243" y="575826"/>
                      <a:pt x="1485009" y="582964"/>
                      <a:pt x="1467039" y="582964"/>
                    </a:cubicBezTo>
                    <a:lnTo>
                      <a:pt x="67755" y="582964"/>
                    </a:lnTo>
                    <a:cubicBezTo>
                      <a:pt x="49785" y="582964"/>
                      <a:pt x="32552" y="575826"/>
                      <a:pt x="19845" y="563119"/>
                    </a:cubicBezTo>
                    <a:cubicBezTo>
                      <a:pt x="7138" y="550413"/>
                      <a:pt x="0" y="533179"/>
                      <a:pt x="0" y="515209"/>
                    </a:cubicBezTo>
                    <a:lnTo>
                      <a:pt x="0" y="67755"/>
                    </a:lnTo>
                    <a:cubicBezTo>
                      <a:pt x="0" y="49785"/>
                      <a:pt x="7138" y="32552"/>
                      <a:pt x="19845" y="19845"/>
                    </a:cubicBezTo>
                    <a:cubicBezTo>
                      <a:pt x="32552" y="7138"/>
                      <a:pt x="49785" y="0"/>
                      <a:pt x="67755" y="0"/>
                    </a:cubicBezTo>
                    <a:close/>
                  </a:path>
                </a:pathLst>
              </a:custGeom>
              <a:solidFill>
                <a:srgbClr val="858789">
                  <a:alpha val="40000"/>
                </a:srgbClr>
              </a:solidFill>
              <a:ln w="19050" cap="rnd">
                <a:solidFill>
                  <a:srgbClr val="243342">
                    <a:alpha val="40000"/>
                  </a:srgbClr>
                </a:solidFill>
                <a:prstDash val="solid"/>
                <a:round/>
              </a:ln>
            </p:spPr>
          </p:sp>
          <p:sp>
            <p:nvSpPr>
              <p:cNvPr name="TextBox 45" id="45"/>
              <p:cNvSpPr txBox="true"/>
              <p:nvPr/>
            </p:nvSpPr>
            <p:spPr>
              <a:xfrm>
                <a:off x="0" y="-38100"/>
                <a:ext cx="1534794" cy="621064"/>
              </a:xfrm>
              <a:prstGeom prst="rect">
                <a:avLst/>
              </a:prstGeom>
            </p:spPr>
            <p:txBody>
              <a:bodyPr anchor="ctr" rtlCol="false" tIns="50800" lIns="50800" bIns="50800" rIns="50800"/>
              <a:lstStyle/>
              <a:p>
                <a:pPr algn="ctr">
                  <a:lnSpc>
                    <a:spcPts val="3362"/>
                  </a:lnSpc>
                </a:pPr>
              </a:p>
            </p:txBody>
          </p:sp>
        </p:grpSp>
        <p:sp>
          <p:nvSpPr>
            <p:cNvPr name="TextBox 46" id="46"/>
            <p:cNvSpPr txBox="true"/>
            <p:nvPr/>
          </p:nvSpPr>
          <p:spPr>
            <a:xfrm rot="0">
              <a:off x="464014" y="5515537"/>
              <a:ext cx="6687521" cy="2629046"/>
            </a:xfrm>
            <a:prstGeom prst="rect">
              <a:avLst/>
            </a:prstGeom>
          </p:spPr>
          <p:txBody>
            <a:bodyPr anchor="t" rtlCol="false" tIns="0" lIns="0" bIns="0" rIns="0">
              <a:spAutoFit/>
            </a:bodyPr>
            <a:lstStyle/>
            <a:p>
              <a:pPr algn="ctr">
                <a:lnSpc>
                  <a:spcPts val="3779"/>
                </a:lnSpc>
              </a:pPr>
              <a:r>
                <a:rPr lang="en-US" sz="2700">
                  <a:solidFill>
                    <a:srgbClr val="000000"/>
                  </a:solidFill>
                  <a:latin typeface="Karnchang"/>
                  <a:ea typeface="Karnchang"/>
                  <a:cs typeface="Karnchang"/>
                  <a:sym typeface="Karnchang"/>
                </a:rPr>
                <a:t>Lorem ipsum dolor sit amet, consectetur adipiscing elit. Maecenas scelerisque sapien quam, et ornare tortor faucibus at.</a:t>
              </a:r>
            </a:p>
          </p:txBody>
        </p:sp>
        <p:sp>
          <p:nvSpPr>
            <p:cNvPr name="TextBox 47" id="47"/>
            <p:cNvSpPr txBox="true"/>
            <p:nvPr/>
          </p:nvSpPr>
          <p:spPr>
            <a:xfrm rot="0">
              <a:off x="2240807" y="4245847"/>
              <a:ext cx="4469555" cy="897618"/>
            </a:xfrm>
            <a:prstGeom prst="rect">
              <a:avLst/>
            </a:prstGeom>
          </p:spPr>
          <p:txBody>
            <a:bodyPr anchor="t" rtlCol="false" tIns="0" lIns="0" bIns="0" rIns="0">
              <a:spAutoFit/>
            </a:bodyPr>
            <a:lstStyle/>
            <a:p>
              <a:pPr algn="l">
                <a:lnSpc>
                  <a:spcPts val="3680"/>
                </a:lnSpc>
              </a:pPr>
              <a:r>
                <a:rPr lang="en-US" sz="4000" b="true">
                  <a:solidFill>
                    <a:srgbClr val="000000"/>
                  </a:solidFill>
                  <a:latin typeface="Karnchang Bold"/>
                  <a:ea typeface="Karnchang Bold"/>
                  <a:cs typeface="Karnchang Bold"/>
                  <a:sym typeface="Karnchang Bold"/>
                </a:rPr>
                <a:t>Instrumen 1</a:t>
              </a:r>
            </a:p>
          </p:txBody>
        </p:sp>
        <p:grpSp>
          <p:nvGrpSpPr>
            <p:cNvPr name="Group 48" id="48"/>
            <p:cNvGrpSpPr>
              <a:grpSpLocks noChangeAspect="true"/>
            </p:cNvGrpSpPr>
            <p:nvPr/>
          </p:nvGrpSpPr>
          <p:grpSpPr>
            <a:xfrm rot="0">
              <a:off x="1685754" y="0"/>
              <a:ext cx="4052172" cy="4052172"/>
              <a:chOff x="0" y="0"/>
              <a:chExt cx="8916670" cy="8916670"/>
            </a:xfrm>
          </p:grpSpPr>
          <p:sp>
            <p:nvSpPr>
              <p:cNvPr name="Freeform 49" id="49"/>
              <p:cNvSpPr/>
              <p:nvPr/>
            </p:nvSpPr>
            <p:spPr>
              <a:xfrm flipH="false" flipV="false" rot="0">
                <a:off x="154940" y="154940"/>
                <a:ext cx="8605520" cy="8605520"/>
              </a:xfrm>
              <a:custGeom>
                <a:avLst/>
                <a:gdLst/>
                <a:ahLst/>
                <a:cxnLst/>
                <a:rect r="r" b="b" t="t" l="l"/>
                <a:pathLst>
                  <a:path h="8605520" w="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a:blip r:embed="rId5"/>
                <a:stretch>
                  <a:fillRect l="-16666" t="0" r="-16666" b="0"/>
                </a:stretch>
              </a:blipFill>
            </p:spPr>
          </p:sp>
          <p:sp>
            <p:nvSpPr>
              <p:cNvPr name="Freeform 50" id="50"/>
              <p:cNvSpPr/>
              <p:nvPr/>
            </p:nvSpPr>
            <p:spPr>
              <a:xfrm flipH="false" flipV="false" rot="0">
                <a:off x="6350" y="6350"/>
                <a:ext cx="8903970" cy="8903970"/>
              </a:xfrm>
              <a:custGeom>
                <a:avLst/>
                <a:gdLst/>
                <a:ahLst/>
                <a:cxnLst/>
                <a:rect r="r" b="b" t="t" l="l"/>
                <a:pathLst>
                  <a:path h="8903970" w="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moveTo>
                      <a:pt x="4451350" y="8764270"/>
                    </a:moveTo>
                    <a:cubicBezTo>
                      <a:pt x="2073910" y="8764270"/>
                      <a:pt x="139700" y="6830060"/>
                      <a:pt x="139700" y="4451350"/>
                    </a:cubicBezTo>
                    <a:cubicBezTo>
                      <a:pt x="139700" y="2072640"/>
                      <a:pt x="2073910" y="139700"/>
                      <a:pt x="4451350" y="139700"/>
                    </a:cubicBezTo>
                    <a:cubicBezTo>
                      <a:pt x="6828790" y="139700"/>
                      <a:pt x="8764270" y="2073910"/>
                      <a:pt x="8764270" y="4451350"/>
                    </a:cubicBezTo>
                    <a:cubicBezTo>
                      <a:pt x="8764270" y="6828790"/>
                      <a:pt x="6830060" y="8764270"/>
                      <a:pt x="4451350" y="8764270"/>
                    </a:cubicBezTo>
                    <a:close/>
                    <a:moveTo>
                      <a:pt x="4451350" y="158750"/>
                    </a:moveTo>
                    <a:cubicBezTo>
                      <a:pt x="2084070" y="158750"/>
                      <a:pt x="158750" y="2084070"/>
                      <a:pt x="158750" y="4451350"/>
                    </a:cubicBezTo>
                    <a:cubicBezTo>
                      <a:pt x="158750" y="6818630"/>
                      <a:pt x="2084070" y="8743950"/>
                      <a:pt x="4451350" y="8743950"/>
                    </a:cubicBezTo>
                    <a:cubicBezTo>
                      <a:pt x="6818630" y="8743950"/>
                      <a:pt x="8743950" y="6818630"/>
                      <a:pt x="8743950" y="4451350"/>
                    </a:cubicBezTo>
                    <a:cubicBezTo>
                      <a:pt x="8743950" y="2084070"/>
                      <a:pt x="6819900" y="158750"/>
                      <a:pt x="4451350" y="158750"/>
                    </a:cubicBezTo>
                    <a:close/>
                  </a:path>
                </a:pathLst>
              </a:custGeom>
              <a:solidFill>
                <a:srgbClr val="858789"/>
              </a:solidFill>
            </p:spPr>
          </p:sp>
        </p:grpSp>
      </p:grpSp>
      <p:sp>
        <p:nvSpPr>
          <p:cNvPr name="TextBox 51" id="51"/>
          <p:cNvSpPr txBox="true"/>
          <p:nvPr/>
        </p:nvSpPr>
        <p:spPr>
          <a:xfrm rot="0">
            <a:off x="4064075" y="904875"/>
            <a:ext cx="10159849" cy="1107394"/>
          </a:xfrm>
          <a:prstGeom prst="rect">
            <a:avLst/>
          </a:prstGeom>
        </p:spPr>
        <p:txBody>
          <a:bodyPr anchor="t" rtlCol="false" tIns="0" lIns="0" bIns="0" rIns="0">
            <a:spAutoFit/>
          </a:bodyPr>
          <a:lstStyle/>
          <a:p>
            <a:pPr algn="ctr">
              <a:lnSpc>
                <a:spcPts val="5980"/>
              </a:lnSpc>
            </a:pPr>
            <a:r>
              <a:rPr lang="en-US" sz="6500" b="true">
                <a:solidFill>
                  <a:srgbClr val="243342"/>
                </a:solidFill>
                <a:latin typeface="Karnchang Bold"/>
                <a:ea typeface="Karnchang Bold"/>
                <a:cs typeface="Karnchang Bold"/>
                <a:sym typeface="Karnchang Bold"/>
              </a:rPr>
              <a:t>Instrumen Penelitian</a:t>
            </a:r>
          </a:p>
        </p:txBody>
      </p:sp>
      <p:sp>
        <p:nvSpPr>
          <p:cNvPr name="TextBox 52" id="52"/>
          <p:cNvSpPr txBox="true"/>
          <p:nvPr/>
        </p:nvSpPr>
        <p:spPr>
          <a:xfrm rot="0">
            <a:off x="15621459" y="349050"/>
            <a:ext cx="2168307"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Halaman 12</a:t>
            </a:r>
          </a:p>
        </p:txBody>
      </p:sp>
      <p:sp>
        <p:nvSpPr>
          <p:cNvPr name="TextBox 53" id="53"/>
          <p:cNvSpPr txBox="true"/>
          <p:nvPr/>
        </p:nvSpPr>
        <p:spPr>
          <a:xfrm rot="0">
            <a:off x="551143" y="9305925"/>
            <a:ext cx="7118830"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Murad Naser |  Universitas Fauget | Ekonomi | 2025</a:t>
            </a:r>
          </a:p>
        </p:txBody>
      </p:sp>
    </p:spTree>
  </p:cSld>
  <p:clrMapOvr>
    <a:masterClrMapping/>
  </p:clrMapOvr>
</p:sld>
</file>

<file path=ppt/slides/slide26.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9559999">
            <a:off x="-6690254" y="3123721"/>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38117">
            <a:off x="14860579" y="-2339974"/>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2032038" y="2811643"/>
            <a:ext cx="14223925" cy="2600279"/>
          </a:xfrm>
          <a:prstGeom prst="rect">
            <a:avLst/>
          </a:prstGeom>
        </p:spPr>
        <p:txBody>
          <a:bodyPr anchor="t" rtlCol="false" tIns="0" lIns="0" bIns="0" rIns="0">
            <a:spAutoFit/>
          </a:bodyPr>
          <a:lstStyle/>
          <a:p>
            <a:pPr algn="ctr">
              <a:lnSpc>
                <a:spcPts val="13800"/>
              </a:lnSpc>
            </a:pPr>
            <a:r>
              <a:rPr lang="en-US" sz="15000" b="true">
                <a:solidFill>
                  <a:srgbClr val="243342"/>
                </a:solidFill>
                <a:latin typeface="Karnchang Bold"/>
                <a:ea typeface="Karnchang Bold"/>
                <a:cs typeface="Karnchang Bold"/>
                <a:sym typeface="Karnchang Bold"/>
              </a:rPr>
              <a:t>Terima Kasih</a:t>
            </a:r>
          </a:p>
        </p:txBody>
      </p:sp>
      <p:grpSp>
        <p:nvGrpSpPr>
          <p:cNvPr name="Group 26" id="26"/>
          <p:cNvGrpSpPr/>
          <p:nvPr/>
        </p:nvGrpSpPr>
        <p:grpSpPr>
          <a:xfrm rot="0">
            <a:off x="3917411" y="5548722"/>
            <a:ext cx="10453178" cy="921776"/>
            <a:chOff x="0" y="0"/>
            <a:chExt cx="13937571" cy="1229035"/>
          </a:xfrm>
        </p:grpSpPr>
        <p:grpSp>
          <p:nvGrpSpPr>
            <p:cNvPr name="Group 27" id="27"/>
            <p:cNvGrpSpPr/>
            <p:nvPr/>
          </p:nvGrpSpPr>
          <p:grpSpPr>
            <a:xfrm rot="0">
              <a:off x="153848" y="0"/>
              <a:ext cx="13629875" cy="1229035"/>
              <a:chOff x="0" y="0"/>
              <a:chExt cx="1833526" cy="165333"/>
            </a:xfrm>
          </p:grpSpPr>
          <p:sp>
            <p:nvSpPr>
              <p:cNvPr name="Freeform 28" id="28"/>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29" id="29"/>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
          <p:nvSpPr>
            <p:cNvPr name="TextBox 30" id="30"/>
            <p:cNvSpPr txBox="true"/>
            <p:nvPr/>
          </p:nvSpPr>
          <p:spPr>
            <a:xfrm rot="0">
              <a:off x="0" y="172945"/>
              <a:ext cx="13937571" cy="790470"/>
            </a:xfrm>
            <a:prstGeom prst="rect">
              <a:avLst/>
            </a:prstGeom>
          </p:spPr>
          <p:txBody>
            <a:bodyPr anchor="t" rtlCol="false" tIns="0" lIns="0" bIns="0" rIns="0">
              <a:spAutoFit/>
            </a:bodyPr>
            <a:lstStyle/>
            <a:p>
              <a:pPr algn="ctr">
                <a:lnSpc>
                  <a:spcPts val="4111"/>
                </a:lnSpc>
              </a:pPr>
              <a:r>
                <a:rPr lang="en-US" sz="2936" spc="176">
                  <a:solidFill>
                    <a:srgbClr val="FFFFFF"/>
                  </a:solidFill>
                  <a:latin typeface="Karnchang"/>
                  <a:ea typeface="Karnchang"/>
                  <a:cs typeface="Karnchang"/>
                  <a:sym typeface="Karnchang"/>
                </a:rPr>
                <a:t>Murad Naser |  Universitas Fauget | Ekonomi | 2025</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25" id="25"/>
          <p:cNvGrpSpPr>
            <a:grpSpLocks noChangeAspect="true"/>
          </p:cNvGrpSpPr>
          <p:nvPr/>
        </p:nvGrpSpPr>
        <p:grpSpPr>
          <a:xfrm rot="0">
            <a:off x="1490452" y="3745408"/>
            <a:ext cx="6458391" cy="4848531"/>
            <a:chOff x="0" y="0"/>
            <a:chExt cx="8916670" cy="6694043"/>
          </a:xfrm>
        </p:grpSpPr>
        <p:sp>
          <p:nvSpPr>
            <p:cNvPr name="Freeform 26" id="26"/>
            <p:cNvSpPr/>
            <p:nvPr/>
          </p:nvSpPr>
          <p:spPr>
            <a:xfrm flipH="false" flipV="false" rot="0">
              <a:off x="155575" y="155575"/>
              <a:ext cx="8605520" cy="6382893"/>
            </a:xfrm>
            <a:custGeom>
              <a:avLst/>
              <a:gdLst/>
              <a:ahLst/>
              <a:cxnLst/>
              <a:rect r="r" b="b" t="t" l="l"/>
              <a:pathLst>
                <a:path h="6382893" w="8605520">
                  <a:moveTo>
                    <a:pt x="0" y="0"/>
                  </a:moveTo>
                  <a:lnTo>
                    <a:pt x="8605520" y="0"/>
                  </a:lnTo>
                  <a:lnTo>
                    <a:pt x="8605520" y="6382893"/>
                  </a:lnTo>
                  <a:lnTo>
                    <a:pt x="0" y="6382893"/>
                  </a:lnTo>
                  <a:close/>
                </a:path>
              </a:pathLst>
            </a:custGeom>
            <a:blipFill>
              <a:blip r:embed="rId2"/>
              <a:stretch>
                <a:fillRect l="-20808" t="0" r="-20808" b="0"/>
              </a:stretch>
            </a:blipFill>
          </p:spPr>
        </p:sp>
        <p:sp>
          <p:nvSpPr>
            <p:cNvPr name="Freeform 27" id="27"/>
            <p:cNvSpPr/>
            <p:nvPr/>
          </p:nvSpPr>
          <p:spPr>
            <a:xfrm flipH="false" flipV="false" rot="0">
              <a:off x="6350" y="6350"/>
              <a:ext cx="8903970" cy="6681343"/>
            </a:xfrm>
            <a:custGeom>
              <a:avLst/>
              <a:gdLst/>
              <a:ahLst/>
              <a:cxnLst/>
              <a:rect r="r" b="b" t="t" l="l"/>
              <a:pathLst>
                <a:path h="6681343" w="8903970">
                  <a:moveTo>
                    <a:pt x="8903970" y="6681343"/>
                  </a:moveTo>
                  <a:lnTo>
                    <a:pt x="0" y="6681343"/>
                  </a:lnTo>
                  <a:lnTo>
                    <a:pt x="0" y="0"/>
                  </a:lnTo>
                  <a:lnTo>
                    <a:pt x="8903970" y="0"/>
                  </a:lnTo>
                  <a:lnTo>
                    <a:pt x="8903970" y="6681343"/>
                  </a:lnTo>
                  <a:close/>
                  <a:moveTo>
                    <a:pt x="19050" y="6662293"/>
                  </a:moveTo>
                  <a:lnTo>
                    <a:pt x="8884920" y="6662293"/>
                  </a:lnTo>
                  <a:lnTo>
                    <a:pt x="8884920" y="19050"/>
                  </a:lnTo>
                  <a:lnTo>
                    <a:pt x="19050" y="19050"/>
                  </a:lnTo>
                  <a:lnTo>
                    <a:pt x="19050" y="6662293"/>
                  </a:lnTo>
                  <a:close/>
                  <a:moveTo>
                    <a:pt x="8764270" y="6541643"/>
                  </a:moveTo>
                  <a:lnTo>
                    <a:pt x="139700" y="6541643"/>
                  </a:lnTo>
                  <a:lnTo>
                    <a:pt x="139700" y="139700"/>
                  </a:lnTo>
                  <a:lnTo>
                    <a:pt x="8764270" y="139700"/>
                  </a:lnTo>
                  <a:lnTo>
                    <a:pt x="8764270" y="6541643"/>
                  </a:lnTo>
                  <a:close/>
                  <a:moveTo>
                    <a:pt x="158750" y="6522593"/>
                  </a:moveTo>
                  <a:lnTo>
                    <a:pt x="8745220" y="6522593"/>
                  </a:lnTo>
                  <a:lnTo>
                    <a:pt x="8745220" y="158750"/>
                  </a:lnTo>
                  <a:lnTo>
                    <a:pt x="158750" y="158750"/>
                  </a:lnTo>
                  <a:lnTo>
                    <a:pt x="158750" y="6522593"/>
                  </a:lnTo>
                  <a:close/>
                </a:path>
              </a:pathLst>
            </a:custGeom>
            <a:solidFill>
              <a:srgbClr val="535659"/>
            </a:solidFill>
          </p:spPr>
        </p:sp>
      </p:grpSp>
      <p:sp>
        <p:nvSpPr>
          <p:cNvPr name="Freeform 28" id="28"/>
          <p:cNvSpPr/>
          <p:nvPr/>
        </p:nvSpPr>
        <p:spPr>
          <a:xfrm flipH="false" flipV="false" rot="0">
            <a:off x="8933563" y="1269914"/>
            <a:ext cx="659308" cy="659308"/>
          </a:xfrm>
          <a:custGeom>
            <a:avLst/>
            <a:gdLst/>
            <a:ahLst/>
            <a:cxnLst/>
            <a:rect r="r" b="b" t="t" l="l"/>
            <a:pathLst>
              <a:path h="659308" w="659308">
                <a:moveTo>
                  <a:pt x="0" y="0"/>
                </a:moveTo>
                <a:lnTo>
                  <a:pt x="659308" y="0"/>
                </a:lnTo>
                <a:lnTo>
                  <a:pt x="659308" y="659308"/>
                </a:lnTo>
                <a:lnTo>
                  <a:pt x="0" y="6593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9" id="29"/>
          <p:cNvSpPr txBox="true"/>
          <p:nvPr/>
        </p:nvSpPr>
        <p:spPr>
          <a:xfrm rot="0">
            <a:off x="1490452" y="819150"/>
            <a:ext cx="6584507" cy="1727107"/>
          </a:xfrm>
          <a:prstGeom prst="rect">
            <a:avLst/>
          </a:prstGeom>
        </p:spPr>
        <p:txBody>
          <a:bodyPr anchor="t" rtlCol="false" tIns="0" lIns="0" bIns="0" rIns="0">
            <a:spAutoFit/>
          </a:bodyPr>
          <a:lstStyle/>
          <a:p>
            <a:pPr algn="ctr">
              <a:lnSpc>
                <a:spcPts val="9199"/>
              </a:lnSpc>
            </a:pPr>
            <a:r>
              <a:rPr lang="en-US" b="true" sz="9999">
                <a:solidFill>
                  <a:srgbClr val="243342"/>
                </a:solidFill>
                <a:latin typeface="Karnchang Bold"/>
                <a:ea typeface="Karnchang Bold"/>
                <a:cs typeface="Karnchang Bold"/>
                <a:sym typeface="Karnchang Bold"/>
              </a:rPr>
              <a:t>BAB 1</a:t>
            </a:r>
          </a:p>
        </p:txBody>
      </p:sp>
      <p:grpSp>
        <p:nvGrpSpPr>
          <p:cNvPr name="Group 30" id="30"/>
          <p:cNvGrpSpPr/>
          <p:nvPr/>
        </p:nvGrpSpPr>
        <p:grpSpPr>
          <a:xfrm rot="0">
            <a:off x="8585553" y="2071177"/>
            <a:ext cx="8304195" cy="7500997"/>
            <a:chOff x="0" y="0"/>
            <a:chExt cx="2187113" cy="1975571"/>
          </a:xfrm>
        </p:grpSpPr>
        <p:sp>
          <p:nvSpPr>
            <p:cNvPr name="Freeform 31" id="31"/>
            <p:cNvSpPr/>
            <p:nvPr/>
          </p:nvSpPr>
          <p:spPr>
            <a:xfrm flipH="false" flipV="false" rot="0">
              <a:off x="0" y="0"/>
              <a:ext cx="2187113" cy="1975571"/>
            </a:xfrm>
            <a:custGeom>
              <a:avLst/>
              <a:gdLst/>
              <a:ahLst/>
              <a:cxnLst/>
              <a:rect r="r" b="b" t="t" l="l"/>
              <a:pathLst>
                <a:path h="1975571" w="2187113">
                  <a:moveTo>
                    <a:pt x="47547" y="0"/>
                  </a:moveTo>
                  <a:lnTo>
                    <a:pt x="2139566" y="0"/>
                  </a:lnTo>
                  <a:cubicBezTo>
                    <a:pt x="2152177" y="0"/>
                    <a:pt x="2164270" y="5009"/>
                    <a:pt x="2173187" y="13926"/>
                  </a:cubicBezTo>
                  <a:cubicBezTo>
                    <a:pt x="2182104" y="22843"/>
                    <a:pt x="2187113" y="34937"/>
                    <a:pt x="2187113" y="47547"/>
                  </a:cubicBezTo>
                  <a:lnTo>
                    <a:pt x="2187113" y="1928025"/>
                  </a:lnTo>
                  <a:cubicBezTo>
                    <a:pt x="2187113" y="1940635"/>
                    <a:pt x="2182104" y="1952728"/>
                    <a:pt x="2173187" y="1961645"/>
                  </a:cubicBezTo>
                  <a:cubicBezTo>
                    <a:pt x="2164270" y="1970562"/>
                    <a:pt x="2152177" y="1975571"/>
                    <a:pt x="2139566" y="1975571"/>
                  </a:cubicBezTo>
                  <a:lnTo>
                    <a:pt x="47547" y="1975571"/>
                  </a:lnTo>
                  <a:cubicBezTo>
                    <a:pt x="34937" y="1975571"/>
                    <a:pt x="22843" y="1970562"/>
                    <a:pt x="13926" y="1961645"/>
                  </a:cubicBezTo>
                  <a:cubicBezTo>
                    <a:pt x="5009" y="1952728"/>
                    <a:pt x="0" y="1940635"/>
                    <a:pt x="0" y="1928025"/>
                  </a:cubicBezTo>
                  <a:lnTo>
                    <a:pt x="0" y="47547"/>
                  </a:lnTo>
                  <a:cubicBezTo>
                    <a:pt x="0" y="34937"/>
                    <a:pt x="5009" y="22843"/>
                    <a:pt x="13926" y="13926"/>
                  </a:cubicBezTo>
                  <a:cubicBezTo>
                    <a:pt x="22843" y="5009"/>
                    <a:pt x="34937" y="0"/>
                    <a:pt x="47547" y="0"/>
                  </a:cubicBezTo>
                  <a:close/>
                </a:path>
              </a:pathLst>
            </a:custGeom>
            <a:solidFill>
              <a:srgbClr val="858789">
                <a:alpha val="40000"/>
              </a:srgbClr>
            </a:solidFill>
            <a:ln w="19050" cap="rnd">
              <a:solidFill>
                <a:srgbClr val="243342">
                  <a:alpha val="40000"/>
                </a:srgbClr>
              </a:solidFill>
              <a:prstDash val="solid"/>
              <a:round/>
            </a:ln>
          </p:spPr>
        </p:sp>
        <p:sp>
          <p:nvSpPr>
            <p:cNvPr name="TextBox 32" id="32"/>
            <p:cNvSpPr txBox="true"/>
            <p:nvPr/>
          </p:nvSpPr>
          <p:spPr>
            <a:xfrm>
              <a:off x="0" y="-38100"/>
              <a:ext cx="2187113" cy="2013671"/>
            </a:xfrm>
            <a:prstGeom prst="rect">
              <a:avLst/>
            </a:prstGeom>
          </p:spPr>
          <p:txBody>
            <a:bodyPr anchor="ctr" rtlCol="false" tIns="50800" lIns="50800" bIns="50800" rIns="50800"/>
            <a:lstStyle/>
            <a:p>
              <a:pPr algn="ctr">
                <a:lnSpc>
                  <a:spcPts val="3362"/>
                </a:lnSpc>
              </a:pPr>
            </a:p>
          </p:txBody>
        </p:sp>
      </p:grpSp>
      <p:sp>
        <p:nvSpPr>
          <p:cNvPr name="TextBox 33" id="33"/>
          <p:cNvSpPr txBox="true"/>
          <p:nvPr/>
        </p:nvSpPr>
        <p:spPr>
          <a:xfrm rot="0">
            <a:off x="8933563" y="2098689"/>
            <a:ext cx="7956185" cy="7256146"/>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Pendidikan bertujuan meningkatkan kualitas sumber daya manusia yang keberhasilannya tercermin melalui hasil belajar siswa. Pada siswa kelas XI SMA, hasil belajar tidak hanya dipengaruhi kemampuan intelektual, tetapi juga motivasi belajar dan konformitas teman sebaya. Motivasi belajar mendorong siswa untuk tekun dan berprestasi, sedangkan konformitas dapat berdampak positif atau negatif tergantung lingkungan sosial. Selain itu, prestasi akademik turut memengaruhi motivasi dan cara siswa menyikapi tekanan kelompok. Oleh karena itu, hasil belajar siswa merupakan interaksi antara motivasi belajar, konformitas, dan prestasi akademik, sehingga perlu dikaji pada siswa kelas XI SMAN 9 Bandar Lampung.</a:t>
            </a:r>
          </a:p>
        </p:txBody>
      </p:sp>
      <p:sp>
        <p:nvSpPr>
          <p:cNvPr name="TextBox 34" id="34"/>
          <p:cNvSpPr txBox="true"/>
          <p:nvPr/>
        </p:nvSpPr>
        <p:spPr>
          <a:xfrm rot="0">
            <a:off x="853742" y="2344002"/>
            <a:ext cx="7731811" cy="1107440"/>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Pendahuluan</a:t>
            </a:r>
          </a:p>
        </p:txBody>
      </p:sp>
      <p:sp>
        <p:nvSpPr>
          <p:cNvPr name="TextBox 35" id="35"/>
          <p:cNvSpPr txBox="true"/>
          <p:nvPr/>
        </p:nvSpPr>
        <p:spPr>
          <a:xfrm rot="0">
            <a:off x="9781025" y="1234578"/>
            <a:ext cx="6867586" cy="694645"/>
          </a:xfrm>
          <a:prstGeom prst="rect">
            <a:avLst/>
          </a:prstGeom>
        </p:spPr>
        <p:txBody>
          <a:bodyPr anchor="t" rtlCol="false" tIns="0" lIns="0" bIns="0" rIns="0">
            <a:spAutoFit/>
          </a:bodyPr>
          <a:lstStyle/>
          <a:p>
            <a:pPr algn="l">
              <a:lnSpc>
                <a:spcPts val="3680"/>
              </a:lnSpc>
            </a:pPr>
            <a:r>
              <a:rPr lang="en-US" sz="4000" b="true">
                <a:solidFill>
                  <a:srgbClr val="000000"/>
                </a:solidFill>
                <a:latin typeface="Karnchang Bold"/>
                <a:ea typeface="Karnchang Bold"/>
                <a:cs typeface="Karnchang Bold"/>
                <a:sym typeface="Karnchang Bold"/>
              </a:rPr>
              <a:t>Latar Belakang Penelitian</a:t>
            </a:r>
          </a:p>
        </p:txBody>
      </p:sp>
      <p:grpSp>
        <p:nvGrpSpPr>
          <p:cNvPr name="Group 36" id="36"/>
          <p:cNvGrpSpPr/>
          <p:nvPr/>
        </p:nvGrpSpPr>
        <p:grpSpPr>
          <a:xfrm rot="0">
            <a:off x="15665503" y="317552"/>
            <a:ext cx="2042119" cy="650325"/>
            <a:chOff x="0" y="0"/>
            <a:chExt cx="537842" cy="171279"/>
          </a:xfrm>
        </p:grpSpPr>
        <p:sp>
          <p:nvSpPr>
            <p:cNvPr name="Freeform 37" id="37"/>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8" id="38"/>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sp>
        <p:nvSpPr>
          <p:cNvPr name="TextBox 39" id="39"/>
          <p:cNvSpPr txBox="true"/>
          <p:nvPr/>
        </p:nvSpPr>
        <p:spPr>
          <a:xfrm rot="0">
            <a:off x="551143" y="9305925"/>
            <a:ext cx="7118830" cy="444454"/>
          </a:xfrm>
          <a:prstGeom prst="rect">
            <a:avLst/>
          </a:prstGeom>
        </p:spPr>
        <p:txBody>
          <a:bodyPr anchor="t" rtlCol="false" tIns="0" lIns="0" bIns="0" rIns="0">
            <a:spAutoFit/>
          </a:bodyPr>
          <a:lstStyle/>
          <a:p>
            <a:pPr algn="ctr">
              <a:lnSpc>
                <a:spcPts val="2800"/>
              </a:lnSpc>
            </a:pPr>
            <a:r>
              <a:rPr lang="en-US" sz="2000" spc="120">
                <a:solidFill>
                  <a:srgbClr val="FFFFFF"/>
                </a:solidFill>
                <a:latin typeface="Karnchang"/>
                <a:ea typeface="Karnchang"/>
                <a:cs typeface="Karnchang"/>
                <a:sym typeface="Karnchang"/>
              </a:rPr>
              <a:t>Murad Naser |  Universitas Fauget | Ekonomi | 2025</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5995216" y="669680"/>
            <a:ext cx="5775708" cy="1646665"/>
          </a:xfrm>
          <a:prstGeom prst="rect">
            <a:avLst/>
          </a:prstGeom>
        </p:spPr>
        <p:txBody>
          <a:bodyPr anchor="t" rtlCol="false" tIns="0" lIns="0" bIns="0" rIns="0">
            <a:spAutoFit/>
          </a:bodyPr>
          <a:lstStyle/>
          <a:p>
            <a:pPr algn="ctr">
              <a:lnSpc>
                <a:spcPts val="5245"/>
              </a:lnSpc>
            </a:pPr>
            <a:r>
              <a:rPr lang="en-US" sz="5701" b="true">
                <a:solidFill>
                  <a:srgbClr val="243342"/>
                </a:solidFill>
                <a:latin typeface="Karnchang Bold"/>
                <a:ea typeface="Karnchang Bold"/>
                <a:cs typeface="Karnchang Bold"/>
                <a:sym typeface="Karnchang Bold"/>
              </a:rPr>
              <a:t>Identifikasi Masalah</a:t>
            </a:r>
          </a:p>
        </p:txBody>
      </p:sp>
      <p:grpSp>
        <p:nvGrpSpPr>
          <p:cNvPr name="Group 26" id="26"/>
          <p:cNvGrpSpPr/>
          <p:nvPr/>
        </p:nvGrpSpPr>
        <p:grpSpPr>
          <a:xfrm rot="0">
            <a:off x="3002450" y="2529595"/>
            <a:ext cx="12660056" cy="1915633"/>
            <a:chOff x="0" y="0"/>
            <a:chExt cx="16880075" cy="2554177"/>
          </a:xfrm>
        </p:grpSpPr>
        <p:sp>
          <p:nvSpPr>
            <p:cNvPr name="Freeform 27" id="27"/>
            <p:cNvSpPr/>
            <p:nvPr/>
          </p:nvSpPr>
          <p:spPr>
            <a:xfrm flipH="false" flipV="false" rot="0">
              <a:off x="23550" y="0"/>
              <a:ext cx="775185" cy="775185"/>
            </a:xfrm>
            <a:custGeom>
              <a:avLst/>
              <a:gdLst/>
              <a:ahLst/>
              <a:cxnLst/>
              <a:rect r="r" b="b" t="t" l="l"/>
              <a:pathLst>
                <a:path h="775185" w="775185">
                  <a:moveTo>
                    <a:pt x="0" y="0"/>
                  </a:moveTo>
                  <a:lnTo>
                    <a:pt x="775186" y="0"/>
                  </a:lnTo>
                  <a:lnTo>
                    <a:pt x="775186" y="775185"/>
                  </a:lnTo>
                  <a:lnTo>
                    <a:pt x="0" y="7751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8" id="28"/>
            <p:cNvGrpSpPr/>
            <p:nvPr/>
          </p:nvGrpSpPr>
          <p:grpSpPr>
            <a:xfrm rot="0">
              <a:off x="0" y="864199"/>
              <a:ext cx="16880075" cy="1689978"/>
              <a:chOff x="0" y="0"/>
              <a:chExt cx="3781210" cy="378562"/>
            </a:xfrm>
          </p:grpSpPr>
          <p:sp>
            <p:nvSpPr>
              <p:cNvPr name="Freeform 29" id="29"/>
              <p:cNvSpPr/>
              <p:nvPr/>
            </p:nvSpPr>
            <p:spPr>
              <a:xfrm flipH="false" flipV="false" rot="0">
                <a:off x="0" y="0"/>
                <a:ext cx="3781210" cy="378562"/>
              </a:xfrm>
              <a:custGeom>
                <a:avLst/>
                <a:gdLst/>
                <a:ahLst/>
                <a:cxnLst/>
                <a:rect r="r" b="b" t="t" l="l"/>
                <a:pathLst>
                  <a:path h="378562" w="3781210">
                    <a:moveTo>
                      <a:pt x="27502" y="0"/>
                    </a:moveTo>
                    <a:lnTo>
                      <a:pt x="3753708" y="0"/>
                    </a:lnTo>
                    <a:cubicBezTo>
                      <a:pt x="3768897" y="0"/>
                      <a:pt x="3781210" y="12313"/>
                      <a:pt x="3781210" y="27502"/>
                    </a:cubicBezTo>
                    <a:lnTo>
                      <a:pt x="3781210" y="351061"/>
                    </a:lnTo>
                    <a:cubicBezTo>
                      <a:pt x="3781210" y="366249"/>
                      <a:pt x="3768897" y="378562"/>
                      <a:pt x="3753708" y="378562"/>
                    </a:cubicBezTo>
                    <a:lnTo>
                      <a:pt x="27502" y="378562"/>
                    </a:lnTo>
                    <a:cubicBezTo>
                      <a:pt x="12313" y="378562"/>
                      <a:pt x="0" y="366249"/>
                      <a:pt x="0" y="351061"/>
                    </a:cubicBezTo>
                    <a:lnTo>
                      <a:pt x="0" y="27502"/>
                    </a:lnTo>
                    <a:cubicBezTo>
                      <a:pt x="0" y="12313"/>
                      <a:pt x="12313" y="0"/>
                      <a:pt x="27502" y="0"/>
                    </a:cubicBezTo>
                    <a:close/>
                  </a:path>
                </a:pathLst>
              </a:custGeom>
              <a:solidFill>
                <a:srgbClr val="858789">
                  <a:alpha val="40000"/>
                </a:srgbClr>
              </a:solidFill>
              <a:ln w="19050" cap="rnd">
                <a:solidFill>
                  <a:srgbClr val="243342">
                    <a:alpha val="40000"/>
                  </a:srgbClr>
                </a:solidFill>
                <a:prstDash val="solid"/>
                <a:round/>
              </a:ln>
            </p:spPr>
          </p:sp>
          <p:sp>
            <p:nvSpPr>
              <p:cNvPr name="TextBox 30" id="30"/>
              <p:cNvSpPr txBox="true"/>
              <p:nvPr/>
            </p:nvSpPr>
            <p:spPr>
              <a:xfrm>
                <a:off x="0" y="-38100"/>
                <a:ext cx="3781210" cy="416662"/>
              </a:xfrm>
              <a:prstGeom prst="rect">
                <a:avLst/>
              </a:prstGeom>
            </p:spPr>
            <p:txBody>
              <a:bodyPr anchor="ctr" rtlCol="false" tIns="50800" lIns="50800" bIns="50800" rIns="50800"/>
              <a:lstStyle/>
              <a:p>
                <a:pPr algn="ctr">
                  <a:lnSpc>
                    <a:spcPts val="3362"/>
                  </a:lnSpc>
                </a:pPr>
              </a:p>
            </p:txBody>
          </p:sp>
        </p:grpSp>
        <p:sp>
          <p:nvSpPr>
            <p:cNvPr name="TextBox 31" id="31"/>
            <p:cNvSpPr txBox="true"/>
            <p:nvPr/>
          </p:nvSpPr>
          <p:spPr>
            <a:xfrm rot="0">
              <a:off x="379995" y="1027626"/>
              <a:ext cx="16120084" cy="1201200"/>
            </a:xfrm>
            <a:prstGeom prst="rect">
              <a:avLst/>
            </a:prstGeom>
          </p:spPr>
          <p:txBody>
            <a:bodyPr anchor="t" rtlCol="false" tIns="0" lIns="0" bIns="0" rIns="0">
              <a:spAutoFit/>
            </a:bodyPr>
            <a:lstStyle/>
            <a:p>
              <a:pPr algn="l">
                <a:lnSpc>
                  <a:spcPts val="3333"/>
                </a:lnSpc>
              </a:pPr>
              <a:r>
                <a:rPr lang="en-US" sz="2380">
                  <a:solidFill>
                    <a:srgbClr val="000000"/>
                  </a:solidFill>
                  <a:latin typeface="Karnchang"/>
                  <a:ea typeface="Karnchang"/>
                  <a:cs typeface="Karnchang"/>
                  <a:sym typeface="Karnchang"/>
                </a:rPr>
                <a:t>Lingkungan sosial dan pengaruh teman sebaya berpotensi memengaruhi perilaku belajar siswa, sehingga konformitas dapat berdampak positif maupun negatif terhadap hasil belajar.</a:t>
              </a:r>
            </a:p>
          </p:txBody>
        </p:sp>
        <p:sp>
          <p:nvSpPr>
            <p:cNvPr name="TextBox 32" id="32"/>
            <p:cNvSpPr txBox="true"/>
            <p:nvPr/>
          </p:nvSpPr>
          <p:spPr>
            <a:xfrm rot="0">
              <a:off x="1019959" y="-7431"/>
              <a:ext cx="8074607" cy="782670"/>
            </a:xfrm>
            <a:prstGeom prst="rect">
              <a:avLst/>
            </a:prstGeom>
          </p:spPr>
          <p:txBody>
            <a:bodyPr anchor="t" rtlCol="false" tIns="0" lIns="0" bIns="0" rIns="0">
              <a:spAutoFit/>
            </a:bodyPr>
            <a:lstStyle/>
            <a:p>
              <a:pPr algn="l">
                <a:lnSpc>
                  <a:spcPts val="3245"/>
                </a:lnSpc>
              </a:pPr>
              <a:r>
                <a:rPr lang="en-US" sz="3527" b="true">
                  <a:solidFill>
                    <a:srgbClr val="243342"/>
                  </a:solidFill>
                  <a:latin typeface="Karnchang Bold"/>
                  <a:ea typeface="Karnchang Bold"/>
                  <a:cs typeface="Karnchang Bold"/>
                  <a:sym typeface="Karnchang Bold"/>
                </a:rPr>
                <a:t>Identifikasi Masalah 1</a:t>
              </a:r>
            </a:p>
          </p:txBody>
        </p:sp>
      </p:grpSp>
      <p:grpSp>
        <p:nvGrpSpPr>
          <p:cNvPr name="Group 33" id="33"/>
          <p:cNvGrpSpPr/>
          <p:nvPr/>
        </p:nvGrpSpPr>
        <p:grpSpPr>
          <a:xfrm rot="0">
            <a:off x="15665503" y="317552"/>
            <a:ext cx="2042119" cy="650325"/>
            <a:chOff x="0" y="0"/>
            <a:chExt cx="537842" cy="171279"/>
          </a:xfrm>
        </p:grpSpPr>
        <p:sp>
          <p:nvSpPr>
            <p:cNvPr name="Freeform 34" id="34"/>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5" id="35"/>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6" id="36"/>
          <p:cNvGrpSpPr/>
          <p:nvPr/>
        </p:nvGrpSpPr>
        <p:grpSpPr>
          <a:xfrm rot="0">
            <a:off x="3020112" y="4859842"/>
            <a:ext cx="12596177" cy="2201159"/>
            <a:chOff x="0" y="0"/>
            <a:chExt cx="16794903" cy="2934878"/>
          </a:xfrm>
        </p:grpSpPr>
        <p:sp>
          <p:nvSpPr>
            <p:cNvPr name="Freeform 37" id="37"/>
            <p:cNvSpPr/>
            <p:nvPr/>
          </p:nvSpPr>
          <p:spPr>
            <a:xfrm flipH="false" flipV="false" rot="0">
              <a:off x="103737" y="0"/>
              <a:ext cx="671603" cy="671603"/>
            </a:xfrm>
            <a:custGeom>
              <a:avLst/>
              <a:gdLst/>
              <a:ahLst/>
              <a:cxnLst/>
              <a:rect r="r" b="b" t="t" l="l"/>
              <a:pathLst>
                <a:path h="671603" w="671603">
                  <a:moveTo>
                    <a:pt x="0" y="0"/>
                  </a:moveTo>
                  <a:lnTo>
                    <a:pt x="671603" y="0"/>
                  </a:lnTo>
                  <a:lnTo>
                    <a:pt x="671603" y="671603"/>
                  </a:lnTo>
                  <a:lnTo>
                    <a:pt x="0" y="6716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8" id="38"/>
            <p:cNvGrpSpPr/>
            <p:nvPr/>
          </p:nvGrpSpPr>
          <p:grpSpPr>
            <a:xfrm rot="0">
              <a:off x="0" y="866068"/>
              <a:ext cx="16794903" cy="2068810"/>
              <a:chOff x="0" y="0"/>
              <a:chExt cx="3317512" cy="408654"/>
            </a:xfrm>
          </p:grpSpPr>
          <p:sp>
            <p:nvSpPr>
              <p:cNvPr name="Freeform 39" id="39"/>
              <p:cNvSpPr/>
              <p:nvPr/>
            </p:nvSpPr>
            <p:spPr>
              <a:xfrm flipH="false" flipV="false" rot="0">
                <a:off x="0" y="0"/>
                <a:ext cx="3317511" cy="408654"/>
              </a:xfrm>
              <a:custGeom>
                <a:avLst/>
                <a:gdLst/>
                <a:ahLst/>
                <a:cxnLst/>
                <a:rect r="r" b="b" t="t" l="l"/>
                <a:pathLst>
                  <a:path h="408654" w="3317511">
                    <a:moveTo>
                      <a:pt x="31346" y="0"/>
                    </a:moveTo>
                    <a:lnTo>
                      <a:pt x="3286166" y="0"/>
                    </a:lnTo>
                    <a:cubicBezTo>
                      <a:pt x="3294479" y="0"/>
                      <a:pt x="3302452" y="3303"/>
                      <a:pt x="3308331" y="9181"/>
                    </a:cubicBezTo>
                    <a:cubicBezTo>
                      <a:pt x="3314209" y="15059"/>
                      <a:pt x="3317511" y="23032"/>
                      <a:pt x="3317511" y="31346"/>
                    </a:cubicBezTo>
                    <a:lnTo>
                      <a:pt x="3317511" y="377308"/>
                    </a:lnTo>
                    <a:cubicBezTo>
                      <a:pt x="3317511" y="385621"/>
                      <a:pt x="3314209" y="393594"/>
                      <a:pt x="3308331" y="399473"/>
                    </a:cubicBezTo>
                    <a:cubicBezTo>
                      <a:pt x="3302452" y="405351"/>
                      <a:pt x="3294479" y="408654"/>
                      <a:pt x="3286166" y="408654"/>
                    </a:cubicBezTo>
                    <a:lnTo>
                      <a:pt x="31346" y="408654"/>
                    </a:lnTo>
                    <a:cubicBezTo>
                      <a:pt x="23032" y="408654"/>
                      <a:pt x="15059" y="405351"/>
                      <a:pt x="9181" y="399473"/>
                    </a:cubicBezTo>
                    <a:cubicBezTo>
                      <a:pt x="3303" y="393594"/>
                      <a:pt x="0" y="385621"/>
                      <a:pt x="0" y="377308"/>
                    </a:cubicBezTo>
                    <a:lnTo>
                      <a:pt x="0" y="31346"/>
                    </a:lnTo>
                    <a:cubicBezTo>
                      <a:pt x="0" y="23032"/>
                      <a:pt x="3303" y="15059"/>
                      <a:pt x="9181" y="9181"/>
                    </a:cubicBezTo>
                    <a:cubicBezTo>
                      <a:pt x="15059" y="3303"/>
                      <a:pt x="23032" y="0"/>
                      <a:pt x="31346" y="0"/>
                    </a:cubicBezTo>
                    <a:close/>
                  </a:path>
                </a:pathLst>
              </a:custGeom>
              <a:solidFill>
                <a:srgbClr val="858789">
                  <a:alpha val="40000"/>
                </a:srgbClr>
              </a:solidFill>
              <a:ln w="19050" cap="rnd">
                <a:solidFill>
                  <a:srgbClr val="243342">
                    <a:alpha val="40000"/>
                  </a:srgbClr>
                </a:solidFill>
                <a:prstDash val="solid"/>
                <a:round/>
              </a:ln>
            </p:spPr>
          </p:sp>
          <p:sp>
            <p:nvSpPr>
              <p:cNvPr name="TextBox 40" id="40"/>
              <p:cNvSpPr txBox="true"/>
              <p:nvPr/>
            </p:nvSpPr>
            <p:spPr>
              <a:xfrm>
                <a:off x="0" y="-38100"/>
                <a:ext cx="3317512" cy="446754"/>
              </a:xfrm>
              <a:prstGeom prst="rect">
                <a:avLst/>
              </a:prstGeom>
            </p:spPr>
            <p:txBody>
              <a:bodyPr anchor="ctr" rtlCol="false" tIns="50800" lIns="50800" bIns="50800" rIns="50800"/>
              <a:lstStyle/>
              <a:p>
                <a:pPr algn="ctr">
                  <a:lnSpc>
                    <a:spcPts val="3362"/>
                  </a:lnSpc>
                </a:pPr>
              </a:p>
            </p:txBody>
          </p:sp>
        </p:grpSp>
        <p:sp>
          <p:nvSpPr>
            <p:cNvPr name="TextBox 41" id="41"/>
            <p:cNvSpPr txBox="true"/>
            <p:nvPr/>
          </p:nvSpPr>
          <p:spPr>
            <a:xfrm rot="0">
              <a:off x="439539" y="854583"/>
              <a:ext cx="15721115" cy="1920331"/>
            </a:xfrm>
            <a:prstGeom prst="rect">
              <a:avLst/>
            </a:prstGeom>
          </p:spPr>
          <p:txBody>
            <a:bodyPr anchor="t" rtlCol="false" tIns="0" lIns="0" bIns="0" rIns="0">
              <a:spAutoFit/>
            </a:bodyPr>
            <a:lstStyle/>
            <a:p>
              <a:pPr algn="l">
                <a:lnSpc>
                  <a:spcPts val="3645"/>
                </a:lnSpc>
              </a:pPr>
              <a:r>
                <a:rPr lang="en-US" sz="2603">
                  <a:solidFill>
                    <a:srgbClr val="000000"/>
                  </a:solidFill>
                  <a:latin typeface="Karnchang"/>
                  <a:ea typeface="Karnchang"/>
                  <a:cs typeface="Karnchang"/>
                  <a:sym typeface="Karnchang"/>
                </a:rPr>
                <a:t>Hasil belajar siswa kelas XI di SMAN 9 Bandar Lampung menunjukkan perbedaan yang cukup signifikan antar siswa, baik pada mata pelajaran tertentu maupun secara keseluruhan.</a:t>
              </a:r>
            </a:p>
          </p:txBody>
        </p:sp>
        <p:sp>
          <p:nvSpPr>
            <p:cNvPr name="TextBox 42" id="42"/>
            <p:cNvSpPr txBox="true"/>
            <p:nvPr/>
          </p:nvSpPr>
          <p:spPr>
            <a:xfrm rot="0">
              <a:off x="879077" y="-76200"/>
              <a:ext cx="8229882" cy="805964"/>
            </a:xfrm>
            <a:prstGeom prst="rect">
              <a:avLst/>
            </a:prstGeom>
          </p:spPr>
          <p:txBody>
            <a:bodyPr anchor="t" rtlCol="false" tIns="0" lIns="0" bIns="0" rIns="0">
              <a:spAutoFit/>
            </a:bodyPr>
            <a:lstStyle/>
            <a:p>
              <a:pPr algn="l">
                <a:lnSpc>
                  <a:spcPts val="3307"/>
                </a:lnSpc>
              </a:pPr>
              <a:r>
                <a:rPr lang="en-US" sz="3595" b="true">
                  <a:solidFill>
                    <a:srgbClr val="243342"/>
                  </a:solidFill>
                  <a:latin typeface="Karnchang Bold"/>
                  <a:ea typeface="Karnchang Bold"/>
                  <a:cs typeface="Karnchang Bold"/>
                  <a:sym typeface="Karnchang Bold"/>
                </a:rPr>
                <a:t>Identifikasi Masalah 2</a:t>
              </a:r>
            </a:p>
          </p:txBody>
        </p:sp>
      </p:grpSp>
      <p:grpSp>
        <p:nvGrpSpPr>
          <p:cNvPr name="Group 43" id="43"/>
          <p:cNvGrpSpPr/>
          <p:nvPr/>
        </p:nvGrpSpPr>
        <p:grpSpPr>
          <a:xfrm rot="0">
            <a:off x="3083143" y="7270551"/>
            <a:ext cx="12498669" cy="2217281"/>
            <a:chOff x="0" y="0"/>
            <a:chExt cx="16664892" cy="2956374"/>
          </a:xfrm>
        </p:grpSpPr>
        <p:sp>
          <p:nvSpPr>
            <p:cNvPr name="Freeform 44" id="44"/>
            <p:cNvSpPr/>
            <p:nvPr/>
          </p:nvSpPr>
          <p:spPr>
            <a:xfrm flipH="false" flipV="false" rot="0">
              <a:off x="0" y="0"/>
              <a:ext cx="645882" cy="645882"/>
            </a:xfrm>
            <a:custGeom>
              <a:avLst/>
              <a:gdLst/>
              <a:ahLst/>
              <a:cxnLst/>
              <a:rect r="r" b="b" t="t" l="l"/>
              <a:pathLst>
                <a:path h="645882" w="645882">
                  <a:moveTo>
                    <a:pt x="0" y="0"/>
                  </a:moveTo>
                  <a:lnTo>
                    <a:pt x="645882" y="0"/>
                  </a:lnTo>
                  <a:lnTo>
                    <a:pt x="645882" y="645882"/>
                  </a:lnTo>
                  <a:lnTo>
                    <a:pt x="0" y="6458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5" id="45"/>
            <p:cNvGrpSpPr/>
            <p:nvPr/>
          </p:nvGrpSpPr>
          <p:grpSpPr>
            <a:xfrm rot="0">
              <a:off x="0" y="710074"/>
              <a:ext cx="16664892" cy="2246300"/>
              <a:chOff x="0" y="0"/>
              <a:chExt cx="4480340" cy="603916"/>
            </a:xfrm>
          </p:grpSpPr>
          <p:sp>
            <p:nvSpPr>
              <p:cNvPr name="Freeform 46" id="46"/>
              <p:cNvSpPr/>
              <p:nvPr/>
            </p:nvSpPr>
            <p:spPr>
              <a:xfrm flipH="false" flipV="false" rot="0">
                <a:off x="0" y="0"/>
                <a:ext cx="4480340" cy="603916"/>
              </a:xfrm>
              <a:custGeom>
                <a:avLst/>
                <a:gdLst/>
                <a:ahLst/>
                <a:cxnLst/>
                <a:rect r="r" b="b" t="t" l="l"/>
                <a:pathLst>
                  <a:path h="603916" w="4480340">
                    <a:moveTo>
                      <a:pt x="23210" y="0"/>
                    </a:moveTo>
                    <a:lnTo>
                      <a:pt x="4457129" y="0"/>
                    </a:lnTo>
                    <a:cubicBezTo>
                      <a:pt x="4463285" y="0"/>
                      <a:pt x="4469189" y="2445"/>
                      <a:pt x="4473542" y="6798"/>
                    </a:cubicBezTo>
                    <a:cubicBezTo>
                      <a:pt x="4477895" y="11151"/>
                      <a:pt x="4480340" y="17055"/>
                      <a:pt x="4480340" y="23210"/>
                    </a:cubicBezTo>
                    <a:lnTo>
                      <a:pt x="4480340" y="580705"/>
                    </a:lnTo>
                    <a:cubicBezTo>
                      <a:pt x="4480340" y="593524"/>
                      <a:pt x="4469948" y="603916"/>
                      <a:pt x="4457129" y="603916"/>
                    </a:cubicBezTo>
                    <a:lnTo>
                      <a:pt x="23210" y="603916"/>
                    </a:lnTo>
                    <a:cubicBezTo>
                      <a:pt x="17055" y="603916"/>
                      <a:pt x="11151" y="601470"/>
                      <a:pt x="6798" y="597117"/>
                    </a:cubicBezTo>
                    <a:cubicBezTo>
                      <a:pt x="2445" y="592765"/>
                      <a:pt x="0" y="586861"/>
                      <a:pt x="0" y="580705"/>
                    </a:cubicBezTo>
                    <a:lnTo>
                      <a:pt x="0" y="23210"/>
                    </a:lnTo>
                    <a:cubicBezTo>
                      <a:pt x="0" y="17055"/>
                      <a:pt x="2445" y="11151"/>
                      <a:pt x="6798" y="6798"/>
                    </a:cubicBezTo>
                    <a:cubicBezTo>
                      <a:pt x="11151" y="2445"/>
                      <a:pt x="17055" y="0"/>
                      <a:pt x="23210" y="0"/>
                    </a:cubicBezTo>
                    <a:close/>
                  </a:path>
                </a:pathLst>
              </a:custGeom>
              <a:solidFill>
                <a:srgbClr val="858789">
                  <a:alpha val="40000"/>
                </a:srgbClr>
              </a:solidFill>
              <a:ln w="19050" cap="rnd">
                <a:solidFill>
                  <a:srgbClr val="243342">
                    <a:alpha val="40000"/>
                  </a:srgbClr>
                </a:solidFill>
                <a:prstDash val="solid"/>
                <a:round/>
              </a:ln>
            </p:spPr>
          </p:sp>
          <p:sp>
            <p:nvSpPr>
              <p:cNvPr name="TextBox 47" id="47"/>
              <p:cNvSpPr txBox="true"/>
              <p:nvPr/>
            </p:nvSpPr>
            <p:spPr>
              <a:xfrm>
                <a:off x="0" y="-38100"/>
                <a:ext cx="4480340" cy="642016"/>
              </a:xfrm>
              <a:prstGeom prst="rect">
                <a:avLst/>
              </a:prstGeom>
            </p:spPr>
            <p:txBody>
              <a:bodyPr anchor="ctr" rtlCol="false" tIns="50800" lIns="50800" bIns="50800" rIns="50800"/>
              <a:lstStyle/>
              <a:p>
                <a:pPr algn="ctr">
                  <a:lnSpc>
                    <a:spcPts val="3362"/>
                  </a:lnSpc>
                </a:pPr>
              </a:p>
            </p:txBody>
          </p:sp>
        </p:grpSp>
        <p:sp>
          <p:nvSpPr>
            <p:cNvPr name="TextBox 48" id="48"/>
            <p:cNvSpPr txBox="true"/>
            <p:nvPr/>
          </p:nvSpPr>
          <p:spPr>
            <a:xfrm rot="0">
              <a:off x="322941" y="1119546"/>
              <a:ext cx="15259046" cy="1265430"/>
            </a:xfrm>
            <a:prstGeom prst="rect">
              <a:avLst/>
            </a:prstGeom>
          </p:spPr>
          <p:txBody>
            <a:bodyPr anchor="t" rtlCol="false" tIns="0" lIns="0" bIns="0" rIns="0">
              <a:spAutoFit/>
            </a:bodyPr>
            <a:lstStyle/>
            <a:p>
              <a:pPr algn="l">
                <a:lnSpc>
                  <a:spcPts val="3539"/>
                </a:lnSpc>
              </a:pPr>
              <a:r>
                <a:rPr lang="en-US" sz="2528">
                  <a:solidFill>
                    <a:srgbClr val="000000"/>
                  </a:solidFill>
                  <a:latin typeface="Karnchang"/>
                  <a:ea typeface="Karnchang"/>
                  <a:cs typeface="Karnchang"/>
                  <a:sym typeface="Karnchang"/>
                </a:rPr>
                <a:t>Sebagian siswa cenderung mengikuti kebiasaan kelompok sebaya tanpa mempertimbangkan dampaknya terhadap kegiatan belajar dan prestasi akademik.</a:t>
              </a:r>
            </a:p>
          </p:txBody>
        </p:sp>
        <p:sp>
          <p:nvSpPr>
            <p:cNvPr name="TextBox 49" id="49"/>
            <p:cNvSpPr txBox="true"/>
            <p:nvPr/>
          </p:nvSpPr>
          <p:spPr>
            <a:xfrm rot="0">
              <a:off x="769443" y="-66675"/>
              <a:ext cx="6727743" cy="663240"/>
            </a:xfrm>
            <a:prstGeom prst="rect">
              <a:avLst/>
            </a:prstGeom>
          </p:spPr>
          <p:txBody>
            <a:bodyPr anchor="t" rtlCol="false" tIns="0" lIns="0" bIns="0" rIns="0">
              <a:spAutoFit/>
            </a:bodyPr>
            <a:lstStyle/>
            <a:p>
              <a:pPr algn="l">
                <a:lnSpc>
                  <a:spcPts val="2703"/>
                </a:lnSpc>
              </a:pPr>
              <a:r>
                <a:rPr lang="en-US" sz="2938" b="true">
                  <a:solidFill>
                    <a:srgbClr val="243342"/>
                  </a:solidFill>
                  <a:latin typeface="Karnchang Bold"/>
                  <a:ea typeface="Karnchang Bold"/>
                  <a:cs typeface="Karnchang Bold"/>
                  <a:sym typeface="Karnchang Bold"/>
                </a:rPr>
                <a:t>Identifikasi Masalah 3</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1490452" y="904875"/>
            <a:ext cx="6584507" cy="1859823"/>
          </a:xfrm>
          <a:prstGeom prst="rect">
            <a:avLst/>
          </a:prstGeom>
        </p:spPr>
        <p:txBody>
          <a:bodyPr anchor="t" rtlCol="false" tIns="0" lIns="0" bIns="0" rIns="0">
            <a:spAutoFit/>
          </a:bodyPr>
          <a:lstStyle/>
          <a:p>
            <a:pPr algn="ctr">
              <a:lnSpc>
                <a:spcPts val="5980"/>
              </a:lnSpc>
            </a:pPr>
            <a:r>
              <a:rPr lang="en-US" sz="6500" b="true">
                <a:solidFill>
                  <a:srgbClr val="243342"/>
                </a:solidFill>
                <a:latin typeface="Karnchang Bold"/>
                <a:ea typeface="Karnchang Bold"/>
                <a:cs typeface="Karnchang Bold"/>
                <a:sym typeface="Karnchang Bold"/>
              </a:rPr>
              <a:t>Rumusan Masalah</a:t>
            </a:r>
          </a:p>
        </p:txBody>
      </p:sp>
      <p:grpSp>
        <p:nvGrpSpPr>
          <p:cNvPr name="Group 26" id="26"/>
          <p:cNvGrpSpPr/>
          <p:nvPr/>
        </p:nvGrpSpPr>
        <p:grpSpPr>
          <a:xfrm rot="0">
            <a:off x="8853667" y="872341"/>
            <a:ext cx="8096003" cy="2579055"/>
            <a:chOff x="0" y="0"/>
            <a:chExt cx="10794670" cy="3438739"/>
          </a:xfrm>
        </p:grpSpPr>
        <p:sp>
          <p:nvSpPr>
            <p:cNvPr name="Freeform 27" id="27"/>
            <p:cNvSpPr/>
            <p:nvPr/>
          </p:nvSpPr>
          <p:spPr>
            <a:xfrm flipH="false" flipV="false" rot="0">
              <a:off x="0"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8" id="28"/>
            <p:cNvGrpSpPr/>
            <p:nvPr/>
          </p:nvGrpSpPr>
          <p:grpSpPr>
            <a:xfrm rot="0">
              <a:off x="0" y="1068350"/>
              <a:ext cx="10794670" cy="2370389"/>
              <a:chOff x="0" y="0"/>
              <a:chExt cx="2132281" cy="468225"/>
            </a:xfrm>
          </p:grpSpPr>
          <p:sp>
            <p:nvSpPr>
              <p:cNvPr name="Freeform 29" id="29"/>
              <p:cNvSpPr/>
              <p:nvPr/>
            </p:nvSpPr>
            <p:spPr>
              <a:xfrm flipH="false" flipV="false" rot="0">
                <a:off x="0" y="0"/>
                <a:ext cx="2132281" cy="468225"/>
              </a:xfrm>
              <a:custGeom>
                <a:avLst/>
                <a:gdLst/>
                <a:ahLst/>
                <a:cxnLst/>
                <a:rect r="r" b="b" t="t" l="l"/>
                <a:pathLst>
                  <a:path h="468225" w="2132281">
                    <a:moveTo>
                      <a:pt x="48769" y="0"/>
                    </a:moveTo>
                    <a:lnTo>
                      <a:pt x="2083511" y="0"/>
                    </a:lnTo>
                    <a:cubicBezTo>
                      <a:pt x="2096445" y="0"/>
                      <a:pt x="2108850" y="5138"/>
                      <a:pt x="2117996" y="14284"/>
                    </a:cubicBezTo>
                    <a:cubicBezTo>
                      <a:pt x="2127142" y="23430"/>
                      <a:pt x="2132281" y="35835"/>
                      <a:pt x="2132281" y="48769"/>
                    </a:cubicBezTo>
                    <a:lnTo>
                      <a:pt x="2132281" y="419456"/>
                    </a:lnTo>
                    <a:cubicBezTo>
                      <a:pt x="2132281" y="446390"/>
                      <a:pt x="2110446" y="468225"/>
                      <a:pt x="2083511" y="468225"/>
                    </a:cubicBezTo>
                    <a:lnTo>
                      <a:pt x="48769" y="468225"/>
                    </a:lnTo>
                    <a:cubicBezTo>
                      <a:pt x="21835" y="468225"/>
                      <a:pt x="0" y="446390"/>
                      <a:pt x="0" y="419456"/>
                    </a:cubicBezTo>
                    <a:lnTo>
                      <a:pt x="0" y="48769"/>
                    </a:lnTo>
                    <a:cubicBezTo>
                      <a:pt x="0" y="21835"/>
                      <a:pt x="21835" y="0"/>
                      <a:pt x="48769" y="0"/>
                    </a:cubicBezTo>
                    <a:close/>
                  </a:path>
                </a:pathLst>
              </a:custGeom>
              <a:solidFill>
                <a:srgbClr val="858789">
                  <a:alpha val="40000"/>
                </a:srgbClr>
              </a:solidFill>
              <a:ln w="19050" cap="rnd">
                <a:solidFill>
                  <a:srgbClr val="243342">
                    <a:alpha val="40000"/>
                  </a:srgbClr>
                </a:solidFill>
                <a:prstDash val="solid"/>
                <a:round/>
              </a:ln>
            </p:spPr>
          </p:sp>
          <p:sp>
            <p:nvSpPr>
              <p:cNvPr name="TextBox 30" id="30"/>
              <p:cNvSpPr txBox="true"/>
              <p:nvPr/>
            </p:nvSpPr>
            <p:spPr>
              <a:xfrm>
                <a:off x="0" y="-38100"/>
                <a:ext cx="2132281" cy="506325"/>
              </a:xfrm>
              <a:prstGeom prst="rect">
                <a:avLst/>
              </a:prstGeom>
            </p:spPr>
            <p:txBody>
              <a:bodyPr anchor="ctr" rtlCol="false" tIns="50800" lIns="50800" bIns="50800" rIns="50800"/>
              <a:lstStyle/>
              <a:p>
                <a:pPr algn="ctr">
                  <a:lnSpc>
                    <a:spcPts val="3362"/>
                  </a:lnSpc>
                </a:pPr>
              </a:p>
            </p:txBody>
          </p:sp>
        </p:grpSp>
        <p:sp>
          <p:nvSpPr>
            <p:cNvPr name="TextBox 31" id="31"/>
            <p:cNvSpPr txBox="true"/>
            <p:nvPr/>
          </p:nvSpPr>
          <p:spPr>
            <a:xfrm rot="0">
              <a:off x="404216" y="1168002"/>
              <a:ext cx="10204030" cy="1994535"/>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Apakah terdapat pengaruh motivasi belajar terhadap hasil belajar siswa kelas XI di SMAN 9 Bandar Lampung?</a:t>
              </a:r>
            </a:p>
          </p:txBody>
        </p:sp>
        <p:sp>
          <p:nvSpPr>
            <p:cNvPr name="TextBox 32" id="32"/>
            <p:cNvSpPr txBox="true"/>
            <p:nvPr/>
          </p:nvSpPr>
          <p:spPr>
            <a:xfrm rot="0">
              <a:off x="1129949" y="-18541"/>
              <a:ext cx="9156781" cy="897679"/>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Rumusan Masalah 1</a:t>
              </a:r>
            </a:p>
          </p:txBody>
        </p:sp>
      </p:grpSp>
      <p:grpSp>
        <p:nvGrpSpPr>
          <p:cNvPr name="Group 33" id="33"/>
          <p:cNvGrpSpPr/>
          <p:nvPr/>
        </p:nvGrpSpPr>
        <p:grpSpPr>
          <a:xfrm rot="0">
            <a:off x="15665503" y="317552"/>
            <a:ext cx="2042119" cy="650325"/>
            <a:chOff x="0" y="0"/>
            <a:chExt cx="537842" cy="171279"/>
          </a:xfrm>
        </p:grpSpPr>
        <p:sp>
          <p:nvSpPr>
            <p:cNvPr name="Freeform 34" id="34"/>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5" id="35"/>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6" id="36"/>
          <p:cNvGrpSpPr/>
          <p:nvPr/>
        </p:nvGrpSpPr>
        <p:grpSpPr>
          <a:xfrm rot="0">
            <a:off x="1490452" y="4025423"/>
            <a:ext cx="8096003" cy="2579055"/>
            <a:chOff x="0" y="0"/>
            <a:chExt cx="10794670" cy="3438739"/>
          </a:xfrm>
        </p:grpSpPr>
        <p:sp>
          <p:nvSpPr>
            <p:cNvPr name="Freeform 37" id="37"/>
            <p:cNvSpPr/>
            <p:nvPr/>
          </p:nvSpPr>
          <p:spPr>
            <a:xfrm flipH="false" flipV="false" rot="0">
              <a:off x="0"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8" id="38"/>
            <p:cNvGrpSpPr/>
            <p:nvPr/>
          </p:nvGrpSpPr>
          <p:grpSpPr>
            <a:xfrm rot="0">
              <a:off x="0" y="1068350"/>
              <a:ext cx="10794670" cy="2370389"/>
              <a:chOff x="0" y="0"/>
              <a:chExt cx="2132281" cy="468225"/>
            </a:xfrm>
          </p:grpSpPr>
          <p:sp>
            <p:nvSpPr>
              <p:cNvPr name="Freeform 39" id="39"/>
              <p:cNvSpPr/>
              <p:nvPr/>
            </p:nvSpPr>
            <p:spPr>
              <a:xfrm flipH="false" flipV="false" rot="0">
                <a:off x="0" y="0"/>
                <a:ext cx="2132281" cy="468225"/>
              </a:xfrm>
              <a:custGeom>
                <a:avLst/>
                <a:gdLst/>
                <a:ahLst/>
                <a:cxnLst/>
                <a:rect r="r" b="b" t="t" l="l"/>
                <a:pathLst>
                  <a:path h="468225" w="2132281">
                    <a:moveTo>
                      <a:pt x="48769" y="0"/>
                    </a:moveTo>
                    <a:lnTo>
                      <a:pt x="2083511" y="0"/>
                    </a:lnTo>
                    <a:cubicBezTo>
                      <a:pt x="2096445" y="0"/>
                      <a:pt x="2108850" y="5138"/>
                      <a:pt x="2117996" y="14284"/>
                    </a:cubicBezTo>
                    <a:cubicBezTo>
                      <a:pt x="2127142" y="23430"/>
                      <a:pt x="2132281" y="35835"/>
                      <a:pt x="2132281" y="48769"/>
                    </a:cubicBezTo>
                    <a:lnTo>
                      <a:pt x="2132281" y="419456"/>
                    </a:lnTo>
                    <a:cubicBezTo>
                      <a:pt x="2132281" y="446390"/>
                      <a:pt x="2110446" y="468225"/>
                      <a:pt x="2083511" y="468225"/>
                    </a:cubicBezTo>
                    <a:lnTo>
                      <a:pt x="48769" y="468225"/>
                    </a:lnTo>
                    <a:cubicBezTo>
                      <a:pt x="21835" y="468225"/>
                      <a:pt x="0" y="446390"/>
                      <a:pt x="0" y="419456"/>
                    </a:cubicBezTo>
                    <a:lnTo>
                      <a:pt x="0" y="48769"/>
                    </a:lnTo>
                    <a:cubicBezTo>
                      <a:pt x="0" y="21835"/>
                      <a:pt x="21835" y="0"/>
                      <a:pt x="48769" y="0"/>
                    </a:cubicBezTo>
                    <a:close/>
                  </a:path>
                </a:pathLst>
              </a:custGeom>
              <a:solidFill>
                <a:srgbClr val="858789">
                  <a:alpha val="40000"/>
                </a:srgbClr>
              </a:solidFill>
              <a:ln w="19050" cap="rnd">
                <a:solidFill>
                  <a:srgbClr val="243342">
                    <a:alpha val="40000"/>
                  </a:srgbClr>
                </a:solidFill>
                <a:prstDash val="solid"/>
                <a:round/>
              </a:ln>
            </p:spPr>
          </p:sp>
          <p:sp>
            <p:nvSpPr>
              <p:cNvPr name="TextBox 40" id="40"/>
              <p:cNvSpPr txBox="true"/>
              <p:nvPr/>
            </p:nvSpPr>
            <p:spPr>
              <a:xfrm>
                <a:off x="0" y="-38100"/>
                <a:ext cx="2132281" cy="506325"/>
              </a:xfrm>
              <a:prstGeom prst="rect">
                <a:avLst/>
              </a:prstGeom>
            </p:spPr>
            <p:txBody>
              <a:bodyPr anchor="ctr" rtlCol="false" tIns="50800" lIns="50800" bIns="50800" rIns="50800"/>
              <a:lstStyle/>
              <a:p>
                <a:pPr algn="ctr">
                  <a:lnSpc>
                    <a:spcPts val="3362"/>
                  </a:lnSpc>
                </a:pPr>
              </a:p>
            </p:txBody>
          </p:sp>
        </p:grpSp>
        <p:sp>
          <p:nvSpPr>
            <p:cNvPr name="TextBox 41" id="41"/>
            <p:cNvSpPr txBox="true"/>
            <p:nvPr/>
          </p:nvSpPr>
          <p:spPr>
            <a:xfrm rot="0">
              <a:off x="404216" y="1168002"/>
              <a:ext cx="10204030" cy="1994535"/>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Apakah terdapat pengaruh konformitas terhadap hasil belajar siswa kelas XI di SMAN 9 Bandar Lampung?</a:t>
              </a:r>
            </a:p>
          </p:txBody>
        </p:sp>
        <p:sp>
          <p:nvSpPr>
            <p:cNvPr name="TextBox 42" id="42"/>
            <p:cNvSpPr txBox="true"/>
            <p:nvPr/>
          </p:nvSpPr>
          <p:spPr>
            <a:xfrm rot="0">
              <a:off x="1129949" y="-18541"/>
              <a:ext cx="9156781" cy="897618"/>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Rumusan Masalah 2</a:t>
              </a:r>
            </a:p>
          </p:txBody>
        </p:sp>
      </p:grpSp>
      <p:grpSp>
        <p:nvGrpSpPr>
          <p:cNvPr name="Group 43" id="43"/>
          <p:cNvGrpSpPr/>
          <p:nvPr/>
        </p:nvGrpSpPr>
        <p:grpSpPr>
          <a:xfrm rot="0">
            <a:off x="8853667" y="6737827"/>
            <a:ext cx="8096003" cy="2579055"/>
            <a:chOff x="0" y="0"/>
            <a:chExt cx="10794670" cy="3438739"/>
          </a:xfrm>
        </p:grpSpPr>
        <p:sp>
          <p:nvSpPr>
            <p:cNvPr name="Freeform 44" id="44"/>
            <p:cNvSpPr/>
            <p:nvPr/>
          </p:nvSpPr>
          <p:spPr>
            <a:xfrm flipH="false" flipV="false" rot="0">
              <a:off x="0"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5" id="45"/>
            <p:cNvGrpSpPr/>
            <p:nvPr/>
          </p:nvGrpSpPr>
          <p:grpSpPr>
            <a:xfrm rot="0">
              <a:off x="0" y="1068350"/>
              <a:ext cx="10794670" cy="2370389"/>
              <a:chOff x="0" y="0"/>
              <a:chExt cx="2132281" cy="468225"/>
            </a:xfrm>
          </p:grpSpPr>
          <p:sp>
            <p:nvSpPr>
              <p:cNvPr name="Freeform 46" id="46"/>
              <p:cNvSpPr/>
              <p:nvPr/>
            </p:nvSpPr>
            <p:spPr>
              <a:xfrm flipH="false" flipV="false" rot="0">
                <a:off x="0" y="0"/>
                <a:ext cx="2132281" cy="468225"/>
              </a:xfrm>
              <a:custGeom>
                <a:avLst/>
                <a:gdLst/>
                <a:ahLst/>
                <a:cxnLst/>
                <a:rect r="r" b="b" t="t" l="l"/>
                <a:pathLst>
                  <a:path h="468225" w="2132281">
                    <a:moveTo>
                      <a:pt x="48769" y="0"/>
                    </a:moveTo>
                    <a:lnTo>
                      <a:pt x="2083511" y="0"/>
                    </a:lnTo>
                    <a:cubicBezTo>
                      <a:pt x="2096445" y="0"/>
                      <a:pt x="2108850" y="5138"/>
                      <a:pt x="2117996" y="14284"/>
                    </a:cubicBezTo>
                    <a:cubicBezTo>
                      <a:pt x="2127142" y="23430"/>
                      <a:pt x="2132281" y="35835"/>
                      <a:pt x="2132281" y="48769"/>
                    </a:cubicBezTo>
                    <a:lnTo>
                      <a:pt x="2132281" y="419456"/>
                    </a:lnTo>
                    <a:cubicBezTo>
                      <a:pt x="2132281" y="446390"/>
                      <a:pt x="2110446" y="468225"/>
                      <a:pt x="2083511" y="468225"/>
                    </a:cubicBezTo>
                    <a:lnTo>
                      <a:pt x="48769" y="468225"/>
                    </a:lnTo>
                    <a:cubicBezTo>
                      <a:pt x="21835" y="468225"/>
                      <a:pt x="0" y="446390"/>
                      <a:pt x="0" y="419456"/>
                    </a:cubicBezTo>
                    <a:lnTo>
                      <a:pt x="0" y="48769"/>
                    </a:lnTo>
                    <a:cubicBezTo>
                      <a:pt x="0" y="21835"/>
                      <a:pt x="21835" y="0"/>
                      <a:pt x="48769" y="0"/>
                    </a:cubicBezTo>
                    <a:close/>
                  </a:path>
                </a:pathLst>
              </a:custGeom>
              <a:solidFill>
                <a:srgbClr val="858789">
                  <a:alpha val="40000"/>
                </a:srgbClr>
              </a:solidFill>
              <a:ln w="19050" cap="rnd">
                <a:solidFill>
                  <a:srgbClr val="243342">
                    <a:alpha val="40000"/>
                  </a:srgbClr>
                </a:solidFill>
                <a:prstDash val="solid"/>
                <a:round/>
              </a:ln>
            </p:spPr>
          </p:sp>
          <p:sp>
            <p:nvSpPr>
              <p:cNvPr name="TextBox 47" id="47"/>
              <p:cNvSpPr txBox="true"/>
              <p:nvPr/>
            </p:nvSpPr>
            <p:spPr>
              <a:xfrm>
                <a:off x="0" y="-38100"/>
                <a:ext cx="2132281" cy="506325"/>
              </a:xfrm>
              <a:prstGeom prst="rect">
                <a:avLst/>
              </a:prstGeom>
            </p:spPr>
            <p:txBody>
              <a:bodyPr anchor="ctr" rtlCol="false" tIns="50800" lIns="50800" bIns="50800" rIns="50800"/>
              <a:lstStyle/>
              <a:p>
                <a:pPr algn="ctr">
                  <a:lnSpc>
                    <a:spcPts val="3362"/>
                  </a:lnSpc>
                </a:pPr>
              </a:p>
            </p:txBody>
          </p:sp>
        </p:grpSp>
        <p:sp>
          <p:nvSpPr>
            <p:cNvPr name="TextBox 48" id="48"/>
            <p:cNvSpPr txBox="true"/>
            <p:nvPr/>
          </p:nvSpPr>
          <p:spPr>
            <a:xfrm rot="0">
              <a:off x="404216" y="1168002"/>
              <a:ext cx="10204030" cy="1994535"/>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Apakah motivasi belajar dan konformitas secara simultan berpengaruh terhadap hasil belajar siswa kelas XI di SMAN 9 Bandar Lampung?</a:t>
              </a:r>
            </a:p>
          </p:txBody>
        </p:sp>
        <p:sp>
          <p:nvSpPr>
            <p:cNvPr name="TextBox 49" id="49"/>
            <p:cNvSpPr txBox="true"/>
            <p:nvPr/>
          </p:nvSpPr>
          <p:spPr>
            <a:xfrm rot="0">
              <a:off x="1129949" y="-18541"/>
              <a:ext cx="9156781" cy="897618"/>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Rumusan Masalah 3</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27303" y="0"/>
            <a:ext cx="18315303" cy="9863629"/>
            <a:chOff x="0" y="0"/>
            <a:chExt cx="4823783" cy="2597828"/>
          </a:xfrm>
        </p:grpSpPr>
        <p:sp>
          <p:nvSpPr>
            <p:cNvPr name="Freeform 3" id="3"/>
            <p:cNvSpPr/>
            <p:nvPr/>
          </p:nvSpPr>
          <p:spPr>
            <a:xfrm flipH="false" flipV="false" rot="0">
              <a:off x="0" y="0"/>
              <a:ext cx="4823783" cy="2597828"/>
            </a:xfrm>
            <a:custGeom>
              <a:avLst/>
              <a:gdLst/>
              <a:ahLst/>
              <a:cxnLst/>
              <a:rect r="r" b="b" t="t" l="l"/>
              <a:pathLst>
                <a:path h="2597828" w="4823783">
                  <a:moveTo>
                    <a:pt x="21558" y="0"/>
                  </a:moveTo>
                  <a:lnTo>
                    <a:pt x="4802225" y="0"/>
                  </a:lnTo>
                  <a:cubicBezTo>
                    <a:pt x="4807943" y="0"/>
                    <a:pt x="4813426" y="2271"/>
                    <a:pt x="4817470" y="6314"/>
                  </a:cubicBezTo>
                  <a:cubicBezTo>
                    <a:pt x="4821512" y="10357"/>
                    <a:pt x="4823783" y="15840"/>
                    <a:pt x="4823783" y="21558"/>
                  </a:cubicBezTo>
                  <a:lnTo>
                    <a:pt x="4823783" y="2576270"/>
                  </a:lnTo>
                  <a:cubicBezTo>
                    <a:pt x="4823783" y="2581988"/>
                    <a:pt x="4821512" y="2587471"/>
                    <a:pt x="4817470" y="2591514"/>
                  </a:cubicBezTo>
                  <a:cubicBezTo>
                    <a:pt x="4813426" y="2595557"/>
                    <a:pt x="4807943" y="2597828"/>
                    <a:pt x="4802225" y="2597828"/>
                  </a:cubicBezTo>
                  <a:lnTo>
                    <a:pt x="21558" y="2597828"/>
                  </a:lnTo>
                  <a:cubicBezTo>
                    <a:pt x="15840" y="2597828"/>
                    <a:pt x="10357" y="2595557"/>
                    <a:pt x="6314" y="2591514"/>
                  </a:cubicBezTo>
                  <a:cubicBezTo>
                    <a:pt x="2271" y="2587471"/>
                    <a:pt x="0" y="2581988"/>
                    <a:pt x="0" y="2576270"/>
                  </a:cubicBezTo>
                  <a:lnTo>
                    <a:pt x="0" y="21558"/>
                  </a:lnTo>
                  <a:cubicBezTo>
                    <a:pt x="0" y="15840"/>
                    <a:pt x="2271" y="10357"/>
                    <a:pt x="6314" y="6314"/>
                  </a:cubicBezTo>
                  <a:cubicBezTo>
                    <a:pt x="10357" y="2271"/>
                    <a:pt x="15840" y="0"/>
                    <a:pt x="21558"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823783" cy="2635928"/>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1490452" y="904875"/>
            <a:ext cx="6584507" cy="1859915"/>
          </a:xfrm>
          <a:prstGeom prst="rect">
            <a:avLst/>
          </a:prstGeom>
        </p:spPr>
        <p:txBody>
          <a:bodyPr anchor="t" rtlCol="false" tIns="0" lIns="0" bIns="0" rIns="0">
            <a:spAutoFit/>
          </a:bodyPr>
          <a:lstStyle/>
          <a:p>
            <a:pPr algn="ctr">
              <a:lnSpc>
                <a:spcPts val="5980"/>
              </a:lnSpc>
            </a:pPr>
            <a:r>
              <a:rPr lang="en-US" sz="6500" b="true">
                <a:solidFill>
                  <a:srgbClr val="243342"/>
                </a:solidFill>
                <a:latin typeface="Karnchang Bold"/>
                <a:ea typeface="Karnchang Bold"/>
                <a:cs typeface="Karnchang Bold"/>
                <a:sym typeface="Karnchang Bold"/>
              </a:rPr>
              <a:t>Tujuan Penelitian</a:t>
            </a:r>
          </a:p>
        </p:txBody>
      </p:sp>
      <p:grpSp>
        <p:nvGrpSpPr>
          <p:cNvPr name="Group 26" id="26"/>
          <p:cNvGrpSpPr/>
          <p:nvPr/>
        </p:nvGrpSpPr>
        <p:grpSpPr>
          <a:xfrm rot="0">
            <a:off x="8853667" y="872341"/>
            <a:ext cx="8096003" cy="2579055"/>
            <a:chOff x="0" y="0"/>
            <a:chExt cx="10794670" cy="3438739"/>
          </a:xfrm>
        </p:grpSpPr>
        <p:sp>
          <p:nvSpPr>
            <p:cNvPr name="Freeform 27" id="27"/>
            <p:cNvSpPr/>
            <p:nvPr/>
          </p:nvSpPr>
          <p:spPr>
            <a:xfrm flipH="false" flipV="false" rot="0">
              <a:off x="0"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8" id="28"/>
            <p:cNvGrpSpPr/>
            <p:nvPr/>
          </p:nvGrpSpPr>
          <p:grpSpPr>
            <a:xfrm rot="0">
              <a:off x="0" y="1068350"/>
              <a:ext cx="10794670" cy="2370389"/>
              <a:chOff x="0" y="0"/>
              <a:chExt cx="2132281" cy="468225"/>
            </a:xfrm>
          </p:grpSpPr>
          <p:sp>
            <p:nvSpPr>
              <p:cNvPr name="Freeform 29" id="29"/>
              <p:cNvSpPr/>
              <p:nvPr/>
            </p:nvSpPr>
            <p:spPr>
              <a:xfrm flipH="false" flipV="false" rot="0">
                <a:off x="0" y="0"/>
                <a:ext cx="2132281" cy="468225"/>
              </a:xfrm>
              <a:custGeom>
                <a:avLst/>
                <a:gdLst/>
                <a:ahLst/>
                <a:cxnLst/>
                <a:rect r="r" b="b" t="t" l="l"/>
                <a:pathLst>
                  <a:path h="468225" w="2132281">
                    <a:moveTo>
                      <a:pt x="48769" y="0"/>
                    </a:moveTo>
                    <a:lnTo>
                      <a:pt x="2083511" y="0"/>
                    </a:lnTo>
                    <a:cubicBezTo>
                      <a:pt x="2096445" y="0"/>
                      <a:pt x="2108850" y="5138"/>
                      <a:pt x="2117996" y="14284"/>
                    </a:cubicBezTo>
                    <a:cubicBezTo>
                      <a:pt x="2127142" y="23430"/>
                      <a:pt x="2132281" y="35835"/>
                      <a:pt x="2132281" y="48769"/>
                    </a:cubicBezTo>
                    <a:lnTo>
                      <a:pt x="2132281" y="419456"/>
                    </a:lnTo>
                    <a:cubicBezTo>
                      <a:pt x="2132281" y="446390"/>
                      <a:pt x="2110446" y="468225"/>
                      <a:pt x="2083511" y="468225"/>
                    </a:cubicBezTo>
                    <a:lnTo>
                      <a:pt x="48769" y="468225"/>
                    </a:lnTo>
                    <a:cubicBezTo>
                      <a:pt x="21835" y="468225"/>
                      <a:pt x="0" y="446390"/>
                      <a:pt x="0" y="419456"/>
                    </a:cubicBezTo>
                    <a:lnTo>
                      <a:pt x="0" y="48769"/>
                    </a:lnTo>
                    <a:cubicBezTo>
                      <a:pt x="0" y="21835"/>
                      <a:pt x="21835" y="0"/>
                      <a:pt x="48769" y="0"/>
                    </a:cubicBezTo>
                    <a:close/>
                  </a:path>
                </a:pathLst>
              </a:custGeom>
              <a:solidFill>
                <a:srgbClr val="858789">
                  <a:alpha val="40000"/>
                </a:srgbClr>
              </a:solidFill>
              <a:ln w="19050" cap="rnd">
                <a:solidFill>
                  <a:srgbClr val="243342">
                    <a:alpha val="40000"/>
                  </a:srgbClr>
                </a:solidFill>
                <a:prstDash val="solid"/>
                <a:round/>
              </a:ln>
            </p:spPr>
          </p:sp>
          <p:sp>
            <p:nvSpPr>
              <p:cNvPr name="TextBox 30" id="30"/>
              <p:cNvSpPr txBox="true"/>
              <p:nvPr/>
            </p:nvSpPr>
            <p:spPr>
              <a:xfrm>
                <a:off x="0" y="-38100"/>
                <a:ext cx="2132281" cy="506325"/>
              </a:xfrm>
              <a:prstGeom prst="rect">
                <a:avLst/>
              </a:prstGeom>
            </p:spPr>
            <p:txBody>
              <a:bodyPr anchor="ctr" rtlCol="false" tIns="50800" lIns="50800" bIns="50800" rIns="50800"/>
              <a:lstStyle/>
              <a:p>
                <a:pPr algn="ctr">
                  <a:lnSpc>
                    <a:spcPts val="3362"/>
                  </a:lnSpc>
                </a:pPr>
              </a:p>
            </p:txBody>
          </p:sp>
        </p:grpSp>
        <p:sp>
          <p:nvSpPr>
            <p:cNvPr name="TextBox 31" id="31"/>
            <p:cNvSpPr txBox="true"/>
            <p:nvPr/>
          </p:nvSpPr>
          <p:spPr>
            <a:xfrm rot="0">
              <a:off x="404216" y="1168002"/>
              <a:ext cx="10204030" cy="1994535"/>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Untuk mengetahui pengaruh motivasi belajar terhadap hasil belajar siswa kelas XI di SMAN 9 Bandar Lampung. </a:t>
              </a:r>
            </a:p>
          </p:txBody>
        </p:sp>
        <p:sp>
          <p:nvSpPr>
            <p:cNvPr name="TextBox 32" id="32"/>
            <p:cNvSpPr txBox="true"/>
            <p:nvPr/>
          </p:nvSpPr>
          <p:spPr>
            <a:xfrm rot="0">
              <a:off x="1129949" y="-18541"/>
              <a:ext cx="9156781" cy="897679"/>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Tujuan Penelitian 1</a:t>
              </a:r>
            </a:p>
          </p:txBody>
        </p:sp>
      </p:grpSp>
      <p:grpSp>
        <p:nvGrpSpPr>
          <p:cNvPr name="Group 33" id="33"/>
          <p:cNvGrpSpPr/>
          <p:nvPr/>
        </p:nvGrpSpPr>
        <p:grpSpPr>
          <a:xfrm rot="0">
            <a:off x="15665503" y="317552"/>
            <a:ext cx="2042119" cy="650325"/>
            <a:chOff x="0" y="0"/>
            <a:chExt cx="537842" cy="171279"/>
          </a:xfrm>
        </p:grpSpPr>
        <p:sp>
          <p:nvSpPr>
            <p:cNvPr name="Freeform 34" id="34"/>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5" id="35"/>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6" id="36"/>
          <p:cNvGrpSpPr/>
          <p:nvPr/>
        </p:nvGrpSpPr>
        <p:grpSpPr>
          <a:xfrm rot="0">
            <a:off x="1490452" y="4025423"/>
            <a:ext cx="8096003" cy="2579055"/>
            <a:chOff x="0" y="0"/>
            <a:chExt cx="10794670" cy="3438739"/>
          </a:xfrm>
        </p:grpSpPr>
        <p:sp>
          <p:nvSpPr>
            <p:cNvPr name="Freeform 37" id="37"/>
            <p:cNvSpPr/>
            <p:nvPr/>
          </p:nvSpPr>
          <p:spPr>
            <a:xfrm flipH="false" flipV="false" rot="0">
              <a:off x="0"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8" id="38"/>
            <p:cNvGrpSpPr/>
            <p:nvPr/>
          </p:nvGrpSpPr>
          <p:grpSpPr>
            <a:xfrm rot="0">
              <a:off x="0" y="1068350"/>
              <a:ext cx="10794670" cy="2370389"/>
              <a:chOff x="0" y="0"/>
              <a:chExt cx="2132281" cy="468225"/>
            </a:xfrm>
          </p:grpSpPr>
          <p:sp>
            <p:nvSpPr>
              <p:cNvPr name="Freeform 39" id="39"/>
              <p:cNvSpPr/>
              <p:nvPr/>
            </p:nvSpPr>
            <p:spPr>
              <a:xfrm flipH="false" flipV="false" rot="0">
                <a:off x="0" y="0"/>
                <a:ext cx="2132281" cy="468225"/>
              </a:xfrm>
              <a:custGeom>
                <a:avLst/>
                <a:gdLst/>
                <a:ahLst/>
                <a:cxnLst/>
                <a:rect r="r" b="b" t="t" l="l"/>
                <a:pathLst>
                  <a:path h="468225" w="2132281">
                    <a:moveTo>
                      <a:pt x="48769" y="0"/>
                    </a:moveTo>
                    <a:lnTo>
                      <a:pt x="2083511" y="0"/>
                    </a:lnTo>
                    <a:cubicBezTo>
                      <a:pt x="2096445" y="0"/>
                      <a:pt x="2108850" y="5138"/>
                      <a:pt x="2117996" y="14284"/>
                    </a:cubicBezTo>
                    <a:cubicBezTo>
                      <a:pt x="2127142" y="23430"/>
                      <a:pt x="2132281" y="35835"/>
                      <a:pt x="2132281" y="48769"/>
                    </a:cubicBezTo>
                    <a:lnTo>
                      <a:pt x="2132281" y="419456"/>
                    </a:lnTo>
                    <a:cubicBezTo>
                      <a:pt x="2132281" y="446390"/>
                      <a:pt x="2110446" y="468225"/>
                      <a:pt x="2083511" y="468225"/>
                    </a:cubicBezTo>
                    <a:lnTo>
                      <a:pt x="48769" y="468225"/>
                    </a:lnTo>
                    <a:cubicBezTo>
                      <a:pt x="21835" y="468225"/>
                      <a:pt x="0" y="446390"/>
                      <a:pt x="0" y="419456"/>
                    </a:cubicBezTo>
                    <a:lnTo>
                      <a:pt x="0" y="48769"/>
                    </a:lnTo>
                    <a:cubicBezTo>
                      <a:pt x="0" y="21835"/>
                      <a:pt x="21835" y="0"/>
                      <a:pt x="48769" y="0"/>
                    </a:cubicBezTo>
                    <a:close/>
                  </a:path>
                </a:pathLst>
              </a:custGeom>
              <a:solidFill>
                <a:srgbClr val="858789">
                  <a:alpha val="40000"/>
                </a:srgbClr>
              </a:solidFill>
              <a:ln w="19050" cap="rnd">
                <a:solidFill>
                  <a:srgbClr val="243342">
                    <a:alpha val="40000"/>
                  </a:srgbClr>
                </a:solidFill>
                <a:prstDash val="solid"/>
                <a:round/>
              </a:ln>
            </p:spPr>
          </p:sp>
          <p:sp>
            <p:nvSpPr>
              <p:cNvPr name="TextBox 40" id="40"/>
              <p:cNvSpPr txBox="true"/>
              <p:nvPr/>
            </p:nvSpPr>
            <p:spPr>
              <a:xfrm>
                <a:off x="0" y="-38100"/>
                <a:ext cx="2132281" cy="506325"/>
              </a:xfrm>
              <a:prstGeom prst="rect">
                <a:avLst/>
              </a:prstGeom>
            </p:spPr>
            <p:txBody>
              <a:bodyPr anchor="ctr" rtlCol="false" tIns="50800" lIns="50800" bIns="50800" rIns="50800"/>
              <a:lstStyle/>
              <a:p>
                <a:pPr algn="ctr">
                  <a:lnSpc>
                    <a:spcPts val="3362"/>
                  </a:lnSpc>
                </a:pPr>
              </a:p>
            </p:txBody>
          </p:sp>
        </p:grpSp>
        <p:sp>
          <p:nvSpPr>
            <p:cNvPr name="TextBox 41" id="41"/>
            <p:cNvSpPr txBox="true"/>
            <p:nvPr/>
          </p:nvSpPr>
          <p:spPr>
            <a:xfrm rot="0">
              <a:off x="404216" y="1168002"/>
              <a:ext cx="10204030" cy="1994535"/>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Untuk mengetahui pengaruh konformitas terhadap hasil belajar siswa kelas XI di SMAN 9 Bandar Lampung. </a:t>
              </a:r>
            </a:p>
          </p:txBody>
        </p:sp>
        <p:sp>
          <p:nvSpPr>
            <p:cNvPr name="TextBox 42" id="42"/>
            <p:cNvSpPr txBox="true"/>
            <p:nvPr/>
          </p:nvSpPr>
          <p:spPr>
            <a:xfrm rot="0">
              <a:off x="1129949" y="-18541"/>
              <a:ext cx="9156781" cy="897679"/>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Tujuan Penelitian 2</a:t>
              </a:r>
            </a:p>
          </p:txBody>
        </p:sp>
      </p:grpSp>
      <p:grpSp>
        <p:nvGrpSpPr>
          <p:cNvPr name="Group 43" id="43"/>
          <p:cNvGrpSpPr/>
          <p:nvPr/>
        </p:nvGrpSpPr>
        <p:grpSpPr>
          <a:xfrm rot="0">
            <a:off x="8853667" y="6737827"/>
            <a:ext cx="8096003" cy="2579055"/>
            <a:chOff x="0" y="0"/>
            <a:chExt cx="10794670" cy="3438739"/>
          </a:xfrm>
        </p:grpSpPr>
        <p:sp>
          <p:nvSpPr>
            <p:cNvPr name="Freeform 44" id="44"/>
            <p:cNvSpPr/>
            <p:nvPr/>
          </p:nvSpPr>
          <p:spPr>
            <a:xfrm flipH="false" flipV="false" rot="0">
              <a:off x="0" y="0"/>
              <a:ext cx="879077" cy="879077"/>
            </a:xfrm>
            <a:custGeom>
              <a:avLst/>
              <a:gdLst/>
              <a:ahLst/>
              <a:cxnLst/>
              <a:rect r="r" b="b" t="t" l="l"/>
              <a:pathLst>
                <a:path h="879077" w="879077">
                  <a:moveTo>
                    <a:pt x="0" y="0"/>
                  </a:moveTo>
                  <a:lnTo>
                    <a:pt x="879077" y="0"/>
                  </a:lnTo>
                  <a:lnTo>
                    <a:pt x="879077" y="879077"/>
                  </a:lnTo>
                  <a:lnTo>
                    <a:pt x="0" y="8790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5" id="45"/>
            <p:cNvGrpSpPr/>
            <p:nvPr/>
          </p:nvGrpSpPr>
          <p:grpSpPr>
            <a:xfrm rot="0">
              <a:off x="0" y="1068350"/>
              <a:ext cx="10794670" cy="2370389"/>
              <a:chOff x="0" y="0"/>
              <a:chExt cx="2132281" cy="468225"/>
            </a:xfrm>
          </p:grpSpPr>
          <p:sp>
            <p:nvSpPr>
              <p:cNvPr name="Freeform 46" id="46"/>
              <p:cNvSpPr/>
              <p:nvPr/>
            </p:nvSpPr>
            <p:spPr>
              <a:xfrm flipH="false" flipV="false" rot="0">
                <a:off x="0" y="0"/>
                <a:ext cx="2132281" cy="468225"/>
              </a:xfrm>
              <a:custGeom>
                <a:avLst/>
                <a:gdLst/>
                <a:ahLst/>
                <a:cxnLst/>
                <a:rect r="r" b="b" t="t" l="l"/>
                <a:pathLst>
                  <a:path h="468225" w="2132281">
                    <a:moveTo>
                      <a:pt x="48769" y="0"/>
                    </a:moveTo>
                    <a:lnTo>
                      <a:pt x="2083511" y="0"/>
                    </a:lnTo>
                    <a:cubicBezTo>
                      <a:pt x="2096445" y="0"/>
                      <a:pt x="2108850" y="5138"/>
                      <a:pt x="2117996" y="14284"/>
                    </a:cubicBezTo>
                    <a:cubicBezTo>
                      <a:pt x="2127142" y="23430"/>
                      <a:pt x="2132281" y="35835"/>
                      <a:pt x="2132281" y="48769"/>
                    </a:cubicBezTo>
                    <a:lnTo>
                      <a:pt x="2132281" y="419456"/>
                    </a:lnTo>
                    <a:cubicBezTo>
                      <a:pt x="2132281" y="446390"/>
                      <a:pt x="2110446" y="468225"/>
                      <a:pt x="2083511" y="468225"/>
                    </a:cubicBezTo>
                    <a:lnTo>
                      <a:pt x="48769" y="468225"/>
                    </a:lnTo>
                    <a:cubicBezTo>
                      <a:pt x="21835" y="468225"/>
                      <a:pt x="0" y="446390"/>
                      <a:pt x="0" y="419456"/>
                    </a:cubicBezTo>
                    <a:lnTo>
                      <a:pt x="0" y="48769"/>
                    </a:lnTo>
                    <a:cubicBezTo>
                      <a:pt x="0" y="21835"/>
                      <a:pt x="21835" y="0"/>
                      <a:pt x="48769" y="0"/>
                    </a:cubicBezTo>
                    <a:close/>
                  </a:path>
                </a:pathLst>
              </a:custGeom>
              <a:solidFill>
                <a:srgbClr val="858789">
                  <a:alpha val="40000"/>
                </a:srgbClr>
              </a:solidFill>
              <a:ln w="19050" cap="rnd">
                <a:solidFill>
                  <a:srgbClr val="243342">
                    <a:alpha val="40000"/>
                  </a:srgbClr>
                </a:solidFill>
                <a:prstDash val="solid"/>
                <a:round/>
              </a:ln>
            </p:spPr>
          </p:sp>
          <p:sp>
            <p:nvSpPr>
              <p:cNvPr name="TextBox 47" id="47"/>
              <p:cNvSpPr txBox="true"/>
              <p:nvPr/>
            </p:nvSpPr>
            <p:spPr>
              <a:xfrm>
                <a:off x="0" y="-38100"/>
                <a:ext cx="2132281" cy="506325"/>
              </a:xfrm>
              <a:prstGeom prst="rect">
                <a:avLst/>
              </a:prstGeom>
            </p:spPr>
            <p:txBody>
              <a:bodyPr anchor="ctr" rtlCol="false" tIns="50800" lIns="50800" bIns="50800" rIns="50800"/>
              <a:lstStyle/>
              <a:p>
                <a:pPr algn="ctr">
                  <a:lnSpc>
                    <a:spcPts val="3362"/>
                  </a:lnSpc>
                </a:pPr>
              </a:p>
            </p:txBody>
          </p:sp>
        </p:grpSp>
        <p:sp>
          <p:nvSpPr>
            <p:cNvPr name="TextBox 48" id="48"/>
            <p:cNvSpPr txBox="true"/>
            <p:nvPr/>
          </p:nvSpPr>
          <p:spPr>
            <a:xfrm rot="0">
              <a:off x="404216" y="1168002"/>
              <a:ext cx="10204030" cy="1994535"/>
            </a:xfrm>
            <a:prstGeom prst="rect">
              <a:avLst/>
            </a:prstGeom>
          </p:spPr>
          <p:txBody>
            <a:bodyPr anchor="t" rtlCol="false" tIns="0" lIns="0" bIns="0" rIns="0">
              <a:spAutoFit/>
            </a:bodyPr>
            <a:lstStyle/>
            <a:p>
              <a:pPr algn="l">
                <a:lnSpc>
                  <a:spcPts val="3779"/>
                </a:lnSpc>
              </a:pPr>
              <a:r>
                <a:rPr lang="en-US" sz="2700">
                  <a:solidFill>
                    <a:srgbClr val="000000"/>
                  </a:solidFill>
                  <a:latin typeface="Karnchang"/>
                  <a:ea typeface="Karnchang"/>
                  <a:cs typeface="Karnchang"/>
                  <a:sym typeface="Karnchang"/>
                </a:rPr>
                <a:t>Untuk mengetahui pengaruh motivasi belajar dan konformitas secara simultan terhadap hasil belajar siswa kelas XI di SMAN 9 Bandar Lampung</a:t>
              </a:r>
            </a:p>
          </p:txBody>
        </p:sp>
        <p:sp>
          <p:nvSpPr>
            <p:cNvPr name="TextBox 49" id="49"/>
            <p:cNvSpPr txBox="true"/>
            <p:nvPr/>
          </p:nvSpPr>
          <p:spPr>
            <a:xfrm rot="0">
              <a:off x="1129949" y="-18541"/>
              <a:ext cx="9156781" cy="897679"/>
            </a:xfrm>
            <a:prstGeom prst="rect">
              <a:avLst/>
            </a:prstGeom>
          </p:spPr>
          <p:txBody>
            <a:bodyPr anchor="t" rtlCol="false" tIns="0" lIns="0" bIns="0" rIns="0">
              <a:spAutoFit/>
            </a:bodyPr>
            <a:lstStyle/>
            <a:p>
              <a:pPr algn="l">
                <a:lnSpc>
                  <a:spcPts val="3680"/>
                </a:lnSpc>
              </a:pPr>
              <a:r>
                <a:rPr lang="en-US" sz="4000" b="true">
                  <a:solidFill>
                    <a:srgbClr val="243342"/>
                  </a:solidFill>
                  <a:latin typeface="Karnchang Bold"/>
                  <a:ea typeface="Karnchang Bold"/>
                  <a:cs typeface="Karnchang Bold"/>
                  <a:sym typeface="Karnchang Bold"/>
                </a:rPr>
                <a:t>Tujuan Penelitian 3</a:t>
              </a:r>
            </a:p>
          </p:txBody>
        </p:sp>
      </p:grpSp>
    </p:spTree>
  </p:cSld>
  <p:clrMapOvr>
    <a:masterClrMapping/>
  </p:clrMapOvr>
</p:sld>
</file>

<file path=ppt/slides/slide7.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4293776" y="1164537"/>
            <a:ext cx="9700448" cy="1107440"/>
          </a:xfrm>
          <a:prstGeom prst="rect">
            <a:avLst/>
          </a:prstGeom>
        </p:spPr>
        <p:txBody>
          <a:bodyPr anchor="t" rtlCol="false" tIns="0" lIns="0" bIns="0" rIns="0">
            <a:spAutoFit/>
          </a:bodyPr>
          <a:lstStyle/>
          <a:p>
            <a:pPr algn="ctr">
              <a:lnSpc>
                <a:spcPts val="5980"/>
              </a:lnSpc>
            </a:pPr>
            <a:r>
              <a:rPr lang="en-US" sz="6500" b="true">
                <a:solidFill>
                  <a:srgbClr val="243342"/>
                </a:solidFill>
                <a:latin typeface="Karnchang Bold"/>
                <a:ea typeface="Karnchang Bold"/>
                <a:cs typeface="Karnchang Bold"/>
                <a:sym typeface="Karnchang Bold"/>
              </a:rPr>
              <a:t>Manfaat Penelitian</a:t>
            </a:r>
          </a:p>
        </p:txBody>
      </p:sp>
      <p:sp>
        <p:nvSpPr>
          <p:cNvPr name="TextBox 26" id="26"/>
          <p:cNvSpPr txBox="true"/>
          <p:nvPr/>
        </p:nvSpPr>
        <p:spPr>
          <a:xfrm rot="0">
            <a:off x="1960029" y="2593965"/>
            <a:ext cx="14168584" cy="5510840"/>
          </a:xfrm>
          <a:prstGeom prst="rect">
            <a:avLst/>
          </a:prstGeom>
        </p:spPr>
        <p:txBody>
          <a:bodyPr anchor="t" rtlCol="false" tIns="0" lIns="0" bIns="0" rIns="0">
            <a:spAutoFit/>
          </a:bodyPr>
          <a:lstStyle/>
          <a:p>
            <a:pPr algn="just">
              <a:lnSpc>
                <a:spcPts val="6048"/>
              </a:lnSpc>
            </a:pPr>
            <a:r>
              <a:rPr lang="en-US" sz="4320">
                <a:solidFill>
                  <a:srgbClr val="000000"/>
                </a:solidFill>
                <a:latin typeface="Karnchang"/>
                <a:ea typeface="Karnchang"/>
                <a:cs typeface="Karnchang"/>
                <a:sym typeface="Karnchang"/>
              </a:rPr>
              <a:t>Penelitian ini diharapkan dapat memberikan kontribusi dalam pengembangan ilmu pendidikan, khususnya pada kajian psikologi pendidikan. Hasil penelitian ini dapat memperkaya teori mengenai faktor faktor yang memengaruhi hasil belajar siswa, terutama terkait peran  motivasi belajar dan konformitas teman sebaya dengan memperhatikan prestasi akademik siswa..</a:t>
            </a:r>
          </a:p>
        </p:txBody>
      </p:sp>
      <p:grpSp>
        <p:nvGrpSpPr>
          <p:cNvPr name="Group 27" id="27"/>
          <p:cNvGrpSpPr/>
          <p:nvPr/>
        </p:nvGrpSpPr>
        <p:grpSpPr>
          <a:xfrm rot="0">
            <a:off x="15665503" y="317552"/>
            <a:ext cx="2042119" cy="650325"/>
            <a:chOff x="0" y="0"/>
            <a:chExt cx="537842" cy="171279"/>
          </a:xfrm>
        </p:grpSpPr>
        <p:sp>
          <p:nvSpPr>
            <p:cNvPr name="Freeform 28" id="28"/>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29" id="29"/>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0" id="30"/>
          <p:cNvGrpSpPr/>
          <p:nvPr/>
        </p:nvGrpSpPr>
        <p:grpSpPr>
          <a:xfrm rot="0">
            <a:off x="629723" y="9258300"/>
            <a:ext cx="6961669" cy="627749"/>
            <a:chOff x="0" y="0"/>
            <a:chExt cx="1833526" cy="165333"/>
          </a:xfrm>
        </p:grpSpPr>
        <p:sp>
          <p:nvSpPr>
            <p:cNvPr name="Freeform 31" id="31"/>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2" id="32"/>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slides/slide8.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4293776" y="669680"/>
            <a:ext cx="9700448" cy="1107440"/>
          </a:xfrm>
          <a:prstGeom prst="rect">
            <a:avLst/>
          </a:prstGeom>
        </p:spPr>
        <p:txBody>
          <a:bodyPr anchor="t" rtlCol="false" tIns="0" lIns="0" bIns="0" rIns="0">
            <a:spAutoFit/>
          </a:bodyPr>
          <a:lstStyle/>
          <a:p>
            <a:pPr algn="ctr">
              <a:lnSpc>
                <a:spcPts val="5980"/>
              </a:lnSpc>
            </a:pPr>
            <a:r>
              <a:rPr lang="en-US" sz="6500" b="true">
                <a:solidFill>
                  <a:srgbClr val="243342"/>
                </a:solidFill>
                <a:latin typeface="Karnchang Bold"/>
                <a:ea typeface="Karnchang Bold"/>
                <a:cs typeface="Karnchang Bold"/>
                <a:sym typeface="Karnchang Bold"/>
              </a:rPr>
              <a:t>Ruang Lingkup Peneliti</a:t>
            </a:r>
          </a:p>
        </p:txBody>
      </p:sp>
      <p:sp>
        <p:nvSpPr>
          <p:cNvPr name="TextBox 26" id="26"/>
          <p:cNvSpPr txBox="true"/>
          <p:nvPr/>
        </p:nvSpPr>
        <p:spPr>
          <a:xfrm rot="0">
            <a:off x="2527029" y="2052902"/>
            <a:ext cx="13233941" cy="6944940"/>
          </a:xfrm>
          <a:prstGeom prst="rect">
            <a:avLst/>
          </a:prstGeom>
        </p:spPr>
        <p:txBody>
          <a:bodyPr anchor="t" rtlCol="false" tIns="0" lIns="0" bIns="0" rIns="0">
            <a:spAutoFit/>
          </a:bodyPr>
          <a:lstStyle/>
          <a:p>
            <a:pPr algn="just">
              <a:lnSpc>
                <a:spcPts val="4502"/>
              </a:lnSpc>
            </a:pPr>
            <a:r>
              <a:rPr lang="en-US" sz="3216">
                <a:solidFill>
                  <a:srgbClr val="000000"/>
                </a:solidFill>
                <a:latin typeface="Karnchang"/>
                <a:ea typeface="Karnchang"/>
                <a:cs typeface="Karnchang"/>
                <a:sym typeface="Karnchang"/>
              </a:rPr>
              <a:t>Penelitian ini memiliki ruang lingkup sebagai berikut:</a:t>
            </a:r>
          </a:p>
          <a:p>
            <a:pPr algn="just">
              <a:lnSpc>
                <a:spcPts val="4502"/>
              </a:lnSpc>
            </a:pPr>
            <a:r>
              <a:rPr lang="en-US" sz="3216">
                <a:solidFill>
                  <a:srgbClr val="000000"/>
                </a:solidFill>
                <a:latin typeface="Karnchang"/>
                <a:ea typeface="Karnchang"/>
                <a:cs typeface="Karnchang"/>
                <a:sym typeface="Karnchang"/>
              </a:rPr>
              <a:t>1. Ojek Penelitian</a:t>
            </a:r>
          </a:p>
          <a:p>
            <a:pPr algn="just">
              <a:lnSpc>
                <a:spcPts val="4502"/>
              </a:lnSpc>
            </a:pPr>
            <a:r>
              <a:rPr lang="en-US" sz="3216">
                <a:solidFill>
                  <a:srgbClr val="000000"/>
                </a:solidFill>
                <a:latin typeface="Karnchang"/>
                <a:ea typeface="Karnchang"/>
                <a:cs typeface="Karnchang"/>
                <a:sym typeface="Karnchang"/>
              </a:rPr>
              <a:t>Objek penelitian ini adalah Motivasi Belajar (X1), Konformitas (X2), Hasil  Belajar siswa (Y) dan Prestasi Akademik (Z).</a:t>
            </a:r>
          </a:p>
          <a:p>
            <a:pPr algn="just">
              <a:lnSpc>
                <a:spcPts val="4502"/>
              </a:lnSpc>
            </a:pPr>
            <a:r>
              <a:rPr lang="en-US" sz="3216">
                <a:solidFill>
                  <a:srgbClr val="000000"/>
                </a:solidFill>
                <a:latin typeface="Karnchang"/>
                <a:ea typeface="Karnchang"/>
                <a:cs typeface="Karnchang"/>
                <a:sym typeface="Karnchang"/>
              </a:rPr>
              <a:t>2. Subjek Penelitian</a:t>
            </a:r>
          </a:p>
          <a:p>
            <a:pPr algn="just">
              <a:lnSpc>
                <a:spcPts val="4502"/>
              </a:lnSpc>
            </a:pPr>
            <a:r>
              <a:rPr lang="en-US" sz="3216">
                <a:solidFill>
                  <a:srgbClr val="000000"/>
                </a:solidFill>
                <a:latin typeface="Karnchang"/>
                <a:ea typeface="Karnchang"/>
                <a:cs typeface="Karnchang"/>
                <a:sym typeface="Karnchang"/>
              </a:rPr>
              <a:t>Subjek penelitian ini adalah siswa kelas XI.</a:t>
            </a:r>
          </a:p>
          <a:p>
            <a:pPr algn="just">
              <a:lnSpc>
                <a:spcPts val="4502"/>
              </a:lnSpc>
            </a:pPr>
            <a:r>
              <a:rPr lang="en-US" sz="3216">
                <a:solidFill>
                  <a:srgbClr val="000000"/>
                </a:solidFill>
                <a:latin typeface="Karnchang"/>
                <a:ea typeface="Karnchang"/>
                <a:cs typeface="Karnchang"/>
                <a:sym typeface="Karnchang"/>
              </a:rPr>
              <a:t>3. Tempat Penelitian</a:t>
            </a:r>
          </a:p>
          <a:p>
            <a:pPr algn="just">
              <a:lnSpc>
                <a:spcPts val="4502"/>
              </a:lnSpc>
            </a:pPr>
            <a:r>
              <a:rPr lang="en-US" sz="3216">
                <a:solidFill>
                  <a:srgbClr val="000000"/>
                </a:solidFill>
                <a:latin typeface="Karnchang"/>
                <a:ea typeface="Karnchang"/>
                <a:cs typeface="Karnchang"/>
                <a:sym typeface="Karnchang"/>
              </a:rPr>
              <a:t>Penelitian ini dilakukan di SMA Negeri 9 Bandar Lampung.</a:t>
            </a:r>
          </a:p>
          <a:p>
            <a:pPr algn="just">
              <a:lnSpc>
                <a:spcPts val="4502"/>
              </a:lnSpc>
            </a:pPr>
            <a:r>
              <a:rPr lang="en-US" sz="3216">
                <a:solidFill>
                  <a:srgbClr val="000000"/>
                </a:solidFill>
                <a:latin typeface="Karnchang"/>
                <a:ea typeface="Karnchang"/>
                <a:cs typeface="Karnchang"/>
                <a:sym typeface="Karnchang"/>
              </a:rPr>
              <a:t>4. Waktu Penelitian</a:t>
            </a:r>
          </a:p>
          <a:p>
            <a:pPr algn="just">
              <a:lnSpc>
                <a:spcPts val="4502"/>
              </a:lnSpc>
            </a:pPr>
            <a:r>
              <a:rPr lang="en-US" sz="3216">
                <a:solidFill>
                  <a:srgbClr val="000000"/>
                </a:solidFill>
                <a:latin typeface="Karnchang"/>
                <a:ea typeface="Karnchang"/>
                <a:cs typeface="Karnchang"/>
                <a:sym typeface="Karnchang"/>
              </a:rPr>
              <a:t>Waktu Penelitian ini dilakukan pada tahun 2025.</a:t>
            </a:r>
          </a:p>
          <a:p>
            <a:pPr algn="just">
              <a:lnSpc>
                <a:spcPts val="4502"/>
              </a:lnSpc>
            </a:pPr>
            <a:r>
              <a:rPr lang="en-US" sz="3216">
                <a:solidFill>
                  <a:srgbClr val="000000"/>
                </a:solidFill>
                <a:latin typeface="Karnchang"/>
                <a:ea typeface="Karnchang"/>
                <a:cs typeface="Karnchang"/>
                <a:sym typeface="Karnchang"/>
              </a:rPr>
              <a:t>5. Ruang Lingkup</a:t>
            </a:r>
          </a:p>
          <a:p>
            <a:pPr algn="just">
              <a:lnSpc>
                <a:spcPts val="4502"/>
              </a:lnSpc>
            </a:pPr>
            <a:r>
              <a:rPr lang="en-US" sz="3216">
                <a:solidFill>
                  <a:srgbClr val="000000"/>
                </a:solidFill>
                <a:latin typeface="Karnchang"/>
                <a:ea typeface="Karnchang"/>
                <a:cs typeface="Karnchang"/>
                <a:sym typeface="Karnchang"/>
              </a:rPr>
              <a:t>Ruang lingkup disiplin ilmu dalam penelitian ini adalah ilmu ekonomi.</a:t>
            </a:r>
          </a:p>
        </p:txBody>
      </p:sp>
      <p:grpSp>
        <p:nvGrpSpPr>
          <p:cNvPr name="Group 27" id="27"/>
          <p:cNvGrpSpPr/>
          <p:nvPr/>
        </p:nvGrpSpPr>
        <p:grpSpPr>
          <a:xfrm rot="0">
            <a:off x="15665503" y="317552"/>
            <a:ext cx="2042119" cy="650325"/>
            <a:chOff x="0" y="0"/>
            <a:chExt cx="537842" cy="171279"/>
          </a:xfrm>
        </p:grpSpPr>
        <p:sp>
          <p:nvSpPr>
            <p:cNvPr name="Freeform 28" id="28"/>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29" id="29"/>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0" id="30"/>
          <p:cNvGrpSpPr/>
          <p:nvPr/>
        </p:nvGrpSpPr>
        <p:grpSpPr>
          <a:xfrm rot="0">
            <a:off x="629723" y="9258300"/>
            <a:ext cx="6961669" cy="627749"/>
            <a:chOff x="0" y="0"/>
            <a:chExt cx="1833526" cy="165333"/>
          </a:xfrm>
        </p:grpSpPr>
        <p:sp>
          <p:nvSpPr>
            <p:cNvPr name="Freeform 31" id="31"/>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2" id="32"/>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slides/slide9.xml><?xml version="1.0" encoding="utf-8"?>
<p:sld xmlns:p="http://schemas.openxmlformats.org/presentationml/2006/main" xmlns:a="http://schemas.openxmlformats.org/drawingml/2006/main">
  <p:cSld>
    <p:bg>
      <p:bgPr>
        <a:solidFill>
          <a:srgbClr val="E6EAEF"/>
        </a:solidFill>
      </p:bgPr>
    </p:bg>
    <p:spTree>
      <p:nvGrpSpPr>
        <p:cNvPr id="1" name=""/>
        <p:cNvGrpSpPr/>
        <p:nvPr/>
      </p:nvGrpSpPr>
      <p:grpSpPr>
        <a:xfrm>
          <a:off x="0" y="0"/>
          <a:ext cx="0" cy="0"/>
          <a:chOff x="0" y="0"/>
          <a:chExt cx="0" cy="0"/>
        </a:xfrm>
      </p:grpSpPr>
      <p:grpSp>
        <p:nvGrpSpPr>
          <p:cNvPr name="Group 2" id="2"/>
          <p:cNvGrpSpPr/>
          <p:nvPr/>
        </p:nvGrpSpPr>
        <p:grpSpPr>
          <a:xfrm rot="0">
            <a:off x="787067" y="592941"/>
            <a:ext cx="16713866" cy="9101117"/>
            <a:chOff x="0" y="0"/>
            <a:chExt cx="4402006" cy="2397002"/>
          </a:xfrm>
        </p:grpSpPr>
        <p:sp>
          <p:nvSpPr>
            <p:cNvPr name="Freeform 3" id="3"/>
            <p:cNvSpPr/>
            <p:nvPr/>
          </p:nvSpPr>
          <p:spPr>
            <a:xfrm flipH="false" flipV="false" rot="0">
              <a:off x="0" y="0"/>
              <a:ext cx="4402006" cy="2397002"/>
            </a:xfrm>
            <a:custGeom>
              <a:avLst/>
              <a:gdLst/>
              <a:ahLst/>
              <a:cxnLst/>
              <a:rect r="r" b="b" t="t" l="l"/>
              <a:pathLst>
                <a:path h="2397002" w="4402006">
                  <a:moveTo>
                    <a:pt x="23623" y="0"/>
                  </a:moveTo>
                  <a:lnTo>
                    <a:pt x="4378382" y="0"/>
                  </a:lnTo>
                  <a:cubicBezTo>
                    <a:pt x="4391429" y="0"/>
                    <a:pt x="4402006" y="10577"/>
                    <a:pt x="4402006" y="23623"/>
                  </a:cubicBezTo>
                  <a:lnTo>
                    <a:pt x="4402006" y="2373379"/>
                  </a:lnTo>
                  <a:cubicBezTo>
                    <a:pt x="4402006" y="2379644"/>
                    <a:pt x="4399517" y="2385653"/>
                    <a:pt x="4395087" y="2390083"/>
                  </a:cubicBezTo>
                  <a:cubicBezTo>
                    <a:pt x="4390656" y="2394513"/>
                    <a:pt x="4384647" y="2397002"/>
                    <a:pt x="4378382" y="2397002"/>
                  </a:cubicBezTo>
                  <a:lnTo>
                    <a:pt x="23623" y="2397002"/>
                  </a:lnTo>
                  <a:cubicBezTo>
                    <a:pt x="17358" y="2397002"/>
                    <a:pt x="11349" y="2394513"/>
                    <a:pt x="6919" y="2390083"/>
                  </a:cubicBezTo>
                  <a:cubicBezTo>
                    <a:pt x="2489" y="2385653"/>
                    <a:pt x="0" y="2379644"/>
                    <a:pt x="0" y="2373379"/>
                  </a:cubicBezTo>
                  <a:lnTo>
                    <a:pt x="0" y="23623"/>
                  </a:lnTo>
                  <a:cubicBezTo>
                    <a:pt x="0" y="17358"/>
                    <a:pt x="2489" y="11349"/>
                    <a:pt x="6919" y="6919"/>
                  </a:cubicBezTo>
                  <a:cubicBezTo>
                    <a:pt x="11349" y="2489"/>
                    <a:pt x="17358" y="0"/>
                    <a:pt x="23623" y="0"/>
                  </a:cubicBezTo>
                  <a:close/>
                </a:path>
              </a:pathLst>
            </a:custGeom>
            <a:solidFill>
              <a:srgbClr val="E6EAEF"/>
            </a:solidFill>
            <a:ln w="19050" cap="rnd">
              <a:solidFill>
                <a:srgbClr val="243342"/>
              </a:solidFill>
              <a:prstDash val="solid"/>
              <a:round/>
            </a:ln>
          </p:spPr>
        </p:sp>
        <p:sp>
          <p:nvSpPr>
            <p:cNvPr name="TextBox 4" id="4"/>
            <p:cNvSpPr txBox="true"/>
            <p:nvPr/>
          </p:nvSpPr>
          <p:spPr>
            <a:xfrm>
              <a:off x="0" y="-38100"/>
              <a:ext cx="4402006" cy="2435102"/>
            </a:xfrm>
            <a:prstGeom prst="rect">
              <a:avLst/>
            </a:prstGeom>
          </p:spPr>
          <p:txBody>
            <a:bodyPr anchor="ctr" rtlCol="false" tIns="50800" lIns="50800" bIns="50800" rIns="50800"/>
            <a:lstStyle/>
            <a:p>
              <a:pPr algn="ctr">
                <a:lnSpc>
                  <a:spcPts val="3362"/>
                </a:lnSpc>
              </a:pPr>
            </a:p>
          </p:txBody>
        </p:sp>
      </p:grpSp>
      <p:grpSp>
        <p:nvGrpSpPr>
          <p:cNvPr name="Group 5" id="5"/>
          <p:cNvGrpSpPr/>
          <p:nvPr/>
        </p:nvGrpSpPr>
        <p:grpSpPr>
          <a:xfrm rot="-7538080">
            <a:off x="-7029811" y="-5584933"/>
            <a:ext cx="9808447" cy="9331824"/>
            <a:chOff x="0" y="0"/>
            <a:chExt cx="13077930" cy="12442432"/>
          </a:xfrm>
        </p:grpSpPr>
        <p:grpSp>
          <p:nvGrpSpPr>
            <p:cNvPr name="Group 6" id="6"/>
            <p:cNvGrpSpPr/>
            <p:nvPr/>
          </p:nvGrpSpPr>
          <p:grpSpPr>
            <a:xfrm rot="2252144">
              <a:off x="1498251" y="1484738"/>
              <a:ext cx="7399579" cy="7432687"/>
              <a:chOff x="0" y="0"/>
              <a:chExt cx="2816645" cy="2829248"/>
            </a:xfrm>
          </p:grpSpPr>
          <p:sp>
            <p:nvSpPr>
              <p:cNvPr name="Freeform 7" id="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8" id="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252144">
              <a:off x="2397493" y="3224228"/>
              <a:ext cx="7399579" cy="7432687"/>
              <a:chOff x="0" y="0"/>
              <a:chExt cx="2816645" cy="2829248"/>
            </a:xfrm>
          </p:grpSpPr>
          <p:sp>
            <p:nvSpPr>
              <p:cNvPr name="Freeform 10" id="1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11" id="1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252144">
              <a:off x="4180100" y="3525007"/>
              <a:ext cx="7399579" cy="7432687"/>
              <a:chOff x="0" y="0"/>
              <a:chExt cx="2816645" cy="2829248"/>
            </a:xfrm>
          </p:grpSpPr>
          <p:sp>
            <p:nvSpPr>
              <p:cNvPr name="Freeform 13" id="1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14" id="1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grpSp>
        <p:nvGrpSpPr>
          <p:cNvPr name="Group 15" id="15"/>
          <p:cNvGrpSpPr/>
          <p:nvPr/>
        </p:nvGrpSpPr>
        <p:grpSpPr>
          <a:xfrm rot="2124477">
            <a:off x="15979122" y="5429903"/>
            <a:ext cx="9808447" cy="9331824"/>
            <a:chOff x="0" y="0"/>
            <a:chExt cx="13077930" cy="12442432"/>
          </a:xfrm>
        </p:grpSpPr>
        <p:grpSp>
          <p:nvGrpSpPr>
            <p:cNvPr name="Group 16" id="16"/>
            <p:cNvGrpSpPr/>
            <p:nvPr/>
          </p:nvGrpSpPr>
          <p:grpSpPr>
            <a:xfrm rot="2252144">
              <a:off x="1498251" y="1484738"/>
              <a:ext cx="7399579" cy="7432687"/>
              <a:chOff x="0" y="0"/>
              <a:chExt cx="2816645" cy="2829248"/>
            </a:xfrm>
          </p:grpSpPr>
          <p:sp>
            <p:nvSpPr>
              <p:cNvPr name="Freeform 17" id="17"/>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243342"/>
              </a:solidFill>
            </p:spPr>
          </p:sp>
          <p:sp>
            <p:nvSpPr>
              <p:cNvPr name="TextBox 18" id="18"/>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19" id="19"/>
            <p:cNvGrpSpPr/>
            <p:nvPr/>
          </p:nvGrpSpPr>
          <p:grpSpPr>
            <a:xfrm rot="2252144">
              <a:off x="2397493" y="3224228"/>
              <a:ext cx="7399579" cy="7432687"/>
              <a:chOff x="0" y="0"/>
              <a:chExt cx="2816645" cy="2829248"/>
            </a:xfrm>
          </p:grpSpPr>
          <p:sp>
            <p:nvSpPr>
              <p:cNvPr name="Freeform 20" id="20"/>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535659"/>
              </a:solidFill>
            </p:spPr>
          </p:sp>
          <p:sp>
            <p:nvSpPr>
              <p:cNvPr name="TextBox 21" id="21"/>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nvGrpSpPr>
            <p:cNvPr name="Group 22" id="22"/>
            <p:cNvGrpSpPr/>
            <p:nvPr/>
          </p:nvGrpSpPr>
          <p:grpSpPr>
            <a:xfrm rot="2252144">
              <a:off x="4180100" y="3525007"/>
              <a:ext cx="7399579" cy="7432687"/>
              <a:chOff x="0" y="0"/>
              <a:chExt cx="2816645" cy="2829248"/>
            </a:xfrm>
          </p:grpSpPr>
          <p:sp>
            <p:nvSpPr>
              <p:cNvPr name="Freeform 23" id="23"/>
              <p:cNvSpPr/>
              <p:nvPr/>
            </p:nvSpPr>
            <p:spPr>
              <a:xfrm flipH="false" flipV="false" rot="0">
                <a:off x="0" y="0"/>
                <a:ext cx="2816645" cy="2829248"/>
              </a:xfrm>
              <a:custGeom>
                <a:avLst/>
                <a:gdLst/>
                <a:ahLst/>
                <a:cxnLst/>
                <a:rect r="r" b="b" t="t" l="l"/>
                <a:pathLst>
                  <a:path h="2829248" w="2816645">
                    <a:moveTo>
                      <a:pt x="0" y="0"/>
                    </a:moveTo>
                    <a:lnTo>
                      <a:pt x="2816645" y="0"/>
                    </a:lnTo>
                    <a:lnTo>
                      <a:pt x="2816645" y="2829248"/>
                    </a:lnTo>
                    <a:lnTo>
                      <a:pt x="0" y="2829248"/>
                    </a:lnTo>
                    <a:close/>
                  </a:path>
                </a:pathLst>
              </a:custGeom>
              <a:solidFill>
                <a:srgbClr val="858789"/>
              </a:solidFill>
            </p:spPr>
          </p:sp>
          <p:sp>
            <p:nvSpPr>
              <p:cNvPr name="TextBox 24" id="24"/>
              <p:cNvSpPr txBox="true"/>
              <p:nvPr/>
            </p:nvSpPr>
            <p:spPr>
              <a:xfrm>
                <a:off x="0" y="-123825"/>
                <a:ext cx="2816645" cy="2953073"/>
              </a:xfrm>
              <a:prstGeom prst="rect">
                <a:avLst/>
              </a:prstGeom>
            </p:spPr>
            <p:txBody>
              <a:bodyPr anchor="ctr" rtlCol="false" tIns="50800" lIns="50800" bIns="50800" rIns="50800"/>
              <a:lstStyle/>
              <a:p>
                <a:pPr algn="ctr">
                  <a:lnSpc>
                    <a:spcPts val="2659"/>
                  </a:lnSpc>
                  <a:spcBef>
                    <a:spcPct val="0"/>
                  </a:spcBef>
                </a:pPr>
              </a:p>
            </p:txBody>
          </p:sp>
        </p:grpSp>
      </p:grpSp>
      <p:sp>
        <p:nvSpPr>
          <p:cNvPr name="TextBox 25" id="25"/>
          <p:cNvSpPr txBox="true"/>
          <p:nvPr/>
        </p:nvSpPr>
        <p:spPr>
          <a:xfrm rot="0">
            <a:off x="1490452" y="819150"/>
            <a:ext cx="6584507" cy="1727107"/>
          </a:xfrm>
          <a:prstGeom prst="rect">
            <a:avLst/>
          </a:prstGeom>
        </p:spPr>
        <p:txBody>
          <a:bodyPr anchor="t" rtlCol="false" tIns="0" lIns="0" bIns="0" rIns="0">
            <a:spAutoFit/>
          </a:bodyPr>
          <a:lstStyle/>
          <a:p>
            <a:pPr algn="ctr">
              <a:lnSpc>
                <a:spcPts val="9199"/>
              </a:lnSpc>
            </a:pPr>
            <a:r>
              <a:rPr lang="en-US" b="true" sz="9999">
                <a:solidFill>
                  <a:srgbClr val="243342"/>
                </a:solidFill>
                <a:latin typeface="Karnchang Bold"/>
                <a:ea typeface="Karnchang Bold"/>
                <a:cs typeface="Karnchang Bold"/>
                <a:sym typeface="Karnchang Bold"/>
              </a:rPr>
              <a:t>BAB 2</a:t>
            </a:r>
          </a:p>
        </p:txBody>
      </p:sp>
      <p:sp>
        <p:nvSpPr>
          <p:cNvPr name="TextBox 26" id="26"/>
          <p:cNvSpPr txBox="true"/>
          <p:nvPr/>
        </p:nvSpPr>
        <p:spPr>
          <a:xfrm rot="0">
            <a:off x="7177113" y="1171869"/>
            <a:ext cx="7731811" cy="1107394"/>
          </a:xfrm>
          <a:prstGeom prst="rect">
            <a:avLst/>
          </a:prstGeom>
        </p:spPr>
        <p:txBody>
          <a:bodyPr anchor="t" rtlCol="false" tIns="0" lIns="0" bIns="0" rIns="0">
            <a:spAutoFit/>
          </a:bodyPr>
          <a:lstStyle/>
          <a:p>
            <a:pPr algn="ctr">
              <a:lnSpc>
                <a:spcPts val="5980"/>
              </a:lnSpc>
            </a:pPr>
            <a:r>
              <a:rPr lang="en-US" sz="6500" b="true">
                <a:solidFill>
                  <a:srgbClr val="000000"/>
                </a:solidFill>
                <a:latin typeface="Karnchang Bold"/>
                <a:ea typeface="Karnchang Bold"/>
                <a:cs typeface="Karnchang Bold"/>
                <a:sym typeface="Karnchang Bold"/>
              </a:rPr>
              <a:t>Kajian Pustaka</a:t>
            </a:r>
          </a:p>
        </p:txBody>
      </p:sp>
      <p:grpSp>
        <p:nvGrpSpPr>
          <p:cNvPr name="Group 27" id="27"/>
          <p:cNvGrpSpPr/>
          <p:nvPr/>
        </p:nvGrpSpPr>
        <p:grpSpPr>
          <a:xfrm rot="0">
            <a:off x="2941613" y="2808173"/>
            <a:ext cx="13744950" cy="5954271"/>
            <a:chOff x="0" y="0"/>
            <a:chExt cx="18326600" cy="7939028"/>
          </a:xfrm>
        </p:grpSpPr>
        <p:grpSp>
          <p:nvGrpSpPr>
            <p:cNvPr name="Group 28" id="28"/>
            <p:cNvGrpSpPr/>
            <p:nvPr/>
          </p:nvGrpSpPr>
          <p:grpSpPr>
            <a:xfrm rot="0">
              <a:off x="0" y="0"/>
              <a:ext cx="18326600" cy="7939028"/>
              <a:chOff x="0" y="0"/>
              <a:chExt cx="4529510" cy="1962170"/>
            </a:xfrm>
          </p:grpSpPr>
          <p:sp>
            <p:nvSpPr>
              <p:cNvPr name="Freeform 29" id="29"/>
              <p:cNvSpPr/>
              <p:nvPr/>
            </p:nvSpPr>
            <p:spPr>
              <a:xfrm flipH="false" flipV="false" rot="0">
                <a:off x="0" y="0"/>
                <a:ext cx="4529510" cy="1962170"/>
              </a:xfrm>
              <a:custGeom>
                <a:avLst/>
                <a:gdLst/>
                <a:ahLst/>
                <a:cxnLst/>
                <a:rect r="r" b="b" t="t" l="l"/>
                <a:pathLst>
                  <a:path h="1962170" w="4529510">
                    <a:moveTo>
                      <a:pt x="22958" y="0"/>
                    </a:moveTo>
                    <a:lnTo>
                      <a:pt x="4506552" y="0"/>
                    </a:lnTo>
                    <a:cubicBezTo>
                      <a:pt x="4519231" y="0"/>
                      <a:pt x="4529510" y="10279"/>
                      <a:pt x="4529510" y="22958"/>
                    </a:cubicBezTo>
                    <a:lnTo>
                      <a:pt x="4529510" y="1939212"/>
                    </a:lnTo>
                    <a:cubicBezTo>
                      <a:pt x="4529510" y="1951891"/>
                      <a:pt x="4519231" y="1962170"/>
                      <a:pt x="4506552" y="1962170"/>
                    </a:cubicBezTo>
                    <a:lnTo>
                      <a:pt x="22958" y="1962170"/>
                    </a:lnTo>
                    <a:cubicBezTo>
                      <a:pt x="10279" y="1962170"/>
                      <a:pt x="0" y="1951891"/>
                      <a:pt x="0" y="1939212"/>
                    </a:cubicBezTo>
                    <a:lnTo>
                      <a:pt x="0" y="22958"/>
                    </a:lnTo>
                    <a:cubicBezTo>
                      <a:pt x="0" y="10279"/>
                      <a:pt x="10279" y="0"/>
                      <a:pt x="22958" y="0"/>
                    </a:cubicBezTo>
                    <a:close/>
                  </a:path>
                </a:pathLst>
              </a:custGeom>
              <a:solidFill>
                <a:srgbClr val="858789">
                  <a:alpha val="40000"/>
                </a:srgbClr>
              </a:solidFill>
              <a:ln w="19050" cap="rnd">
                <a:solidFill>
                  <a:srgbClr val="243342">
                    <a:alpha val="40000"/>
                  </a:srgbClr>
                </a:solidFill>
                <a:prstDash val="solid"/>
                <a:round/>
              </a:ln>
            </p:spPr>
          </p:sp>
          <p:sp>
            <p:nvSpPr>
              <p:cNvPr name="TextBox 30" id="30"/>
              <p:cNvSpPr txBox="true"/>
              <p:nvPr/>
            </p:nvSpPr>
            <p:spPr>
              <a:xfrm>
                <a:off x="0" y="-38100"/>
                <a:ext cx="4529510" cy="2000270"/>
              </a:xfrm>
              <a:prstGeom prst="rect">
                <a:avLst/>
              </a:prstGeom>
            </p:spPr>
            <p:txBody>
              <a:bodyPr anchor="ctr" rtlCol="false" tIns="50800" lIns="50800" bIns="50800" rIns="50800"/>
              <a:lstStyle/>
              <a:p>
                <a:pPr algn="ctr">
                  <a:lnSpc>
                    <a:spcPts val="3362"/>
                  </a:lnSpc>
                </a:pPr>
              </a:p>
            </p:txBody>
          </p:sp>
        </p:grpSp>
        <p:sp>
          <p:nvSpPr>
            <p:cNvPr name="TextBox 31" id="31"/>
            <p:cNvSpPr txBox="true"/>
            <p:nvPr/>
          </p:nvSpPr>
          <p:spPr>
            <a:xfrm rot="0">
              <a:off x="1012804" y="215242"/>
              <a:ext cx="17313796" cy="7279945"/>
            </a:xfrm>
            <a:prstGeom prst="rect">
              <a:avLst/>
            </a:prstGeom>
          </p:spPr>
          <p:txBody>
            <a:bodyPr anchor="t" rtlCol="false" tIns="0" lIns="0" bIns="0" rIns="0">
              <a:spAutoFit/>
            </a:bodyPr>
            <a:lstStyle/>
            <a:p>
              <a:pPr algn="l">
                <a:lnSpc>
                  <a:spcPts val="4739"/>
                </a:lnSpc>
              </a:pPr>
              <a:r>
                <a:rPr lang="en-US" sz="3385">
                  <a:solidFill>
                    <a:srgbClr val="000000"/>
                  </a:solidFill>
                  <a:latin typeface="Karnchang"/>
                  <a:ea typeface="Karnchang"/>
                  <a:cs typeface="Karnchang"/>
                  <a:sym typeface="Karnchang"/>
                </a:rPr>
                <a:t>Hasil belajar merupakan capaian siswa setelah proses pembelajaran yang dipengaruhi oleh faktor internal dan eksternal. Motivasi belajar berperan sebagai pendorong siswa untuk belajar secara aktif dan tekun sehingga meningkatkan hasil belajar. Selain itu, konformitas memengaruhi perilaku belajar siswa melalui penyesuaian diri terhadap kelompok sebaya, yang dapat berdampak positif maupun negatif. Prestasi akademik mencerminkan kemampuan belajar siswa dan memperkuat pengaruh motivasi belajar serta konformitas terhadap hasil belajar.</a:t>
              </a:r>
            </a:p>
          </p:txBody>
        </p:sp>
      </p:grpSp>
      <p:grpSp>
        <p:nvGrpSpPr>
          <p:cNvPr name="Group 32" id="32"/>
          <p:cNvGrpSpPr/>
          <p:nvPr/>
        </p:nvGrpSpPr>
        <p:grpSpPr>
          <a:xfrm rot="0">
            <a:off x="15665503" y="317552"/>
            <a:ext cx="2042119" cy="650325"/>
            <a:chOff x="0" y="0"/>
            <a:chExt cx="537842" cy="171279"/>
          </a:xfrm>
        </p:grpSpPr>
        <p:sp>
          <p:nvSpPr>
            <p:cNvPr name="Freeform 33" id="33"/>
            <p:cNvSpPr/>
            <p:nvPr/>
          </p:nvSpPr>
          <p:spPr>
            <a:xfrm flipH="false" flipV="false" rot="0">
              <a:off x="0" y="0"/>
              <a:ext cx="537842" cy="171279"/>
            </a:xfrm>
            <a:custGeom>
              <a:avLst/>
              <a:gdLst/>
              <a:ahLst/>
              <a:cxnLst/>
              <a:rect r="r" b="b" t="t" l="l"/>
              <a:pathLst>
                <a:path h="171279" w="537842">
                  <a:moveTo>
                    <a:pt x="53076" y="0"/>
                  </a:moveTo>
                  <a:lnTo>
                    <a:pt x="484766" y="0"/>
                  </a:lnTo>
                  <a:cubicBezTo>
                    <a:pt x="514079" y="0"/>
                    <a:pt x="537842" y="23763"/>
                    <a:pt x="537842" y="53076"/>
                  </a:cubicBezTo>
                  <a:lnTo>
                    <a:pt x="537842" y="118203"/>
                  </a:lnTo>
                  <a:cubicBezTo>
                    <a:pt x="537842" y="132280"/>
                    <a:pt x="532250" y="145780"/>
                    <a:pt x="522296" y="155734"/>
                  </a:cubicBezTo>
                  <a:cubicBezTo>
                    <a:pt x="512343" y="165687"/>
                    <a:pt x="498843" y="171279"/>
                    <a:pt x="484766" y="171279"/>
                  </a:cubicBezTo>
                  <a:lnTo>
                    <a:pt x="53076" y="171279"/>
                  </a:lnTo>
                  <a:cubicBezTo>
                    <a:pt x="38999" y="171279"/>
                    <a:pt x="25499" y="165687"/>
                    <a:pt x="15546" y="155734"/>
                  </a:cubicBezTo>
                  <a:cubicBezTo>
                    <a:pt x="5592" y="145780"/>
                    <a:pt x="0" y="132280"/>
                    <a:pt x="0" y="118203"/>
                  </a:cubicBezTo>
                  <a:lnTo>
                    <a:pt x="0" y="53076"/>
                  </a:lnTo>
                  <a:cubicBezTo>
                    <a:pt x="0" y="38999"/>
                    <a:pt x="5592" y="25499"/>
                    <a:pt x="15546" y="15546"/>
                  </a:cubicBezTo>
                  <a:cubicBezTo>
                    <a:pt x="25499" y="5592"/>
                    <a:pt x="38999" y="0"/>
                    <a:pt x="53076" y="0"/>
                  </a:cubicBezTo>
                  <a:close/>
                </a:path>
              </a:pathLst>
            </a:custGeom>
            <a:solidFill>
              <a:srgbClr val="535659"/>
            </a:solidFill>
            <a:ln w="19050" cap="sq">
              <a:solidFill>
                <a:srgbClr val="243342"/>
              </a:solidFill>
              <a:prstDash val="solid"/>
              <a:miter/>
            </a:ln>
          </p:spPr>
        </p:sp>
        <p:sp>
          <p:nvSpPr>
            <p:cNvPr name="TextBox 34" id="34"/>
            <p:cNvSpPr txBox="true"/>
            <p:nvPr/>
          </p:nvSpPr>
          <p:spPr>
            <a:xfrm>
              <a:off x="0" y="-38100"/>
              <a:ext cx="537842" cy="209379"/>
            </a:xfrm>
            <a:prstGeom prst="rect">
              <a:avLst/>
            </a:prstGeom>
          </p:spPr>
          <p:txBody>
            <a:bodyPr anchor="ctr" rtlCol="false" tIns="50800" lIns="50800" bIns="50800" rIns="50800"/>
            <a:lstStyle/>
            <a:p>
              <a:pPr algn="ctr">
                <a:lnSpc>
                  <a:spcPts val="3362"/>
                </a:lnSpc>
              </a:pPr>
            </a:p>
          </p:txBody>
        </p:sp>
      </p:grpSp>
      <p:grpSp>
        <p:nvGrpSpPr>
          <p:cNvPr name="Group 35" id="35"/>
          <p:cNvGrpSpPr/>
          <p:nvPr/>
        </p:nvGrpSpPr>
        <p:grpSpPr>
          <a:xfrm rot="0">
            <a:off x="629723" y="9258300"/>
            <a:ext cx="6961669" cy="627749"/>
            <a:chOff x="0" y="0"/>
            <a:chExt cx="1833526" cy="165333"/>
          </a:xfrm>
        </p:grpSpPr>
        <p:sp>
          <p:nvSpPr>
            <p:cNvPr name="Freeform 36" id="36"/>
            <p:cNvSpPr/>
            <p:nvPr/>
          </p:nvSpPr>
          <p:spPr>
            <a:xfrm flipH="false" flipV="false" rot="0">
              <a:off x="0" y="0"/>
              <a:ext cx="1833526" cy="165333"/>
            </a:xfrm>
            <a:custGeom>
              <a:avLst/>
              <a:gdLst/>
              <a:ahLst/>
              <a:cxnLst/>
              <a:rect r="r" b="b" t="t" l="l"/>
              <a:pathLst>
                <a:path h="165333" w="1833526">
                  <a:moveTo>
                    <a:pt x="16681" y="0"/>
                  </a:moveTo>
                  <a:lnTo>
                    <a:pt x="1816845" y="0"/>
                  </a:lnTo>
                  <a:cubicBezTo>
                    <a:pt x="1821269" y="0"/>
                    <a:pt x="1825512" y="1757"/>
                    <a:pt x="1828640" y="4886"/>
                  </a:cubicBezTo>
                  <a:cubicBezTo>
                    <a:pt x="1831769" y="8014"/>
                    <a:pt x="1833526" y="12257"/>
                    <a:pt x="1833526" y="16681"/>
                  </a:cubicBezTo>
                  <a:lnTo>
                    <a:pt x="1833526" y="148652"/>
                  </a:lnTo>
                  <a:cubicBezTo>
                    <a:pt x="1833526" y="157865"/>
                    <a:pt x="1826058" y="165333"/>
                    <a:pt x="1816845" y="165333"/>
                  </a:cubicBezTo>
                  <a:lnTo>
                    <a:pt x="16681" y="165333"/>
                  </a:lnTo>
                  <a:cubicBezTo>
                    <a:pt x="7468" y="165333"/>
                    <a:pt x="0" y="157865"/>
                    <a:pt x="0" y="148652"/>
                  </a:cubicBezTo>
                  <a:lnTo>
                    <a:pt x="0" y="16681"/>
                  </a:lnTo>
                  <a:cubicBezTo>
                    <a:pt x="0" y="7468"/>
                    <a:pt x="7468" y="0"/>
                    <a:pt x="16681" y="0"/>
                  </a:cubicBezTo>
                  <a:close/>
                </a:path>
              </a:pathLst>
            </a:custGeom>
            <a:solidFill>
              <a:srgbClr val="535659"/>
            </a:solidFill>
            <a:ln w="19050" cap="sq">
              <a:solidFill>
                <a:srgbClr val="243342"/>
              </a:solidFill>
              <a:prstDash val="solid"/>
              <a:miter/>
            </a:ln>
          </p:spPr>
        </p:sp>
        <p:sp>
          <p:nvSpPr>
            <p:cNvPr name="TextBox 37" id="37"/>
            <p:cNvSpPr txBox="true"/>
            <p:nvPr/>
          </p:nvSpPr>
          <p:spPr>
            <a:xfrm>
              <a:off x="0" y="-38100"/>
              <a:ext cx="1833526" cy="203433"/>
            </a:xfrm>
            <a:prstGeom prst="rect">
              <a:avLst/>
            </a:prstGeom>
          </p:spPr>
          <p:txBody>
            <a:bodyPr anchor="ctr" rtlCol="false" tIns="50800" lIns="50800" bIns="50800" rIns="50800"/>
            <a:lstStyle/>
            <a:p>
              <a:pPr algn="ctr">
                <a:lnSpc>
                  <a:spcPts val="3362"/>
                </a:lnSpc>
              </a:p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DAG-TlY391M</dc:identifier>
  <dcterms:modified xsi:type="dcterms:W3CDTF">2011-08-01T06:04:30Z</dcterms:modified>
  <cp:revision>1</cp:revision>
  <dc:title>Hitam abu-abu minimalis geometris seminar proposal presentasi</dc:title>
</cp:coreProperties>
</file>