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Lst>
  <p:sldSz cx="18288000" cy="10287000"/>
  <p:notesSz cx="6858000" cy="9144000"/>
  <p:embeddedFontLst>
    <p:embeddedFont>
      <p:font typeface="Rubik One" charset="1" panose="02000604000000020004"/>
      <p:regular r:id="rId13"/>
    </p:embeddedFont>
    <p:embeddedFont>
      <p:font typeface="Be Vietnam Ultra-Bold" charset="1" panose="00000900000000000000"/>
      <p:regular r:id="rId14"/>
    </p:embeddedFont>
    <p:embeddedFont>
      <p:font typeface="Be Vietnam" charset="1" panose="0000050000000000000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fonts/font13.fntdata" Type="http://schemas.openxmlformats.org/officeDocument/2006/relationships/font"/><Relationship Id="rId14" Target="fonts/font14.fntdata" Type="http://schemas.openxmlformats.org/officeDocument/2006/relationships/font"/><Relationship Id="rId15" Target="fonts/font15.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1.png" Type="http://schemas.openxmlformats.org/officeDocument/2006/relationships/image"/><Relationship Id="rId3" Target="../media/image12.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15.png" Type="http://schemas.openxmlformats.org/officeDocument/2006/relationships/image"/><Relationship Id="rId9" Target="../media/image16.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10" Target="../media/image15.png" Type="http://schemas.openxmlformats.org/officeDocument/2006/relationships/image"/><Relationship Id="rId11" Target="../media/image16.svg" Type="http://schemas.openxmlformats.org/officeDocument/2006/relationships/image"/><Relationship Id="rId2" Target="../media/image17.png" Type="http://schemas.openxmlformats.org/officeDocument/2006/relationships/image"/><Relationship Id="rId3" Target="../media/image18.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13.png" Type="http://schemas.openxmlformats.org/officeDocument/2006/relationships/image"/><Relationship Id="rId7" Target="../media/image14.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3.png" Type="http://schemas.openxmlformats.org/officeDocument/2006/relationships/image"/><Relationship Id="rId3" Target="../media/image14.svg" Type="http://schemas.openxmlformats.org/officeDocument/2006/relationships/image"/><Relationship Id="rId4" Target="../media/image1.png" Type="http://schemas.openxmlformats.org/officeDocument/2006/relationships/image"/><Relationship Id="rId5" Target="../media/image2.svg" Type="http://schemas.openxmlformats.org/officeDocument/2006/relationships/image"/><Relationship Id="rId6" Target="../media/image17.png" Type="http://schemas.openxmlformats.org/officeDocument/2006/relationships/image"/><Relationship Id="rId7" Target="../media/image18.svg" Type="http://schemas.openxmlformats.org/officeDocument/2006/relationships/image"/><Relationship Id="rId8" Target="../media/image19.png" Type="http://schemas.openxmlformats.org/officeDocument/2006/relationships/image"/><Relationship Id="rId9" Target="../media/image20.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5.png" Type="http://schemas.openxmlformats.org/officeDocument/2006/relationships/image"/><Relationship Id="rId5" Target="../media/image6.sv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sp>
        <p:nvSpPr>
          <p:cNvPr name="Freeform 2" id="2"/>
          <p:cNvSpPr/>
          <p:nvPr/>
        </p:nvSpPr>
        <p:spPr>
          <a:xfrm flipH="false" flipV="false" rot="0">
            <a:off x="10275677" y="217509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5254300" y="7908742"/>
            <a:ext cx="6067399" cy="4114800"/>
          </a:xfrm>
          <a:custGeom>
            <a:avLst/>
            <a:gdLst/>
            <a:ahLst/>
            <a:cxnLst/>
            <a:rect r="r" b="b" t="t" l="l"/>
            <a:pathLst>
              <a:path h="4114800" w="6067399">
                <a:moveTo>
                  <a:pt x="0" y="0"/>
                </a:moveTo>
                <a:lnTo>
                  <a:pt x="6067400" y="0"/>
                </a:lnTo>
                <a:lnTo>
                  <a:pt x="6067400" y="4114800"/>
                </a:lnTo>
                <a:lnTo>
                  <a:pt x="0" y="4114800"/>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4" id="4"/>
          <p:cNvSpPr/>
          <p:nvPr/>
        </p:nvSpPr>
        <p:spPr>
          <a:xfrm flipH="false" flipV="false" rot="0">
            <a:off x="12096341" y="6819372"/>
            <a:ext cx="5322984" cy="1699613"/>
          </a:xfrm>
          <a:custGeom>
            <a:avLst/>
            <a:gdLst/>
            <a:ahLst/>
            <a:cxnLst/>
            <a:rect r="r" b="b" t="t" l="l"/>
            <a:pathLst>
              <a:path h="1699613" w="5322984">
                <a:moveTo>
                  <a:pt x="0" y="0"/>
                </a:moveTo>
                <a:lnTo>
                  <a:pt x="5322985" y="0"/>
                </a:lnTo>
                <a:lnTo>
                  <a:pt x="5322985" y="1699612"/>
                </a:lnTo>
                <a:lnTo>
                  <a:pt x="0" y="16996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5" id="5"/>
          <p:cNvSpPr/>
          <p:nvPr/>
        </p:nvSpPr>
        <p:spPr>
          <a:xfrm flipH="true" flipV="true" rot="0">
            <a:off x="15920133" y="-1028174"/>
            <a:ext cx="3573631" cy="3203273"/>
          </a:xfrm>
          <a:custGeom>
            <a:avLst/>
            <a:gdLst/>
            <a:ahLst/>
            <a:cxnLst/>
            <a:rect r="r" b="b" t="t" l="l"/>
            <a:pathLst>
              <a:path h="3203273" w="3573631">
                <a:moveTo>
                  <a:pt x="3573631" y="3203272"/>
                </a:moveTo>
                <a:lnTo>
                  <a:pt x="0" y="3203272"/>
                </a:lnTo>
                <a:lnTo>
                  <a:pt x="0" y="0"/>
                </a:lnTo>
                <a:lnTo>
                  <a:pt x="3573631" y="0"/>
                </a:lnTo>
                <a:lnTo>
                  <a:pt x="3573631" y="3203272"/>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Freeform 6" id="6"/>
          <p:cNvSpPr/>
          <p:nvPr/>
        </p:nvSpPr>
        <p:spPr>
          <a:xfrm flipH="false" flipV="false" rot="0">
            <a:off x="9723246" y="1791528"/>
            <a:ext cx="7696079" cy="6357631"/>
          </a:xfrm>
          <a:custGeom>
            <a:avLst/>
            <a:gdLst/>
            <a:ahLst/>
            <a:cxnLst/>
            <a:rect r="r" b="b" t="t" l="l"/>
            <a:pathLst>
              <a:path h="6357631" w="7696079">
                <a:moveTo>
                  <a:pt x="0" y="0"/>
                </a:moveTo>
                <a:lnTo>
                  <a:pt x="7696080" y="0"/>
                </a:lnTo>
                <a:lnTo>
                  <a:pt x="7696080" y="6357631"/>
                </a:lnTo>
                <a:lnTo>
                  <a:pt x="0" y="635763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7" id="7"/>
          <p:cNvSpPr/>
          <p:nvPr/>
        </p:nvSpPr>
        <p:spPr>
          <a:xfrm flipH="false" flipV="false" rot="0">
            <a:off x="-1205764" y="8149159"/>
            <a:ext cx="3532066" cy="3166015"/>
          </a:xfrm>
          <a:custGeom>
            <a:avLst/>
            <a:gdLst/>
            <a:ahLst/>
            <a:cxnLst/>
            <a:rect r="r" b="b" t="t" l="l"/>
            <a:pathLst>
              <a:path h="3166015" w="3532066">
                <a:moveTo>
                  <a:pt x="0" y="0"/>
                </a:moveTo>
                <a:lnTo>
                  <a:pt x="3532066" y="0"/>
                </a:lnTo>
                <a:lnTo>
                  <a:pt x="3532066" y="3166015"/>
                </a:lnTo>
                <a:lnTo>
                  <a:pt x="0" y="3166015"/>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grpSp>
        <p:nvGrpSpPr>
          <p:cNvPr name="Group 8" id="8"/>
          <p:cNvGrpSpPr/>
          <p:nvPr/>
        </p:nvGrpSpPr>
        <p:grpSpPr>
          <a:xfrm rot="0">
            <a:off x="1028700" y="7003512"/>
            <a:ext cx="8332476" cy="905230"/>
            <a:chOff x="0" y="0"/>
            <a:chExt cx="2314948" cy="251493"/>
          </a:xfrm>
        </p:grpSpPr>
        <p:sp>
          <p:nvSpPr>
            <p:cNvPr name="Freeform 9" id="9"/>
            <p:cNvSpPr/>
            <p:nvPr/>
          </p:nvSpPr>
          <p:spPr>
            <a:xfrm flipH="false" flipV="false" rot="0">
              <a:off x="0" y="0"/>
              <a:ext cx="2314948" cy="251493"/>
            </a:xfrm>
            <a:custGeom>
              <a:avLst/>
              <a:gdLst/>
              <a:ahLst/>
              <a:cxnLst/>
              <a:rect r="r" b="b" t="t" l="l"/>
              <a:pathLst>
                <a:path h="251493" w="2314948">
                  <a:moveTo>
                    <a:pt x="92913" y="0"/>
                  </a:moveTo>
                  <a:lnTo>
                    <a:pt x="2222035" y="0"/>
                  </a:lnTo>
                  <a:cubicBezTo>
                    <a:pt x="2273349" y="0"/>
                    <a:pt x="2314948" y="41598"/>
                    <a:pt x="2314948" y="92913"/>
                  </a:cubicBezTo>
                  <a:lnTo>
                    <a:pt x="2314948" y="158580"/>
                  </a:lnTo>
                  <a:cubicBezTo>
                    <a:pt x="2314948" y="209895"/>
                    <a:pt x="2273349" y="251493"/>
                    <a:pt x="2222035" y="251493"/>
                  </a:cubicBezTo>
                  <a:lnTo>
                    <a:pt x="92913" y="251493"/>
                  </a:lnTo>
                  <a:cubicBezTo>
                    <a:pt x="41598" y="251493"/>
                    <a:pt x="0" y="209895"/>
                    <a:pt x="0" y="158580"/>
                  </a:cubicBezTo>
                  <a:lnTo>
                    <a:pt x="0" y="92913"/>
                  </a:lnTo>
                  <a:cubicBezTo>
                    <a:pt x="0" y="41598"/>
                    <a:pt x="41598" y="0"/>
                    <a:pt x="92913" y="0"/>
                  </a:cubicBezTo>
                  <a:close/>
                </a:path>
              </a:pathLst>
            </a:custGeom>
            <a:solidFill>
              <a:srgbClr val="5FA8C7"/>
            </a:solidFill>
          </p:spPr>
        </p:sp>
        <p:sp>
          <p:nvSpPr>
            <p:cNvPr name="TextBox 10" id="10"/>
            <p:cNvSpPr txBox="true"/>
            <p:nvPr/>
          </p:nvSpPr>
          <p:spPr>
            <a:xfrm>
              <a:off x="0" y="-38100"/>
              <a:ext cx="2314948" cy="289593"/>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028700" y="2015535"/>
            <a:ext cx="9715408" cy="4646003"/>
          </a:xfrm>
          <a:prstGeom prst="rect">
            <a:avLst/>
          </a:prstGeom>
        </p:spPr>
        <p:txBody>
          <a:bodyPr anchor="t" rtlCol="false" tIns="0" lIns="0" bIns="0" rIns="0">
            <a:spAutoFit/>
          </a:bodyPr>
          <a:lstStyle/>
          <a:p>
            <a:pPr algn="l">
              <a:lnSpc>
                <a:spcPts val="9134"/>
              </a:lnSpc>
            </a:pPr>
            <a:r>
              <a:rPr lang="en-US" sz="8303">
                <a:solidFill>
                  <a:srgbClr val="000000"/>
                </a:solidFill>
                <a:latin typeface="Rubik One"/>
                <a:ea typeface="Rubik One"/>
                <a:cs typeface="Rubik One"/>
                <a:sym typeface="Rubik One"/>
              </a:rPr>
              <a:t>LAPORAN</a:t>
            </a:r>
          </a:p>
          <a:p>
            <a:pPr algn="l">
              <a:lnSpc>
                <a:spcPts val="9134"/>
              </a:lnSpc>
            </a:pPr>
            <a:r>
              <a:rPr lang="en-US" sz="8303">
                <a:solidFill>
                  <a:srgbClr val="000000"/>
                </a:solidFill>
                <a:latin typeface="Rubik One"/>
                <a:ea typeface="Rubik One"/>
                <a:cs typeface="Rubik One"/>
                <a:sym typeface="Rubik One"/>
              </a:rPr>
              <a:t>KEUANGAN SEKTOR </a:t>
            </a:r>
          </a:p>
          <a:p>
            <a:pPr algn="l">
              <a:lnSpc>
                <a:spcPts val="9134"/>
              </a:lnSpc>
            </a:pPr>
            <a:r>
              <a:rPr lang="en-US" sz="8303">
                <a:solidFill>
                  <a:srgbClr val="000000"/>
                </a:solidFill>
                <a:latin typeface="Rubik One"/>
                <a:ea typeface="Rubik One"/>
                <a:cs typeface="Rubik One"/>
                <a:sym typeface="Rubik One"/>
              </a:rPr>
              <a:t>PUBLIK</a:t>
            </a:r>
          </a:p>
        </p:txBody>
      </p:sp>
      <p:sp>
        <p:nvSpPr>
          <p:cNvPr name="TextBox 12" id="12"/>
          <p:cNvSpPr txBox="true"/>
          <p:nvPr/>
        </p:nvSpPr>
        <p:spPr>
          <a:xfrm rot="0">
            <a:off x="3501198" y="7105548"/>
            <a:ext cx="7693273" cy="563630"/>
          </a:xfrm>
          <a:prstGeom prst="rect">
            <a:avLst/>
          </a:prstGeom>
        </p:spPr>
        <p:txBody>
          <a:bodyPr anchor="t" rtlCol="false" tIns="0" lIns="0" bIns="0" rIns="0">
            <a:spAutoFit/>
          </a:bodyPr>
          <a:lstStyle/>
          <a:p>
            <a:pPr algn="l">
              <a:lnSpc>
                <a:spcPts val="4633"/>
              </a:lnSpc>
            </a:pPr>
            <a:r>
              <a:rPr lang="en-US" sz="3309" b="true">
                <a:solidFill>
                  <a:srgbClr val="2D3F57"/>
                </a:solidFill>
                <a:latin typeface="Be Vietnam Ultra-Bold"/>
                <a:ea typeface="Be Vietnam Ultra-Bold"/>
                <a:cs typeface="Be Vietnam Ultra-Bold"/>
                <a:sym typeface="Be Vietnam Ultra-Bold"/>
              </a:rPr>
              <a:t>KELOMPOK  7</a:t>
            </a:r>
          </a:p>
        </p:txBody>
      </p:sp>
      <p:sp>
        <p:nvSpPr>
          <p:cNvPr name="Freeform 13" id="13"/>
          <p:cNvSpPr/>
          <p:nvPr/>
        </p:nvSpPr>
        <p:spPr>
          <a:xfrm flipH="false" flipV="false" rot="0">
            <a:off x="1028700" y="573462"/>
            <a:ext cx="696251" cy="1023899"/>
          </a:xfrm>
          <a:custGeom>
            <a:avLst/>
            <a:gdLst/>
            <a:ahLst/>
            <a:cxnLst/>
            <a:rect r="r" b="b" t="t" l="l"/>
            <a:pathLst>
              <a:path h="1023899" w="696251">
                <a:moveTo>
                  <a:pt x="0" y="0"/>
                </a:moveTo>
                <a:lnTo>
                  <a:pt x="696251" y="0"/>
                </a:lnTo>
                <a:lnTo>
                  <a:pt x="696251" y="1023899"/>
                </a:lnTo>
                <a:lnTo>
                  <a:pt x="0" y="1023899"/>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grpSp>
        <p:nvGrpSpPr>
          <p:cNvPr name="Group 2" id="2"/>
          <p:cNvGrpSpPr/>
          <p:nvPr/>
        </p:nvGrpSpPr>
        <p:grpSpPr>
          <a:xfrm rot="0">
            <a:off x="-9419539" y="-9560998"/>
            <a:ext cx="24108016" cy="21728013"/>
            <a:chOff x="0" y="0"/>
            <a:chExt cx="1556911" cy="1403209"/>
          </a:xfrm>
        </p:grpSpPr>
        <p:sp>
          <p:nvSpPr>
            <p:cNvPr name="Freeform 3" id="3"/>
            <p:cNvSpPr/>
            <p:nvPr/>
          </p:nvSpPr>
          <p:spPr>
            <a:xfrm flipH="false" flipV="false" rot="0">
              <a:off x="0" y="0"/>
              <a:ext cx="1556911" cy="1403209"/>
            </a:xfrm>
            <a:custGeom>
              <a:avLst/>
              <a:gdLst/>
              <a:ahLst/>
              <a:cxnLst/>
              <a:rect r="r" b="b" t="t" l="l"/>
              <a:pathLst>
                <a:path h="1403209" w="1556911">
                  <a:moveTo>
                    <a:pt x="778455" y="0"/>
                  </a:moveTo>
                  <a:cubicBezTo>
                    <a:pt x="348526" y="0"/>
                    <a:pt x="0" y="314119"/>
                    <a:pt x="0" y="701604"/>
                  </a:cubicBezTo>
                  <a:cubicBezTo>
                    <a:pt x="0" y="1089090"/>
                    <a:pt x="348526" y="1403209"/>
                    <a:pt x="778455" y="1403209"/>
                  </a:cubicBezTo>
                  <a:cubicBezTo>
                    <a:pt x="1208384" y="1403209"/>
                    <a:pt x="1556911" y="1089090"/>
                    <a:pt x="1556911" y="701604"/>
                  </a:cubicBezTo>
                  <a:cubicBezTo>
                    <a:pt x="1556911" y="314119"/>
                    <a:pt x="1208384" y="0"/>
                    <a:pt x="778455" y="0"/>
                  </a:cubicBezTo>
                  <a:close/>
                </a:path>
              </a:pathLst>
            </a:custGeom>
            <a:solidFill>
              <a:srgbClr val="5FA8C7"/>
            </a:solidFill>
          </p:spPr>
        </p:sp>
        <p:sp>
          <p:nvSpPr>
            <p:cNvPr name="TextBox 4" id="4"/>
            <p:cNvSpPr txBox="true"/>
            <p:nvPr/>
          </p:nvSpPr>
          <p:spPr>
            <a:xfrm>
              <a:off x="145960" y="93451"/>
              <a:ext cx="1264990" cy="1178207"/>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0798739" y="7026243"/>
            <a:ext cx="14082975" cy="9465146"/>
            <a:chOff x="0" y="0"/>
            <a:chExt cx="1548763" cy="1040921"/>
          </a:xfrm>
        </p:grpSpPr>
        <p:sp>
          <p:nvSpPr>
            <p:cNvPr name="Freeform 6" id="6"/>
            <p:cNvSpPr/>
            <p:nvPr/>
          </p:nvSpPr>
          <p:spPr>
            <a:xfrm flipH="false" flipV="false" rot="0">
              <a:off x="0" y="0"/>
              <a:ext cx="1548763" cy="1040921"/>
            </a:xfrm>
            <a:custGeom>
              <a:avLst/>
              <a:gdLst/>
              <a:ahLst/>
              <a:cxnLst/>
              <a:rect r="r" b="b" t="t" l="l"/>
              <a:pathLst>
                <a:path h="1040921" w="1548763">
                  <a:moveTo>
                    <a:pt x="774382" y="0"/>
                  </a:moveTo>
                  <a:cubicBezTo>
                    <a:pt x="346702" y="0"/>
                    <a:pt x="0" y="233018"/>
                    <a:pt x="0" y="520461"/>
                  </a:cubicBezTo>
                  <a:cubicBezTo>
                    <a:pt x="0" y="807903"/>
                    <a:pt x="346702" y="1040921"/>
                    <a:pt x="774382" y="1040921"/>
                  </a:cubicBezTo>
                  <a:cubicBezTo>
                    <a:pt x="1202061" y="1040921"/>
                    <a:pt x="1548763" y="807903"/>
                    <a:pt x="1548763" y="520461"/>
                  </a:cubicBezTo>
                  <a:cubicBezTo>
                    <a:pt x="1548763" y="233018"/>
                    <a:pt x="1202061" y="0"/>
                    <a:pt x="774382" y="0"/>
                  </a:cubicBezTo>
                  <a:close/>
                </a:path>
              </a:pathLst>
            </a:custGeom>
            <a:solidFill>
              <a:srgbClr val="8DC8A3"/>
            </a:solidFill>
          </p:spPr>
        </p:sp>
        <p:sp>
          <p:nvSpPr>
            <p:cNvPr name="TextBox 7" id="7"/>
            <p:cNvSpPr txBox="true"/>
            <p:nvPr/>
          </p:nvSpPr>
          <p:spPr>
            <a:xfrm>
              <a:off x="145197" y="59486"/>
              <a:ext cx="1258370" cy="883849"/>
            </a:xfrm>
            <a:prstGeom prst="rect">
              <a:avLst/>
            </a:prstGeom>
          </p:spPr>
          <p:txBody>
            <a:bodyPr anchor="ctr" rtlCol="false" tIns="50800" lIns="50800" bIns="50800" rIns="50800"/>
            <a:lstStyle/>
            <a:p>
              <a:pPr algn="ctr">
                <a:lnSpc>
                  <a:spcPts val="2659"/>
                </a:lnSpc>
              </a:pPr>
            </a:p>
          </p:txBody>
        </p:sp>
      </p:grpSp>
      <p:sp>
        <p:nvSpPr>
          <p:cNvPr name="Freeform 8" id="8"/>
          <p:cNvSpPr/>
          <p:nvPr/>
        </p:nvSpPr>
        <p:spPr>
          <a:xfrm flipH="false" flipV="false" rot="0">
            <a:off x="11551367" y="2140171"/>
            <a:ext cx="8046937" cy="5175013"/>
          </a:xfrm>
          <a:custGeom>
            <a:avLst/>
            <a:gdLst/>
            <a:ahLst/>
            <a:cxnLst/>
            <a:rect r="r" b="b" t="t" l="l"/>
            <a:pathLst>
              <a:path h="5175013" w="8046937">
                <a:moveTo>
                  <a:pt x="0" y="0"/>
                </a:moveTo>
                <a:lnTo>
                  <a:pt x="8046937" y="0"/>
                </a:lnTo>
                <a:lnTo>
                  <a:pt x="8046937" y="5175013"/>
                </a:lnTo>
                <a:lnTo>
                  <a:pt x="0" y="51750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Freeform 9" id="9"/>
          <p:cNvSpPr/>
          <p:nvPr/>
        </p:nvSpPr>
        <p:spPr>
          <a:xfrm flipH="false" flipV="false" rot="0">
            <a:off x="16955752" y="44055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0" id="10"/>
          <p:cNvSpPr/>
          <p:nvPr/>
        </p:nvSpPr>
        <p:spPr>
          <a:xfrm flipH="false" flipV="false" rot="0">
            <a:off x="-4294284" y="4821377"/>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11" id="11"/>
          <p:cNvSpPr txBox="true"/>
          <p:nvPr/>
        </p:nvSpPr>
        <p:spPr>
          <a:xfrm rot="0">
            <a:off x="1028700" y="1190119"/>
            <a:ext cx="9976816" cy="1203324"/>
          </a:xfrm>
          <a:prstGeom prst="rect">
            <a:avLst/>
          </a:prstGeom>
        </p:spPr>
        <p:txBody>
          <a:bodyPr anchor="t" rtlCol="false" tIns="0" lIns="0" bIns="0" rIns="0">
            <a:spAutoFit/>
          </a:bodyPr>
          <a:lstStyle/>
          <a:p>
            <a:pPr algn="l">
              <a:lnSpc>
                <a:spcPts val="9349"/>
              </a:lnSpc>
            </a:pPr>
            <a:r>
              <a:rPr lang="en-US" sz="8499">
                <a:solidFill>
                  <a:srgbClr val="000000"/>
                </a:solidFill>
                <a:latin typeface="Rubik One"/>
                <a:ea typeface="Rubik One"/>
                <a:cs typeface="Rubik One"/>
                <a:sym typeface="Rubik One"/>
              </a:rPr>
              <a:t>PENGERTIAN</a:t>
            </a:r>
          </a:p>
        </p:txBody>
      </p:sp>
      <p:sp>
        <p:nvSpPr>
          <p:cNvPr name="TextBox 12" id="12"/>
          <p:cNvSpPr txBox="true"/>
          <p:nvPr/>
        </p:nvSpPr>
        <p:spPr>
          <a:xfrm rot="0">
            <a:off x="1391436" y="2538351"/>
            <a:ext cx="9797195" cy="6719949"/>
          </a:xfrm>
          <a:prstGeom prst="rect">
            <a:avLst/>
          </a:prstGeom>
        </p:spPr>
        <p:txBody>
          <a:bodyPr anchor="t" rtlCol="false" tIns="0" lIns="0" bIns="0" rIns="0">
            <a:spAutoFit/>
          </a:bodyPr>
          <a:lstStyle/>
          <a:p>
            <a:pPr algn="just">
              <a:lnSpc>
                <a:spcPts val="4459"/>
              </a:lnSpc>
            </a:pPr>
            <a:r>
              <a:rPr lang="en-US" sz="3185" b="true">
                <a:solidFill>
                  <a:srgbClr val="000000"/>
                </a:solidFill>
                <a:latin typeface="Be Vietnam Ultra-Bold"/>
                <a:ea typeface="Be Vietnam Ultra-Bold"/>
                <a:cs typeface="Be Vietnam Ultra-Bold"/>
                <a:sym typeface="Be Vietnam Ultra-Bold"/>
              </a:rPr>
              <a:t>Laporan keuangan sektor publik merupakan suatu bentuk pertanggungjawaban formal yang disusun oleh entitas pemerintah dan lembaga publik untuk menyajikan informasi secara sistematis mengenai seluruh aktivitas keuangan yang terjadi selama satu periode pelaporan, instrumen ini mengubah data transaksi keuangan menjadi informasi yang dapat digunakan oleh para pengguna laporan, seperti masyarakat, lembaga legislatif, Badan Pemeriksa Keuangan (BPK), lembaga pengawas internal, akademisi, donatur, hingga organisasi internasional. </a:t>
            </a:r>
          </a:p>
        </p:txBody>
      </p:sp>
      <p:sp>
        <p:nvSpPr>
          <p:cNvPr name="Freeform 13" id="13"/>
          <p:cNvSpPr/>
          <p:nvPr/>
        </p:nvSpPr>
        <p:spPr>
          <a:xfrm flipH="false" flipV="false" rot="0">
            <a:off x="13609986" y="737098"/>
            <a:ext cx="1078490" cy="1011820"/>
          </a:xfrm>
          <a:custGeom>
            <a:avLst/>
            <a:gdLst/>
            <a:ahLst/>
            <a:cxnLst/>
            <a:rect r="r" b="b" t="t" l="l"/>
            <a:pathLst>
              <a:path h="1011820" w="1078490">
                <a:moveTo>
                  <a:pt x="0" y="0"/>
                </a:moveTo>
                <a:lnTo>
                  <a:pt x="1078491" y="0"/>
                </a:lnTo>
                <a:lnTo>
                  <a:pt x="1078491" y="1011821"/>
                </a:lnTo>
                <a:lnTo>
                  <a:pt x="0" y="1011821"/>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p:spPr>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grpSp>
        <p:nvGrpSpPr>
          <p:cNvPr name="Group 2" id="2"/>
          <p:cNvGrpSpPr/>
          <p:nvPr/>
        </p:nvGrpSpPr>
        <p:grpSpPr>
          <a:xfrm rot="0">
            <a:off x="-978577" y="-780691"/>
            <a:ext cx="13081096" cy="11848382"/>
            <a:chOff x="0" y="0"/>
            <a:chExt cx="3445227" cy="3120562"/>
          </a:xfrm>
        </p:grpSpPr>
        <p:sp>
          <p:nvSpPr>
            <p:cNvPr name="Freeform 3" id="3"/>
            <p:cNvSpPr/>
            <p:nvPr/>
          </p:nvSpPr>
          <p:spPr>
            <a:xfrm flipH="false" flipV="false" rot="0">
              <a:off x="0" y="0"/>
              <a:ext cx="3445227" cy="3120562"/>
            </a:xfrm>
            <a:custGeom>
              <a:avLst/>
              <a:gdLst/>
              <a:ahLst/>
              <a:cxnLst/>
              <a:rect r="r" b="b" t="t" l="l"/>
              <a:pathLst>
                <a:path h="3120562" w="3445227">
                  <a:moveTo>
                    <a:pt x="0" y="0"/>
                  </a:moveTo>
                  <a:lnTo>
                    <a:pt x="3445227" y="0"/>
                  </a:lnTo>
                  <a:lnTo>
                    <a:pt x="3445227" y="3120562"/>
                  </a:lnTo>
                  <a:lnTo>
                    <a:pt x="0" y="3120562"/>
                  </a:lnTo>
                  <a:close/>
                </a:path>
              </a:pathLst>
            </a:custGeom>
            <a:solidFill>
              <a:srgbClr val="5FA8C7"/>
            </a:solidFill>
          </p:spPr>
        </p:sp>
        <p:sp>
          <p:nvSpPr>
            <p:cNvPr name="TextBox 4" id="4"/>
            <p:cNvSpPr txBox="true"/>
            <p:nvPr/>
          </p:nvSpPr>
          <p:spPr>
            <a:xfrm>
              <a:off x="0" y="-38100"/>
              <a:ext cx="3445227" cy="315866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0154925" y="559445"/>
            <a:ext cx="7448154" cy="1847793"/>
            <a:chOff x="0" y="0"/>
            <a:chExt cx="1961654" cy="486661"/>
          </a:xfrm>
        </p:grpSpPr>
        <p:sp>
          <p:nvSpPr>
            <p:cNvPr name="Freeform 6" id="6"/>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7" id="7"/>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9708086" y="996706"/>
            <a:ext cx="973270" cy="97327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10" id="1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756673" y="1213681"/>
            <a:ext cx="8951413" cy="2434737"/>
          </a:xfrm>
          <a:prstGeom prst="rect">
            <a:avLst/>
          </a:prstGeom>
        </p:spPr>
        <p:txBody>
          <a:bodyPr anchor="t" rtlCol="false" tIns="0" lIns="0" bIns="0" rIns="0">
            <a:spAutoFit/>
          </a:bodyPr>
          <a:lstStyle/>
          <a:p>
            <a:pPr algn="l">
              <a:lnSpc>
                <a:spcPts val="6356"/>
              </a:lnSpc>
            </a:pPr>
            <a:r>
              <a:rPr lang="en-US" sz="5778">
                <a:solidFill>
                  <a:srgbClr val="000000"/>
                </a:solidFill>
                <a:latin typeface="Rubik One"/>
                <a:ea typeface="Rubik One"/>
                <a:cs typeface="Rubik One"/>
                <a:sym typeface="Rubik One"/>
              </a:rPr>
              <a:t>TUJUAN LAPORAN</a:t>
            </a:r>
          </a:p>
          <a:p>
            <a:pPr algn="l">
              <a:lnSpc>
                <a:spcPts val="6356"/>
              </a:lnSpc>
            </a:pPr>
            <a:r>
              <a:rPr lang="en-US" sz="5778">
                <a:solidFill>
                  <a:srgbClr val="000000"/>
                </a:solidFill>
                <a:latin typeface="Rubik One"/>
                <a:ea typeface="Rubik One"/>
                <a:cs typeface="Rubik One"/>
                <a:sym typeface="Rubik One"/>
              </a:rPr>
              <a:t>KEUANGAN SEKTOR</a:t>
            </a:r>
          </a:p>
          <a:p>
            <a:pPr algn="l">
              <a:lnSpc>
                <a:spcPts val="6356"/>
              </a:lnSpc>
            </a:pPr>
            <a:r>
              <a:rPr lang="en-US" sz="5778">
                <a:solidFill>
                  <a:srgbClr val="000000"/>
                </a:solidFill>
                <a:latin typeface="Rubik One"/>
                <a:ea typeface="Rubik One"/>
                <a:cs typeface="Rubik One"/>
                <a:sym typeface="Rubik One"/>
              </a:rPr>
              <a:t>PUBLIK</a:t>
            </a:r>
          </a:p>
        </p:txBody>
      </p:sp>
      <p:sp>
        <p:nvSpPr>
          <p:cNvPr name="Freeform 12" id="12"/>
          <p:cNvSpPr/>
          <p:nvPr/>
        </p:nvSpPr>
        <p:spPr>
          <a:xfrm flipH="false" flipV="false" rot="0">
            <a:off x="-4709842" y="42936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15826924" y="-114016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5626508" y="94371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5" id="15"/>
          <p:cNvSpPr txBox="true"/>
          <p:nvPr/>
        </p:nvSpPr>
        <p:spPr>
          <a:xfrm rot="0">
            <a:off x="1028700" y="4571442"/>
            <a:ext cx="8115300" cy="3648453"/>
          </a:xfrm>
          <a:prstGeom prst="rect">
            <a:avLst/>
          </a:prstGeom>
        </p:spPr>
        <p:txBody>
          <a:bodyPr anchor="t" rtlCol="false" tIns="0" lIns="0" bIns="0" rIns="0">
            <a:spAutoFit/>
          </a:bodyPr>
          <a:lstStyle/>
          <a:p>
            <a:pPr algn="just">
              <a:lnSpc>
                <a:spcPts val="4179"/>
              </a:lnSpc>
            </a:pPr>
            <a:r>
              <a:rPr lang="en-US" sz="2985" b="true">
                <a:solidFill>
                  <a:srgbClr val="000000"/>
                </a:solidFill>
                <a:latin typeface="Be Vietnam Ultra-Bold"/>
                <a:ea typeface="Be Vietnam Ultra-Bold"/>
                <a:cs typeface="Be Vietnam Ultra-Bold"/>
                <a:sym typeface="Be Vietnam Ultra-Bold"/>
              </a:rPr>
              <a:t>Tujuan laporan keuangan sektor publik adalah untuk menyediakan informasi keuangan yang menyeluruh, akurat, relevan, dan dapat dipertanggungjawabkan mengenai kondisi keuangan, serta capaian pelaksanaan anggaran dalam satu periode tertentu.</a:t>
            </a:r>
          </a:p>
        </p:txBody>
      </p:sp>
      <p:sp>
        <p:nvSpPr>
          <p:cNvPr name="TextBox 16" id="16"/>
          <p:cNvSpPr txBox="true"/>
          <p:nvPr/>
        </p:nvSpPr>
        <p:spPr>
          <a:xfrm rot="0">
            <a:off x="10954381" y="1021163"/>
            <a:ext cx="6285652" cy="993592"/>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Memberikan Akuntabilitas Publik (Public Accountability)</a:t>
            </a:r>
          </a:p>
        </p:txBody>
      </p:sp>
      <p:sp>
        <p:nvSpPr>
          <p:cNvPr name="TextBox 17" id="17"/>
          <p:cNvSpPr txBox="true"/>
          <p:nvPr/>
        </p:nvSpPr>
        <p:spPr>
          <a:xfrm rot="0">
            <a:off x="9708086" y="1125938"/>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1</a:t>
            </a:r>
          </a:p>
        </p:txBody>
      </p:sp>
      <p:grpSp>
        <p:nvGrpSpPr>
          <p:cNvPr name="Group 18" id="18"/>
          <p:cNvGrpSpPr/>
          <p:nvPr/>
        </p:nvGrpSpPr>
        <p:grpSpPr>
          <a:xfrm rot="0">
            <a:off x="10154925" y="2780800"/>
            <a:ext cx="7448154" cy="1847793"/>
            <a:chOff x="0" y="0"/>
            <a:chExt cx="1961654" cy="486661"/>
          </a:xfrm>
        </p:grpSpPr>
        <p:sp>
          <p:nvSpPr>
            <p:cNvPr name="Freeform 19" id="19"/>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20" id="20"/>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1" id="21"/>
          <p:cNvSpPr txBox="true"/>
          <p:nvPr/>
        </p:nvSpPr>
        <p:spPr>
          <a:xfrm rot="0">
            <a:off x="10756095" y="3195501"/>
            <a:ext cx="6454095" cy="959153"/>
          </a:xfrm>
          <a:prstGeom prst="rect">
            <a:avLst/>
          </a:prstGeom>
        </p:spPr>
        <p:txBody>
          <a:bodyPr anchor="t" rtlCol="false" tIns="0" lIns="0" bIns="0" rIns="0">
            <a:spAutoFit/>
          </a:bodyPr>
          <a:lstStyle/>
          <a:p>
            <a:pPr algn="just">
              <a:lnSpc>
                <a:spcPts val="3833"/>
              </a:lnSpc>
            </a:pPr>
            <a:r>
              <a:rPr lang="en-US" sz="2738" b="true">
                <a:solidFill>
                  <a:srgbClr val="000000"/>
                </a:solidFill>
                <a:latin typeface="Be Vietnam Ultra-Bold"/>
                <a:ea typeface="Be Vietnam Ultra-Bold"/>
                <a:cs typeface="Be Vietnam Ultra-Bold"/>
                <a:sym typeface="Be Vietnam Ultra-Bold"/>
              </a:rPr>
              <a:t>Menyediakan Informasi yang Relevan untuk Pengambilan Keputusan</a:t>
            </a:r>
          </a:p>
        </p:txBody>
      </p:sp>
      <p:grpSp>
        <p:nvGrpSpPr>
          <p:cNvPr name="Group 22" id="22"/>
          <p:cNvGrpSpPr/>
          <p:nvPr/>
        </p:nvGrpSpPr>
        <p:grpSpPr>
          <a:xfrm rot="0">
            <a:off x="9628493" y="3181384"/>
            <a:ext cx="973270" cy="973270"/>
            <a:chOff x="0" y="0"/>
            <a:chExt cx="812800" cy="812800"/>
          </a:xfrm>
        </p:grpSpPr>
        <p:sp>
          <p:nvSpPr>
            <p:cNvPr name="Freeform 23" id="23"/>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24" id="24"/>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5" id="25"/>
          <p:cNvSpPr txBox="true"/>
          <p:nvPr/>
        </p:nvSpPr>
        <p:spPr>
          <a:xfrm rot="0">
            <a:off x="9628493" y="3371865"/>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2</a:t>
            </a:r>
          </a:p>
        </p:txBody>
      </p:sp>
      <p:grpSp>
        <p:nvGrpSpPr>
          <p:cNvPr name="Group 26" id="26"/>
          <p:cNvGrpSpPr/>
          <p:nvPr/>
        </p:nvGrpSpPr>
        <p:grpSpPr>
          <a:xfrm rot="0">
            <a:off x="10075332" y="5170487"/>
            <a:ext cx="7448154" cy="1847793"/>
            <a:chOff x="0" y="0"/>
            <a:chExt cx="1961654" cy="486661"/>
          </a:xfrm>
        </p:grpSpPr>
        <p:sp>
          <p:nvSpPr>
            <p:cNvPr name="Freeform 27" id="27"/>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28" id="28"/>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9" id="29"/>
          <p:cNvSpPr txBox="true"/>
          <p:nvPr/>
        </p:nvSpPr>
        <p:spPr>
          <a:xfrm rot="0">
            <a:off x="10924538" y="5466948"/>
            <a:ext cx="6285652" cy="995567"/>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Menilai Kinerja Pemerintah Secara Menyeluruh</a:t>
            </a:r>
          </a:p>
        </p:txBody>
      </p:sp>
      <p:grpSp>
        <p:nvGrpSpPr>
          <p:cNvPr name="Group 30" id="30"/>
          <p:cNvGrpSpPr/>
          <p:nvPr/>
        </p:nvGrpSpPr>
        <p:grpSpPr>
          <a:xfrm rot="0">
            <a:off x="9588697" y="5571567"/>
            <a:ext cx="973270" cy="973270"/>
            <a:chOff x="0" y="0"/>
            <a:chExt cx="812800" cy="812800"/>
          </a:xfrm>
        </p:grpSpPr>
        <p:sp>
          <p:nvSpPr>
            <p:cNvPr name="Freeform 31" id="3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32" id="3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3" id="33"/>
          <p:cNvSpPr txBox="true"/>
          <p:nvPr/>
        </p:nvSpPr>
        <p:spPr>
          <a:xfrm rot="0">
            <a:off x="9628493" y="5751315"/>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3</a:t>
            </a:r>
          </a:p>
        </p:txBody>
      </p:sp>
      <p:grpSp>
        <p:nvGrpSpPr>
          <p:cNvPr name="Group 34" id="34"/>
          <p:cNvGrpSpPr/>
          <p:nvPr/>
        </p:nvGrpSpPr>
        <p:grpSpPr>
          <a:xfrm rot="0">
            <a:off x="10075332" y="7389755"/>
            <a:ext cx="7448154" cy="1847793"/>
            <a:chOff x="0" y="0"/>
            <a:chExt cx="1961654" cy="486661"/>
          </a:xfrm>
        </p:grpSpPr>
        <p:sp>
          <p:nvSpPr>
            <p:cNvPr name="Freeform 35" id="35"/>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36" id="36"/>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37" id="37"/>
          <p:cNvGrpSpPr/>
          <p:nvPr/>
        </p:nvGrpSpPr>
        <p:grpSpPr>
          <a:xfrm rot="0">
            <a:off x="9708086" y="7733261"/>
            <a:ext cx="973270" cy="973270"/>
            <a:chOff x="0" y="0"/>
            <a:chExt cx="812800" cy="812800"/>
          </a:xfrm>
        </p:grpSpPr>
        <p:sp>
          <p:nvSpPr>
            <p:cNvPr name="Freeform 38" id="38"/>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39" id="39"/>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40" id="40"/>
          <p:cNvSpPr txBox="true"/>
          <p:nvPr/>
        </p:nvSpPr>
        <p:spPr>
          <a:xfrm rot="0">
            <a:off x="9747882" y="7888108"/>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4</a:t>
            </a:r>
          </a:p>
        </p:txBody>
      </p:sp>
      <p:sp>
        <p:nvSpPr>
          <p:cNvPr name="TextBox 41" id="41"/>
          <p:cNvSpPr txBox="true"/>
          <p:nvPr/>
        </p:nvSpPr>
        <p:spPr>
          <a:xfrm rot="0">
            <a:off x="10924538" y="7701378"/>
            <a:ext cx="6285652" cy="995567"/>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Meningkatkan Transparansi dalam Pengelolaan Keuangan Negara</a:t>
            </a: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grpSp>
        <p:nvGrpSpPr>
          <p:cNvPr name="Group 2" id="2"/>
          <p:cNvGrpSpPr/>
          <p:nvPr/>
        </p:nvGrpSpPr>
        <p:grpSpPr>
          <a:xfrm rot="0">
            <a:off x="-1632792" y="-780691"/>
            <a:ext cx="7074903" cy="11848382"/>
            <a:chOff x="0" y="0"/>
            <a:chExt cx="1863349" cy="3120562"/>
          </a:xfrm>
        </p:grpSpPr>
        <p:sp>
          <p:nvSpPr>
            <p:cNvPr name="Freeform 3" id="3"/>
            <p:cNvSpPr/>
            <p:nvPr/>
          </p:nvSpPr>
          <p:spPr>
            <a:xfrm flipH="false" flipV="false" rot="0">
              <a:off x="0" y="0"/>
              <a:ext cx="1863349" cy="3120562"/>
            </a:xfrm>
            <a:custGeom>
              <a:avLst/>
              <a:gdLst/>
              <a:ahLst/>
              <a:cxnLst/>
              <a:rect r="r" b="b" t="t" l="l"/>
              <a:pathLst>
                <a:path h="3120562" w="1863349">
                  <a:moveTo>
                    <a:pt x="0" y="0"/>
                  </a:moveTo>
                  <a:lnTo>
                    <a:pt x="1863349" y="0"/>
                  </a:lnTo>
                  <a:lnTo>
                    <a:pt x="1863349" y="3120562"/>
                  </a:lnTo>
                  <a:lnTo>
                    <a:pt x="0" y="3120562"/>
                  </a:lnTo>
                  <a:close/>
                </a:path>
              </a:pathLst>
            </a:custGeom>
            <a:solidFill>
              <a:srgbClr val="5FA8C7"/>
            </a:solidFill>
          </p:spPr>
        </p:sp>
        <p:sp>
          <p:nvSpPr>
            <p:cNvPr name="TextBox 4" id="4"/>
            <p:cNvSpPr txBox="true"/>
            <p:nvPr/>
          </p:nvSpPr>
          <p:spPr>
            <a:xfrm>
              <a:off x="0" y="-38100"/>
              <a:ext cx="1863349" cy="3158662"/>
            </a:xfrm>
            <a:prstGeom prst="rect">
              <a:avLst/>
            </a:prstGeom>
          </p:spPr>
          <p:txBody>
            <a:bodyPr anchor="ctr" rtlCol="false" tIns="50800" lIns="50800" bIns="50800" rIns="50800"/>
            <a:lstStyle/>
            <a:p>
              <a:pPr algn="ctr">
                <a:lnSpc>
                  <a:spcPts val="2659"/>
                </a:lnSpc>
              </a:pPr>
            </a:p>
          </p:txBody>
        </p:sp>
      </p:grpSp>
      <p:sp>
        <p:nvSpPr>
          <p:cNvPr name="Freeform 5" id="5"/>
          <p:cNvSpPr/>
          <p:nvPr/>
        </p:nvSpPr>
        <p:spPr>
          <a:xfrm flipH="false" flipV="false" rot="0">
            <a:off x="-1198211" y="1855118"/>
            <a:ext cx="8931972" cy="6460385"/>
          </a:xfrm>
          <a:custGeom>
            <a:avLst/>
            <a:gdLst/>
            <a:ahLst/>
            <a:cxnLst/>
            <a:rect r="r" b="b" t="t" l="l"/>
            <a:pathLst>
              <a:path h="6460385" w="8931972">
                <a:moveTo>
                  <a:pt x="0" y="0"/>
                </a:moveTo>
                <a:lnTo>
                  <a:pt x="8931973" y="0"/>
                </a:lnTo>
                <a:lnTo>
                  <a:pt x="8931973" y="6460386"/>
                </a:lnTo>
                <a:lnTo>
                  <a:pt x="0" y="6460386"/>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Freeform 6" id="6"/>
          <p:cNvSpPr/>
          <p:nvPr/>
        </p:nvSpPr>
        <p:spPr>
          <a:xfrm flipH="false" flipV="false" rot="0">
            <a:off x="2410777" y="-670913"/>
            <a:ext cx="5322984" cy="1699613"/>
          </a:xfrm>
          <a:custGeom>
            <a:avLst/>
            <a:gdLst/>
            <a:ahLst/>
            <a:cxnLst/>
            <a:rect r="r" b="b" t="t" l="l"/>
            <a:pathLst>
              <a:path h="1699613" w="5322984">
                <a:moveTo>
                  <a:pt x="0" y="0"/>
                </a:moveTo>
                <a:lnTo>
                  <a:pt x="5322985" y="0"/>
                </a:lnTo>
                <a:lnTo>
                  <a:pt x="5322985" y="1699613"/>
                </a:lnTo>
                <a:lnTo>
                  <a:pt x="0" y="169961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7" id="7"/>
          <p:cNvSpPr/>
          <p:nvPr/>
        </p:nvSpPr>
        <p:spPr>
          <a:xfrm flipH="false" flipV="false" rot="0">
            <a:off x="-4294284" y="6894555"/>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p:spPr>
      </p:sp>
      <p:sp>
        <p:nvSpPr>
          <p:cNvPr name="TextBox 8" id="8"/>
          <p:cNvSpPr txBox="true"/>
          <p:nvPr/>
        </p:nvSpPr>
        <p:spPr>
          <a:xfrm rot="0">
            <a:off x="8012891" y="338235"/>
            <a:ext cx="9393100" cy="4259334"/>
          </a:xfrm>
          <a:prstGeom prst="rect">
            <a:avLst/>
          </a:prstGeom>
        </p:spPr>
        <p:txBody>
          <a:bodyPr anchor="t" rtlCol="false" tIns="0" lIns="0" bIns="0" rIns="0">
            <a:spAutoFit/>
          </a:bodyPr>
          <a:lstStyle/>
          <a:p>
            <a:pPr algn="r">
              <a:lnSpc>
                <a:spcPts val="8384"/>
              </a:lnSpc>
            </a:pPr>
            <a:r>
              <a:rPr lang="en-US" sz="7622">
                <a:solidFill>
                  <a:srgbClr val="000000"/>
                </a:solidFill>
                <a:latin typeface="Rubik One"/>
                <a:ea typeface="Rubik One"/>
                <a:cs typeface="Rubik One"/>
                <a:sym typeface="Rubik One"/>
              </a:rPr>
              <a:t>KARAKTERISTIK LAPORAN KEUANGAN SEKTOR PUBLIK</a:t>
            </a:r>
          </a:p>
        </p:txBody>
      </p:sp>
      <p:sp>
        <p:nvSpPr>
          <p:cNvPr name="Freeform 9" id="9"/>
          <p:cNvSpPr/>
          <p:nvPr/>
        </p:nvSpPr>
        <p:spPr>
          <a:xfrm flipH="false" flipV="true" rot="0">
            <a:off x="-2448897" y="-1408288"/>
            <a:ext cx="4897794" cy="3321595"/>
          </a:xfrm>
          <a:custGeom>
            <a:avLst/>
            <a:gdLst/>
            <a:ahLst/>
            <a:cxnLst/>
            <a:rect r="r" b="b" t="t" l="l"/>
            <a:pathLst>
              <a:path h="3321595" w="4897794">
                <a:moveTo>
                  <a:pt x="0" y="3321595"/>
                </a:moveTo>
                <a:lnTo>
                  <a:pt x="4897794" y="3321595"/>
                </a:lnTo>
                <a:lnTo>
                  <a:pt x="4897794" y="0"/>
                </a:lnTo>
                <a:lnTo>
                  <a:pt x="0" y="0"/>
                </a:lnTo>
                <a:lnTo>
                  <a:pt x="0" y="3321595"/>
                </a:lnTo>
                <a:close/>
              </a:path>
            </a:pathLst>
          </a:custGeom>
          <a:blipFill>
            <a:blip r:embed="rId8">
              <a:extLst>
                <a:ext uri="{96DAC541-7B7A-43D3-8B79-37D633B846F1}">
                  <asvg:svgBlip xmlns:asvg="http://schemas.microsoft.com/office/drawing/2016/SVG/main" r:embed="rId9"/>
                </a:ext>
              </a:extLst>
            </a:blip>
            <a:stretch>
              <a:fillRect l="0" t="0" r="0" b="0"/>
            </a:stretch>
          </a:blipFill>
        </p:spPr>
      </p:sp>
      <p:sp>
        <p:nvSpPr>
          <p:cNvPr name="Freeform 10" id="10"/>
          <p:cNvSpPr/>
          <p:nvPr/>
        </p:nvSpPr>
        <p:spPr>
          <a:xfrm flipH="false" flipV="false" rot="0">
            <a:off x="5442111" y="2094644"/>
            <a:ext cx="1078490" cy="1011820"/>
          </a:xfrm>
          <a:custGeom>
            <a:avLst/>
            <a:gdLst/>
            <a:ahLst/>
            <a:cxnLst/>
            <a:rect r="r" b="b" t="t" l="l"/>
            <a:pathLst>
              <a:path h="1011820" w="1078490">
                <a:moveTo>
                  <a:pt x="0" y="0"/>
                </a:moveTo>
                <a:lnTo>
                  <a:pt x="1078490" y="0"/>
                </a:lnTo>
                <a:lnTo>
                  <a:pt x="1078490" y="1011820"/>
                </a:lnTo>
                <a:lnTo>
                  <a:pt x="0" y="1011820"/>
                </a:lnTo>
                <a:lnTo>
                  <a:pt x="0" y="0"/>
                </a:lnTo>
                <a:close/>
              </a:path>
            </a:pathLst>
          </a:custGeom>
          <a:blipFill>
            <a:blip r:embed="rId10">
              <a:extLst>
                <a:ext uri="{96DAC541-7B7A-43D3-8B79-37D633B846F1}">
                  <asvg:svgBlip xmlns:asvg="http://schemas.microsoft.com/office/drawing/2016/SVG/main" r:embed="rId11"/>
                </a:ext>
              </a:extLst>
            </a:blip>
            <a:stretch>
              <a:fillRect l="0" t="0" r="0" b="0"/>
            </a:stretch>
          </a:blipFill>
        </p:spPr>
      </p:sp>
      <p:sp>
        <p:nvSpPr>
          <p:cNvPr name="TextBox 11" id="11"/>
          <p:cNvSpPr txBox="true"/>
          <p:nvPr/>
        </p:nvSpPr>
        <p:spPr>
          <a:xfrm rot="0">
            <a:off x="8306273" y="5327693"/>
            <a:ext cx="9099718" cy="3133725"/>
          </a:xfrm>
          <a:prstGeom prst="rect">
            <a:avLst/>
          </a:prstGeom>
        </p:spPr>
        <p:txBody>
          <a:bodyPr anchor="t" rtlCol="false" tIns="0" lIns="0" bIns="0" rIns="0">
            <a:spAutoFit/>
          </a:bodyPr>
          <a:lstStyle/>
          <a:p>
            <a:pPr algn="just">
              <a:lnSpc>
                <a:spcPts val="3582"/>
              </a:lnSpc>
            </a:pPr>
            <a:r>
              <a:rPr lang="en-US" sz="2985" b="true">
                <a:solidFill>
                  <a:srgbClr val="000000"/>
                </a:solidFill>
                <a:latin typeface="Be Vietnam Ultra-Bold"/>
                <a:ea typeface="Be Vietnam Ultra-Bold"/>
                <a:cs typeface="Be Vietnam Ultra-Bold"/>
                <a:sym typeface="Be Vietnam Ultra-Bold"/>
              </a:rPr>
              <a:t>Laporan keuangan sektor publik memiliki karakteristik yang berbeda dan lebih kompleks dibandingkan laporan keuangan sektor privat, karena entitas pemerintah tidak berorientasi pada laba, melainkan pada pelayanan publik, pengelolaan dana masyarakat, dan pencapaian tujuan</a:t>
            </a:r>
            <a:r>
              <a:rPr lang="en-US" sz="2985">
                <a:solidFill>
                  <a:srgbClr val="000000"/>
                </a:solidFill>
                <a:latin typeface="Be Vietnam"/>
                <a:ea typeface="Be Vietnam"/>
                <a:cs typeface="Be Vietnam"/>
                <a:sym typeface="Be Vietnam"/>
              </a:rPr>
              <a:t> </a:t>
            </a:r>
            <a:r>
              <a:rPr lang="en-US" sz="2985" b="true">
                <a:solidFill>
                  <a:srgbClr val="000000"/>
                </a:solidFill>
                <a:latin typeface="Be Vietnam Ultra-Bold"/>
                <a:ea typeface="Be Vietnam Ultra-Bold"/>
                <a:cs typeface="Be Vietnam Ultra-Bold"/>
                <a:sym typeface="Be Vietnam Ultra-Bold"/>
              </a:rPr>
              <a:t>pembangunan</a:t>
            </a:r>
            <a:r>
              <a:rPr lang="en-US" sz="2985">
                <a:solidFill>
                  <a:srgbClr val="000000"/>
                </a:solidFill>
                <a:latin typeface="Be Vietnam"/>
                <a:ea typeface="Be Vietnam"/>
                <a:cs typeface="Be Vietnam"/>
                <a:sym typeface="Be Vietnam"/>
              </a:rPr>
              <a:t>. </a:t>
            </a:r>
          </a:p>
        </p:txBody>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grpSp>
        <p:nvGrpSpPr>
          <p:cNvPr name="Group 2" id="2"/>
          <p:cNvGrpSpPr/>
          <p:nvPr/>
        </p:nvGrpSpPr>
        <p:grpSpPr>
          <a:xfrm rot="0">
            <a:off x="-978577" y="-780691"/>
            <a:ext cx="13081096" cy="11848382"/>
            <a:chOff x="0" y="0"/>
            <a:chExt cx="3445227" cy="3120562"/>
          </a:xfrm>
        </p:grpSpPr>
        <p:sp>
          <p:nvSpPr>
            <p:cNvPr name="Freeform 3" id="3"/>
            <p:cNvSpPr/>
            <p:nvPr/>
          </p:nvSpPr>
          <p:spPr>
            <a:xfrm flipH="false" flipV="false" rot="0">
              <a:off x="0" y="0"/>
              <a:ext cx="3445227" cy="3120562"/>
            </a:xfrm>
            <a:custGeom>
              <a:avLst/>
              <a:gdLst/>
              <a:ahLst/>
              <a:cxnLst/>
              <a:rect r="r" b="b" t="t" l="l"/>
              <a:pathLst>
                <a:path h="3120562" w="3445227">
                  <a:moveTo>
                    <a:pt x="0" y="0"/>
                  </a:moveTo>
                  <a:lnTo>
                    <a:pt x="3445227" y="0"/>
                  </a:lnTo>
                  <a:lnTo>
                    <a:pt x="3445227" y="3120562"/>
                  </a:lnTo>
                  <a:lnTo>
                    <a:pt x="0" y="3120562"/>
                  </a:lnTo>
                  <a:close/>
                </a:path>
              </a:pathLst>
            </a:custGeom>
            <a:solidFill>
              <a:srgbClr val="5FA8C7"/>
            </a:solidFill>
          </p:spPr>
        </p:sp>
        <p:sp>
          <p:nvSpPr>
            <p:cNvPr name="TextBox 4" id="4"/>
            <p:cNvSpPr txBox="true"/>
            <p:nvPr/>
          </p:nvSpPr>
          <p:spPr>
            <a:xfrm>
              <a:off x="0" y="-38100"/>
              <a:ext cx="3445227" cy="315866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508303" y="3855897"/>
            <a:ext cx="7448154" cy="1847793"/>
            <a:chOff x="0" y="0"/>
            <a:chExt cx="1961654" cy="486661"/>
          </a:xfrm>
        </p:grpSpPr>
        <p:sp>
          <p:nvSpPr>
            <p:cNvPr name="Freeform 6" id="6"/>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7" id="7"/>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061464" y="4311572"/>
            <a:ext cx="973270" cy="97327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10" id="1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548099" y="265744"/>
            <a:ext cx="11032788" cy="3237728"/>
          </a:xfrm>
          <a:prstGeom prst="rect">
            <a:avLst/>
          </a:prstGeom>
        </p:spPr>
        <p:txBody>
          <a:bodyPr anchor="t" rtlCol="false" tIns="0" lIns="0" bIns="0" rIns="0">
            <a:spAutoFit/>
          </a:bodyPr>
          <a:lstStyle/>
          <a:p>
            <a:pPr algn="l">
              <a:lnSpc>
                <a:spcPts val="6356"/>
              </a:lnSpc>
            </a:pPr>
            <a:r>
              <a:rPr lang="en-US" sz="5778">
                <a:solidFill>
                  <a:srgbClr val="000000"/>
                </a:solidFill>
                <a:latin typeface="Rubik One"/>
                <a:ea typeface="Rubik One"/>
                <a:cs typeface="Rubik One"/>
                <a:sym typeface="Rubik One"/>
              </a:rPr>
              <a:t>KARAKTERISTIK</a:t>
            </a:r>
          </a:p>
          <a:p>
            <a:pPr algn="l">
              <a:lnSpc>
                <a:spcPts val="6356"/>
              </a:lnSpc>
            </a:pPr>
            <a:r>
              <a:rPr lang="en-US" sz="5778">
                <a:solidFill>
                  <a:srgbClr val="000000"/>
                </a:solidFill>
                <a:latin typeface="Rubik One"/>
                <a:ea typeface="Rubik One"/>
                <a:cs typeface="Rubik One"/>
                <a:sym typeface="Rubik One"/>
              </a:rPr>
              <a:t>LAPORAN</a:t>
            </a:r>
          </a:p>
          <a:p>
            <a:pPr algn="l">
              <a:lnSpc>
                <a:spcPts val="6356"/>
              </a:lnSpc>
            </a:pPr>
            <a:r>
              <a:rPr lang="en-US" sz="5778">
                <a:solidFill>
                  <a:srgbClr val="000000"/>
                </a:solidFill>
                <a:latin typeface="Rubik One"/>
                <a:ea typeface="Rubik One"/>
                <a:cs typeface="Rubik One"/>
                <a:sym typeface="Rubik One"/>
              </a:rPr>
              <a:t>KEUANGAN SEKTOR</a:t>
            </a:r>
          </a:p>
          <a:p>
            <a:pPr algn="l">
              <a:lnSpc>
                <a:spcPts val="6356"/>
              </a:lnSpc>
            </a:pPr>
            <a:r>
              <a:rPr lang="en-US" sz="5778">
                <a:solidFill>
                  <a:srgbClr val="000000"/>
                </a:solidFill>
                <a:latin typeface="Rubik One"/>
                <a:ea typeface="Rubik One"/>
                <a:cs typeface="Rubik One"/>
                <a:sym typeface="Rubik One"/>
              </a:rPr>
              <a:t>PUBLIK</a:t>
            </a:r>
          </a:p>
        </p:txBody>
      </p:sp>
      <p:sp>
        <p:nvSpPr>
          <p:cNvPr name="Freeform 12" id="12"/>
          <p:cNvSpPr/>
          <p:nvPr/>
        </p:nvSpPr>
        <p:spPr>
          <a:xfrm flipH="false" flipV="false" rot="0">
            <a:off x="-4709842" y="42936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15826924" y="-114016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5626508" y="94371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5" id="15"/>
          <p:cNvSpPr txBox="true"/>
          <p:nvPr/>
        </p:nvSpPr>
        <p:spPr>
          <a:xfrm rot="0">
            <a:off x="2257996" y="4291250"/>
            <a:ext cx="6285652" cy="993592"/>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Berorientasi pada Akuntabilitas Publik</a:t>
            </a:r>
          </a:p>
        </p:txBody>
      </p:sp>
      <p:sp>
        <p:nvSpPr>
          <p:cNvPr name="TextBox 16" id="16"/>
          <p:cNvSpPr txBox="true"/>
          <p:nvPr/>
        </p:nvSpPr>
        <p:spPr>
          <a:xfrm rot="0">
            <a:off x="1061464" y="4459287"/>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1</a:t>
            </a:r>
          </a:p>
        </p:txBody>
      </p:sp>
      <p:grpSp>
        <p:nvGrpSpPr>
          <p:cNvPr name="Group 17" id="17"/>
          <p:cNvGrpSpPr/>
          <p:nvPr/>
        </p:nvGrpSpPr>
        <p:grpSpPr>
          <a:xfrm rot="0">
            <a:off x="1548099" y="6545385"/>
            <a:ext cx="7448154" cy="1847793"/>
            <a:chOff x="0" y="0"/>
            <a:chExt cx="1961654" cy="486661"/>
          </a:xfrm>
        </p:grpSpPr>
        <p:sp>
          <p:nvSpPr>
            <p:cNvPr name="Freeform 18" id="18"/>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19" id="19"/>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0" id="20"/>
          <p:cNvSpPr txBox="true"/>
          <p:nvPr/>
        </p:nvSpPr>
        <p:spPr>
          <a:xfrm rot="0">
            <a:off x="2089553" y="6961130"/>
            <a:ext cx="6454095" cy="959153"/>
          </a:xfrm>
          <a:prstGeom prst="rect">
            <a:avLst/>
          </a:prstGeom>
        </p:spPr>
        <p:txBody>
          <a:bodyPr anchor="t" rtlCol="false" tIns="0" lIns="0" bIns="0" rIns="0">
            <a:spAutoFit/>
          </a:bodyPr>
          <a:lstStyle/>
          <a:p>
            <a:pPr algn="just">
              <a:lnSpc>
                <a:spcPts val="3833"/>
              </a:lnSpc>
            </a:pPr>
            <a:r>
              <a:rPr lang="en-US" sz="2738" b="true">
                <a:solidFill>
                  <a:srgbClr val="000000"/>
                </a:solidFill>
                <a:latin typeface="Be Vietnam Ultra-Bold"/>
                <a:ea typeface="Be Vietnam Ultra-Bold"/>
                <a:cs typeface="Be Vietnam Ultra-Bold"/>
                <a:sym typeface="Be Vietnam Ultra-Bold"/>
              </a:rPr>
              <a:t>Disusun Berdasarkan Regulasi (SAP dan Peraturan Keuangan Negara)</a:t>
            </a:r>
          </a:p>
        </p:txBody>
      </p:sp>
      <p:grpSp>
        <p:nvGrpSpPr>
          <p:cNvPr name="Group 21" id="21"/>
          <p:cNvGrpSpPr/>
          <p:nvPr/>
        </p:nvGrpSpPr>
        <p:grpSpPr>
          <a:xfrm rot="0">
            <a:off x="947841" y="6911057"/>
            <a:ext cx="973270" cy="973270"/>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4" id="24"/>
          <p:cNvSpPr txBox="true"/>
          <p:nvPr/>
        </p:nvSpPr>
        <p:spPr>
          <a:xfrm rot="0">
            <a:off x="1027433" y="7065905"/>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2</a:t>
            </a:r>
          </a:p>
        </p:txBody>
      </p:sp>
      <p:sp>
        <p:nvSpPr>
          <p:cNvPr name="Freeform 25" id="25"/>
          <p:cNvSpPr/>
          <p:nvPr/>
        </p:nvSpPr>
        <p:spPr>
          <a:xfrm flipH="false" flipV="false" rot="0">
            <a:off x="12001462" y="3503472"/>
            <a:ext cx="6174584" cy="4466000"/>
          </a:xfrm>
          <a:custGeom>
            <a:avLst/>
            <a:gdLst/>
            <a:ahLst/>
            <a:cxnLst/>
            <a:rect r="r" b="b" t="t" l="l"/>
            <a:pathLst>
              <a:path h="4466000" w="6174584">
                <a:moveTo>
                  <a:pt x="0" y="0"/>
                </a:moveTo>
                <a:lnTo>
                  <a:pt x="6174584" y="0"/>
                </a:lnTo>
                <a:lnTo>
                  <a:pt x="6174584" y="4466000"/>
                </a:lnTo>
                <a:lnTo>
                  <a:pt x="0" y="44660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a:ln cap="sq">
            <a:noFill/>
            <a:prstDash val="solid"/>
            <a:miter/>
          </a:ln>
        </p:spPr>
      </p:sp>
      <p:grpSp>
        <p:nvGrpSpPr>
          <p:cNvPr name="Group 26" id="26"/>
          <p:cNvGrpSpPr/>
          <p:nvPr/>
        </p:nvGrpSpPr>
        <p:grpSpPr>
          <a:xfrm rot="0">
            <a:off x="9998656" y="3867178"/>
            <a:ext cx="7448154" cy="1847793"/>
            <a:chOff x="0" y="0"/>
            <a:chExt cx="1961654" cy="486661"/>
          </a:xfrm>
        </p:grpSpPr>
        <p:sp>
          <p:nvSpPr>
            <p:cNvPr name="Freeform 27" id="27"/>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28" id="28"/>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9" id="29"/>
          <p:cNvSpPr txBox="true"/>
          <p:nvPr/>
        </p:nvSpPr>
        <p:spPr>
          <a:xfrm rot="0">
            <a:off x="10829887" y="4380058"/>
            <a:ext cx="6285652" cy="995567"/>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Tidak Berorientasi Laba (Non-Profit Orientation)</a:t>
            </a:r>
          </a:p>
        </p:txBody>
      </p:sp>
      <p:grpSp>
        <p:nvGrpSpPr>
          <p:cNvPr name="Group 30" id="30"/>
          <p:cNvGrpSpPr/>
          <p:nvPr/>
        </p:nvGrpSpPr>
        <p:grpSpPr>
          <a:xfrm rot="0">
            <a:off x="9551817" y="4304440"/>
            <a:ext cx="973270" cy="973270"/>
            <a:chOff x="0" y="0"/>
            <a:chExt cx="812800" cy="812800"/>
          </a:xfrm>
        </p:grpSpPr>
        <p:sp>
          <p:nvSpPr>
            <p:cNvPr name="Freeform 31" id="3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32" id="3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3" id="33"/>
          <p:cNvSpPr txBox="true"/>
          <p:nvPr/>
        </p:nvSpPr>
        <p:spPr>
          <a:xfrm rot="0">
            <a:off x="9551817" y="4484833"/>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3</a:t>
            </a:r>
          </a:p>
        </p:txBody>
      </p:sp>
      <p:sp>
        <p:nvSpPr>
          <p:cNvPr name="Freeform 34" id="34"/>
          <p:cNvSpPr/>
          <p:nvPr/>
        </p:nvSpPr>
        <p:spPr>
          <a:xfrm flipH="false" flipV="false" rot="0">
            <a:off x="13839363" y="598092"/>
            <a:ext cx="1987561" cy="1790955"/>
          </a:xfrm>
          <a:custGeom>
            <a:avLst/>
            <a:gdLst/>
            <a:ahLst/>
            <a:cxnLst/>
            <a:rect r="r" b="b" t="t" l="l"/>
            <a:pathLst>
              <a:path h="1790955" w="1987561">
                <a:moveTo>
                  <a:pt x="0" y="0"/>
                </a:moveTo>
                <a:lnTo>
                  <a:pt x="1987561" y="0"/>
                </a:lnTo>
                <a:lnTo>
                  <a:pt x="1987561" y="1790955"/>
                </a:lnTo>
                <a:lnTo>
                  <a:pt x="0" y="179095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a:ln cap="sq">
            <a:noFill/>
            <a:prstDash val="solid"/>
            <a:miter/>
          </a:ln>
        </p:spPr>
      </p:sp>
      <p:grpSp>
        <p:nvGrpSpPr>
          <p:cNvPr name="Group 35" id="35"/>
          <p:cNvGrpSpPr/>
          <p:nvPr/>
        </p:nvGrpSpPr>
        <p:grpSpPr>
          <a:xfrm rot="0">
            <a:off x="9998656" y="6473796"/>
            <a:ext cx="7448154" cy="1847793"/>
            <a:chOff x="0" y="0"/>
            <a:chExt cx="1961654" cy="486661"/>
          </a:xfrm>
        </p:grpSpPr>
        <p:sp>
          <p:nvSpPr>
            <p:cNvPr name="Freeform 36" id="36"/>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37" id="37"/>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38" id="38"/>
          <p:cNvGrpSpPr/>
          <p:nvPr/>
        </p:nvGrpSpPr>
        <p:grpSpPr>
          <a:xfrm rot="0">
            <a:off x="9551817" y="6846112"/>
            <a:ext cx="973270" cy="973270"/>
            <a:chOff x="0" y="0"/>
            <a:chExt cx="812800" cy="812800"/>
          </a:xfrm>
        </p:grpSpPr>
        <p:sp>
          <p:nvSpPr>
            <p:cNvPr name="Freeform 39" id="3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40" id="4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41" id="41"/>
          <p:cNvSpPr txBox="true"/>
          <p:nvPr/>
        </p:nvSpPr>
        <p:spPr>
          <a:xfrm rot="0">
            <a:off x="9591614" y="7000959"/>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4</a:t>
            </a:r>
          </a:p>
        </p:txBody>
      </p:sp>
      <p:sp>
        <p:nvSpPr>
          <p:cNvPr name="TextBox 42" id="42"/>
          <p:cNvSpPr txBox="true"/>
          <p:nvPr/>
        </p:nvSpPr>
        <p:spPr>
          <a:xfrm rot="0">
            <a:off x="10829887" y="6888761"/>
            <a:ext cx="6285652" cy="995567"/>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Bersifat Transparan dan Bersedia untuk Diakses Publik</a:t>
            </a:r>
          </a:p>
        </p:txBody>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grpSp>
        <p:nvGrpSpPr>
          <p:cNvPr name="Group 2" id="2"/>
          <p:cNvGrpSpPr/>
          <p:nvPr/>
        </p:nvGrpSpPr>
        <p:grpSpPr>
          <a:xfrm rot="0">
            <a:off x="-978577" y="-780691"/>
            <a:ext cx="13081096" cy="11848382"/>
            <a:chOff x="0" y="0"/>
            <a:chExt cx="3445227" cy="3120562"/>
          </a:xfrm>
        </p:grpSpPr>
        <p:sp>
          <p:nvSpPr>
            <p:cNvPr name="Freeform 3" id="3"/>
            <p:cNvSpPr/>
            <p:nvPr/>
          </p:nvSpPr>
          <p:spPr>
            <a:xfrm flipH="false" flipV="false" rot="0">
              <a:off x="0" y="0"/>
              <a:ext cx="3445227" cy="3120562"/>
            </a:xfrm>
            <a:custGeom>
              <a:avLst/>
              <a:gdLst/>
              <a:ahLst/>
              <a:cxnLst/>
              <a:rect r="r" b="b" t="t" l="l"/>
              <a:pathLst>
                <a:path h="3120562" w="3445227">
                  <a:moveTo>
                    <a:pt x="0" y="0"/>
                  </a:moveTo>
                  <a:lnTo>
                    <a:pt x="3445227" y="0"/>
                  </a:lnTo>
                  <a:lnTo>
                    <a:pt x="3445227" y="3120562"/>
                  </a:lnTo>
                  <a:lnTo>
                    <a:pt x="0" y="3120562"/>
                  </a:lnTo>
                  <a:close/>
                </a:path>
              </a:pathLst>
            </a:custGeom>
            <a:solidFill>
              <a:srgbClr val="5FA8C7"/>
            </a:solidFill>
          </p:spPr>
        </p:sp>
        <p:sp>
          <p:nvSpPr>
            <p:cNvPr name="TextBox 4" id="4"/>
            <p:cNvSpPr txBox="true"/>
            <p:nvPr/>
          </p:nvSpPr>
          <p:spPr>
            <a:xfrm>
              <a:off x="0" y="-38100"/>
              <a:ext cx="3445227" cy="3158662"/>
            </a:xfrm>
            <a:prstGeom prst="rect">
              <a:avLst/>
            </a:prstGeom>
          </p:spPr>
          <p:txBody>
            <a:bodyPr anchor="ctr" rtlCol="false" tIns="50800" lIns="50800" bIns="50800" rIns="50800"/>
            <a:lstStyle/>
            <a:p>
              <a:pPr algn="ctr">
                <a:lnSpc>
                  <a:spcPts val="2659"/>
                </a:lnSpc>
              </a:pPr>
            </a:p>
          </p:txBody>
        </p:sp>
      </p:grpSp>
      <p:grpSp>
        <p:nvGrpSpPr>
          <p:cNvPr name="Group 5" id="5"/>
          <p:cNvGrpSpPr/>
          <p:nvPr/>
        </p:nvGrpSpPr>
        <p:grpSpPr>
          <a:xfrm rot="0">
            <a:off x="1508303" y="3855897"/>
            <a:ext cx="7448154" cy="1847793"/>
            <a:chOff x="0" y="0"/>
            <a:chExt cx="1961654" cy="486661"/>
          </a:xfrm>
        </p:grpSpPr>
        <p:sp>
          <p:nvSpPr>
            <p:cNvPr name="Freeform 6" id="6"/>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7" id="7"/>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8" id="8"/>
          <p:cNvGrpSpPr/>
          <p:nvPr/>
        </p:nvGrpSpPr>
        <p:grpSpPr>
          <a:xfrm rot="0">
            <a:off x="1061464" y="4311572"/>
            <a:ext cx="973270" cy="973270"/>
            <a:chOff x="0" y="0"/>
            <a:chExt cx="812800" cy="812800"/>
          </a:xfrm>
        </p:grpSpPr>
        <p:sp>
          <p:nvSpPr>
            <p:cNvPr name="Freeform 9" id="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10" id="1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11" id="11"/>
          <p:cNvSpPr txBox="true"/>
          <p:nvPr/>
        </p:nvSpPr>
        <p:spPr>
          <a:xfrm rot="0">
            <a:off x="1434476" y="645717"/>
            <a:ext cx="11032788" cy="2434737"/>
          </a:xfrm>
          <a:prstGeom prst="rect">
            <a:avLst/>
          </a:prstGeom>
        </p:spPr>
        <p:txBody>
          <a:bodyPr anchor="t" rtlCol="false" tIns="0" lIns="0" bIns="0" rIns="0">
            <a:spAutoFit/>
          </a:bodyPr>
          <a:lstStyle/>
          <a:p>
            <a:pPr algn="l">
              <a:lnSpc>
                <a:spcPts val="6356"/>
              </a:lnSpc>
            </a:pPr>
            <a:r>
              <a:rPr lang="en-US" sz="5778">
                <a:solidFill>
                  <a:srgbClr val="000000"/>
                </a:solidFill>
                <a:latin typeface="Rubik One"/>
                <a:ea typeface="Rubik One"/>
                <a:cs typeface="Rubik One"/>
                <a:sym typeface="Rubik One"/>
              </a:rPr>
              <a:t>TANTANGAN DALAM LAPORAN KEUANGAN SEKTOR PUBLIK</a:t>
            </a:r>
          </a:p>
        </p:txBody>
      </p:sp>
      <p:sp>
        <p:nvSpPr>
          <p:cNvPr name="Freeform 12" id="12"/>
          <p:cNvSpPr/>
          <p:nvPr/>
        </p:nvSpPr>
        <p:spPr>
          <a:xfrm flipH="false" flipV="false" rot="0">
            <a:off x="-4709842" y="42936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13" id="13"/>
          <p:cNvSpPr/>
          <p:nvPr/>
        </p:nvSpPr>
        <p:spPr>
          <a:xfrm flipH="false" flipV="false" rot="0">
            <a:off x="15826924" y="-114016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14" id="14"/>
          <p:cNvSpPr/>
          <p:nvPr/>
        </p:nvSpPr>
        <p:spPr>
          <a:xfrm flipH="false" flipV="false" rot="0">
            <a:off x="15626508" y="9437194"/>
            <a:ext cx="5322984" cy="1699613"/>
          </a:xfrm>
          <a:custGeom>
            <a:avLst/>
            <a:gdLst/>
            <a:ahLst/>
            <a:cxnLst/>
            <a:rect r="r" b="b" t="t" l="l"/>
            <a:pathLst>
              <a:path h="1699613" w="5322984">
                <a:moveTo>
                  <a:pt x="0" y="0"/>
                </a:moveTo>
                <a:lnTo>
                  <a:pt x="5322984" y="0"/>
                </a:lnTo>
                <a:lnTo>
                  <a:pt x="5322984" y="1699612"/>
                </a:lnTo>
                <a:lnTo>
                  <a:pt x="0" y="1699612"/>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15" id="15"/>
          <p:cNvSpPr txBox="true"/>
          <p:nvPr/>
        </p:nvSpPr>
        <p:spPr>
          <a:xfrm rot="0">
            <a:off x="2257996" y="4291250"/>
            <a:ext cx="6285652" cy="993592"/>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Keragaman dan Kompleksitas Kegiatan Pemerintahan</a:t>
            </a:r>
          </a:p>
        </p:txBody>
      </p:sp>
      <p:sp>
        <p:nvSpPr>
          <p:cNvPr name="TextBox 16" id="16"/>
          <p:cNvSpPr txBox="true"/>
          <p:nvPr/>
        </p:nvSpPr>
        <p:spPr>
          <a:xfrm rot="0">
            <a:off x="1061464" y="4459287"/>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1</a:t>
            </a:r>
          </a:p>
        </p:txBody>
      </p:sp>
      <p:grpSp>
        <p:nvGrpSpPr>
          <p:cNvPr name="Group 17" id="17"/>
          <p:cNvGrpSpPr/>
          <p:nvPr/>
        </p:nvGrpSpPr>
        <p:grpSpPr>
          <a:xfrm rot="0">
            <a:off x="1548099" y="6545385"/>
            <a:ext cx="7448154" cy="1847793"/>
            <a:chOff x="0" y="0"/>
            <a:chExt cx="1961654" cy="486661"/>
          </a:xfrm>
        </p:grpSpPr>
        <p:sp>
          <p:nvSpPr>
            <p:cNvPr name="Freeform 18" id="18"/>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19" id="19"/>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0" id="20"/>
          <p:cNvSpPr txBox="true"/>
          <p:nvPr/>
        </p:nvSpPr>
        <p:spPr>
          <a:xfrm rot="0">
            <a:off x="2089553" y="6718242"/>
            <a:ext cx="6454095" cy="1444928"/>
          </a:xfrm>
          <a:prstGeom prst="rect">
            <a:avLst/>
          </a:prstGeom>
        </p:spPr>
        <p:txBody>
          <a:bodyPr anchor="t" rtlCol="false" tIns="0" lIns="0" bIns="0" rIns="0">
            <a:spAutoFit/>
          </a:bodyPr>
          <a:lstStyle/>
          <a:p>
            <a:pPr algn="just">
              <a:lnSpc>
                <a:spcPts val="3833"/>
              </a:lnSpc>
            </a:pPr>
            <a:r>
              <a:rPr lang="en-US" sz="2738" b="true">
                <a:solidFill>
                  <a:srgbClr val="000000"/>
                </a:solidFill>
                <a:latin typeface="Be Vietnam Ultra-Bold"/>
                <a:ea typeface="Be Vietnam Ultra-Bold"/>
                <a:cs typeface="Be Vietnam Ultra-Bold"/>
                <a:sym typeface="Be Vietnam Ultra-Bold"/>
              </a:rPr>
              <a:t>Keterbatasan Sumber Daya Manusia (SDM) di Bidang Akuntansi Pemerintahan</a:t>
            </a:r>
          </a:p>
        </p:txBody>
      </p:sp>
      <p:grpSp>
        <p:nvGrpSpPr>
          <p:cNvPr name="Group 21" id="21"/>
          <p:cNvGrpSpPr/>
          <p:nvPr/>
        </p:nvGrpSpPr>
        <p:grpSpPr>
          <a:xfrm rot="0">
            <a:off x="947841" y="6911057"/>
            <a:ext cx="973270" cy="973270"/>
            <a:chOff x="0" y="0"/>
            <a:chExt cx="812800" cy="812800"/>
          </a:xfrm>
        </p:grpSpPr>
        <p:sp>
          <p:nvSpPr>
            <p:cNvPr name="Freeform 22" id="22"/>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23" id="23"/>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24" id="24"/>
          <p:cNvSpPr txBox="true"/>
          <p:nvPr/>
        </p:nvSpPr>
        <p:spPr>
          <a:xfrm rot="0">
            <a:off x="1027433" y="7065905"/>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2</a:t>
            </a:r>
          </a:p>
        </p:txBody>
      </p:sp>
      <p:sp>
        <p:nvSpPr>
          <p:cNvPr name="Freeform 25" id="25"/>
          <p:cNvSpPr/>
          <p:nvPr/>
        </p:nvSpPr>
        <p:spPr>
          <a:xfrm flipH="false" flipV="false" rot="0">
            <a:off x="12001462" y="3503472"/>
            <a:ext cx="6174584" cy="4466000"/>
          </a:xfrm>
          <a:custGeom>
            <a:avLst/>
            <a:gdLst/>
            <a:ahLst/>
            <a:cxnLst/>
            <a:rect r="r" b="b" t="t" l="l"/>
            <a:pathLst>
              <a:path h="4466000" w="6174584">
                <a:moveTo>
                  <a:pt x="0" y="0"/>
                </a:moveTo>
                <a:lnTo>
                  <a:pt x="6174584" y="0"/>
                </a:lnTo>
                <a:lnTo>
                  <a:pt x="6174584" y="4466000"/>
                </a:lnTo>
                <a:lnTo>
                  <a:pt x="0" y="4466000"/>
                </a:lnTo>
                <a:lnTo>
                  <a:pt x="0" y="0"/>
                </a:lnTo>
                <a:close/>
              </a:path>
            </a:pathLst>
          </a:custGeom>
          <a:blipFill>
            <a:blip r:embed="rId6">
              <a:extLst>
                <a:ext uri="{96DAC541-7B7A-43D3-8B79-37D633B846F1}">
                  <asvg:svgBlip xmlns:asvg="http://schemas.microsoft.com/office/drawing/2016/SVG/main" r:embed="rId7"/>
                </a:ext>
              </a:extLst>
            </a:blip>
            <a:stretch>
              <a:fillRect l="0" t="0" r="0" b="0"/>
            </a:stretch>
          </a:blipFill>
          <a:ln cap="sq">
            <a:noFill/>
            <a:prstDash val="solid"/>
            <a:miter/>
          </a:ln>
        </p:spPr>
      </p:sp>
      <p:grpSp>
        <p:nvGrpSpPr>
          <p:cNvPr name="Group 26" id="26"/>
          <p:cNvGrpSpPr/>
          <p:nvPr/>
        </p:nvGrpSpPr>
        <p:grpSpPr>
          <a:xfrm rot="0">
            <a:off x="9998656" y="3867178"/>
            <a:ext cx="7448154" cy="1847793"/>
            <a:chOff x="0" y="0"/>
            <a:chExt cx="1961654" cy="486661"/>
          </a:xfrm>
        </p:grpSpPr>
        <p:sp>
          <p:nvSpPr>
            <p:cNvPr name="Freeform 27" id="27"/>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28" id="28"/>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sp>
        <p:nvSpPr>
          <p:cNvPr name="TextBox 29" id="29"/>
          <p:cNvSpPr txBox="true"/>
          <p:nvPr/>
        </p:nvSpPr>
        <p:spPr>
          <a:xfrm rot="0">
            <a:off x="10829887" y="4380058"/>
            <a:ext cx="6285652" cy="489754"/>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Perubahan Regulasi yang Dinamis</a:t>
            </a:r>
          </a:p>
        </p:txBody>
      </p:sp>
      <p:grpSp>
        <p:nvGrpSpPr>
          <p:cNvPr name="Group 30" id="30"/>
          <p:cNvGrpSpPr/>
          <p:nvPr/>
        </p:nvGrpSpPr>
        <p:grpSpPr>
          <a:xfrm rot="0">
            <a:off x="9551817" y="4304440"/>
            <a:ext cx="973270" cy="973270"/>
            <a:chOff x="0" y="0"/>
            <a:chExt cx="812800" cy="812800"/>
          </a:xfrm>
        </p:grpSpPr>
        <p:sp>
          <p:nvSpPr>
            <p:cNvPr name="Freeform 31" id="31"/>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32" id="32"/>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33" id="33"/>
          <p:cNvSpPr txBox="true"/>
          <p:nvPr/>
        </p:nvSpPr>
        <p:spPr>
          <a:xfrm rot="0">
            <a:off x="9551817" y="4484833"/>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3</a:t>
            </a:r>
          </a:p>
        </p:txBody>
      </p:sp>
      <p:sp>
        <p:nvSpPr>
          <p:cNvPr name="Freeform 34" id="34"/>
          <p:cNvSpPr/>
          <p:nvPr/>
        </p:nvSpPr>
        <p:spPr>
          <a:xfrm flipH="false" flipV="false" rot="0">
            <a:off x="13839363" y="598092"/>
            <a:ext cx="1987561" cy="1790955"/>
          </a:xfrm>
          <a:custGeom>
            <a:avLst/>
            <a:gdLst/>
            <a:ahLst/>
            <a:cxnLst/>
            <a:rect r="r" b="b" t="t" l="l"/>
            <a:pathLst>
              <a:path h="1790955" w="1987561">
                <a:moveTo>
                  <a:pt x="0" y="0"/>
                </a:moveTo>
                <a:lnTo>
                  <a:pt x="1987561" y="0"/>
                </a:lnTo>
                <a:lnTo>
                  <a:pt x="1987561" y="1790955"/>
                </a:lnTo>
                <a:lnTo>
                  <a:pt x="0" y="1790955"/>
                </a:lnTo>
                <a:lnTo>
                  <a:pt x="0" y="0"/>
                </a:lnTo>
                <a:close/>
              </a:path>
            </a:pathLst>
          </a:custGeom>
          <a:blipFill>
            <a:blip r:embed="rId8">
              <a:extLst>
                <a:ext uri="{96DAC541-7B7A-43D3-8B79-37D633B846F1}">
                  <asvg:svgBlip xmlns:asvg="http://schemas.microsoft.com/office/drawing/2016/SVG/main" r:embed="rId9"/>
                </a:ext>
              </a:extLst>
            </a:blip>
            <a:stretch>
              <a:fillRect l="0" t="0" r="0" b="0"/>
            </a:stretch>
          </a:blipFill>
          <a:ln cap="sq">
            <a:noFill/>
            <a:prstDash val="solid"/>
            <a:miter/>
          </a:ln>
        </p:spPr>
      </p:sp>
      <p:grpSp>
        <p:nvGrpSpPr>
          <p:cNvPr name="Group 35" id="35"/>
          <p:cNvGrpSpPr/>
          <p:nvPr/>
        </p:nvGrpSpPr>
        <p:grpSpPr>
          <a:xfrm rot="0">
            <a:off x="9998656" y="6473796"/>
            <a:ext cx="7448154" cy="1847793"/>
            <a:chOff x="0" y="0"/>
            <a:chExt cx="1961654" cy="486661"/>
          </a:xfrm>
        </p:grpSpPr>
        <p:sp>
          <p:nvSpPr>
            <p:cNvPr name="Freeform 36" id="36"/>
            <p:cNvSpPr/>
            <p:nvPr/>
          </p:nvSpPr>
          <p:spPr>
            <a:xfrm flipH="false" flipV="false" rot="0">
              <a:off x="0" y="0"/>
              <a:ext cx="1961654" cy="486661"/>
            </a:xfrm>
            <a:custGeom>
              <a:avLst/>
              <a:gdLst/>
              <a:ahLst/>
              <a:cxnLst/>
              <a:rect r="r" b="b" t="t" l="l"/>
              <a:pathLst>
                <a:path h="486661" w="1961654">
                  <a:moveTo>
                    <a:pt x="41578" y="0"/>
                  </a:moveTo>
                  <a:lnTo>
                    <a:pt x="1920076" y="0"/>
                  </a:lnTo>
                  <a:cubicBezTo>
                    <a:pt x="1943039" y="0"/>
                    <a:pt x="1961654" y="18615"/>
                    <a:pt x="1961654" y="41578"/>
                  </a:cubicBezTo>
                  <a:lnTo>
                    <a:pt x="1961654" y="445084"/>
                  </a:lnTo>
                  <a:cubicBezTo>
                    <a:pt x="1961654" y="456111"/>
                    <a:pt x="1957273" y="466686"/>
                    <a:pt x="1949476" y="474484"/>
                  </a:cubicBezTo>
                  <a:cubicBezTo>
                    <a:pt x="1941679" y="482281"/>
                    <a:pt x="1931103" y="486661"/>
                    <a:pt x="1920076" y="486661"/>
                  </a:cubicBezTo>
                  <a:lnTo>
                    <a:pt x="41578" y="486661"/>
                  </a:lnTo>
                  <a:cubicBezTo>
                    <a:pt x="18615" y="486661"/>
                    <a:pt x="0" y="468046"/>
                    <a:pt x="0" y="445084"/>
                  </a:cubicBezTo>
                  <a:lnTo>
                    <a:pt x="0" y="41578"/>
                  </a:lnTo>
                  <a:cubicBezTo>
                    <a:pt x="0" y="18615"/>
                    <a:pt x="18615" y="0"/>
                    <a:pt x="41578" y="0"/>
                  </a:cubicBezTo>
                  <a:close/>
                </a:path>
              </a:pathLst>
            </a:custGeom>
            <a:solidFill>
              <a:srgbClr val="8DC8A3"/>
            </a:solidFill>
          </p:spPr>
        </p:sp>
        <p:sp>
          <p:nvSpPr>
            <p:cNvPr name="TextBox 37" id="37"/>
            <p:cNvSpPr txBox="true"/>
            <p:nvPr/>
          </p:nvSpPr>
          <p:spPr>
            <a:xfrm>
              <a:off x="0" y="-38100"/>
              <a:ext cx="1961654" cy="524761"/>
            </a:xfrm>
            <a:prstGeom prst="rect">
              <a:avLst/>
            </a:prstGeom>
          </p:spPr>
          <p:txBody>
            <a:bodyPr anchor="ctr" rtlCol="false" tIns="50800" lIns="50800" bIns="50800" rIns="50800"/>
            <a:lstStyle/>
            <a:p>
              <a:pPr algn="ctr">
                <a:lnSpc>
                  <a:spcPts val="2659"/>
                </a:lnSpc>
              </a:pPr>
            </a:p>
          </p:txBody>
        </p:sp>
      </p:grpSp>
      <p:grpSp>
        <p:nvGrpSpPr>
          <p:cNvPr name="Group 38" id="38"/>
          <p:cNvGrpSpPr/>
          <p:nvPr/>
        </p:nvGrpSpPr>
        <p:grpSpPr>
          <a:xfrm rot="0">
            <a:off x="9551817" y="6846112"/>
            <a:ext cx="973270" cy="973270"/>
            <a:chOff x="0" y="0"/>
            <a:chExt cx="812800" cy="812800"/>
          </a:xfrm>
        </p:grpSpPr>
        <p:sp>
          <p:nvSpPr>
            <p:cNvPr name="Freeform 39" id="39"/>
            <p:cNvSpPr/>
            <p:nvPr/>
          </p:nvSpPr>
          <p:spPr>
            <a:xfrm flipH="false" flipV="false" rot="0">
              <a:off x="0" y="0"/>
              <a:ext cx="812800" cy="812800"/>
            </a:xfrm>
            <a:custGeom>
              <a:avLst/>
              <a:gdLst/>
              <a:ahLst/>
              <a:cxnLst/>
              <a:rect r="r" b="b" t="t" l="l"/>
              <a:pathLst>
                <a:path h="812800" w="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2D3F57"/>
            </a:solidFill>
          </p:spPr>
        </p:sp>
        <p:sp>
          <p:nvSpPr>
            <p:cNvPr name="TextBox 40" id="40"/>
            <p:cNvSpPr txBox="true"/>
            <p:nvPr/>
          </p:nvSpPr>
          <p:spPr>
            <a:xfrm>
              <a:off x="76200" y="38100"/>
              <a:ext cx="660400" cy="698500"/>
            </a:xfrm>
            <a:prstGeom prst="rect">
              <a:avLst/>
            </a:prstGeom>
          </p:spPr>
          <p:txBody>
            <a:bodyPr anchor="ctr" rtlCol="false" tIns="50800" lIns="50800" bIns="50800" rIns="50800"/>
            <a:lstStyle/>
            <a:p>
              <a:pPr algn="ctr">
                <a:lnSpc>
                  <a:spcPts val="2659"/>
                </a:lnSpc>
              </a:pPr>
            </a:p>
          </p:txBody>
        </p:sp>
      </p:grpSp>
      <p:sp>
        <p:nvSpPr>
          <p:cNvPr name="TextBox 41" id="41"/>
          <p:cNvSpPr txBox="true"/>
          <p:nvPr/>
        </p:nvSpPr>
        <p:spPr>
          <a:xfrm rot="0">
            <a:off x="9591614" y="7000959"/>
            <a:ext cx="893677" cy="711200"/>
          </a:xfrm>
          <a:prstGeom prst="rect">
            <a:avLst/>
          </a:prstGeom>
        </p:spPr>
        <p:txBody>
          <a:bodyPr anchor="t" rtlCol="false" tIns="0" lIns="0" bIns="0" rIns="0">
            <a:spAutoFit/>
          </a:bodyPr>
          <a:lstStyle/>
          <a:p>
            <a:pPr algn="ctr">
              <a:lnSpc>
                <a:spcPts val="5500"/>
              </a:lnSpc>
            </a:pPr>
            <a:r>
              <a:rPr lang="en-US" sz="5000">
                <a:solidFill>
                  <a:srgbClr val="CEF7EF"/>
                </a:solidFill>
                <a:latin typeface="Rubik One"/>
                <a:ea typeface="Rubik One"/>
                <a:cs typeface="Rubik One"/>
                <a:sym typeface="Rubik One"/>
              </a:rPr>
              <a:t>4</a:t>
            </a:r>
          </a:p>
        </p:txBody>
      </p:sp>
      <p:sp>
        <p:nvSpPr>
          <p:cNvPr name="TextBox 42" id="42"/>
          <p:cNvSpPr txBox="true"/>
          <p:nvPr/>
        </p:nvSpPr>
        <p:spPr>
          <a:xfrm rot="0">
            <a:off x="10829887" y="6888761"/>
            <a:ext cx="6285652" cy="995567"/>
          </a:xfrm>
          <a:prstGeom prst="rect">
            <a:avLst/>
          </a:prstGeom>
        </p:spPr>
        <p:txBody>
          <a:bodyPr anchor="t" rtlCol="false" tIns="0" lIns="0" bIns="0" rIns="0">
            <a:spAutoFit/>
          </a:bodyPr>
          <a:lstStyle/>
          <a:p>
            <a:pPr algn="just">
              <a:lnSpc>
                <a:spcPts val="4035"/>
              </a:lnSpc>
            </a:pPr>
            <a:r>
              <a:rPr lang="en-US" sz="2882" b="true">
                <a:solidFill>
                  <a:srgbClr val="000000"/>
                </a:solidFill>
                <a:latin typeface="Be Vietnam Ultra-Bold"/>
                <a:ea typeface="Be Vietnam Ultra-Bold"/>
                <a:cs typeface="Be Vietnam Ultra-Bold"/>
                <a:sym typeface="Be Vietnam Ultra-Bold"/>
              </a:rPr>
              <a:t>Kualitas Data dan Sistem Informasi Akuntansi</a:t>
            </a:r>
          </a:p>
        </p:txBody>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bg>
      <p:bgPr>
        <a:gradFill rotWithShape="true">
          <a:gsLst>
            <a:gs pos="0">
              <a:srgbClr val="DEE3E7">
                <a:alpha val="100000"/>
              </a:srgbClr>
            </a:gs>
            <a:gs pos="100000">
              <a:srgbClr val="A6E5FF">
                <a:alpha val="100000"/>
              </a:srgbClr>
            </a:gs>
          </a:gsLst>
          <a:lin ang="0"/>
        </a:gradFill>
      </p:bgPr>
    </p:bg>
    <p:spTree>
      <p:nvGrpSpPr>
        <p:cNvPr id="1" name=""/>
        <p:cNvGrpSpPr/>
        <p:nvPr/>
      </p:nvGrpSpPr>
      <p:grpSpPr>
        <a:xfrm>
          <a:off x="0" y="0"/>
          <a:ext cx="0" cy="0"/>
          <a:chOff x="0" y="0"/>
          <a:chExt cx="0" cy="0"/>
        </a:xfrm>
      </p:grpSpPr>
      <p:sp>
        <p:nvSpPr>
          <p:cNvPr name="Freeform 2" id="2"/>
          <p:cNvSpPr/>
          <p:nvPr/>
        </p:nvSpPr>
        <p:spPr>
          <a:xfrm flipH="false" flipV="false" rot="0">
            <a:off x="-3732093" y="4303008"/>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false" flipV="false" rot="0">
            <a:off x="16697109" y="4284379"/>
            <a:ext cx="5322984" cy="1699613"/>
          </a:xfrm>
          <a:custGeom>
            <a:avLst/>
            <a:gdLst/>
            <a:ahLst/>
            <a:cxnLst/>
            <a:rect r="r" b="b" t="t" l="l"/>
            <a:pathLst>
              <a:path h="1699613" w="5322984">
                <a:moveTo>
                  <a:pt x="0" y="0"/>
                </a:moveTo>
                <a:lnTo>
                  <a:pt x="5322984" y="0"/>
                </a:lnTo>
                <a:lnTo>
                  <a:pt x="5322984" y="1699613"/>
                </a:lnTo>
                <a:lnTo>
                  <a:pt x="0" y="1699613"/>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true" flipV="true" rot="0">
            <a:off x="15920133" y="-1028174"/>
            <a:ext cx="3573631" cy="3203273"/>
          </a:xfrm>
          <a:custGeom>
            <a:avLst/>
            <a:gdLst/>
            <a:ahLst/>
            <a:cxnLst/>
            <a:rect r="r" b="b" t="t" l="l"/>
            <a:pathLst>
              <a:path h="3203273" w="3573631">
                <a:moveTo>
                  <a:pt x="3573631" y="3203272"/>
                </a:moveTo>
                <a:lnTo>
                  <a:pt x="0" y="3203272"/>
                </a:lnTo>
                <a:lnTo>
                  <a:pt x="0" y="0"/>
                </a:lnTo>
                <a:lnTo>
                  <a:pt x="3573631" y="0"/>
                </a:lnTo>
                <a:lnTo>
                  <a:pt x="3573631" y="3203272"/>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1205764" y="8149159"/>
            <a:ext cx="3532066" cy="3166015"/>
          </a:xfrm>
          <a:custGeom>
            <a:avLst/>
            <a:gdLst/>
            <a:ahLst/>
            <a:cxnLst/>
            <a:rect r="r" b="b" t="t" l="l"/>
            <a:pathLst>
              <a:path h="3166015" w="3532066">
                <a:moveTo>
                  <a:pt x="0" y="0"/>
                </a:moveTo>
                <a:lnTo>
                  <a:pt x="3532066" y="0"/>
                </a:lnTo>
                <a:lnTo>
                  <a:pt x="3532066" y="3166015"/>
                </a:lnTo>
                <a:lnTo>
                  <a:pt x="0" y="3166015"/>
                </a:lnTo>
                <a:lnTo>
                  <a:pt x="0" y="0"/>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TextBox 6" id="6"/>
          <p:cNvSpPr txBox="true"/>
          <p:nvPr/>
        </p:nvSpPr>
        <p:spPr>
          <a:xfrm rot="0">
            <a:off x="1250499" y="2622624"/>
            <a:ext cx="15787003" cy="5250460"/>
          </a:xfrm>
          <a:prstGeom prst="rect">
            <a:avLst/>
          </a:prstGeom>
        </p:spPr>
        <p:txBody>
          <a:bodyPr anchor="t" rtlCol="false" tIns="0" lIns="0" bIns="0" rIns="0">
            <a:spAutoFit/>
          </a:bodyPr>
          <a:lstStyle/>
          <a:p>
            <a:pPr algn="ctr">
              <a:lnSpc>
                <a:spcPts val="20516"/>
              </a:lnSpc>
            </a:pPr>
            <a:r>
              <a:rPr lang="en-US" sz="18651">
                <a:solidFill>
                  <a:srgbClr val="000000"/>
                </a:solidFill>
                <a:latin typeface="Rubik One"/>
                <a:ea typeface="Rubik One"/>
                <a:cs typeface="Rubik One"/>
                <a:sym typeface="Rubik One"/>
              </a:rPr>
              <a:t>TERIMA</a:t>
            </a:r>
          </a:p>
          <a:p>
            <a:pPr algn="ctr">
              <a:lnSpc>
                <a:spcPts val="20516"/>
              </a:lnSpc>
            </a:pPr>
            <a:r>
              <a:rPr lang="en-US" sz="18651">
                <a:solidFill>
                  <a:srgbClr val="000000"/>
                </a:solidFill>
                <a:latin typeface="Rubik One"/>
                <a:ea typeface="Rubik One"/>
                <a:cs typeface="Rubik One"/>
                <a:sym typeface="Rubik One"/>
              </a:rPr>
              <a:t>KASIH</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DAG33TqFNVM</dc:identifier>
  <dcterms:modified xsi:type="dcterms:W3CDTF">2011-08-01T06:04:30Z</dcterms:modified>
  <cp:revision>1</cp:revision>
  <dc:title>SEKTOR PUBLIK KEL 7</dc:title>
</cp:coreProperties>
</file>