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58" r:id="rId8"/>
    <p:sldId id="259" r:id="rId9"/>
    <p:sldId id="260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CF4F-A36F-43D3-9F06-0AAA99EC067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CA6-BDA7-4118-829C-AD31A19DD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CF4F-A36F-43D3-9F06-0AAA99EC067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CA6-BDA7-4118-829C-AD31A19DD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CF4F-A36F-43D3-9F06-0AAA99EC067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CA6-BDA7-4118-829C-AD31A19DD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CF4F-A36F-43D3-9F06-0AAA99EC067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CA6-BDA7-4118-829C-AD31A19DD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CF4F-A36F-43D3-9F06-0AAA99EC067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CA6-BDA7-4118-829C-AD31A19DD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CF4F-A36F-43D3-9F06-0AAA99EC067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CA6-BDA7-4118-829C-AD31A19DD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CF4F-A36F-43D3-9F06-0AAA99EC067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CA6-BDA7-4118-829C-AD31A19DD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CF4F-A36F-43D3-9F06-0AAA99EC067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CA6-BDA7-4118-829C-AD31A19DD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CF4F-A36F-43D3-9F06-0AAA99EC067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CA6-BDA7-4118-829C-AD31A19DD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CF4F-A36F-43D3-9F06-0AAA99EC067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7CA6-BDA7-4118-829C-AD31A19DD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CF4F-A36F-43D3-9F06-0AAA99EC067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E1E7CA6-BDA7-4118-829C-AD31A19DD9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3FCF4F-A36F-43D3-9F06-0AAA99EC067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1E7CA6-BDA7-4118-829C-AD31A19DD9F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PENDIDIKAN KEWARGANEGARAAN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sz="3300" b="1" dirty="0" err="1" smtClean="0"/>
              <a:t>Hakikat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PKn</a:t>
            </a:r>
            <a:r>
              <a:rPr lang="en-US" sz="3300" b="1" dirty="0" smtClean="0"/>
              <a:t> </a:t>
            </a:r>
            <a:r>
              <a:rPr lang="fi-FI" sz="3300" b="1" dirty="0" smtClean="0"/>
              <a:t>Pengantar Pendidikan PKn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PERTEMUAN 1</a:t>
            </a:r>
          </a:p>
          <a:p>
            <a:r>
              <a:rPr lang="en-US" dirty="0" smtClean="0"/>
              <a:t>KONTRAK KULIAH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KOMPETENSI YANG DIHARAPKAN DARI “PKN”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Apa</a:t>
            </a:r>
            <a:r>
              <a:rPr lang="en-US" sz="3200" dirty="0" smtClean="0"/>
              <a:t> </a:t>
            </a:r>
            <a:r>
              <a:rPr lang="en-US" sz="3200" dirty="0" err="1" smtClean="0"/>
              <a:t>itu</a:t>
            </a:r>
            <a:r>
              <a:rPr lang="en-US" sz="3200" dirty="0" smtClean="0"/>
              <a:t> </a:t>
            </a:r>
            <a:r>
              <a:rPr lang="en-US" sz="3200" dirty="0" err="1" smtClean="0"/>
              <a:t>kompetensi</a:t>
            </a:r>
            <a:r>
              <a:rPr lang="en-US" sz="3200" dirty="0" smtClean="0"/>
              <a:t> ? </a:t>
            </a:r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Kompetensi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dirty="0" err="1" smtClean="0"/>
              <a:t>harapkan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PKN </a:t>
            </a:r>
            <a:r>
              <a:rPr lang="en-US" sz="3200" dirty="0" err="1" smtClean="0"/>
              <a:t>yaitu</a:t>
            </a:r>
            <a:r>
              <a:rPr lang="en-US" sz="3200" dirty="0" smtClean="0"/>
              <a:t> </a:t>
            </a:r>
            <a:r>
              <a:rPr lang="en-US" sz="3200" dirty="0" err="1" smtClean="0"/>
              <a:t>dimilikinya</a:t>
            </a:r>
            <a:r>
              <a:rPr lang="en-US" sz="3200" dirty="0" smtClean="0"/>
              <a:t> </a:t>
            </a:r>
            <a:r>
              <a:rPr lang="en-US" sz="3200" dirty="0" err="1" smtClean="0"/>
              <a:t>seperangkat</a:t>
            </a:r>
            <a:r>
              <a:rPr lang="en-US" sz="3200" dirty="0" smtClean="0"/>
              <a:t> </a:t>
            </a:r>
            <a:r>
              <a:rPr lang="en-US" sz="3200" dirty="0" err="1" smtClean="0"/>
              <a:t>tindakan</a:t>
            </a:r>
            <a:r>
              <a:rPr lang="en-US" sz="3200" dirty="0" smtClean="0"/>
              <a:t> </a:t>
            </a:r>
            <a:r>
              <a:rPr lang="en-US" sz="3200" dirty="0" err="1" smtClean="0"/>
              <a:t>cerdas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penuh</a:t>
            </a:r>
            <a:r>
              <a:rPr lang="en-US" sz="3200" dirty="0" smtClean="0"/>
              <a:t> </a:t>
            </a:r>
            <a:r>
              <a:rPr lang="en-US" sz="3200" dirty="0" err="1" smtClean="0"/>
              <a:t>tanggung</a:t>
            </a:r>
            <a:r>
              <a:rPr lang="en-US" sz="3200" dirty="0" smtClean="0"/>
              <a:t> </a:t>
            </a:r>
            <a:r>
              <a:rPr lang="en-US" sz="3200" dirty="0" err="1" smtClean="0"/>
              <a:t>jawab</a:t>
            </a:r>
            <a:r>
              <a:rPr lang="en-US" sz="3200" dirty="0" smtClean="0"/>
              <a:t> </a:t>
            </a:r>
            <a:r>
              <a:rPr lang="en-US" sz="3200" dirty="0" err="1" smtClean="0"/>
              <a:t>warga</a:t>
            </a:r>
            <a:r>
              <a:rPr lang="en-US" sz="3200" dirty="0" smtClean="0"/>
              <a:t> </a:t>
            </a:r>
            <a:r>
              <a:rPr lang="en-US" sz="3200" dirty="0" err="1" smtClean="0"/>
              <a:t>negara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memecahkan</a:t>
            </a:r>
            <a:r>
              <a:rPr lang="en-US" sz="3200" dirty="0" smtClean="0"/>
              <a:t> </a:t>
            </a:r>
            <a:r>
              <a:rPr lang="en-US" sz="3200" dirty="0" err="1" smtClean="0"/>
              <a:t>masalah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dirty="0" err="1" smtClean="0"/>
              <a:t>hadapi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, </a:t>
            </a:r>
            <a:r>
              <a:rPr lang="en-US" sz="3200" dirty="0" err="1" smtClean="0"/>
              <a:t>bangsa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negara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 smtClean="0"/>
              <a:t>  UU NO.20 </a:t>
            </a:r>
            <a:r>
              <a:rPr lang="en-US" sz="3200" b="1" dirty="0" err="1" smtClean="0"/>
              <a:t>tahun</a:t>
            </a:r>
            <a:r>
              <a:rPr lang="en-US" sz="3200" b="1" dirty="0" smtClean="0"/>
              <a:t> 2003 </a:t>
            </a:r>
            <a:r>
              <a:rPr lang="en-US" sz="3200" b="1" dirty="0" err="1" smtClean="0"/>
              <a:t>tentang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sistem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pendidikan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nasional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pasal</a:t>
            </a:r>
            <a:r>
              <a:rPr lang="en-US" sz="3200" b="1" dirty="0" smtClean="0"/>
              <a:t> 30 </a:t>
            </a:r>
            <a:r>
              <a:rPr lang="en-US" sz="3200" b="1" dirty="0" err="1" smtClean="0"/>
              <a:t>ayat</a:t>
            </a:r>
            <a:r>
              <a:rPr lang="en-US" sz="3200" b="1" dirty="0" smtClean="0"/>
              <a:t> 2, </a:t>
            </a:r>
            <a:r>
              <a:rPr lang="en-US" sz="3200" b="1" dirty="0" err="1" smtClean="0"/>
              <a:t>bahwa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kurikulum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pendidikan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tinggi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wajib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memuat</a:t>
            </a:r>
            <a:r>
              <a:rPr lang="en-US" sz="3200" b="1" dirty="0" smtClean="0"/>
              <a:t> : </a:t>
            </a:r>
          </a:p>
          <a:p>
            <a:r>
              <a:rPr lang="en-US" dirty="0" smtClean="0"/>
              <a:t>1. </a:t>
            </a:r>
            <a:r>
              <a:rPr lang="en-US" dirty="0" err="1" smtClean="0"/>
              <a:t>Pendidikan</a:t>
            </a:r>
            <a:r>
              <a:rPr lang="en-US" dirty="0" smtClean="0"/>
              <a:t> Agama 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Kewarganegaraan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Bahasa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TIGA ASPEK “PKN”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Ace </a:t>
            </a:r>
            <a:r>
              <a:rPr lang="en-US" sz="3200" dirty="0" err="1" smtClean="0"/>
              <a:t>Suryadi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Somardi</a:t>
            </a:r>
            <a:r>
              <a:rPr lang="en-US" sz="3200" dirty="0" smtClean="0"/>
              <a:t> (2000:5) </a:t>
            </a:r>
            <a:r>
              <a:rPr lang="en-US" sz="3200" dirty="0" err="1" smtClean="0"/>
              <a:t>menngemukakan</a:t>
            </a:r>
            <a:r>
              <a:rPr lang="en-US" sz="3200" dirty="0" smtClean="0"/>
              <a:t> </a:t>
            </a:r>
            <a:r>
              <a:rPr lang="en-US" sz="3200" dirty="0" err="1" smtClean="0"/>
              <a:t>bahwa</a:t>
            </a:r>
            <a:r>
              <a:rPr lang="en-US" sz="3200" dirty="0" smtClean="0"/>
              <a:t> </a:t>
            </a:r>
            <a:r>
              <a:rPr lang="en-US" sz="3200" dirty="0" err="1" smtClean="0"/>
              <a:t>Pkn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dirty="0" err="1" smtClean="0"/>
              <a:t>fokuskan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3 </a:t>
            </a:r>
            <a:r>
              <a:rPr lang="en-US" sz="3200" dirty="0" err="1" smtClean="0"/>
              <a:t>komponen</a:t>
            </a:r>
            <a:r>
              <a:rPr lang="en-US" sz="3200" dirty="0" smtClean="0"/>
              <a:t> </a:t>
            </a:r>
            <a:r>
              <a:rPr lang="en-US" sz="3200" dirty="0" err="1" smtClean="0"/>
              <a:t>pengembangan</a:t>
            </a:r>
            <a:r>
              <a:rPr lang="en-US" sz="3200" dirty="0" smtClean="0"/>
              <a:t> : </a:t>
            </a:r>
          </a:p>
          <a:p>
            <a:pPr marL="514350" indent="-514350">
              <a:buAutoNum type="arabicPeriod"/>
            </a:pPr>
            <a:r>
              <a:rPr lang="en-US" sz="3200" dirty="0" err="1" smtClean="0"/>
              <a:t>Pengetahuan</a:t>
            </a:r>
            <a:r>
              <a:rPr lang="en-US" sz="3200" dirty="0" smtClean="0"/>
              <a:t> ( civic knowledge) </a:t>
            </a:r>
          </a:p>
          <a:p>
            <a:pPr marL="514350" indent="-514350">
              <a:buAutoNum type="arabicPeriod"/>
            </a:pPr>
            <a:r>
              <a:rPr lang="en-US" sz="3200" dirty="0" err="1" smtClean="0"/>
              <a:t>Ketrampilan</a:t>
            </a:r>
            <a:r>
              <a:rPr lang="en-US" sz="3200" dirty="0" smtClean="0"/>
              <a:t> ( civic skills ) </a:t>
            </a:r>
          </a:p>
          <a:p>
            <a:pPr marL="514350" indent="-514350">
              <a:buAutoNum type="arabicPeriod"/>
            </a:pPr>
            <a:r>
              <a:rPr lang="en-US" sz="3200" dirty="0" err="1" smtClean="0"/>
              <a:t>Karakter</a:t>
            </a:r>
            <a:r>
              <a:rPr lang="en-US" sz="3200" dirty="0" smtClean="0"/>
              <a:t> </a:t>
            </a:r>
            <a:r>
              <a:rPr lang="en-US" sz="3200" dirty="0" err="1" smtClean="0"/>
              <a:t>Kewarganegaraan</a:t>
            </a:r>
            <a:r>
              <a:rPr lang="en-US" sz="3200" dirty="0" smtClean="0"/>
              <a:t> (civic disposition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PEDOMAN MATA KULIAH WAJIB PADA KURIKULUM PENDIDIKAN TINGGI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pasal</a:t>
            </a:r>
            <a:r>
              <a:rPr lang="en-US" dirty="0" smtClean="0"/>
              <a:t> 35 </a:t>
            </a:r>
            <a:r>
              <a:rPr lang="en-US" dirty="0" err="1" smtClean="0"/>
              <a:t>ayat</a:t>
            </a:r>
            <a:r>
              <a:rPr lang="en-US" dirty="0" smtClean="0"/>
              <a:t> 1 </a:t>
            </a:r>
            <a:r>
              <a:rPr lang="en-US" dirty="0" err="1" smtClean="0"/>
              <a:t>undang</a:t>
            </a:r>
            <a:r>
              <a:rPr lang="en-US" dirty="0" smtClean="0"/>
              <a:t>=-</a:t>
            </a:r>
            <a:r>
              <a:rPr lang="en-US" dirty="0" err="1" smtClean="0"/>
              <a:t>undang</a:t>
            </a:r>
            <a:r>
              <a:rPr lang="en-US" dirty="0" smtClean="0"/>
              <a:t> No 12 </a:t>
            </a:r>
            <a:r>
              <a:rPr lang="en-US" dirty="0" err="1" smtClean="0"/>
              <a:t>Tahun</a:t>
            </a:r>
            <a:r>
              <a:rPr lang="en-US" dirty="0" smtClean="0"/>
              <a:t> 2002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Kurikulum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seperangkat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,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ajar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kurikulum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Kewarganegaraan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kewarganegaraan</a:t>
            </a:r>
            <a:r>
              <a:rPr lang="en-US" dirty="0" smtClean="0"/>
              <a:t>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membeikan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.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1945, Negara </a:t>
            </a:r>
            <a:r>
              <a:rPr lang="en-US" dirty="0" err="1" smtClean="0"/>
              <a:t>Kesatuan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Bhineka</a:t>
            </a:r>
            <a:r>
              <a:rPr lang="en-US" dirty="0" smtClean="0"/>
              <a:t> Tunggal </a:t>
            </a:r>
            <a:r>
              <a:rPr lang="en-US" dirty="0" err="1" smtClean="0"/>
              <a:t>Ika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implementasinya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rasa </a:t>
            </a:r>
            <a:r>
              <a:rPr lang="en-US" dirty="0" err="1" smtClean="0"/>
              <a:t>kebangsaan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cinta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air.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Substansi</a:t>
            </a:r>
            <a:r>
              <a:rPr lang="en-US" dirty="0" smtClean="0"/>
              <a:t> Mata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Kewarganegaraan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kewarganegaraan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Integrasi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Dinamika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indonesia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indonesia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Wawasan</a:t>
            </a:r>
            <a:r>
              <a:rPr lang="en-US" dirty="0" smtClean="0"/>
              <a:t> </a:t>
            </a:r>
            <a:r>
              <a:rPr lang="en-US" dirty="0" err="1" smtClean="0"/>
              <a:t>nusantara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MK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1. </a:t>
            </a:r>
            <a:r>
              <a:rPr lang="en-US" sz="3200" dirty="0" err="1" smtClean="0"/>
              <a:t>kurikuler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2. </a:t>
            </a:r>
            <a:r>
              <a:rPr lang="en-US" sz="3200" dirty="0" err="1" smtClean="0"/>
              <a:t>korikuler</a:t>
            </a:r>
            <a:endParaRPr lang="en-US" sz="3200" dirty="0" smtClean="0"/>
          </a:p>
          <a:p>
            <a:r>
              <a:rPr lang="en-US" sz="3200" dirty="0" smtClean="0"/>
              <a:t>3. </a:t>
            </a:r>
            <a:r>
              <a:rPr lang="en-US" sz="3200" dirty="0" err="1" smtClean="0"/>
              <a:t>ekstrakrlikuler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Tata </a:t>
            </a:r>
            <a:r>
              <a:rPr lang="en-GB" b="1" dirty="0" err="1" smtClean="0"/>
              <a:t>Tertib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id-ID" dirty="0" smtClean="0"/>
              <a:t>Mahasiswa diwajibkan menggunakan pakaian sopan, rapi, berkerah, pada waktu mengikuti perkuliahan di kelas.</a:t>
            </a:r>
            <a:endParaRPr lang="en-US" dirty="0" smtClean="0"/>
          </a:p>
          <a:p>
            <a:pPr lvl="0"/>
            <a:r>
              <a:rPr lang="id-ID" dirty="0" smtClean="0"/>
              <a:t>Mahasiswa tidak diperkenankan memakai sandal waktu mengikuti perkuliahan, kecuali alasan tertentu (sakit, habis kecelakaan).</a:t>
            </a:r>
            <a:endParaRPr lang="en-US" dirty="0" smtClean="0"/>
          </a:p>
          <a:p>
            <a:pPr lvl="0"/>
            <a:r>
              <a:rPr lang="id-ID" dirty="0" smtClean="0"/>
              <a:t>Keterlambatan masuk di kelas hanya diijinkan maksimal 15 menit dari jadwal. Lewat dari batas tersebut mahasiswa boleh masuk tapi tidak diperkenankan untuk absensi.</a:t>
            </a:r>
            <a:endParaRPr lang="en-US" dirty="0" smtClean="0"/>
          </a:p>
          <a:p>
            <a:pPr lvl="0"/>
            <a:r>
              <a:rPr lang="id-ID" dirty="0" smtClean="0"/>
              <a:t>Tugas individu dikumpulkan tepat waktu apabila ada keterlambatan/ tidak mengerjakan maka nilai tugas individu 0.</a:t>
            </a:r>
            <a:endParaRPr lang="en-US" dirty="0" smtClean="0"/>
          </a:p>
          <a:p>
            <a:pPr lvl="0"/>
            <a:r>
              <a:rPr lang="id-ID" dirty="0" smtClean="0"/>
              <a:t>Tugas kelompok menjadi tanggung jawab kelompok, apabila ada keterlambatan/ tidak mengerjakan maka sanksi nilai menjadi pertanggung jawaban bersama.</a:t>
            </a:r>
            <a:endParaRPr lang="en-US" dirty="0" smtClean="0"/>
          </a:p>
          <a:p>
            <a:pPr lvl="0"/>
            <a:r>
              <a:rPr lang="id-ID" dirty="0" smtClean="0"/>
              <a:t>Mahasiswa wajib hadir minimal 75%.</a:t>
            </a:r>
            <a:endParaRPr lang="en-US" dirty="0" smtClean="0"/>
          </a:p>
          <a:p>
            <a:r>
              <a:rPr lang="en-GB" dirty="0" err="1" smtClean="0"/>
              <a:t>Hasil</a:t>
            </a:r>
            <a:r>
              <a:rPr lang="en-GB" dirty="0" smtClean="0"/>
              <a:t> </a:t>
            </a:r>
            <a:r>
              <a:rPr lang="en-GB" dirty="0" err="1" smtClean="0"/>
              <a:t>evaluasi</a:t>
            </a:r>
            <a:r>
              <a:rPr lang="en-GB" dirty="0" smtClean="0"/>
              <a:t> </a:t>
            </a:r>
            <a:r>
              <a:rPr lang="en-GB" dirty="0" err="1" smtClean="0"/>
              <a:t>mahasiswa</a:t>
            </a:r>
            <a:r>
              <a:rPr lang="en-GB" dirty="0" smtClean="0"/>
              <a:t> </a:t>
            </a:r>
            <a:r>
              <a:rPr lang="en-GB" dirty="0" err="1" smtClean="0"/>
              <a:t>wajib</a:t>
            </a:r>
            <a:r>
              <a:rPr lang="en-GB" dirty="0" smtClean="0"/>
              <a:t> </a:t>
            </a:r>
            <a:r>
              <a:rPr lang="en-GB" dirty="0" err="1" smtClean="0"/>
              <a:t>dikembalikan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mahasiswa</a:t>
            </a:r>
            <a:r>
              <a:rPr lang="en-GB" dirty="0" smtClean="0"/>
              <a:t> 2 </a:t>
            </a:r>
            <a:r>
              <a:rPr lang="en-GB" dirty="0" err="1" smtClean="0"/>
              <a:t>minggu</a:t>
            </a:r>
            <a:r>
              <a:rPr lang="en-GB" dirty="0" smtClean="0"/>
              <a:t> </a:t>
            </a:r>
            <a:r>
              <a:rPr lang="en-GB" dirty="0" err="1" smtClean="0"/>
              <a:t>setelah</a:t>
            </a:r>
            <a:r>
              <a:rPr lang="en-GB" dirty="0" smtClean="0"/>
              <a:t> </a:t>
            </a:r>
            <a:r>
              <a:rPr lang="en-GB" dirty="0" err="1" smtClean="0"/>
              <a:t>ujian</a:t>
            </a:r>
            <a:r>
              <a:rPr lang="en-GB" dirty="0" smtClean="0"/>
              <a:t> </a:t>
            </a:r>
            <a:r>
              <a:rPr lang="en-GB" dirty="0" err="1" smtClean="0"/>
              <a:t>berakhir</a:t>
            </a:r>
            <a:r>
              <a:rPr lang="en-GB" smtClean="0"/>
              <a:t>.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ALASAN PERLUNYA PENDIDIKAN KEWARGANEGARAAN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Ada</a:t>
            </a:r>
            <a:r>
              <a:rPr lang="en-US" sz="3600" dirty="0" smtClean="0"/>
              <a:t> 2 </a:t>
            </a:r>
            <a:r>
              <a:rPr lang="en-US" sz="3600" dirty="0" err="1" smtClean="0"/>
              <a:t>faktor</a:t>
            </a:r>
            <a:r>
              <a:rPr lang="en-US" sz="3600" dirty="0" smtClean="0"/>
              <a:t> yang </a:t>
            </a:r>
            <a:r>
              <a:rPr lang="en-US" sz="3600" dirty="0" err="1" smtClean="0"/>
              <a:t>menjadi</a:t>
            </a:r>
            <a:r>
              <a:rPr lang="en-US" sz="3600" dirty="0" smtClean="0"/>
              <a:t> </a:t>
            </a:r>
            <a:r>
              <a:rPr lang="en-US" sz="3600" dirty="0" err="1" smtClean="0"/>
              <a:t>alasan</a:t>
            </a:r>
            <a:r>
              <a:rPr lang="en-US" sz="3600" dirty="0" smtClean="0"/>
              <a:t> : </a:t>
            </a:r>
          </a:p>
          <a:p>
            <a:pPr>
              <a:buNone/>
            </a:pPr>
            <a:r>
              <a:rPr lang="en-US" sz="3600" dirty="0" smtClean="0"/>
              <a:t>1. </a:t>
            </a:r>
            <a:r>
              <a:rPr lang="en-US" sz="3600" dirty="0" err="1" smtClean="0"/>
              <a:t>Pertumbuhan</a:t>
            </a:r>
            <a:r>
              <a:rPr lang="en-US" sz="3600" dirty="0" smtClean="0"/>
              <a:t> </a:t>
            </a:r>
            <a:r>
              <a:rPr lang="en-US" sz="3600" dirty="0" err="1" smtClean="0"/>
              <a:t>negara-negara</a:t>
            </a:r>
            <a:r>
              <a:rPr lang="en-US" sz="3600" dirty="0" smtClean="0"/>
              <a:t>. </a:t>
            </a:r>
          </a:p>
          <a:p>
            <a:pPr>
              <a:buNone/>
            </a:pPr>
            <a:r>
              <a:rPr lang="en-US" sz="3600" dirty="0" smtClean="0"/>
              <a:t>2. </a:t>
            </a:r>
            <a:r>
              <a:rPr lang="en-US" sz="3600" dirty="0" err="1" smtClean="0"/>
              <a:t>Diperkenalkannya</a:t>
            </a:r>
            <a:r>
              <a:rPr lang="en-US" sz="3600" dirty="0" smtClean="0"/>
              <a:t> </a:t>
            </a:r>
            <a:r>
              <a:rPr lang="en-US" sz="3600" dirty="0" err="1" smtClean="0"/>
              <a:t>pendidikan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</a:t>
            </a:r>
            <a:r>
              <a:rPr lang="en-US" sz="3600" dirty="0" err="1" smtClean="0"/>
              <a:t>massa</a:t>
            </a: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TUJUAN PENDIDIKAN KEWARGANEGARAAN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klasik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Kewarganegaraan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( a good citizen 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Jadi</a:t>
            </a:r>
            <a:r>
              <a:rPr lang="en-US" sz="2800" dirty="0" smtClean="0"/>
              <a:t>,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kewarganegaraan</a:t>
            </a:r>
            <a:r>
              <a:rPr lang="en-US" sz="2800" dirty="0" smtClean="0"/>
              <a:t> </a:t>
            </a:r>
            <a:r>
              <a:rPr lang="en-US" sz="2800" dirty="0" err="1" smtClean="0"/>
              <a:t>bertujuan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kompetensi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a. 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kritis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rasional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menanggapi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kewarganegaraan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b. </a:t>
            </a:r>
            <a:r>
              <a:rPr lang="en-US" dirty="0" err="1" smtClean="0"/>
              <a:t>Berpartisipasi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bermutu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, </a:t>
            </a:r>
            <a:r>
              <a:rPr lang="en-US" dirty="0" err="1" smtClean="0"/>
              <a:t>bertindak</a:t>
            </a:r>
            <a:r>
              <a:rPr lang="en-US" dirty="0" smtClean="0"/>
              <a:t> </a:t>
            </a:r>
            <a:r>
              <a:rPr lang="en-US" dirty="0" err="1" smtClean="0"/>
              <a:t>cerdas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bermasyarakat</a:t>
            </a:r>
            <a:r>
              <a:rPr lang="en-US" dirty="0" smtClean="0"/>
              <a:t>, </a:t>
            </a:r>
            <a:r>
              <a:rPr lang="en-US" dirty="0" err="1" smtClean="0"/>
              <a:t>berbangsa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c.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demokratis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Indonesia agar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bangsa-bangsa</a:t>
            </a:r>
            <a:r>
              <a:rPr lang="en-US" dirty="0" smtClean="0"/>
              <a:t> lain. </a:t>
            </a:r>
          </a:p>
          <a:p>
            <a:r>
              <a:rPr lang="en-US" dirty="0" smtClean="0"/>
              <a:t>d. </a:t>
            </a:r>
            <a:r>
              <a:rPr lang="en-US" dirty="0" err="1" smtClean="0"/>
              <a:t>Berinteraksi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lain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percaturan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memanfaatkan</a:t>
            </a:r>
            <a:r>
              <a:rPr lang="en-US" dirty="0" smtClean="0"/>
              <a:t> TIK (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kurikulum</a:t>
            </a:r>
            <a:r>
              <a:rPr lang="en-US" dirty="0" smtClean="0"/>
              <a:t> 2003:3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</TotalTime>
  <Words>515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PENDIDIKAN KEWARGANEGARAAN</vt:lpstr>
      <vt:lpstr>PEDOMAN MATA KULIAH WAJIB PADA KURIKULUM PENDIDIKAN TINGGI</vt:lpstr>
      <vt:lpstr>Mata kuliah wajib kurikulum</vt:lpstr>
      <vt:lpstr>Substansi Mata kuliah Kewarganegaraan:</vt:lpstr>
      <vt:lpstr>Proses pembelajaran MK wajib sebagai berikut:</vt:lpstr>
      <vt:lpstr>Tata Tertib</vt:lpstr>
      <vt:lpstr>ALASAN PERLUNYA PENDIDIKAN KEWARGANEGARAAN</vt:lpstr>
      <vt:lpstr>TUJUAN PENDIDIKAN KEWARGANEGARAAN</vt:lpstr>
      <vt:lpstr>Jadi, Pendidikan kewarganegaraan bertujuan untuk memberikan kompetensi sebagai berikut :</vt:lpstr>
      <vt:lpstr>KOMPETENSI YANG DIHARAPKAN DARI “PKN”</vt:lpstr>
      <vt:lpstr>Slide 11</vt:lpstr>
      <vt:lpstr> TIGA ASPEK “PKN”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PENDIDIKAN KEWARGANA</dc:title>
  <dc:creator>HP</dc:creator>
  <cp:lastModifiedBy>HP</cp:lastModifiedBy>
  <cp:revision>17</cp:revision>
  <dcterms:created xsi:type="dcterms:W3CDTF">2021-03-21T00:16:31Z</dcterms:created>
  <dcterms:modified xsi:type="dcterms:W3CDTF">2021-03-21T14:06:10Z</dcterms:modified>
</cp:coreProperties>
</file>