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14"/>
  </p:notesMasterIdLst>
  <p:sldIdLst>
    <p:sldId id="262" r:id="rId2"/>
    <p:sldId id="258" r:id="rId3"/>
    <p:sldId id="257" r:id="rId4"/>
    <p:sldId id="259" r:id="rId5"/>
    <p:sldId id="324" r:id="rId6"/>
    <p:sldId id="325" r:id="rId7"/>
    <p:sldId id="326" r:id="rId8"/>
    <p:sldId id="327" r:id="rId9"/>
    <p:sldId id="328" r:id="rId10"/>
    <p:sldId id="329" r:id="rId11"/>
    <p:sldId id="331" r:id="rId12"/>
    <p:sldId id="271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BF8589-13B6-4FD5-A524-214112255BCE}">
  <a:tblStyle styleId="{95BF8589-13B6-4FD5-A524-214112255BC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78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67151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3684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6843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5" name="Google Shape;8055;g9eef0a043f_0_4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6" name="Google Shape;8056;g9eef0a043f_0_4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5" name="Google Shape;7245;g9fe55af377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6" name="Google Shape;7246;g9fe55af377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8874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686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0796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3491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423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3104616" y="2197022"/>
            <a:ext cx="29355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713691" y="1343127"/>
            <a:ext cx="7710900" cy="3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200"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87" name="Google Shape;387;p4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Google Shape;10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1" name="Google Shape;1061;p8"/>
          <p:cNvSpPr txBox="1">
            <a:spLocks noGrp="1"/>
          </p:cNvSpPr>
          <p:nvPr>
            <p:ph type="title"/>
          </p:nvPr>
        </p:nvSpPr>
        <p:spPr>
          <a:xfrm>
            <a:off x="907050" y="1516421"/>
            <a:ext cx="7329900" cy="16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062" name="Google Shape;1062;p8"/>
          <p:cNvGrpSpPr/>
          <p:nvPr/>
        </p:nvGrpSpPr>
        <p:grpSpPr>
          <a:xfrm>
            <a:off x="7037488" y="4160450"/>
            <a:ext cx="2106500" cy="597475"/>
            <a:chOff x="-2810250" y="3572525"/>
            <a:chExt cx="2106500" cy="597475"/>
          </a:xfrm>
        </p:grpSpPr>
        <p:sp>
          <p:nvSpPr>
            <p:cNvPr id="1063" name="Google Shape;1063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3" name="Google Shape;1173;p8"/>
          <p:cNvGrpSpPr/>
          <p:nvPr/>
        </p:nvGrpSpPr>
        <p:grpSpPr>
          <a:xfrm flipH="1">
            <a:off x="-12" y="757134"/>
            <a:ext cx="2106500" cy="597475"/>
            <a:chOff x="-2810250" y="3572525"/>
            <a:chExt cx="2106500" cy="597475"/>
          </a:xfrm>
        </p:grpSpPr>
        <p:sp>
          <p:nvSpPr>
            <p:cNvPr id="1174" name="Google Shape;1174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1955250" y="1521421"/>
            <a:ext cx="52335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1931064" y="3012590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89" name="Google Shape;1289;p9"/>
          <p:cNvSpPr/>
          <p:nvPr/>
        </p:nvSpPr>
        <p:spPr>
          <a:xfrm>
            <a:off x="-28174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9"/>
          <p:cNvSpPr/>
          <p:nvPr/>
        </p:nvSpPr>
        <p:spPr>
          <a:xfrm flipH="1">
            <a:off x="792426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0" name="Google Shape;189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1" name="Google Shape;1891;p14"/>
          <p:cNvSpPr txBox="1">
            <a:spLocks noGrp="1"/>
          </p:cNvSpPr>
          <p:nvPr>
            <p:ph type="subTitle" idx="1"/>
          </p:nvPr>
        </p:nvSpPr>
        <p:spPr>
          <a:xfrm>
            <a:off x="1839913" y="3429700"/>
            <a:ext cx="227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2" name="Google Shape;1892;p14"/>
          <p:cNvSpPr txBox="1">
            <a:spLocks noGrp="1"/>
          </p:cNvSpPr>
          <p:nvPr>
            <p:ph type="subTitle" idx="2"/>
          </p:nvPr>
        </p:nvSpPr>
        <p:spPr>
          <a:xfrm>
            <a:off x="5562876" y="3462723"/>
            <a:ext cx="2244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3" name="Google Shape;1893;p14"/>
          <p:cNvSpPr txBox="1">
            <a:spLocks noGrp="1"/>
          </p:cNvSpPr>
          <p:nvPr>
            <p:ph type="subTitle" idx="3"/>
          </p:nvPr>
        </p:nvSpPr>
        <p:spPr>
          <a:xfrm>
            <a:off x="1839901" y="2041273"/>
            <a:ext cx="227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4" name="Google Shape;1894;p14"/>
          <p:cNvSpPr txBox="1">
            <a:spLocks noGrp="1"/>
          </p:cNvSpPr>
          <p:nvPr>
            <p:ph type="subTitle" idx="4"/>
          </p:nvPr>
        </p:nvSpPr>
        <p:spPr>
          <a:xfrm>
            <a:off x="5562876" y="2041273"/>
            <a:ext cx="22446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5" name="Google Shape;1895;p14"/>
          <p:cNvSpPr txBox="1">
            <a:spLocks noGrp="1"/>
          </p:cNvSpPr>
          <p:nvPr>
            <p:ph type="subTitle" idx="5"/>
          </p:nvPr>
        </p:nvSpPr>
        <p:spPr>
          <a:xfrm>
            <a:off x="1839901" y="2606177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6" name="Google Shape;1896;p14"/>
          <p:cNvSpPr txBox="1">
            <a:spLocks noGrp="1"/>
          </p:cNvSpPr>
          <p:nvPr>
            <p:ph type="subTitle" idx="6"/>
          </p:nvPr>
        </p:nvSpPr>
        <p:spPr>
          <a:xfrm>
            <a:off x="5562876" y="2606717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7" name="Google Shape;1897;p14"/>
          <p:cNvSpPr txBox="1">
            <a:spLocks noGrp="1"/>
          </p:cNvSpPr>
          <p:nvPr>
            <p:ph type="subTitle" idx="7"/>
          </p:nvPr>
        </p:nvSpPr>
        <p:spPr>
          <a:xfrm>
            <a:off x="1839901" y="3993854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8" name="Google Shape;1898;p14"/>
          <p:cNvSpPr txBox="1">
            <a:spLocks noGrp="1"/>
          </p:cNvSpPr>
          <p:nvPr>
            <p:ph type="subTitle" idx="8"/>
          </p:nvPr>
        </p:nvSpPr>
        <p:spPr>
          <a:xfrm>
            <a:off x="5562876" y="3993854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9" name="Google Shape;1899;p14"/>
          <p:cNvSpPr txBox="1">
            <a:spLocks noGrp="1"/>
          </p:cNvSpPr>
          <p:nvPr>
            <p:ph type="title" hasCustomPrompt="1"/>
          </p:nvPr>
        </p:nvSpPr>
        <p:spPr>
          <a:xfrm>
            <a:off x="4787600" y="3429712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0" name="Google Shape;1900;p14"/>
          <p:cNvSpPr txBox="1">
            <a:spLocks noGrp="1"/>
          </p:cNvSpPr>
          <p:nvPr>
            <p:ph type="title" idx="9" hasCustomPrompt="1"/>
          </p:nvPr>
        </p:nvSpPr>
        <p:spPr>
          <a:xfrm>
            <a:off x="4787600" y="2041273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1" name="Google Shape;1901;p14"/>
          <p:cNvSpPr txBox="1">
            <a:spLocks noGrp="1"/>
          </p:cNvSpPr>
          <p:nvPr>
            <p:ph type="title" idx="13" hasCustomPrompt="1"/>
          </p:nvPr>
        </p:nvSpPr>
        <p:spPr>
          <a:xfrm>
            <a:off x="1074924" y="3429712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2" name="Google Shape;1902;p14"/>
          <p:cNvSpPr txBox="1">
            <a:spLocks noGrp="1"/>
          </p:cNvSpPr>
          <p:nvPr>
            <p:ph type="title" idx="14" hasCustomPrompt="1"/>
          </p:nvPr>
        </p:nvSpPr>
        <p:spPr>
          <a:xfrm>
            <a:off x="1074924" y="2041273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3" name="Google Shape;1903;p14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904" name="Google Shape;1904;p14"/>
          <p:cNvGrpSpPr/>
          <p:nvPr/>
        </p:nvGrpSpPr>
        <p:grpSpPr>
          <a:xfrm>
            <a:off x="7037488" y="540000"/>
            <a:ext cx="2106500" cy="597475"/>
            <a:chOff x="-2810250" y="3572525"/>
            <a:chExt cx="2106500" cy="597475"/>
          </a:xfrm>
        </p:grpSpPr>
        <p:sp>
          <p:nvSpPr>
            <p:cNvPr id="1905" name="Google Shape;1905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5" name="Google Shape;2015;p14"/>
          <p:cNvGrpSpPr/>
          <p:nvPr/>
        </p:nvGrpSpPr>
        <p:grpSpPr>
          <a:xfrm flipH="1">
            <a:off x="-430712" y="4537184"/>
            <a:ext cx="2106500" cy="597475"/>
            <a:chOff x="-2810250" y="3572525"/>
            <a:chExt cx="2106500" cy="597475"/>
          </a:xfrm>
        </p:grpSpPr>
        <p:sp>
          <p:nvSpPr>
            <p:cNvPr id="2016" name="Google Shape;2016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8" r:id="rId5"/>
    <p:sldLayoutId id="2147483660" r:id="rId6"/>
    <p:sldLayoutId id="2147483681" r:id="rId7"/>
    <p:sldLayoutId id="2147483682" r:id="rId8"/>
    <p:sldLayoutId id="2147483683" r:id="rId9"/>
    <p:sldLayoutId id="214748368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2482886" y="985725"/>
            <a:ext cx="4181103" cy="3274036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0" name="Google Shape;7360;p47"/>
          <p:cNvSpPr/>
          <p:nvPr/>
        </p:nvSpPr>
        <p:spPr>
          <a:xfrm>
            <a:off x="3516407" y="3637954"/>
            <a:ext cx="2190938" cy="212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3" name="Google Shape;7363;p47"/>
          <p:cNvSpPr/>
          <p:nvPr/>
        </p:nvSpPr>
        <p:spPr>
          <a:xfrm>
            <a:off x="2252104" y="769214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5" name="Google Shape;7365;p47"/>
          <p:cNvSpPr/>
          <p:nvPr/>
        </p:nvSpPr>
        <p:spPr>
          <a:xfrm>
            <a:off x="6004429" y="3461539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3082314" y="3286264"/>
            <a:ext cx="2978279" cy="175275"/>
            <a:chOff x="3998100" y="4633825"/>
            <a:chExt cx="2329875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482885" y="1819197"/>
            <a:ext cx="4181103" cy="153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2000" b="1" dirty="0"/>
              <a:t>ANALISIS REGRESI LINEAR SEDERHANA</a:t>
            </a:r>
            <a:endParaRPr lang="en-US" sz="2000" dirty="0"/>
          </a:p>
          <a:p>
            <a:pPr algn="ctr">
              <a:lnSpc>
                <a:spcPct val="150000"/>
              </a:lnSpc>
            </a:pPr>
            <a:endParaRPr lang="id-ID" sz="2600" dirty="0">
              <a:latin typeface="Hobo Std" pitchFamily="50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210" name="Google Shape;7210;p4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93233" y="518675"/>
                <a:ext cx="8162573" cy="407501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133350" indent="0" fontAlgn="base">
                  <a:buNone/>
                </a:pPr>
                <a:r>
                  <a:rPr lang="en-U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</a:t>
                </a:r>
                <a:r>
                  <a:rPr lang="id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Langkah </a:t>
                </a:r>
                <a:r>
                  <a:rPr lang="id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 lima: Hitung a dan b berdasarkan rumus regresi linear </a:t>
                </a:r>
                <a:r>
                  <a:rPr lang="id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sederhan</a:t>
                </a:r>
                <a:r>
                  <a:rPr lang="en-U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  <a:p>
                <a:pPr marL="133350" indent="0" fontAlgn="base">
                  <a:buNone/>
                </a:pPr>
                <a:endPara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r>
                  <a:rPr lang="id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Menghitung konstanta a</a:t>
                </a:r>
                <a:endPara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>
                  <a:buNone/>
                </a:pPr>
                <a14:m>
                  <m:oMath xmlns:m="http://schemas.openxmlformats.org/officeDocument/2006/math">
                    <m:r>
                      <a:rPr lang="en-US" sz="1600" i="1"/>
                      <m:t>𝑎</m:t>
                    </m:r>
                    <m:r>
                      <a:rPr lang="en-US" sz="1600" i="1"/>
                      <m:t>= </m:t>
                    </m:r>
                  </m:oMath>
                </a14:m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33350" indent="0">
                  <a:buNone/>
                </a:pPr>
                <a:endParaRPr lang="en-US" sz="1600" i="1" dirty="0"/>
              </a:p>
              <a:p>
                <a:pPr marL="133350" indent="0">
                  <a:buNone/>
                </a:pPr>
                <a:endParaRPr lang="en-US" sz="1600" i="1" dirty="0" smtClean="0"/>
              </a:p>
              <a:p>
                <a:pPr marL="133350" indent="0">
                  <a:buNone/>
                </a:pPr>
                <a:endParaRPr lang="en-US" sz="1600" i="1" dirty="0" smtClean="0"/>
              </a:p>
              <a:p>
                <a:pPr marL="133350" indent="0">
                  <a:buNone/>
                </a:pPr>
                <a:endParaRPr lang="en-US" sz="1600" i="1" dirty="0" smtClean="0"/>
              </a:p>
              <a:p>
                <a:pPr marL="133350" indent="0">
                  <a:buNone/>
                </a:pPr>
                <a:endParaRPr lang="en-US" sz="1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>
                  <a:buNone/>
                </a:pPr>
                <a:r>
                  <a:rPr lang="id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menghutung koefisien regresi b</a:t>
                </a:r>
                <a:endPara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>
                  <a:buNone/>
                </a:pPr>
                <a:endParaRPr lang="en-US" sz="1600" i="1" dirty="0" smtClean="0"/>
              </a:p>
              <a:p>
                <a:pPr marL="133350" indent="0">
                  <a:buNone/>
                </a:pPr>
                <a14:m>
                  <m:oMath xmlns:m="http://schemas.openxmlformats.org/officeDocument/2006/math">
                    <m:r>
                      <a:rPr lang="en-US" sz="1600" i="1"/>
                      <m:t> </m:t>
                    </m:r>
                    <m:r>
                      <a:rPr lang="en-US" sz="1600" i="1"/>
                      <m:t>𝑏</m:t>
                    </m:r>
                    <m:r>
                      <a:rPr lang="en-US" sz="1600" i="1"/>
                      <m:t>=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/>
                        </m:ctrlPr>
                      </m:fPr>
                      <m:num>
                        <m:r>
                          <a:rPr lang="en-US" sz="1600" i="1"/>
                          <m:t>𝑛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i="1"/>
                              <m:t>𝑋𝑌</m:t>
                            </m:r>
                          </m:e>
                        </m:nary>
                        <m:r>
                          <a:rPr lang="en-US" sz="1600" i="1"/>
                          <m:t>− (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i="1"/>
                              <m:t>𝑋</m:t>
                            </m:r>
                            <m:r>
                              <a:rPr lang="en-US" sz="1600" i="1"/>
                              <m:t>)(</m:t>
                            </m:r>
                          </m:e>
                        </m:nary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i="1"/>
                              <m:t>𝑌</m:t>
                            </m:r>
                            <m:r>
                              <a:rPr lang="en-US" sz="1600" i="1"/>
                              <m:t>)</m:t>
                            </m:r>
                          </m:e>
                        </m:nary>
                      </m:num>
                      <m:den>
                        <m:r>
                          <a:rPr lang="en-US" sz="1600" i="1"/>
                          <m:t>𝑛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𝛴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/>
                          <m:t>−(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sSup>
                              <m:sSupPr>
                                <m:ctrlPr>
                                  <a:rPr lang="en-US" sz="1600" i="1" smtClean="0"/>
                                </m:ctrlPr>
                              </m:sSupPr>
                              <m:e>
                                <m:r>
                                  <a:rPr lang="en-US" sz="1600" i="1"/>
                                  <m:t>)</m:t>
                                </m:r>
                              </m:e>
                              <m:sup>
                                <m:r>
                                  <a:rPr lang="en-US" sz="1600" i="1"/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lnSpc>
                    <a:spcPct val="150000"/>
                  </a:lnSpc>
                  <a:buClr>
                    <a:schemeClr val="dk2"/>
                  </a:buClr>
                  <a:buSzPts val="1100"/>
                  <a:buNone/>
                </a:pPr>
                <a:endParaRPr lang="ar-AE" sz="1400" dirty="0" smtClean="0">
                  <a:solidFill>
                    <a:schemeClr val="tx1"/>
                  </a:solidFill>
                  <a:latin typeface="Book Antiqua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lang="ar-AE" sz="1400" dirty="0">
                  <a:solidFill>
                    <a:schemeClr val="tx1"/>
                  </a:solidFill>
                  <a:latin typeface="Book Antiqua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lang="ar-AE" sz="1400" dirty="0" smtClean="0">
                  <a:solidFill>
                    <a:schemeClr val="tx1"/>
                  </a:solidFill>
                  <a:latin typeface="Book Antiqua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lang="ar-AE" sz="1400" dirty="0">
                  <a:solidFill>
                    <a:schemeClr val="tx1"/>
                  </a:solidFill>
                  <a:latin typeface="Book Antiqua" pitchFamily="18" charset="0"/>
                </a:endParaRPr>
              </a:p>
            </p:txBody>
          </p:sp>
        </mc:Choice>
        <mc:Fallback>
          <p:sp>
            <p:nvSpPr>
              <p:cNvPr id="7210" name="Google Shape;7210;p4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3233" y="518675"/>
                <a:ext cx="8162573" cy="40750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11" name="Google Shape;7211;p42"/>
          <p:cNvGrpSpPr/>
          <p:nvPr/>
        </p:nvGrpSpPr>
        <p:grpSpPr>
          <a:xfrm>
            <a:off x="2845606" y="43080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7314;p45"/>
          <p:cNvSpPr/>
          <p:nvPr/>
        </p:nvSpPr>
        <p:spPr>
          <a:xfrm rot="1404942" flipH="1">
            <a:off x="8656684" y="2544609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314;p45"/>
          <p:cNvSpPr/>
          <p:nvPr/>
        </p:nvSpPr>
        <p:spPr>
          <a:xfrm rot="1374440" flipH="1">
            <a:off x="5921672" y="4425243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974" y="1419622"/>
            <a:ext cx="5042541" cy="5476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798" y="2031967"/>
            <a:ext cx="5042541" cy="7378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140" y="3897785"/>
            <a:ext cx="5042541" cy="86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76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555428" y="371314"/>
            <a:ext cx="8208911" cy="4264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0550" lvl="1" indent="0">
              <a:buNone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id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id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enam : Buat model persamaan regresi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>
              <a:buNone/>
            </a:pPr>
            <a:r>
              <a:rPr lang="id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Y= a+bx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>
              <a:buNone/>
            </a:pPr>
            <a:r>
              <a:rPr lang="id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Y= -</a:t>
            </a:r>
            <a:r>
              <a:rPr lang="id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24,38+1,45x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>
              <a:buNone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id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id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tujuh : Lakukan prediksi atau peramalan terhadap variable faktor penybab atau variable akibat.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X),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contohnya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30°C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-24,38 + 1,45 (30)</a:t>
            </a:r>
            <a:b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</a:t>
            </a:r>
            <a:r>
              <a:rPr lang="en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19,12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Jadi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30°C,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diprediksikan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19,12 unit </a:t>
            </a:r>
            <a:r>
              <a:rPr lang="en-ID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yang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3350" indent="0" fontAlgn="base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ID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Y) yang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ditargetkan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boleh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unit,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berapakah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= -24,38 + 1,45X</a:t>
            </a:r>
            <a:b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1,45X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 + 24,38</a:t>
            </a:r>
            <a:b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28,38 / 1,45</a:t>
            </a:r>
            <a:b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19,57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Jadi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19,57°C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Clr>
                <a:schemeClr val="dk2"/>
              </a:buClr>
              <a:buSzPts val="1100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845606" y="43080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7314;p45"/>
          <p:cNvSpPr/>
          <p:nvPr/>
        </p:nvSpPr>
        <p:spPr>
          <a:xfrm rot="1404942" flipH="1">
            <a:off x="8601793" y="2943918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314;p45"/>
          <p:cNvSpPr/>
          <p:nvPr/>
        </p:nvSpPr>
        <p:spPr>
          <a:xfrm rot="1374440" flipH="1">
            <a:off x="8333433" y="3896244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1809" y="-507067"/>
            <a:ext cx="2804403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5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58" name="Google Shape;8058;p56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flipH="1">
            <a:off x="2109025" y="776500"/>
            <a:ext cx="4925950" cy="333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800" dirty="0" smtClean="0">
                <a:latin typeface="Hobo Std" pitchFamily="50" charset="0"/>
              </a:rPr>
              <a:t>TERIMAKASIH</a:t>
            </a:r>
            <a:endParaRPr lang="id-ID" sz="4800" dirty="0">
              <a:latin typeface="Hobo Std" pitchFamily="5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8" name="Google Shape;7248;p43"/>
          <p:cNvPicPr preferRelativeResize="0"/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 rot="-1411927">
            <a:off x="1640719" y="1821763"/>
            <a:ext cx="2464671" cy="1347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9" name="Google Shape;7249;p43"/>
          <p:cNvPicPr preferRelativeResize="0"/>
          <p:nvPr/>
        </p:nvPicPr>
        <p:blipFill>
          <a:blip r:embed="rId4">
            <a:alphaModFix amt="62000"/>
          </a:blip>
          <a:stretch>
            <a:fillRect/>
          </a:stretch>
        </p:blipFill>
        <p:spPr>
          <a:xfrm rot="-1411927">
            <a:off x="5652873" y="1683480"/>
            <a:ext cx="2468074" cy="161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0" name="Google Shape;7250;p43"/>
          <p:cNvPicPr preferRelativeResize="0"/>
          <p:nvPr/>
        </p:nvPicPr>
        <p:blipFill>
          <a:blip r:embed="rId5">
            <a:alphaModFix amt="62000"/>
          </a:blip>
          <a:stretch>
            <a:fillRect/>
          </a:stretch>
        </p:blipFill>
        <p:spPr>
          <a:xfrm rot="-1411927">
            <a:off x="5054351" y="3248005"/>
            <a:ext cx="2627768" cy="1614991"/>
          </a:xfrm>
          <a:prstGeom prst="rect">
            <a:avLst/>
          </a:prstGeom>
          <a:noFill/>
          <a:ln>
            <a:noFill/>
          </a:ln>
        </p:spPr>
      </p:pic>
      <p:sp>
        <p:nvSpPr>
          <p:cNvPr id="7252" name="Google Shape;7252;p4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b="0" dirty="0" smtClean="0">
                <a:solidFill>
                  <a:schemeClr val="tx1"/>
                </a:solidFill>
                <a:latin typeface="Hobo Std" pitchFamily="50" charset="0"/>
              </a:rPr>
              <a:t>KELOMPOK </a:t>
            </a:r>
            <a:r>
              <a:rPr lang="en-US" b="0" dirty="0" smtClean="0">
                <a:solidFill>
                  <a:schemeClr val="tx1"/>
                </a:solidFill>
                <a:latin typeface="Hobo Std" pitchFamily="50" charset="0"/>
              </a:rPr>
              <a:t>1</a:t>
            </a:r>
            <a:endParaRPr b="0" dirty="0">
              <a:solidFill>
                <a:schemeClr val="tx1"/>
              </a:solidFill>
              <a:latin typeface="Hobo Std" pitchFamily="50" charset="0"/>
            </a:endParaRPr>
          </a:p>
        </p:txBody>
      </p:sp>
      <p:grpSp>
        <p:nvGrpSpPr>
          <p:cNvPr id="7256" name="Google Shape;7256;p43"/>
          <p:cNvGrpSpPr/>
          <p:nvPr/>
        </p:nvGrpSpPr>
        <p:grpSpPr>
          <a:xfrm>
            <a:off x="2968930" y="1205450"/>
            <a:ext cx="3206130" cy="174750"/>
            <a:chOff x="3962000" y="4060525"/>
            <a:chExt cx="2324125" cy="174750"/>
          </a:xfrm>
        </p:grpSpPr>
        <p:sp>
          <p:nvSpPr>
            <p:cNvPr id="7257" name="Google Shape;7257;p4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4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4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4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4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4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4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4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4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4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4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4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4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4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4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4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4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4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4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4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4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4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4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4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4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4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4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4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4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4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4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4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91" name="Google Shape;7291;p43"/>
          <p:cNvSpPr txBox="1">
            <a:spLocks noGrp="1"/>
          </p:cNvSpPr>
          <p:nvPr>
            <p:ph type="subTitle" idx="3"/>
          </p:nvPr>
        </p:nvSpPr>
        <p:spPr>
          <a:xfrm>
            <a:off x="5878565" y="2074088"/>
            <a:ext cx="2671137" cy="10984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2000" dirty="0"/>
              <a:t>Titin Dwi </a:t>
            </a:r>
            <a:r>
              <a:rPr lang="id-ID" sz="2000" dirty="0" smtClean="0"/>
              <a:t>Shahabiyah</a:t>
            </a:r>
            <a:r>
              <a:rPr lang="en-US" sz="2000" dirty="0"/>
              <a:t> </a:t>
            </a:r>
            <a:r>
              <a:rPr lang="id-ID" sz="2000" dirty="0" smtClean="0"/>
              <a:t>(2013021031</a:t>
            </a:r>
            <a:r>
              <a:rPr lang="id-ID" sz="2000" dirty="0"/>
              <a:t>)</a:t>
            </a:r>
            <a:endParaRPr lang="en-US" sz="2000" dirty="0"/>
          </a:p>
          <a:p>
            <a:pPr marL="0" indent="0"/>
            <a:endParaRPr lang="en-US" dirty="0"/>
          </a:p>
        </p:txBody>
      </p:sp>
      <p:pic>
        <p:nvPicPr>
          <p:cNvPr id="56" name="Google Shape;7249;p43"/>
          <p:cNvPicPr preferRelativeResize="0"/>
          <p:nvPr/>
        </p:nvPicPr>
        <p:blipFill>
          <a:blip r:embed="rId4">
            <a:alphaModFix amt="62000"/>
          </a:blip>
          <a:stretch>
            <a:fillRect/>
          </a:stretch>
        </p:blipFill>
        <p:spPr>
          <a:xfrm rot="-1411927">
            <a:off x="1920171" y="3167221"/>
            <a:ext cx="2468074" cy="174771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7291;p43"/>
          <p:cNvSpPr txBox="1">
            <a:spLocks noGrp="1"/>
          </p:cNvSpPr>
          <p:nvPr>
            <p:ph type="subTitle" idx="3"/>
          </p:nvPr>
        </p:nvSpPr>
        <p:spPr>
          <a:xfrm>
            <a:off x="1673898" y="1927004"/>
            <a:ext cx="2671137" cy="10984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dirty="0"/>
              <a:t>Nur </a:t>
            </a:r>
            <a:r>
              <a:rPr lang="id-ID" dirty="0" smtClean="0"/>
              <a:t>Ain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id-ID" dirty="0" smtClean="0"/>
              <a:t>(2013021027)</a:t>
            </a:r>
            <a:endParaRPr lang="en-US" dirty="0"/>
          </a:p>
        </p:txBody>
      </p:sp>
      <p:sp>
        <p:nvSpPr>
          <p:cNvPr id="53" name="Google Shape;7291;p43"/>
          <p:cNvSpPr txBox="1">
            <a:spLocks noGrp="1"/>
          </p:cNvSpPr>
          <p:nvPr>
            <p:ph type="subTitle" idx="3"/>
          </p:nvPr>
        </p:nvSpPr>
        <p:spPr>
          <a:xfrm>
            <a:off x="1904313" y="3721754"/>
            <a:ext cx="2671137" cy="10984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2400" dirty="0"/>
              <a:t>Rosi </a:t>
            </a:r>
            <a:r>
              <a:rPr lang="id-ID" sz="2400" dirty="0" smtClean="0"/>
              <a:t>Rosalena</a:t>
            </a:r>
            <a:r>
              <a:rPr lang="en-US" sz="2400" dirty="0"/>
              <a:t> </a:t>
            </a:r>
            <a:r>
              <a:rPr lang="id-ID" sz="2400" dirty="0" smtClean="0"/>
              <a:t>(1813021040</a:t>
            </a:r>
            <a:r>
              <a:rPr lang="id-ID" sz="2400" dirty="0"/>
              <a:t>)</a:t>
            </a:r>
            <a:endParaRPr lang="en-US" sz="2400" dirty="0"/>
          </a:p>
          <a:p>
            <a:pPr marL="0" indent="0"/>
            <a:endParaRPr lang="en-US" dirty="0"/>
          </a:p>
        </p:txBody>
      </p:sp>
      <p:sp>
        <p:nvSpPr>
          <p:cNvPr id="54" name="Google Shape;7291;p43"/>
          <p:cNvSpPr txBox="1">
            <a:spLocks noGrp="1"/>
          </p:cNvSpPr>
          <p:nvPr>
            <p:ph type="subTitle" idx="3"/>
          </p:nvPr>
        </p:nvSpPr>
        <p:spPr>
          <a:xfrm>
            <a:off x="5288532" y="3738479"/>
            <a:ext cx="2671137" cy="10984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2400" dirty="0" smtClean="0"/>
              <a:t>Rozali</a:t>
            </a:r>
            <a:r>
              <a:rPr lang="en-US" sz="2400" dirty="0"/>
              <a:t> </a:t>
            </a:r>
            <a:r>
              <a:rPr lang="id-ID" sz="2400" dirty="0" smtClean="0"/>
              <a:t>(2053021005</a:t>
            </a:r>
            <a:r>
              <a:rPr lang="id-ID" sz="2400" dirty="0"/>
              <a:t>)</a:t>
            </a:r>
            <a:endParaRPr lang="en-US" sz="2400" dirty="0"/>
          </a:p>
          <a:p>
            <a:pPr marL="0" indent="0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1379164" y="1275606"/>
            <a:ext cx="6577211" cy="2909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50000"/>
              </a:lnSpc>
              <a:buClr>
                <a:schemeClr val="dk2"/>
              </a:buClr>
              <a:buSzPts val="1100"/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menguji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sejauh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(X)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Akibatnya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dilambangkan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Predictor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dilambangkan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Response.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disingkat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SLR (Simple Linear Regression)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dipergunakan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peramalan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Kuantitas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50000"/>
              </a:lnSpc>
              <a:buClr>
                <a:schemeClr val="dk2"/>
              </a:buClr>
              <a:buSzPts val="1100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625870" y="452784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7314;p45"/>
          <p:cNvSpPr/>
          <p:nvPr/>
        </p:nvSpPr>
        <p:spPr>
          <a:xfrm rot="1404942" flipH="1">
            <a:off x="8656684" y="2544609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314;p45"/>
          <p:cNvSpPr/>
          <p:nvPr/>
        </p:nvSpPr>
        <p:spPr>
          <a:xfrm rot="1374440" flipH="1">
            <a:off x="5921672" y="4425243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7776" y="-508108"/>
            <a:ext cx="2804403" cy="2225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314;p45"/>
          <p:cNvSpPr/>
          <p:nvPr/>
        </p:nvSpPr>
        <p:spPr>
          <a:xfrm rot="5962299" flipH="1">
            <a:off x="-299414" y="4409726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314;p45"/>
          <p:cNvSpPr/>
          <p:nvPr/>
        </p:nvSpPr>
        <p:spPr>
          <a:xfrm rot="16643537" flipH="1">
            <a:off x="308055" y="4435745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835696" y="1347614"/>
            <a:ext cx="561662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Lamanya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Mesin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Output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diproduksi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id-ID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210" name="Google Shape;7210;p4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93233" y="518675"/>
                <a:ext cx="8162573" cy="407501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133350" indent="0" fontAlgn="base">
                  <a:buNone/>
                </a:pPr>
                <a:r>
                  <a:rPr lang="id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Persamaan Regresi Linear Sederhana adalah seperti berikut ini :</a:t>
                </a: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r>
                  <a:rPr lang="id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= a + </a:t>
                </a:r>
                <a:r>
                  <a:rPr lang="id-ID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bx</a:t>
                </a:r>
                <a:endPara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Dimana :</a:t>
                </a:r>
                <a:b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= Variabel Response atau Variabel Akibat (Dependent)</a:t>
                </a:r>
                <a:b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= Variabel Predictor atau Variabel Faktor Penyebab (Independent)</a:t>
                </a:r>
                <a:b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konstanta</a:t>
                </a:r>
                <a:b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id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= koefisien regresi (kemiringan); besaran Response yang ditimbulkan oleh Predictor</a:t>
                </a:r>
                <a:r>
                  <a:rPr lang="id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 fontAlgn="base">
                  <a:buNone/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Nilai-nilai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dapat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dihitung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menggunakan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dibawah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33350" indent="0" fontAlgn="base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3350" indent="0">
                  <a:buNone/>
                </a:pPr>
                <a14:m>
                  <m:oMath xmlns:m="http://schemas.openxmlformats.org/officeDocument/2006/math">
                    <m:r>
                      <a:rPr lang="en-US" sz="1600" i="1"/>
                      <m:t>𝑎</m:t>
                    </m:r>
                    <m:r>
                      <a:rPr lang="en-US" sz="1600" i="1"/>
                      <m:t>= </m:t>
                    </m:r>
                  </m:oMath>
                </a14:m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33350" indent="0">
                  <a:buNone/>
                </a:pPr>
                <a:endParaRPr lang="en-US" sz="1600" i="1" dirty="0"/>
              </a:p>
              <a:p>
                <a:pPr marL="133350" indent="0">
                  <a:buNone/>
                </a:pPr>
                <a14:m>
                  <m:oMath xmlns:m="http://schemas.openxmlformats.org/officeDocument/2006/math">
                    <m:r>
                      <a:rPr lang="en-US" sz="1600" i="1"/>
                      <m:t> </m:t>
                    </m:r>
                    <m:r>
                      <a:rPr lang="en-US" sz="1600" i="1"/>
                      <m:t>𝑏</m:t>
                    </m:r>
                    <m:r>
                      <a:rPr lang="en-US" sz="1600" i="1"/>
                      <m:t>=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/>
                        </m:ctrlPr>
                      </m:fPr>
                      <m:num>
                        <m:r>
                          <a:rPr lang="en-US" sz="1600" i="1"/>
                          <m:t>𝑛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i="1"/>
                              <m:t>𝑋𝑌</m:t>
                            </m:r>
                          </m:e>
                        </m:nary>
                        <m:r>
                          <a:rPr lang="en-US" sz="1600" i="1"/>
                          <m:t>− (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i="1"/>
                              <m:t>𝑋</m:t>
                            </m:r>
                            <m:r>
                              <a:rPr lang="en-US" sz="1600" i="1"/>
                              <m:t>)(</m:t>
                            </m:r>
                          </m:e>
                        </m:nary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i="1"/>
                              <m:t>𝑌</m:t>
                            </m:r>
                            <m:r>
                              <a:rPr lang="en-US" sz="1600" i="1"/>
                              <m:t>)</m:t>
                            </m:r>
                          </m:e>
                        </m:nary>
                      </m:num>
                      <m:den>
                        <m:r>
                          <a:rPr lang="en-US" sz="1600" i="1"/>
                          <m:t>𝑛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𝛴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/>
                          <m:t>−(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600" i="1"/>
                            </m:ctrlPr>
                          </m:naryPr>
                          <m:sub/>
                          <m:sup/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sSup>
                              <m:sSupPr>
                                <m:ctrlPr>
                                  <a:rPr lang="en-US" sz="1600" i="1" smtClean="0"/>
                                </m:ctrlPr>
                              </m:sSupPr>
                              <m:e>
                                <m:r>
                                  <a:rPr lang="en-US" sz="1600" i="1"/>
                                  <m:t>)</m:t>
                                </m:r>
                              </m:e>
                              <m:sup>
                                <m:r>
                                  <a:rPr lang="en-US" sz="1600" i="1"/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lnSpc>
                    <a:spcPct val="150000"/>
                  </a:lnSpc>
                  <a:buClr>
                    <a:schemeClr val="dk2"/>
                  </a:buClr>
                  <a:buSzPts val="1100"/>
                  <a:buNone/>
                </a:pPr>
                <a:endParaRPr lang="ar-AE" sz="1400" dirty="0" smtClean="0">
                  <a:solidFill>
                    <a:schemeClr val="tx1"/>
                  </a:solidFill>
                  <a:latin typeface="Book Antiqua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lang="ar-AE" sz="1400" dirty="0">
                  <a:solidFill>
                    <a:schemeClr val="tx1"/>
                  </a:solidFill>
                  <a:latin typeface="Book Antiqua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lang="ar-AE" sz="1400" dirty="0" smtClean="0">
                  <a:solidFill>
                    <a:schemeClr val="tx1"/>
                  </a:solidFill>
                  <a:latin typeface="Book Antiqua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lang="ar-AE" sz="1400" dirty="0">
                  <a:solidFill>
                    <a:schemeClr val="tx1"/>
                  </a:solidFill>
                  <a:latin typeface="Book Antiqua" pitchFamily="18" charset="0"/>
                </a:endParaRPr>
              </a:p>
            </p:txBody>
          </p:sp>
        </mc:Choice>
        <mc:Fallback>
          <p:sp>
            <p:nvSpPr>
              <p:cNvPr id="7210" name="Google Shape;7210;p4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3233" y="518675"/>
                <a:ext cx="8162573" cy="4075014"/>
              </a:xfrm>
              <a:prstGeom prst="rect">
                <a:avLst/>
              </a:prstGeom>
              <a:blipFill>
                <a:blip r:embed="rId3"/>
                <a:stretch>
                  <a:fillRect b="-7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11" name="Google Shape;7211;p42"/>
          <p:cNvGrpSpPr/>
          <p:nvPr/>
        </p:nvGrpSpPr>
        <p:grpSpPr>
          <a:xfrm>
            <a:off x="2845606" y="43080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7314;p45"/>
          <p:cNvSpPr/>
          <p:nvPr/>
        </p:nvSpPr>
        <p:spPr>
          <a:xfrm rot="1404942" flipH="1">
            <a:off x="8656684" y="2544609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314;p45"/>
          <p:cNvSpPr/>
          <p:nvPr/>
        </p:nvSpPr>
        <p:spPr>
          <a:xfrm rot="1374440" flipH="1">
            <a:off x="5921672" y="4425243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97776" y="-508108"/>
            <a:ext cx="2804403" cy="22252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046" y="3466459"/>
            <a:ext cx="5042541" cy="5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314;p45"/>
          <p:cNvSpPr/>
          <p:nvPr/>
        </p:nvSpPr>
        <p:spPr>
          <a:xfrm rot="5962299" flipH="1">
            <a:off x="-299414" y="4409726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314;p45"/>
          <p:cNvSpPr/>
          <p:nvPr/>
        </p:nvSpPr>
        <p:spPr>
          <a:xfrm rot="16643537" flipH="1">
            <a:off x="308055" y="4435745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75656" y="1059582"/>
            <a:ext cx="6768752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Langkah-langkah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n-ID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Identifikasikan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(Predictor)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(Response)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Pengumpulan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Hitung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X², Y², XY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masing-masingnya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Hitung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rumus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diatas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Buatkan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buFont typeface="+mj-lt"/>
              <a:buAutoNum type="arabicPeriod"/>
            </a:pP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Peramalan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id-ID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11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568137" y="539100"/>
            <a:ext cx="8208911" cy="3361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3350" lvl="0" indent="0">
              <a:buNone/>
            </a:pPr>
            <a:r>
              <a:rPr lang="id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Contoh Kasus Analisis Regresi </a:t>
            </a:r>
            <a:r>
              <a:rPr lang="id-ID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lvl="0" indent="0">
              <a:buNone/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Seorang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Engineer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diakibatkannya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meramalkan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terkendali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Engineer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rata-rata (mean)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3350" indent="0" fontAlgn="base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Pertama: Penentuan Tujuan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terkendali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dua: identifikasi variable penyebab dan akibat</a:t>
            </a:r>
            <a:r>
              <a:rPr lang="id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faktor penyebab (x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suhu ruangan.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akibat (y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jumlah cacat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tiga : Pengumpulan Data.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berhasil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dikumpulkan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berbentuk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:</a:t>
            </a:r>
          </a:p>
          <a:p>
            <a:pPr marL="0" lvl="0" indent="0">
              <a:lnSpc>
                <a:spcPct val="150000"/>
              </a:lnSpc>
              <a:buClr>
                <a:schemeClr val="dk2"/>
              </a:buClr>
              <a:buSzPts val="1100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845606" y="43080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7314;p45"/>
          <p:cNvSpPr/>
          <p:nvPr/>
        </p:nvSpPr>
        <p:spPr>
          <a:xfrm rot="1404942" flipH="1">
            <a:off x="8601793" y="2943918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314;p45"/>
          <p:cNvSpPr/>
          <p:nvPr/>
        </p:nvSpPr>
        <p:spPr>
          <a:xfrm rot="1374440" flipH="1">
            <a:off x="8333433" y="3896244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1809" y="-507067"/>
            <a:ext cx="2804403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6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314;p45"/>
          <p:cNvSpPr/>
          <p:nvPr/>
        </p:nvSpPr>
        <p:spPr>
          <a:xfrm rot="5962299" flipH="1">
            <a:off x="-299414" y="4409726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314;p45"/>
          <p:cNvSpPr/>
          <p:nvPr/>
        </p:nvSpPr>
        <p:spPr>
          <a:xfrm rot="16643537" flipH="1">
            <a:off x="308055" y="4435745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42890"/>
          <a:stretch/>
        </p:blipFill>
        <p:spPr>
          <a:xfrm>
            <a:off x="755576" y="699542"/>
            <a:ext cx="3672408" cy="40324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6091"/>
          <a:stretch/>
        </p:blipFill>
        <p:spPr>
          <a:xfrm>
            <a:off x="4572000" y="915566"/>
            <a:ext cx="3962421" cy="41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200273" y="288978"/>
            <a:ext cx="8208911" cy="12300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0550" lvl="1" indent="0" fontAlgn="base">
              <a:buNone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id-ID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id-ID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empat: hitung x²,y²,xy dan total dari masing masingnya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id-ID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indent="0" fontAlgn="base"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X², Y², XY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totalnya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lvl="0" indent="0">
              <a:lnSpc>
                <a:spcPct val="150000"/>
              </a:lnSpc>
              <a:buClr>
                <a:schemeClr val="dk2"/>
              </a:buClr>
              <a:buSzPts val="1100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lang="ar-AE" sz="1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845606" y="43080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7314;p45"/>
          <p:cNvSpPr/>
          <p:nvPr/>
        </p:nvSpPr>
        <p:spPr>
          <a:xfrm rot="1404942" flipH="1">
            <a:off x="8601793" y="2943918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314;p45"/>
          <p:cNvSpPr/>
          <p:nvPr/>
        </p:nvSpPr>
        <p:spPr>
          <a:xfrm rot="1374440" flipH="1">
            <a:off x="8333433" y="3896244"/>
            <a:ext cx="717462" cy="62375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12" y="1419622"/>
            <a:ext cx="4182492" cy="3600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4520" y="1519002"/>
            <a:ext cx="3819911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8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287</Words>
  <Application>Microsoft Office PowerPoint</Application>
  <PresentationFormat>On-screen Show (16:9)</PresentationFormat>
  <Paragraphs>87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Book Antiqua</vt:lpstr>
      <vt:lpstr>Cambria Math</vt:lpstr>
      <vt:lpstr>Caveat Brush</vt:lpstr>
      <vt:lpstr>Hobo Std</vt:lpstr>
      <vt:lpstr>Raleway</vt:lpstr>
      <vt:lpstr>Times New Roman</vt:lpstr>
      <vt:lpstr>Handa Notebook Thesis by Slidesgo</vt:lpstr>
      <vt:lpstr>PowerPoint Presentation</vt:lpstr>
      <vt:lpstr>KELOMPOK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TIA TANTIA</cp:lastModifiedBy>
  <cp:revision>57</cp:revision>
  <dcterms:modified xsi:type="dcterms:W3CDTF">2021-11-24T15:54:34Z</dcterms:modified>
</cp:coreProperties>
</file>