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21"/>
  </p:notesMasterIdLst>
  <p:sldIdLst>
    <p:sldId id="256" r:id="rId2"/>
    <p:sldId id="275" r:id="rId3"/>
    <p:sldId id="277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60" r:id="rId2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54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F228E39E-F6E3-4A38-AD01-4123C0C8C08C}">
  <a:tblStyle styleId="{F228E39E-F6E3-4A38-AD01-4123C0C8C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93" d="100"/>
          <a:sy n="93" d="100"/>
        </p:scale>
        <p:origin x="-642" y="-72"/>
      </p:cViewPr>
      <p:guideLst>
        <p:guide orient="horz" pos="5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9076838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98f63dd44f_0_10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" name="Google Shape;405;g98f63dd44f_0_10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99f615fc71_0_1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99f615fc71_0_1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796495" y="-1807790"/>
            <a:ext cx="10481321" cy="9800984"/>
            <a:chOff x="-796495" y="-1807790"/>
            <a:chExt cx="10481321" cy="9800984"/>
          </a:xfrm>
        </p:grpSpPr>
        <p:sp>
          <p:nvSpPr>
            <p:cNvPr id="10" name="Google Shape;10;p2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" name="Google Shape;15;p2"/>
          <p:cNvGrpSpPr/>
          <p:nvPr/>
        </p:nvGrpSpPr>
        <p:grpSpPr>
          <a:xfrm>
            <a:off x="1914450" y="1446281"/>
            <a:ext cx="5429400" cy="2615641"/>
            <a:chOff x="1857300" y="1352550"/>
            <a:chExt cx="5429400" cy="27432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857300" y="1352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999999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6" name="Google Shape;26;p2"/>
          <p:cNvSpPr/>
          <p:nvPr/>
        </p:nvSpPr>
        <p:spPr>
          <a:xfrm>
            <a:off x="1371600" y="916025"/>
            <a:ext cx="6534000" cy="3522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" name="Google Shape;27;p2"/>
          <p:cNvGrpSpPr/>
          <p:nvPr/>
        </p:nvGrpSpPr>
        <p:grpSpPr>
          <a:xfrm>
            <a:off x="1923900" y="1458125"/>
            <a:ext cx="5429400" cy="2438400"/>
            <a:chOff x="1857300" y="1657350"/>
            <a:chExt cx="5429400" cy="2438400"/>
          </a:xfrm>
        </p:grpSpPr>
        <p:cxnSp>
          <p:nvCxnSpPr>
            <p:cNvPr id="28" name="Google Shape;28;p2"/>
            <p:cNvCxnSpPr/>
            <p:nvPr/>
          </p:nvCxnSpPr>
          <p:spPr>
            <a:xfrm>
              <a:off x="1857300" y="1657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1857300" y="1962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1857300" y="2266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1857300" y="2571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1857300" y="28765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1857300" y="31813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1857300" y="34861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1857300" y="37909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1857300" y="4095750"/>
              <a:ext cx="5429400" cy="0"/>
            </a:xfrm>
            <a:prstGeom prst="straightConnector1">
              <a:avLst/>
            </a:prstGeom>
            <a:noFill/>
            <a:ln w="9525" cap="flat" cmpd="sng">
              <a:solidFill>
                <a:srgbClr val="CCCCCC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" name="Google Shape;37;p2"/>
          <p:cNvSpPr txBox="1">
            <a:spLocks noGrp="1"/>
          </p:cNvSpPr>
          <p:nvPr>
            <p:ph type="ctrTitle"/>
          </p:nvPr>
        </p:nvSpPr>
        <p:spPr>
          <a:xfrm>
            <a:off x="311700" y="1847850"/>
            <a:ext cx="8520600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500">
                <a:solidFill>
                  <a:schemeClr val="accent1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8" name="Google Shape;38;p2"/>
          <p:cNvSpPr txBox="1">
            <a:spLocks noGrp="1"/>
          </p:cNvSpPr>
          <p:nvPr>
            <p:ph type="subTitle" idx="1"/>
          </p:nvPr>
        </p:nvSpPr>
        <p:spPr>
          <a:xfrm>
            <a:off x="311700" y="292937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Baloo 2"/>
                <a:ea typeface="Baloo 2"/>
                <a:cs typeface="Baloo 2"/>
                <a:sym typeface="Baloo 2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1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/>
          <p:nvPr/>
        </p:nvSpPr>
        <p:spPr>
          <a:xfrm rot="10800000">
            <a:off x="8026909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3"/>
          <p:cNvSpPr/>
          <p:nvPr/>
        </p:nvSpPr>
        <p:spPr>
          <a:xfrm rot="10800000">
            <a:off x="2580238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3"/>
          <p:cNvSpPr/>
          <p:nvPr/>
        </p:nvSpPr>
        <p:spPr>
          <a:xfrm rot="10800000">
            <a:off x="4768883" y="4000975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2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4"/>
          <p:cNvSpPr/>
          <p:nvPr/>
        </p:nvSpPr>
        <p:spPr>
          <a:xfrm rot="10800000">
            <a:off x="8026909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4"/>
          <p:cNvSpPr/>
          <p:nvPr/>
        </p:nvSpPr>
        <p:spPr>
          <a:xfrm rot="10800000">
            <a:off x="2580238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4"/>
          <p:cNvSpPr/>
          <p:nvPr/>
        </p:nvSpPr>
        <p:spPr>
          <a:xfrm rot="10800000">
            <a:off x="-1006045" y="1669659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13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5"/>
          <p:cNvSpPr/>
          <p:nvPr/>
        </p:nvSpPr>
        <p:spPr>
          <a:xfrm rot="10800000" flipH="1">
            <a:off x="-727042" y="2778284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5"/>
          <p:cNvSpPr/>
          <p:nvPr/>
        </p:nvSpPr>
        <p:spPr>
          <a:xfrm rot="10800000" flipH="1">
            <a:off x="1921170" y="-351950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5"/>
          <p:cNvSpPr/>
          <p:nvPr/>
        </p:nvSpPr>
        <p:spPr>
          <a:xfrm rot="1398376">
            <a:off x="4242552" y="2849135"/>
            <a:ext cx="3618141" cy="4553442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3"/>
          <p:cNvSpPr/>
          <p:nvPr/>
        </p:nvSpPr>
        <p:spPr>
          <a:xfrm flipH="1">
            <a:off x="8026909" y="614206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3"/>
          <p:cNvSpPr/>
          <p:nvPr/>
        </p:nvSpPr>
        <p:spPr>
          <a:xfrm flipH="1">
            <a:off x="2580238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3"/>
          <p:cNvSpPr/>
          <p:nvPr/>
        </p:nvSpPr>
        <p:spPr>
          <a:xfrm flipH="1">
            <a:off x="4768883" y="71768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4"/>
          <p:cNvSpPr/>
          <p:nvPr/>
        </p:nvSpPr>
        <p:spPr>
          <a:xfrm flipH="1">
            <a:off x="8026909" y="614206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4"/>
          <p:cNvSpPr/>
          <p:nvPr/>
        </p:nvSpPr>
        <p:spPr>
          <a:xfrm flipH="1">
            <a:off x="2580238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4"/>
          <p:cNvSpPr/>
          <p:nvPr/>
        </p:nvSpPr>
        <p:spPr>
          <a:xfrm rot="761566" flipH="1">
            <a:off x="-1996562" y="-1803588"/>
            <a:ext cx="4556332" cy="5208988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4"/>
          <p:cNvSpPr/>
          <p:nvPr/>
        </p:nvSpPr>
        <p:spPr>
          <a:xfrm>
            <a:off x="552450" y="0"/>
            <a:ext cx="8058000" cy="4705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4"/>
          <p:cNvSpPr txBox="1">
            <a:spLocks noGrp="1"/>
          </p:cNvSpPr>
          <p:nvPr>
            <p:ph type="body" idx="1"/>
          </p:nvPr>
        </p:nvSpPr>
        <p:spPr>
          <a:xfrm>
            <a:off x="713225" y="1177085"/>
            <a:ext cx="7708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  <a:defRPr sz="1200"/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 sz="1200"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0" name="Google Shape;50;p4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2" name="Google Shape;8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3" name="Google Shape;83;p7"/>
          <p:cNvSpPr/>
          <p:nvPr/>
        </p:nvSpPr>
        <p:spPr>
          <a:xfrm>
            <a:off x="2689914" y="343970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7"/>
          <p:cNvSpPr/>
          <p:nvPr/>
        </p:nvSpPr>
        <p:spPr>
          <a:xfrm>
            <a:off x="-577157" y="4300868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7"/>
          <p:cNvSpPr/>
          <p:nvPr/>
        </p:nvSpPr>
        <p:spPr>
          <a:xfrm>
            <a:off x="5128387" y="-1807790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7" name="Google Shape;87;p8"/>
          <p:cNvGrpSpPr/>
          <p:nvPr/>
        </p:nvGrpSpPr>
        <p:grpSpPr>
          <a:xfrm>
            <a:off x="-796495" y="-1807790"/>
            <a:ext cx="10481321" cy="9800984"/>
            <a:chOff x="-796495" y="-1807790"/>
            <a:chExt cx="10481321" cy="9800984"/>
          </a:xfrm>
        </p:grpSpPr>
        <p:sp>
          <p:nvSpPr>
            <p:cNvPr id="88" name="Google Shape;88;p8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8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8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11"/>
          <p:cNvGrpSpPr/>
          <p:nvPr/>
        </p:nvGrpSpPr>
        <p:grpSpPr>
          <a:xfrm flipH="1">
            <a:off x="-558370" y="-1779215"/>
            <a:ext cx="10481321" cy="9800984"/>
            <a:chOff x="-796495" y="-1807790"/>
            <a:chExt cx="10481321" cy="9800984"/>
          </a:xfrm>
        </p:grpSpPr>
        <p:sp>
          <p:nvSpPr>
            <p:cNvPr id="105" name="Google Shape;105;p11"/>
            <p:cNvSpPr/>
            <p:nvPr/>
          </p:nvSpPr>
          <p:spPr>
            <a:xfrm>
              <a:off x="-12661" y="-42117"/>
              <a:ext cx="9304236" cy="5277968"/>
            </a:xfrm>
            <a:custGeom>
              <a:avLst/>
              <a:gdLst/>
              <a:ahLst/>
              <a:cxnLst/>
              <a:rect l="l" t="t" r="r" b="b"/>
              <a:pathLst>
                <a:path w="198766" h="112753" extrusionOk="0">
                  <a:moveTo>
                    <a:pt x="1" y="0"/>
                  </a:moveTo>
                  <a:lnTo>
                    <a:pt x="1" y="112753"/>
                  </a:lnTo>
                  <a:lnTo>
                    <a:pt x="198766" y="112753"/>
                  </a:lnTo>
                  <a:lnTo>
                    <a:pt x="198766" y="0"/>
                  </a:lnTo>
                  <a:close/>
                </a:path>
              </a:pathLst>
            </a:custGeom>
            <a:solidFill>
              <a:srgbClr val="B3C4B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11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11"/>
            <p:cNvSpPr/>
            <p:nvPr/>
          </p:nvSpPr>
          <p:spPr>
            <a:xfrm>
              <a:off x="2689914" y="34397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>
              <a:off x="2689918" y="71768"/>
              <a:ext cx="1429531" cy="1150637"/>
            </a:xfrm>
            <a:custGeom>
              <a:avLst/>
              <a:gdLst/>
              <a:ahLst/>
              <a:cxnLst/>
              <a:rect l="l" t="t" r="r" b="b"/>
              <a:pathLst>
                <a:path w="30539" h="24581" extrusionOk="0">
                  <a:moveTo>
                    <a:pt x="11034" y="0"/>
                  </a:moveTo>
                  <a:cubicBezTo>
                    <a:pt x="10036" y="0"/>
                    <a:pt x="9052" y="200"/>
                    <a:pt x="8096" y="664"/>
                  </a:cubicBezTo>
                  <a:cubicBezTo>
                    <a:pt x="7403" y="1010"/>
                    <a:pt x="6779" y="1468"/>
                    <a:pt x="6252" y="2050"/>
                  </a:cubicBezTo>
                  <a:cubicBezTo>
                    <a:pt x="2551" y="6056"/>
                    <a:pt x="1" y="15011"/>
                    <a:pt x="5005" y="19017"/>
                  </a:cubicBezTo>
                  <a:cubicBezTo>
                    <a:pt x="7126" y="20722"/>
                    <a:pt x="9940" y="21956"/>
                    <a:pt x="12379" y="23162"/>
                  </a:cubicBezTo>
                  <a:cubicBezTo>
                    <a:pt x="14231" y="24059"/>
                    <a:pt x="15997" y="24581"/>
                    <a:pt x="17752" y="24581"/>
                  </a:cubicBezTo>
                  <a:cubicBezTo>
                    <a:pt x="19466" y="24581"/>
                    <a:pt x="21168" y="24084"/>
                    <a:pt x="22928" y="22954"/>
                  </a:cubicBezTo>
                  <a:cubicBezTo>
                    <a:pt x="25770" y="21165"/>
                    <a:pt x="28903" y="18587"/>
                    <a:pt x="29956" y="15274"/>
                  </a:cubicBezTo>
                  <a:cubicBezTo>
                    <a:pt x="30538" y="13472"/>
                    <a:pt x="30386" y="11365"/>
                    <a:pt x="29221" y="9868"/>
                  </a:cubicBezTo>
                  <a:cubicBezTo>
                    <a:pt x="28265" y="8648"/>
                    <a:pt x="26782" y="7983"/>
                    <a:pt x="25409" y="7248"/>
                  </a:cubicBezTo>
                  <a:cubicBezTo>
                    <a:pt x="21496" y="5152"/>
                    <a:pt x="16093" y="0"/>
                    <a:pt x="11034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>
              <a:off x="5128387" y="-1807790"/>
              <a:ext cx="4556439" cy="5209110"/>
            </a:xfrm>
            <a:custGeom>
              <a:avLst/>
              <a:gdLst/>
              <a:ahLst/>
              <a:cxnLst/>
              <a:rect l="l" t="t" r="r" b="b"/>
              <a:pathLst>
                <a:path w="97339" h="111282" extrusionOk="0">
                  <a:moveTo>
                    <a:pt x="26346" y="1"/>
                  </a:moveTo>
                  <a:cubicBezTo>
                    <a:pt x="17212" y="1"/>
                    <a:pt x="8898" y="5244"/>
                    <a:pt x="5047" y="18369"/>
                  </a:cubicBezTo>
                  <a:cubicBezTo>
                    <a:pt x="1" y="35572"/>
                    <a:pt x="9066" y="55103"/>
                    <a:pt x="17647" y="69644"/>
                  </a:cubicBezTo>
                  <a:cubicBezTo>
                    <a:pt x="25715" y="83298"/>
                    <a:pt x="37566" y="94665"/>
                    <a:pt x="51414" y="102400"/>
                  </a:cubicBezTo>
                  <a:cubicBezTo>
                    <a:pt x="55892" y="104909"/>
                    <a:pt x="60563" y="107030"/>
                    <a:pt x="65401" y="108735"/>
                  </a:cubicBezTo>
                  <a:cubicBezTo>
                    <a:pt x="69419" y="110149"/>
                    <a:pt x="73660" y="111281"/>
                    <a:pt x="77881" y="111281"/>
                  </a:cubicBezTo>
                  <a:cubicBezTo>
                    <a:pt x="79122" y="111281"/>
                    <a:pt x="80361" y="111184"/>
                    <a:pt x="81592" y="110966"/>
                  </a:cubicBezTo>
                  <a:cubicBezTo>
                    <a:pt x="94636" y="108638"/>
                    <a:pt x="97339" y="94443"/>
                    <a:pt x="91739" y="84185"/>
                  </a:cubicBezTo>
                  <a:cubicBezTo>
                    <a:pt x="86859" y="75230"/>
                    <a:pt x="80122" y="67939"/>
                    <a:pt x="75146" y="59067"/>
                  </a:cubicBezTo>
                  <a:cubicBezTo>
                    <a:pt x="68853" y="47853"/>
                    <a:pt x="64874" y="36667"/>
                    <a:pt x="60078" y="24856"/>
                  </a:cubicBezTo>
                  <a:cubicBezTo>
                    <a:pt x="54435" y="10933"/>
                    <a:pt x="39536" y="1"/>
                    <a:pt x="26346" y="1"/>
                  </a:cubicBezTo>
                  <a:close/>
                </a:path>
              </a:pathLst>
            </a:custGeom>
            <a:solidFill>
              <a:srgbClr val="E7AE5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" name="Google Shape;11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11" name="Google Shape;111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4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6"/>
          <p:cNvSpPr txBox="1">
            <a:spLocks noGrp="1"/>
          </p:cNvSpPr>
          <p:nvPr>
            <p:ph type="title"/>
          </p:nvPr>
        </p:nvSpPr>
        <p:spPr>
          <a:xfrm>
            <a:off x="713225" y="569300"/>
            <a:ext cx="7708200" cy="46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600"/>
              <a:buNone/>
              <a:defRPr b="1">
                <a:solidFill>
                  <a:srgbClr val="EB7E7C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grpSp>
        <p:nvGrpSpPr>
          <p:cNvPr id="148" name="Google Shape;148;p16"/>
          <p:cNvGrpSpPr/>
          <p:nvPr/>
        </p:nvGrpSpPr>
        <p:grpSpPr>
          <a:xfrm flipH="1">
            <a:off x="4104238" y="614206"/>
            <a:ext cx="5580588" cy="7302788"/>
            <a:chOff x="-796495" y="614206"/>
            <a:chExt cx="5580588" cy="7302788"/>
          </a:xfrm>
        </p:grpSpPr>
        <p:sp>
          <p:nvSpPr>
            <p:cNvPr id="149" name="Google Shape;149;p16"/>
            <p:cNvSpPr/>
            <p:nvPr/>
          </p:nvSpPr>
          <p:spPr>
            <a:xfrm>
              <a:off x="-796495" y="614206"/>
              <a:ext cx="1657917" cy="1668964"/>
            </a:xfrm>
            <a:custGeom>
              <a:avLst/>
              <a:gdLst/>
              <a:ahLst/>
              <a:cxnLst/>
              <a:rect l="l" t="t" r="r" b="b"/>
              <a:pathLst>
                <a:path w="35418" h="35654" extrusionOk="0">
                  <a:moveTo>
                    <a:pt x="19607" y="0"/>
                  </a:moveTo>
                  <a:cubicBezTo>
                    <a:pt x="13433" y="0"/>
                    <a:pt x="7932" y="3267"/>
                    <a:pt x="3660" y="8103"/>
                  </a:cubicBezTo>
                  <a:cubicBezTo>
                    <a:pt x="389" y="11818"/>
                    <a:pt x="708" y="15852"/>
                    <a:pt x="1" y="20800"/>
                  </a:cubicBezTo>
                  <a:cubicBezTo>
                    <a:pt x="1490" y="26872"/>
                    <a:pt x="6794" y="35654"/>
                    <a:pt x="13978" y="35654"/>
                  </a:cubicBezTo>
                  <a:cubicBezTo>
                    <a:pt x="14551" y="35654"/>
                    <a:pt x="15137" y="35598"/>
                    <a:pt x="15734" y="35480"/>
                  </a:cubicBezTo>
                  <a:cubicBezTo>
                    <a:pt x="19158" y="34801"/>
                    <a:pt x="22748" y="31210"/>
                    <a:pt x="25229" y="28909"/>
                  </a:cubicBezTo>
                  <a:cubicBezTo>
                    <a:pt x="28002" y="26303"/>
                    <a:pt x="29915" y="23406"/>
                    <a:pt x="31675" y="20093"/>
                  </a:cubicBezTo>
                  <a:cubicBezTo>
                    <a:pt x="35418" y="13065"/>
                    <a:pt x="32728" y="3140"/>
                    <a:pt x="24910" y="798"/>
                  </a:cubicBezTo>
                  <a:cubicBezTo>
                    <a:pt x="23098" y="254"/>
                    <a:pt x="21327" y="0"/>
                    <a:pt x="19607" y="0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16"/>
            <p:cNvSpPr/>
            <p:nvPr/>
          </p:nvSpPr>
          <p:spPr>
            <a:xfrm>
              <a:off x="1165914" y="3363505"/>
              <a:ext cx="3618179" cy="4553490"/>
            </a:xfrm>
            <a:custGeom>
              <a:avLst/>
              <a:gdLst/>
              <a:ahLst/>
              <a:cxnLst/>
              <a:rect l="l" t="t" r="r" b="b"/>
              <a:pathLst>
                <a:path w="77295" h="97276" extrusionOk="0">
                  <a:moveTo>
                    <a:pt x="48905" y="1"/>
                  </a:moveTo>
                  <a:cubicBezTo>
                    <a:pt x="48896" y="1"/>
                    <a:pt x="48887" y="1"/>
                    <a:pt x="48877" y="1"/>
                  </a:cubicBezTo>
                  <a:cubicBezTo>
                    <a:pt x="38010" y="29"/>
                    <a:pt x="28126" y="15623"/>
                    <a:pt x="22041" y="23192"/>
                  </a:cubicBezTo>
                  <a:cubicBezTo>
                    <a:pt x="16191" y="30483"/>
                    <a:pt x="10827" y="38579"/>
                    <a:pt x="6973" y="47118"/>
                  </a:cubicBezTo>
                  <a:cubicBezTo>
                    <a:pt x="3369" y="55130"/>
                    <a:pt x="0" y="65817"/>
                    <a:pt x="3022" y="74481"/>
                  </a:cubicBezTo>
                  <a:cubicBezTo>
                    <a:pt x="4062" y="77461"/>
                    <a:pt x="5684" y="80247"/>
                    <a:pt x="7500" y="83325"/>
                  </a:cubicBezTo>
                  <a:cubicBezTo>
                    <a:pt x="11450" y="90075"/>
                    <a:pt x="16468" y="96119"/>
                    <a:pt x="24688" y="97200"/>
                  </a:cubicBezTo>
                  <a:cubicBezTo>
                    <a:pt x="25270" y="97251"/>
                    <a:pt x="25842" y="97275"/>
                    <a:pt x="26403" y="97275"/>
                  </a:cubicBezTo>
                  <a:cubicBezTo>
                    <a:pt x="36788" y="97275"/>
                    <a:pt x="43701" y="88902"/>
                    <a:pt x="50776" y="82063"/>
                  </a:cubicBezTo>
                  <a:cubicBezTo>
                    <a:pt x="66510" y="66801"/>
                    <a:pt x="77294" y="42072"/>
                    <a:pt x="72706" y="19810"/>
                  </a:cubicBezTo>
                  <a:cubicBezTo>
                    <a:pt x="70420" y="8701"/>
                    <a:pt x="60689" y="1"/>
                    <a:pt x="48905" y="1"/>
                  </a:cubicBezTo>
                  <a:close/>
                </a:path>
              </a:pathLst>
            </a:custGeom>
            <a:solidFill>
              <a:srgbClr val="E89F8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1" name="Google Shape;151;p16"/>
          <p:cNvSpPr/>
          <p:nvPr/>
        </p:nvSpPr>
        <p:spPr>
          <a:xfrm rot="10800000" flipH="1">
            <a:off x="-382952" y="-187331"/>
            <a:ext cx="2031454" cy="1635128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"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2"/>
          <p:cNvSpPr/>
          <p:nvPr/>
        </p:nvSpPr>
        <p:spPr>
          <a:xfrm rot="10800000" flipH="1">
            <a:off x="-796495" y="2940209"/>
            <a:ext cx="1657917" cy="1668964"/>
          </a:xfrm>
          <a:custGeom>
            <a:avLst/>
            <a:gdLst/>
            <a:ahLst/>
            <a:cxnLst/>
            <a:rect l="l" t="t" r="r" b="b"/>
            <a:pathLst>
              <a:path w="35418" h="35654" extrusionOk="0">
                <a:moveTo>
                  <a:pt x="19607" y="0"/>
                </a:moveTo>
                <a:cubicBezTo>
                  <a:pt x="13433" y="0"/>
                  <a:pt x="7932" y="3267"/>
                  <a:pt x="3660" y="8103"/>
                </a:cubicBezTo>
                <a:cubicBezTo>
                  <a:pt x="389" y="11818"/>
                  <a:pt x="708" y="15852"/>
                  <a:pt x="1" y="20800"/>
                </a:cubicBezTo>
                <a:cubicBezTo>
                  <a:pt x="1490" y="26872"/>
                  <a:pt x="6794" y="35654"/>
                  <a:pt x="13978" y="35654"/>
                </a:cubicBezTo>
                <a:cubicBezTo>
                  <a:pt x="14551" y="35654"/>
                  <a:pt x="15137" y="35598"/>
                  <a:pt x="15734" y="35480"/>
                </a:cubicBezTo>
                <a:cubicBezTo>
                  <a:pt x="19158" y="34801"/>
                  <a:pt x="22748" y="31210"/>
                  <a:pt x="25229" y="28909"/>
                </a:cubicBezTo>
                <a:cubicBezTo>
                  <a:pt x="28002" y="26303"/>
                  <a:pt x="29915" y="23406"/>
                  <a:pt x="31675" y="20093"/>
                </a:cubicBezTo>
                <a:cubicBezTo>
                  <a:pt x="35418" y="13065"/>
                  <a:pt x="32728" y="3140"/>
                  <a:pt x="24910" y="798"/>
                </a:cubicBezTo>
                <a:cubicBezTo>
                  <a:pt x="23098" y="254"/>
                  <a:pt x="21327" y="0"/>
                  <a:pt x="19607" y="0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2"/>
          <p:cNvSpPr/>
          <p:nvPr/>
        </p:nvSpPr>
        <p:spPr>
          <a:xfrm rot="10800000" flipH="1">
            <a:off x="2689914" y="-2769815"/>
            <a:ext cx="3618179" cy="4553490"/>
          </a:xfrm>
          <a:custGeom>
            <a:avLst/>
            <a:gdLst/>
            <a:ahLst/>
            <a:cxnLst/>
            <a:rect l="l" t="t" r="r" b="b"/>
            <a:pathLst>
              <a:path w="77295" h="97276" extrusionOk="0">
                <a:moveTo>
                  <a:pt x="48905" y="1"/>
                </a:moveTo>
                <a:cubicBezTo>
                  <a:pt x="48896" y="1"/>
                  <a:pt x="48887" y="1"/>
                  <a:pt x="48877" y="1"/>
                </a:cubicBezTo>
                <a:cubicBezTo>
                  <a:pt x="38010" y="29"/>
                  <a:pt x="28126" y="15623"/>
                  <a:pt x="22041" y="23192"/>
                </a:cubicBezTo>
                <a:cubicBezTo>
                  <a:pt x="16191" y="30483"/>
                  <a:pt x="10827" y="38579"/>
                  <a:pt x="6973" y="47118"/>
                </a:cubicBezTo>
                <a:cubicBezTo>
                  <a:pt x="3369" y="55130"/>
                  <a:pt x="0" y="65817"/>
                  <a:pt x="3022" y="74481"/>
                </a:cubicBezTo>
                <a:cubicBezTo>
                  <a:pt x="4062" y="77461"/>
                  <a:pt x="5684" y="80247"/>
                  <a:pt x="7500" y="83325"/>
                </a:cubicBezTo>
                <a:cubicBezTo>
                  <a:pt x="11450" y="90075"/>
                  <a:pt x="16468" y="96119"/>
                  <a:pt x="24688" y="97200"/>
                </a:cubicBezTo>
                <a:cubicBezTo>
                  <a:pt x="25270" y="97251"/>
                  <a:pt x="25842" y="97275"/>
                  <a:pt x="26403" y="97275"/>
                </a:cubicBezTo>
                <a:cubicBezTo>
                  <a:pt x="36788" y="97275"/>
                  <a:pt x="43701" y="88902"/>
                  <a:pt x="50776" y="82063"/>
                </a:cubicBezTo>
                <a:cubicBezTo>
                  <a:pt x="66510" y="66801"/>
                  <a:pt x="77294" y="42072"/>
                  <a:pt x="72706" y="19810"/>
                </a:cubicBezTo>
                <a:cubicBezTo>
                  <a:pt x="70420" y="8701"/>
                  <a:pt x="60689" y="1"/>
                  <a:pt x="48905" y="1"/>
                </a:cubicBezTo>
                <a:close/>
              </a:path>
            </a:pathLst>
          </a:custGeom>
          <a:solidFill>
            <a:srgbClr val="E89F8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2"/>
          <p:cNvSpPr/>
          <p:nvPr/>
        </p:nvSpPr>
        <p:spPr>
          <a:xfrm rot="10800000" flipH="1">
            <a:off x="2689918" y="4000975"/>
            <a:ext cx="1429531" cy="1150637"/>
          </a:xfrm>
          <a:custGeom>
            <a:avLst/>
            <a:gdLst/>
            <a:ahLst/>
            <a:cxnLst/>
            <a:rect l="l" t="t" r="r" b="b"/>
            <a:pathLst>
              <a:path w="30539" h="24581" extrusionOk="0">
                <a:moveTo>
                  <a:pt x="11034" y="0"/>
                </a:moveTo>
                <a:cubicBezTo>
                  <a:pt x="10036" y="0"/>
                  <a:pt x="9052" y="200"/>
                  <a:pt x="8096" y="664"/>
                </a:cubicBezTo>
                <a:cubicBezTo>
                  <a:pt x="7403" y="1010"/>
                  <a:pt x="6779" y="1468"/>
                  <a:pt x="6252" y="2050"/>
                </a:cubicBezTo>
                <a:cubicBezTo>
                  <a:pt x="2551" y="6056"/>
                  <a:pt x="1" y="15011"/>
                  <a:pt x="5005" y="19017"/>
                </a:cubicBezTo>
                <a:cubicBezTo>
                  <a:pt x="7126" y="20722"/>
                  <a:pt x="9940" y="21956"/>
                  <a:pt x="12379" y="23162"/>
                </a:cubicBezTo>
                <a:cubicBezTo>
                  <a:pt x="14231" y="24059"/>
                  <a:pt x="15997" y="24581"/>
                  <a:pt x="17752" y="24581"/>
                </a:cubicBezTo>
                <a:cubicBezTo>
                  <a:pt x="19466" y="24581"/>
                  <a:pt x="21168" y="24084"/>
                  <a:pt x="22928" y="22954"/>
                </a:cubicBezTo>
                <a:cubicBezTo>
                  <a:pt x="25770" y="21165"/>
                  <a:pt x="28903" y="18587"/>
                  <a:pt x="29956" y="15274"/>
                </a:cubicBezTo>
                <a:cubicBezTo>
                  <a:pt x="30538" y="13472"/>
                  <a:pt x="30386" y="11365"/>
                  <a:pt x="29221" y="9868"/>
                </a:cubicBezTo>
                <a:cubicBezTo>
                  <a:pt x="28265" y="8648"/>
                  <a:pt x="26782" y="7983"/>
                  <a:pt x="25409" y="7248"/>
                </a:cubicBezTo>
                <a:cubicBezTo>
                  <a:pt x="21496" y="5152"/>
                  <a:pt x="16093" y="0"/>
                  <a:pt x="11034" y="0"/>
                </a:cubicBezTo>
                <a:close/>
              </a:path>
            </a:pathLst>
          </a:custGeom>
          <a:solidFill>
            <a:srgbClr val="FFD1B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2"/>
          <p:cNvSpPr/>
          <p:nvPr/>
        </p:nvSpPr>
        <p:spPr>
          <a:xfrm rot="10800000" flipH="1">
            <a:off x="5128387" y="1822059"/>
            <a:ext cx="4556439" cy="5209110"/>
          </a:xfrm>
          <a:custGeom>
            <a:avLst/>
            <a:gdLst/>
            <a:ahLst/>
            <a:cxnLst/>
            <a:rect l="l" t="t" r="r" b="b"/>
            <a:pathLst>
              <a:path w="97339" h="111282" extrusionOk="0">
                <a:moveTo>
                  <a:pt x="26346" y="1"/>
                </a:moveTo>
                <a:cubicBezTo>
                  <a:pt x="17212" y="1"/>
                  <a:pt x="8898" y="5244"/>
                  <a:pt x="5047" y="18369"/>
                </a:cubicBezTo>
                <a:cubicBezTo>
                  <a:pt x="1" y="35572"/>
                  <a:pt x="9066" y="55103"/>
                  <a:pt x="17647" y="69644"/>
                </a:cubicBezTo>
                <a:cubicBezTo>
                  <a:pt x="25715" y="83298"/>
                  <a:pt x="37566" y="94665"/>
                  <a:pt x="51414" y="102400"/>
                </a:cubicBezTo>
                <a:cubicBezTo>
                  <a:pt x="55892" y="104909"/>
                  <a:pt x="60563" y="107030"/>
                  <a:pt x="65401" y="108735"/>
                </a:cubicBezTo>
                <a:cubicBezTo>
                  <a:pt x="69419" y="110149"/>
                  <a:pt x="73660" y="111281"/>
                  <a:pt x="77881" y="111281"/>
                </a:cubicBezTo>
                <a:cubicBezTo>
                  <a:pt x="79122" y="111281"/>
                  <a:pt x="80361" y="111184"/>
                  <a:pt x="81592" y="110966"/>
                </a:cubicBezTo>
                <a:cubicBezTo>
                  <a:pt x="94636" y="108638"/>
                  <a:pt x="97339" y="94443"/>
                  <a:pt x="91739" y="84185"/>
                </a:cubicBezTo>
                <a:cubicBezTo>
                  <a:pt x="86859" y="75230"/>
                  <a:pt x="80122" y="67939"/>
                  <a:pt x="75146" y="59067"/>
                </a:cubicBezTo>
                <a:cubicBezTo>
                  <a:pt x="68853" y="47853"/>
                  <a:pt x="64874" y="36667"/>
                  <a:pt x="60078" y="24856"/>
                </a:cubicBezTo>
                <a:cubicBezTo>
                  <a:pt x="54435" y="10933"/>
                  <a:pt x="39536" y="1"/>
                  <a:pt x="26346" y="1"/>
                </a:cubicBezTo>
                <a:close/>
              </a:path>
            </a:pathLst>
          </a:custGeom>
          <a:solidFill>
            <a:srgbClr val="E7AE5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B3C4B9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EB7E7C"/>
              </a:buClr>
              <a:buSzPts val="2800"/>
              <a:buFont typeface="Handlee"/>
              <a:buNone/>
              <a:defRPr sz="2800">
                <a:solidFill>
                  <a:srgbClr val="EB7E7C"/>
                </a:solidFill>
                <a:latin typeface="Handlee"/>
                <a:ea typeface="Handlee"/>
                <a:cs typeface="Handlee"/>
                <a:sym typeface="Handle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800"/>
              <a:buFont typeface="Baloo 2"/>
              <a:buChar char="●"/>
              <a:defRPr sz="1800"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●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●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Baloo 2"/>
              <a:buChar char="○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666666"/>
              </a:buClr>
              <a:buSzPts val="1400"/>
              <a:buFont typeface="Baloo 2"/>
              <a:buChar char="■"/>
              <a:defRPr>
                <a:solidFill>
                  <a:srgbClr val="666666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4" r:id="rId5"/>
    <p:sldLayoutId id="2147483657" r:id="rId6"/>
    <p:sldLayoutId id="2147483658" r:id="rId7"/>
    <p:sldLayoutId id="2147483662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8"/>
          <p:cNvSpPr txBox="1">
            <a:spLocks noGrp="1"/>
          </p:cNvSpPr>
          <p:nvPr>
            <p:ph type="ctrTitle"/>
          </p:nvPr>
        </p:nvSpPr>
        <p:spPr>
          <a:xfrm>
            <a:off x="326891" y="671906"/>
            <a:ext cx="8520600" cy="1044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b="1" dirty="0" err="1" smtClean="0"/>
              <a:t>Penaksiran</a:t>
            </a:r>
            <a:r>
              <a:rPr lang="en-US" sz="3200" b="1" dirty="0" smtClean="0"/>
              <a:t> Parameter</a:t>
            </a:r>
            <a:endParaRPr sz="3200" b="1" dirty="0"/>
          </a:p>
        </p:txBody>
      </p:sp>
      <p:sp>
        <p:nvSpPr>
          <p:cNvPr id="223" name="Google Shape;223;p28"/>
          <p:cNvSpPr txBox="1">
            <a:spLocks noGrp="1"/>
          </p:cNvSpPr>
          <p:nvPr>
            <p:ph type="subTitle" idx="1"/>
          </p:nvPr>
        </p:nvSpPr>
        <p:spPr>
          <a:xfrm>
            <a:off x="461895" y="1822471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Kelompok</a:t>
            </a:r>
            <a:r>
              <a:rPr lang="en-US" dirty="0" smtClean="0"/>
              <a:t> 3: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-US" dirty="0" err="1" smtClean="0"/>
              <a:t>Cindi</a:t>
            </a:r>
            <a:r>
              <a:rPr lang="en-US" dirty="0" smtClean="0"/>
              <a:t> </a:t>
            </a:r>
            <a:r>
              <a:rPr lang="en-US" dirty="0" err="1" smtClean="0"/>
              <a:t>Angraini</a:t>
            </a:r>
            <a:r>
              <a:rPr lang="en-US" dirty="0" smtClean="0"/>
              <a:t> 	(1813021010)</a:t>
            </a:r>
          </a:p>
          <a:p>
            <a:pPr marL="342900">
              <a:buFont typeface="Baloo 2"/>
              <a:buAutoNum type="arabicPeriod"/>
            </a:pPr>
            <a:r>
              <a:rPr lang="en-ZW" dirty="0"/>
              <a:t> </a:t>
            </a:r>
            <a:r>
              <a:rPr lang="en-ZW" dirty="0" err="1"/>
              <a:t>Fauzia</a:t>
            </a:r>
            <a:r>
              <a:rPr lang="en-ZW" dirty="0"/>
              <a:t>		(2013021005</a:t>
            </a:r>
            <a:r>
              <a:rPr lang="en-ZW" dirty="0" smtClean="0"/>
              <a:t>)</a:t>
            </a:r>
            <a:endParaRPr lang="en-ZW" dirty="0"/>
          </a:p>
          <a:p>
            <a:pPr marL="342900" indent="-168275">
              <a:buFont typeface="Baloo 2"/>
              <a:buAutoNum type="arabicPeriod"/>
            </a:pPr>
            <a:r>
              <a:rPr lang="en-ZW" dirty="0"/>
              <a:t> </a:t>
            </a:r>
            <a:r>
              <a:rPr lang="en-ZW" dirty="0" err="1" smtClean="0"/>
              <a:t>Erni</a:t>
            </a:r>
            <a:r>
              <a:rPr lang="en-ZW" dirty="0" smtClean="0"/>
              <a:t> Lestari</a:t>
            </a:r>
            <a:r>
              <a:rPr lang="en-ZW" dirty="0"/>
              <a:t>	   </a:t>
            </a:r>
            <a:r>
              <a:rPr lang="en-ZW" dirty="0" smtClean="0"/>
              <a:t>       	    (</a:t>
            </a:r>
            <a:r>
              <a:rPr lang="en-ZW" dirty="0"/>
              <a:t>2013021015)	</a:t>
            </a:r>
          </a:p>
          <a:p>
            <a:pPr marL="342900">
              <a:buFont typeface="Baloo 2"/>
              <a:buAutoNum type="arabicPeriod"/>
            </a:pPr>
            <a:r>
              <a:rPr lang="en-ZW" dirty="0"/>
              <a:t>Ida </a:t>
            </a:r>
            <a:r>
              <a:rPr lang="en-ZW" dirty="0" err="1"/>
              <a:t>Sariha</a:t>
            </a:r>
            <a:r>
              <a:rPr lang="en-ZW" dirty="0"/>
              <a:t>	</a:t>
            </a:r>
            <a:r>
              <a:rPr lang="en-ZW" dirty="0" smtClean="0"/>
              <a:t>       	  (</a:t>
            </a:r>
            <a:r>
              <a:rPr lang="en-ZW" dirty="0"/>
              <a:t>2013021051)</a:t>
            </a:r>
          </a:p>
          <a:p>
            <a:pPr marL="342900" lvl="0" algn="ctr" rtl="0">
              <a:spcBef>
                <a:spcPts val="0"/>
              </a:spcBef>
              <a:spcAft>
                <a:spcPts val="0"/>
              </a:spcAft>
              <a:buAutoNum type="arabicPeriod"/>
            </a:pPr>
            <a:endParaRPr lang="en-US" dirty="0" smtClean="0"/>
          </a:p>
        </p:txBody>
      </p:sp>
      <p:grpSp>
        <p:nvGrpSpPr>
          <p:cNvPr id="224" name="Google Shape;224;p28"/>
          <p:cNvGrpSpPr/>
          <p:nvPr/>
        </p:nvGrpSpPr>
        <p:grpSpPr>
          <a:xfrm>
            <a:off x="6689754" y="163720"/>
            <a:ext cx="3774524" cy="1979829"/>
            <a:chOff x="6797960" y="203729"/>
            <a:chExt cx="3774524" cy="1979829"/>
          </a:xfrm>
        </p:grpSpPr>
        <p:sp>
          <p:nvSpPr>
            <p:cNvPr id="225" name="Google Shape;225;p28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8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8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8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8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8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1" name="Google Shape;231;p28"/>
          <p:cNvGrpSpPr/>
          <p:nvPr/>
        </p:nvGrpSpPr>
        <p:grpSpPr>
          <a:xfrm>
            <a:off x="-1304902" y="1221490"/>
            <a:ext cx="3393304" cy="1796989"/>
            <a:chOff x="-1085827" y="927365"/>
            <a:chExt cx="3393304" cy="1796989"/>
          </a:xfrm>
        </p:grpSpPr>
        <p:sp>
          <p:nvSpPr>
            <p:cNvPr id="232" name="Google Shape;232;p28"/>
            <p:cNvSpPr/>
            <p:nvPr/>
          </p:nvSpPr>
          <p:spPr>
            <a:xfrm>
              <a:off x="1640153" y="2041303"/>
              <a:ext cx="667323" cy="530732"/>
            </a:xfrm>
            <a:custGeom>
              <a:avLst/>
              <a:gdLst/>
              <a:ahLst/>
              <a:cxnLst/>
              <a:rect l="l" t="t" r="r" b="b"/>
              <a:pathLst>
                <a:path w="14256" h="11338" extrusionOk="0">
                  <a:moveTo>
                    <a:pt x="1603" y="911"/>
                  </a:moveTo>
                  <a:cubicBezTo>
                    <a:pt x="6724" y="2124"/>
                    <a:pt x="11045" y="5533"/>
                    <a:pt x="13436" y="10223"/>
                  </a:cubicBezTo>
                  <a:lnTo>
                    <a:pt x="13436" y="10223"/>
                  </a:lnTo>
                  <a:cubicBezTo>
                    <a:pt x="8967" y="7650"/>
                    <a:pt x="3720" y="5802"/>
                    <a:pt x="916" y="1316"/>
                  </a:cubicBezTo>
                  <a:lnTo>
                    <a:pt x="916" y="1316"/>
                  </a:lnTo>
                  <a:cubicBezTo>
                    <a:pt x="3180" y="2506"/>
                    <a:pt x="5235" y="4056"/>
                    <a:pt x="7012" y="5908"/>
                  </a:cubicBezTo>
                  <a:cubicBezTo>
                    <a:pt x="7028" y="5924"/>
                    <a:pt x="7045" y="5931"/>
                    <a:pt x="7062" y="5931"/>
                  </a:cubicBezTo>
                  <a:cubicBezTo>
                    <a:pt x="7210" y="5931"/>
                    <a:pt x="7383" y="5405"/>
                    <a:pt x="7234" y="5256"/>
                  </a:cubicBezTo>
                  <a:cubicBezTo>
                    <a:pt x="5583" y="3536"/>
                    <a:pt x="3685" y="2072"/>
                    <a:pt x="1603" y="911"/>
                  </a:cubicBezTo>
                  <a:close/>
                  <a:moveTo>
                    <a:pt x="685" y="1"/>
                  </a:moveTo>
                  <a:cubicBezTo>
                    <a:pt x="578" y="1"/>
                    <a:pt x="493" y="151"/>
                    <a:pt x="457" y="312"/>
                  </a:cubicBezTo>
                  <a:lnTo>
                    <a:pt x="457" y="312"/>
                  </a:lnTo>
                  <a:cubicBezTo>
                    <a:pt x="396" y="283"/>
                    <a:pt x="336" y="253"/>
                    <a:pt x="275" y="224"/>
                  </a:cubicBezTo>
                  <a:cubicBezTo>
                    <a:pt x="260" y="217"/>
                    <a:pt x="246" y="214"/>
                    <a:pt x="233" y="214"/>
                  </a:cubicBezTo>
                  <a:cubicBezTo>
                    <a:pt x="58" y="214"/>
                    <a:pt x="1" y="759"/>
                    <a:pt x="39" y="862"/>
                  </a:cubicBezTo>
                  <a:cubicBezTo>
                    <a:pt x="2812" y="6421"/>
                    <a:pt x="8967" y="8292"/>
                    <a:pt x="13943" y="11314"/>
                  </a:cubicBezTo>
                  <a:cubicBezTo>
                    <a:pt x="13968" y="11330"/>
                    <a:pt x="13992" y="11338"/>
                    <a:pt x="14014" y="11338"/>
                  </a:cubicBezTo>
                  <a:cubicBezTo>
                    <a:pt x="14195" y="11338"/>
                    <a:pt x="14256" y="10829"/>
                    <a:pt x="14206" y="10718"/>
                  </a:cubicBezTo>
                  <a:cubicBezTo>
                    <a:pt x="11794" y="5090"/>
                    <a:pt x="6721" y="1070"/>
                    <a:pt x="705" y="3"/>
                  </a:cubicBezTo>
                  <a:cubicBezTo>
                    <a:pt x="698" y="1"/>
                    <a:pt x="691" y="1"/>
                    <a:pt x="68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8"/>
            <p:cNvSpPr/>
            <p:nvPr/>
          </p:nvSpPr>
          <p:spPr>
            <a:xfrm>
              <a:off x="1638983" y="1763579"/>
              <a:ext cx="393391" cy="313159"/>
            </a:xfrm>
            <a:custGeom>
              <a:avLst/>
              <a:gdLst/>
              <a:ahLst/>
              <a:cxnLst/>
              <a:rect l="l" t="t" r="r" b="b"/>
              <a:pathLst>
                <a:path w="8404" h="6690" extrusionOk="0">
                  <a:moveTo>
                    <a:pt x="7516" y="771"/>
                  </a:moveTo>
                  <a:cubicBezTo>
                    <a:pt x="5923" y="3064"/>
                    <a:pt x="3563" y="5032"/>
                    <a:pt x="875" y="5846"/>
                  </a:cubicBezTo>
                  <a:lnTo>
                    <a:pt x="875" y="5846"/>
                  </a:lnTo>
                  <a:cubicBezTo>
                    <a:pt x="1056" y="3841"/>
                    <a:pt x="1631" y="1930"/>
                    <a:pt x="3863" y="1375"/>
                  </a:cubicBezTo>
                  <a:cubicBezTo>
                    <a:pt x="5039" y="1075"/>
                    <a:pt x="6299" y="952"/>
                    <a:pt x="7516" y="771"/>
                  </a:cubicBezTo>
                  <a:close/>
                  <a:moveTo>
                    <a:pt x="8153" y="0"/>
                  </a:moveTo>
                  <a:cubicBezTo>
                    <a:pt x="8142" y="0"/>
                    <a:pt x="8130" y="1"/>
                    <a:pt x="8118" y="3"/>
                  </a:cubicBezTo>
                  <a:cubicBezTo>
                    <a:pt x="6191" y="308"/>
                    <a:pt x="3544" y="238"/>
                    <a:pt x="2005" y="1611"/>
                  </a:cubicBezTo>
                  <a:cubicBezTo>
                    <a:pt x="753" y="2723"/>
                    <a:pt x="514" y="4388"/>
                    <a:pt x="397" y="5978"/>
                  </a:cubicBezTo>
                  <a:lnTo>
                    <a:pt x="397" y="5978"/>
                  </a:lnTo>
                  <a:cubicBezTo>
                    <a:pt x="379" y="5982"/>
                    <a:pt x="360" y="5987"/>
                    <a:pt x="342" y="5991"/>
                  </a:cubicBezTo>
                  <a:cubicBezTo>
                    <a:pt x="64" y="6057"/>
                    <a:pt x="1" y="6689"/>
                    <a:pt x="259" y="6689"/>
                  </a:cubicBezTo>
                  <a:cubicBezTo>
                    <a:pt x="272" y="6689"/>
                    <a:pt x="286" y="6687"/>
                    <a:pt x="300" y="6684"/>
                  </a:cubicBezTo>
                  <a:cubicBezTo>
                    <a:pt x="354" y="6671"/>
                    <a:pt x="408" y="6658"/>
                    <a:pt x="461" y="6644"/>
                  </a:cubicBezTo>
                  <a:lnTo>
                    <a:pt x="461" y="6644"/>
                  </a:lnTo>
                  <a:cubicBezTo>
                    <a:pt x="483" y="6657"/>
                    <a:pt x="507" y="6662"/>
                    <a:pt x="532" y="6662"/>
                  </a:cubicBezTo>
                  <a:cubicBezTo>
                    <a:pt x="591" y="6662"/>
                    <a:pt x="657" y="6631"/>
                    <a:pt x="713" y="6577"/>
                  </a:cubicBezTo>
                  <a:lnTo>
                    <a:pt x="713" y="6577"/>
                  </a:lnTo>
                  <a:cubicBezTo>
                    <a:pt x="3863" y="5688"/>
                    <a:pt x="6556" y="3308"/>
                    <a:pt x="8257" y="571"/>
                  </a:cubicBezTo>
                  <a:cubicBezTo>
                    <a:pt x="8337" y="438"/>
                    <a:pt x="8403" y="0"/>
                    <a:pt x="8153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8"/>
            <p:cNvSpPr/>
            <p:nvPr/>
          </p:nvSpPr>
          <p:spPr>
            <a:xfrm>
              <a:off x="1178419" y="1874097"/>
              <a:ext cx="399008" cy="850257"/>
            </a:xfrm>
            <a:custGeom>
              <a:avLst/>
              <a:gdLst/>
              <a:ahLst/>
              <a:cxnLst/>
              <a:rect l="l" t="t" r="r" b="b"/>
              <a:pathLst>
                <a:path w="8524" h="18164" extrusionOk="0">
                  <a:moveTo>
                    <a:pt x="1697" y="1483"/>
                  </a:moveTo>
                  <a:cubicBezTo>
                    <a:pt x="3308" y="3226"/>
                    <a:pt x="4699" y="5173"/>
                    <a:pt x="5592" y="7401"/>
                  </a:cubicBezTo>
                  <a:cubicBezTo>
                    <a:pt x="6133" y="8745"/>
                    <a:pt x="6480" y="10173"/>
                    <a:pt x="6604" y="11628"/>
                  </a:cubicBezTo>
                  <a:cubicBezTo>
                    <a:pt x="6646" y="12252"/>
                    <a:pt x="6577" y="16854"/>
                    <a:pt x="5745" y="16951"/>
                  </a:cubicBezTo>
                  <a:cubicBezTo>
                    <a:pt x="5720" y="16954"/>
                    <a:pt x="5696" y="16956"/>
                    <a:pt x="5672" y="16956"/>
                  </a:cubicBezTo>
                  <a:cubicBezTo>
                    <a:pt x="5014" y="16956"/>
                    <a:pt x="4683" y="15882"/>
                    <a:pt x="4442" y="15440"/>
                  </a:cubicBezTo>
                  <a:cubicBezTo>
                    <a:pt x="2876" y="12668"/>
                    <a:pt x="921" y="9965"/>
                    <a:pt x="921" y="6707"/>
                  </a:cubicBezTo>
                  <a:cubicBezTo>
                    <a:pt x="921" y="4915"/>
                    <a:pt x="1558" y="3236"/>
                    <a:pt x="1697" y="1483"/>
                  </a:cubicBezTo>
                  <a:close/>
                  <a:moveTo>
                    <a:pt x="1637" y="1"/>
                  </a:moveTo>
                  <a:cubicBezTo>
                    <a:pt x="1581" y="1"/>
                    <a:pt x="1494" y="189"/>
                    <a:pt x="1449" y="352"/>
                  </a:cubicBezTo>
                  <a:lnTo>
                    <a:pt x="1449" y="352"/>
                  </a:lnTo>
                  <a:cubicBezTo>
                    <a:pt x="1384" y="285"/>
                    <a:pt x="1319" y="217"/>
                    <a:pt x="1254" y="151"/>
                  </a:cubicBezTo>
                  <a:cubicBezTo>
                    <a:pt x="1247" y="144"/>
                    <a:pt x="1239" y="140"/>
                    <a:pt x="1230" y="140"/>
                  </a:cubicBezTo>
                  <a:cubicBezTo>
                    <a:pt x="1124" y="140"/>
                    <a:pt x="930" y="674"/>
                    <a:pt x="1046" y="802"/>
                  </a:cubicBezTo>
                  <a:cubicBezTo>
                    <a:pt x="1186" y="945"/>
                    <a:pt x="1326" y="1089"/>
                    <a:pt x="1463" y="1235"/>
                  </a:cubicBezTo>
                  <a:lnTo>
                    <a:pt x="1463" y="1235"/>
                  </a:lnTo>
                  <a:cubicBezTo>
                    <a:pt x="1504" y="3964"/>
                    <a:pt x="0" y="6342"/>
                    <a:pt x="769" y="9147"/>
                  </a:cubicBezTo>
                  <a:cubicBezTo>
                    <a:pt x="1628" y="12335"/>
                    <a:pt x="3777" y="15288"/>
                    <a:pt x="5371" y="18143"/>
                  </a:cubicBezTo>
                  <a:cubicBezTo>
                    <a:pt x="5380" y="18157"/>
                    <a:pt x="5390" y="18163"/>
                    <a:pt x="5401" y="18163"/>
                  </a:cubicBezTo>
                  <a:cubicBezTo>
                    <a:pt x="5456" y="18163"/>
                    <a:pt x="5525" y="18016"/>
                    <a:pt x="5537" y="18005"/>
                  </a:cubicBezTo>
                  <a:cubicBezTo>
                    <a:pt x="8524" y="11857"/>
                    <a:pt x="6101" y="5373"/>
                    <a:pt x="1720" y="641"/>
                  </a:cubicBezTo>
                  <a:lnTo>
                    <a:pt x="1720" y="641"/>
                  </a:lnTo>
                  <a:cubicBezTo>
                    <a:pt x="1715" y="460"/>
                    <a:pt x="1704" y="278"/>
                    <a:pt x="1683" y="95"/>
                  </a:cubicBezTo>
                  <a:cubicBezTo>
                    <a:pt x="1675" y="28"/>
                    <a:pt x="1658" y="1"/>
                    <a:pt x="163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8"/>
            <p:cNvSpPr/>
            <p:nvPr/>
          </p:nvSpPr>
          <p:spPr>
            <a:xfrm>
              <a:off x="1224995" y="1859446"/>
              <a:ext cx="125544" cy="461500"/>
            </a:xfrm>
            <a:custGeom>
              <a:avLst/>
              <a:gdLst/>
              <a:ahLst/>
              <a:cxnLst/>
              <a:rect l="l" t="t" r="r" b="b"/>
              <a:pathLst>
                <a:path w="2682" h="9859" extrusionOk="0">
                  <a:moveTo>
                    <a:pt x="291" y="1"/>
                  </a:moveTo>
                  <a:cubicBezTo>
                    <a:pt x="230" y="1"/>
                    <a:pt x="1" y="515"/>
                    <a:pt x="92" y="672"/>
                  </a:cubicBezTo>
                  <a:cubicBezTo>
                    <a:pt x="1825" y="3402"/>
                    <a:pt x="2158" y="6605"/>
                    <a:pt x="2421" y="9765"/>
                  </a:cubicBezTo>
                  <a:cubicBezTo>
                    <a:pt x="2427" y="9831"/>
                    <a:pt x="2440" y="9859"/>
                    <a:pt x="2459" y="9859"/>
                  </a:cubicBezTo>
                  <a:cubicBezTo>
                    <a:pt x="2533" y="9859"/>
                    <a:pt x="2682" y="9419"/>
                    <a:pt x="2671" y="9308"/>
                  </a:cubicBezTo>
                  <a:cubicBezTo>
                    <a:pt x="2407" y="6092"/>
                    <a:pt x="2075" y="2806"/>
                    <a:pt x="300" y="6"/>
                  </a:cubicBezTo>
                  <a:cubicBezTo>
                    <a:pt x="298" y="2"/>
                    <a:pt x="295" y="1"/>
                    <a:pt x="29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8"/>
            <p:cNvSpPr/>
            <p:nvPr/>
          </p:nvSpPr>
          <p:spPr>
            <a:xfrm>
              <a:off x="898589" y="1543853"/>
              <a:ext cx="978329" cy="243646"/>
            </a:xfrm>
            <a:custGeom>
              <a:avLst/>
              <a:gdLst/>
              <a:ahLst/>
              <a:cxnLst/>
              <a:rect l="l" t="t" r="r" b="b"/>
              <a:pathLst>
                <a:path w="20900" h="5205" extrusionOk="0">
                  <a:moveTo>
                    <a:pt x="6191" y="711"/>
                  </a:moveTo>
                  <a:cubicBezTo>
                    <a:pt x="7201" y="711"/>
                    <a:pt x="8213" y="885"/>
                    <a:pt x="9200" y="1079"/>
                  </a:cubicBezTo>
                  <a:cubicBezTo>
                    <a:pt x="12508" y="1723"/>
                    <a:pt x="15816" y="2464"/>
                    <a:pt x="19114" y="3169"/>
                  </a:cubicBezTo>
                  <a:lnTo>
                    <a:pt x="19114" y="3169"/>
                  </a:lnTo>
                  <a:cubicBezTo>
                    <a:pt x="16821" y="3798"/>
                    <a:pt x="14548" y="4445"/>
                    <a:pt x="12204" y="4445"/>
                  </a:cubicBezTo>
                  <a:cubicBezTo>
                    <a:pt x="11478" y="4445"/>
                    <a:pt x="10746" y="4383"/>
                    <a:pt x="10004" y="4239"/>
                  </a:cubicBezTo>
                  <a:cubicBezTo>
                    <a:pt x="7316" y="3709"/>
                    <a:pt x="4685" y="2899"/>
                    <a:pt x="2160" y="1836"/>
                  </a:cubicBezTo>
                  <a:lnTo>
                    <a:pt x="2160" y="1836"/>
                  </a:lnTo>
                  <a:cubicBezTo>
                    <a:pt x="2841" y="1540"/>
                    <a:pt x="3502" y="1190"/>
                    <a:pt x="4251" y="968"/>
                  </a:cubicBezTo>
                  <a:cubicBezTo>
                    <a:pt x="4892" y="783"/>
                    <a:pt x="5541" y="711"/>
                    <a:pt x="6191" y="711"/>
                  </a:cubicBezTo>
                  <a:close/>
                  <a:moveTo>
                    <a:pt x="6257" y="1"/>
                  </a:moveTo>
                  <a:cubicBezTo>
                    <a:pt x="5713" y="1"/>
                    <a:pt x="5171" y="51"/>
                    <a:pt x="4640" y="178"/>
                  </a:cubicBezTo>
                  <a:cubicBezTo>
                    <a:pt x="3459" y="459"/>
                    <a:pt x="2465" y="1130"/>
                    <a:pt x="1333" y="1476"/>
                  </a:cubicBezTo>
                  <a:lnTo>
                    <a:pt x="1333" y="1476"/>
                  </a:lnTo>
                  <a:cubicBezTo>
                    <a:pt x="1103" y="1374"/>
                    <a:pt x="875" y="1269"/>
                    <a:pt x="647" y="1162"/>
                  </a:cubicBezTo>
                  <a:cubicBezTo>
                    <a:pt x="634" y="1156"/>
                    <a:pt x="622" y="1153"/>
                    <a:pt x="609" y="1153"/>
                  </a:cubicBezTo>
                  <a:cubicBezTo>
                    <a:pt x="479" y="1153"/>
                    <a:pt x="357" y="1459"/>
                    <a:pt x="379" y="1672"/>
                  </a:cubicBezTo>
                  <a:lnTo>
                    <a:pt x="379" y="1672"/>
                  </a:lnTo>
                  <a:cubicBezTo>
                    <a:pt x="366" y="1673"/>
                    <a:pt x="354" y="1674"/>
                    <a:pt x="342" y="1675"/>
                  </a:cubicBezTo>
                  <a:cubicBezTo>
                    <a:pt x="125" y="1702"/>
                    <a:pt x="1" y="2369"/>
                    <a:pt x="257" y="2369"/>
                  </a:cubicBezTo>
                  <a:cubicBezTo>
                    <a:pt x="262" y="2369"/>
                    <a:pt x="268" y="2369"/>
                    <a:pt x="273" y="2368"/>
                  </a:cubicBezTo>
                  <a:cubicBezTo>
                    <a:pt x="604" y="2340"/>
                    <a:pt x="916" y="2276"/>
                    <a:pt x="1216" y="2188"/>
                  </a:cubicBezTo>
                  <a:lnTo>
                    <a:pt x="1216" y="2188"/>
                  </a:lnTo>
                  <a:cubicBezTo>
                    <a:pt x="4242" y="3528"/>
                    <a:pt x="7428" y="4585"/>
                    <a:pt x="10697" y="5085"/>
                  </a:cubicBezTo>
                  <a:cubicBezTo>
                    <a:pt x="11224" y="5168"/>
                    <a:pt x="11750" y="5205"/>
                    <a:pt x="12275" y="5205"/>
                  </a:cubicBezTo>
                  <a:cubicBezTo>
                    <a:pt x="15080" y="5205"/>
                    <a:pt x="17856" y="4152"/>
                    <a:pt x="20553" y="3463"/>
                  </a:cubicBezTo>
                  <a:cubicBezTo>
                    <a:pt x="20747" y="3421"/>
                    <a:pt x="20899" y="2825"/>
                    <a:pt x="20664" y="2770"/>
                  </a:cubicBezTo>
                  <a:cubicBezTo>
                    <a:pt x="16685" y="1924"/>
                    <a:pt x="12707" y="940"/>
                    <a:pt x="8701" y="247"/>
                  </a:cubicBezTo>
                  <a:cubicBezTo>
                    <a:pt x="7901" y="114"/>
                    <a:pt x="7077" y="1"/>
                    <a:pt x="625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8"/>
            <p:cNvSpPr/>
            <p:nvPr/>
          </p:nvSpPr>
          <p:spPr>
            <a:xfrm>
              <a:off x="892223" y="1600072"/>
              <a:ext cx="542153" cy="81637"/>
            </a:xfrm>
            <a:custGeom>
              <a:avLst/>
              <a:gdLst/>
              <a:ahLst/>
              <a:cxnLst/>
              <a:rect l="l" t="t" r="r" b="b"/>
              <a:pathLst>
                <a:path w="11582" h="1744" extrusionOk="0">
                  <a:moveTo>
                    <a:pt x="362" y="1"/>
                  </a:moveTo>
                  <a:cubicBezTo>
                    <a:pt x="150" y="1"/>
                    <a:pt x="0" y="642"/>
                    <a:pt x="229" y="696"/>
                  </a:cubicBezTo>
                  <a:cubicBezTo>
                    <a:pt x="3268" y="1397"/>
                    <a:pt x="6376" y="1743"/>
                    <a:pt x="9486" y="1743"/>
                  </a:cubicBezTo>
                  <a:cubicBezTo>
                    <a:pt x="10065" y="1743"/>
                    <a:pt x="10643" y="1732"/>
                    <a:pt x="11221" y="1708"/>
                  </a:cubicBezTo>
                  <a:cubicBezTo>
                    <a:pt x="11471" y="1694"/>
                    <a:pt x="11582" y="1015"/>
                    <a:pt x="11374" y="1015"/>
                  </a:cubicBezTo>
                  <a:cubicBezTo>
                    <a:pt x="10796" y="1038"/>
                    <a:pt x="10217" y="1050"/>
                    <a:pt x="9639" y="1050"/>
                  </a:cubicBezTo>
                  <a:cubicBezTo>
                    <a:pt x="6528" y="1050"/>
                    <a:pt x="3420" y="704"/>
                    <a:pt x="381" y="3"/>
                  </a:cubicBezTo>
                  <a:cubicBezTo>
                    <a:pt x="375" y="1"/>
                    <a:pt x="368" y="1"/>
                    <a:pt x="36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8"/>
            <p:cNvSpPr/>
            <p:nvPr/>
          </p:nvSpPr>
          <p:spPr>
            <a:xfrm>
              <a:off x="-1085827" y="1164177"/>
              <a:ext cx="2764833" cy="894773"/>
            </a:xfrm>
            <a:custGeom>
              <a:avLst/>
              <a:gdLst/>
              <a:ahLst/>
              <a:cxnLst/>
              <a:rect l="l" t="t" r="r" b="b"/>
              <a:pathLst>
                <a:path w="59065" h="19115" extrusionOk="0">
                  <a:moveTo>
                    <a:pt x="5289" y="0"/>
                  </a:moveTo>
                  <a:cubicBezTo>
                    <a:pt x="3658" y="0"/>
                    <a:pt x="2027" y="34"/>
                    <a:pt x="401" y="69"/>
                  </a:cubicBezTo>
                  <a:cubicBezTo>
                    <a:pt x="72" y="69"/>
                    <a:pt x="1" y="762"/>
                    <a:pt x="363" y="762"/>
                  </a:cubicBezTo>
                  <a:cubicBezTo>
                    <a:pt x="366" y="762"/>
                    <a:pt x="370" y="762"/>
                    <a:pt x="374" y="762"/>
                  </a:cubicBezTo>
                  <a:cubicBezTo>
                    <a:pt x="1869" y="729"/>
                    <a:pt x="3364" y="701"/>
                    <a:pt x="4857" y="701"/>
                  </a:cubicBezTo>
                  <a:cubicBezTo>
                    <a:pt x="9062" y="701"/>
                    <a:pt x="13245" y="923"/>
                    <a:pt x="17368" y="1885"/>
                  </a:cubicBezTo>
                  <a:cubicBezTo>
                    <a:pt x="22650" y="3104"/>
                    <a:pt x="27917" y="4588"/>
                    <a:pt x="33101" y="6112"/>
                  </a:cubicBezTo>
                  <a:cubicBezTo>
                    <a:pt x="38078" y="7568"/>
                    <a:pt x="44163" y="10049"/>
                    <a:pt x="47837" y="13834"/>
                  </a:cubicBezTo>
                  <a:cubicBezTo>
                    <a:pt x="50942" y="17036"/>
                    <a:pt x="54047" y="19115"/>
                    <a:pt x="58676" y="19115"/>
                  </a:cubicBezTo>
                  <a:cubicBezTo>
                    <a:pt x="58995" y="19115"/>
                    <a:pt x="59065" y="18422"/>
                    <a:pt x="58690" y="18422"/>
                  </a:cubicBezTo>
                  <a:lnTo>
                    <a:pt x="58704" y="18408"/>
                  </a:lnTo>
                  <a:cubicBezTo>
                    <a:pt x="55863" y="18408"/>
                    <a:pt x="53104" y="17618"/>
                    <a:pt x="50831" y="15871"/>
                  </a:cubicBezTo>
                  <a:cubicBezTo>
                    <a:pt x="48876" y="14374"/>
                    <a:pt x="47545" y="12364"/>
                    <a:pt x="45452" y="11020"/>
                  </a:cubicBezTo>
                  <a:cubicBezTo>
                    <a:pt x="41238" y="8303"/>
                    <a:pt x="36525" y="6320"/>
                    <a:pt x="31715" y="4990"/>
                  </a:cubicBezTo>
                  <a:cubicBezTo>
                    <a:pt x="26572" y="3576"/>
                    <a:pt x="21416" y="1954"/>
                    <a:pt x="16190" y="900"/>
                  </a:cubicBezTo>
                  <a:cubicBezTo>
                    <a:pt x="12596" y="172"/>
                    <a:pt x="8942" y="0"/>
                    <a:pt x="528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8"/>
            <p:cNvSpPr/>
            <p:nvPr/>
          </p:nvSpPr>
          <p:spPr>
            <a:xfrm>
              <a:off x="430302" y="1419947"/>
              <a:ext cx="671162" cy="794927"/>
            </a:xfrm>
            <a:custGeom>
              <a:avLst/>
              <a:gdLst/>
              <a:ahLst/>
              <a:cxnLst/>
              <a:rect l="l" t="t" r="r" b="b"/>
              <a:pathLst>
                <a:path w="14338" h="16982" extrusionOk="0">
                  <a:moveTo>
                    <a:pt x="1344" y="1589"/>
                  </a:moveTo>
                  <a:lnTo>
                    <a:pt x="1344" y="1589"/>
                  </a:lnTo>
                  <a:cubicBezTo>
                    <a:pt x="4008" y="3433"/>
                    <a:pt x="7021" y="4478"/>
                    <a:pt x="9348" y="6997"/>
                  </a:cubicBezTo>
                  <a:cubicBezTo>
                    <a:pt x="11696" y="9564"/>
                    <a:pt x="13299" y="12731"/>
                    <a:pt x="13957" y="16152"/>
                  </a:cubicBezTo>
                  <a:lnTo>
                    <a:pt x="13957" y="16152"/>
                  </a:lnTo>
                  <a:cubicBezTo>
                    <a:pt x="7694" y="13533"/>
                    <a:pt x="3031" y="8136"/>
                    <a:pt x="1344" y="1589"/>
                  </a:cubicBezTo>
                  <a:close/>
                  <a:moveTo>
                    <a:pt x="302" y="1"/>
                  </a:moveTo>
                  <a:cubicBezTo>
                    <a:pt x="196" y="1"/>
                    <a:pt x="0" y="559"/>
                    <a:pt x="116" y="662"/>
                  </a:cubicBezTo>
                  <a:lnTo>
                    <a:pt x="130" y="662"/>
                  </a:lnTo>
                  <a:cubicBezTo>
                    <a:pt x="382" y="876"/>
                    <a:pt x="639" y="1078"/>
                    <a:pt x="900" y="1271"/>
                  </a:cubicBezTo>
                  <a:lnTo>
                    <a:pt x="900" y="1271"/>
                  </a:lnTo>
                  <a:cubicBezTo>
                    <a:pt x="2419" y="8385"/>
                    <a:pt x="7365" y="14272"/>
                    <a:pt x="14131" y="16978"/>
                  </a:cubicBezTo>
                  <a:cubicBezTo>
                    <a:pt x="14137" y="16980"/>
                    <a:pt x="14143" y="16981"/>
                    <a:pt x="14148" y="16981"/>
                  </a:cubicBezTo>
                  <a:cubicBezTo>
                    <a:pt x="14275" y="16981"/>
                    <a:pt x="14338" y="16420"/>
                    <a:pt x="14325" y="16340"/>
                  </a:cubicBezTo>
                  <a:cubicBezTo>
                    <a:pt x="13798" y="12847"/>
                    <a:pt x="12301" y="9576"/>
                    <a:pt x="10028" y="6886"/>
                  </a:cubicBezTo>
                  <a:cubicBezTo>
                    <a:pt x="9002" y="5680"/>
                    <a:pt x="7837" y="4613"/>
                    <a:pt x="6534" y="3712"/>
                  </a:cubicBezTo>
                  <a:cubicBezTo>
                    <a:pt x="4823" y="2515"/>
                    <a:pt x="2833" y="1804"/>
                    <a:pt x="1117" y="615"/>
                  </a:cubicBezTo>
                  <a:lnTo>
                    <a:pt x="1117" y="615"/>
                  </a:lnTo>
                  <a:cubicBezTo>
                    <a:pt x="1102" y="543"/>
                    <a:pt x="1087" y="471"/>
                    <a:pt x="1073" y="399"/>
                  </a:cubicBezTo>
                  <a:cubicBezTo>
                    <a:pt x="1069" y="379"/>
                    <a:pt x="1063" y="369"/>
                    <a:pt x="1054" y="369"/>
                  </a:cubicBezTo>
                  <a:cubicBezTo>
                    <a:pt x="1032" y="369"/>
                    <a:pt x="996" y="426"/>
                    <a:pt x="960" y="505"/>
                  </a:cubicBezTo>
                  <a:lnTo>
                    <a:pt x="960" y="505"/>
                  </a:lnTo>
                  <a:cubicBezTo>
                    <a:pt x="743" y="349"/>
                    <a:pt x="531" y="185"/>
                    <a:pt x="324" y="11"/>
                  </a:cubicBezTo>
                  <a:cubicBezTo>
                    <a:pt x="317" y="4"/>
                    <a:pt x="310" y="1"/>
                    <a:pt x="30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8"/>
            <p:cNvSpPr/>
            <p:nvPr/>
          </p:nvSpPr>
          <p:spPr>
            <a:xfrm>
              <a:off x="433017" y="1422381"/>
              <a:ext cx="394983" cy="490428"/>
            </a:xfrm>
            <a:custGeom>
              <a:avLst/>
              <a:gdLst/>
              <a:ahLst/>
              <a:cxnLst/>
              <a:rect l="l" t="t" r="r" b="b"/>
              <a:pathLst>
                <a:path w="8438" h="10477" extrusionOk="0">
                  <a:moveTo>
                    <a:pt x="309" y="1"/>
                  </a:moveTo>
                  <a:cubicBezTo>
                    <a:pt x="200" y="1"/>
                    <a:pt x="0" y="526"/>
                    <a:pt x="128" y="666"/>
                  </a:cubicBezTo>
                  <a:cubicBezTo>
                    <a:pt x="2872" y="3812"/>
                    <a:pt x="5936" y="6890"/>
                    <a:pt x="8126" y="10466"/>
                  </a:cubicBezTo>
                  <a:cubicBezTo>
                    <a:pt x="8131" y="10474"/>
                    <a:pt x="8137" y="10477"/>
                    <a:pt x="8145" y="10477"/>
                  </a:cubicBezTo>
                  <a:cubicBezTo>
                    <a:pt x="8231" y="10477"/>
                    <a:pt x="8437" y="9968"/>
                    <a:pt x="8348" y="9815"/>
                  </a:cubicBezTo>
                  <a:cubicBezTo>
                    <a:pt x="6144" y="6238"/>
                    <a:pt x="3080" y="3161"/>
                    <a:pt x="336" y="14"/>
                  </a:cubicBezTo>
                  <a:cubicBezTo>
                    <a:pt x="328" y="5"/>
                    <a:pt x="318" y="1"/>
                    <a:pt x="309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8"/>
            <p:cNvSpPr/>
            <p:nvPr/>
          </p:nvSpPr>
          <p:spPr>
            <a:xfrm>
              <a:off x="112462" y="1082306"/>
              <a:ext cx="984133" cy="314095"/>
            </a:xfrm>
            <a:custGeom>
              <a:avLst/>
              <a:gdLst/>
              <a:ahLst/>
              <a:cxnLst/>
              <a:rect l="l" t="t" r="r" b="b"/>
              <a:pathLst>
                <a:path w="21024" h="6710" extrusionOk="0">
                  <a:moveTo>
                    <a:pt x="9837" y="700"/>
                  </a:moveTo>
                  <a:cubicBezTo>
                    <a:pt x="10284" y="700"/>
                    <a:pt x="10735" y="725"/>
                    <a:pt x="11190" y="778"/>
                  </a:cubicBezTo>
                  <a:cubicBezTo>
                    <a:pt x="13676" y="1066"/>
                    <a:pt x="16031" y="1888"/>
                    <a:pt x="18482" y="1992"/>
                  </a:cubicBezTo>
                  <a:lnTo>
                    <a:pt x="18482" y="1992"/>
                  </a:lnTo>
                  <a:cubicBezTo>
                    <a:pt x="14164" y="3682"/>
                    <a:pt x="9737" y="6016"/>
                    <a:pt x="5215" y="6016"/>
                  </a:cubicBezTo>
                  <a:cubicBezTo>
                    <a:pt x="3745" y="6016"/>
                    <a:pt x="2264" y="5769"/>
                    <a:pt x="774" y="5173"/>
                  </a:cubicBezTo>
                  <a:lnTo>
                    <a:pt x="774" y="5173"/>
                  </a:lnTo>
                  <a:cubicBezTo>
                    <a:pt x="3008" y="2343"/>
                    <a:pt x="6277" y="700"/>
                    <a:pt x="9837" y="700"/>
                  </a:cubicBezTo>
                  <a:close/>
                  <a:moveTo>
                    <a:pt x="9808" y="0"/>
                  </a:moveTo>
                  <a:cubicBezTo>
                    <a:pt x="9489" y="0"/>
                    <a:pt x="9169" y="14"/>
                    <a:pt x="8847" y="43"/>
                  </a:cubicBezTo>
                  <a:cubicBezTo>
                    <a:pt x="5451" y="348"/>
                    <a:pt x="2484" y="2192"/>
                    <a:pt x="461" y="4895"/>
                  </a:cubicBezTo>
                  <a:cubicBezTo>
                    <a:pt x="438" y="4922"/>
                    <a:pt x="420" y="4966"/>
                    <a:pt x="406" y="5019"/>
                  </a:cubicBezTo>
                  <a:lnTo>
                    <a:pt x="406" y="5019"/>
                  </a:lnTo>
                  <a:cubicBezTo>
                    <a:pt x="397" y="5014"/>
                    <a:pt x="387" y="5010"/>
                    <a:pt x="377" y="5006"/>
                  </a:cubicBezTo>
                  <a:cubicBezTo>
                    <a:pt x="368" y="5003"/>
                    <a:pt x="360" y="5001"/>
                    <a:pt x="351" y="5001"/>
                  </a:cubicBezTo>
                  <a:cubicBezTo>
                    <a:pt x="178" y="5001"/>
                    <a:pt x="0" y="5607"/>
                    <a:pt x="211" y="5699"/>
                  </a:cubicBezTo>
                  <a:cubicBezTo>
                    <a:pt x="1842" y="6417"/>
                    <a:pt x="3462" y="6709"/>
                    <a:pt x="5072" y="6709"/>
                  </a:cubicBezTo>
                  <a:cubicBezTo>
                    <a:pt x="10424" y="6709"/>
                    <a:pt x="15650" y="3472"/>
                    <a:pt x="20713" y="1873"/>
                  </a:cubicBezTo>
                  <a:cubicBezTo>
                    <a:pt x="20901" y="1806"/>
                    <a:pt x="21024" y="1178"/>
                    <a:pt x="20804" y="1178"/>
                  </a:cubicBezTo>
                  <a:cubicBezTo>
                    <a:pt x="20797" y="1178"/>
                    <a:pt x="20790" y="1179"/>
                    <a:pt x="20782" y="1180"/>
                  </a:cubicBezTo>
                  <a:cubicBezTo>
                    <a:pt x="20782" y="1180"/>
                    <a:pt x="20781" y="1180"/>
                    <a:pt x="20781" y="1180"/>
                  </a:cubicBezTo>
                  <a:lnTo>
                    <a:pt x="20781" y="1180"/>
                  </a:lnTo>
                  <a:lnTo>
                    <a:pt x="20782" y="1166"/>
                  </a:lnTo>
                  <a:lnTo>
                    <a:pt x="20782" y="1166"/>
                  </a:lnTo>
                  <a:cubicBezTo>
                    <a:pt x="20752" y="1176"/>
                    <a:pt x="20723" y="1185"/>
                    <a:pt x="20693" y="1195"/>
                  </a:cubicBezTo>
                  <a:lnTo>
                    <a:pt x="20693" y="1195"/>
                  </a:lnTo>
                  <a:cubicBezTo>
                    <a:pt x="20163" y="1280"/>
                    <a:pt x="19638" y="1316"/>
                    <a:pt x="19116" y="1316"/>
                  </a:cubicBezTo>
                  <a:cubicBezTo>
                    <a:pt x="15975" y="1316"/>
                    <a:pt x="12959" y="0"/>
                    <a:pt x="980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8"/>
            <p:cNvSpPr/>
            <p:nvPr/>
          </p:nvSpPr>
          <p:spPr>
            <a:xfrm>
              <a:off x="128377" y="1216604"/>
              <a:ext cx="577776" cy="132191"/>
            </a:xfrm>
            <a:custGeom>
              <a:avLst/>
              <a:gdLst/>
              <a:ahLst/>
              <a:cxnLst/>
              <a:rect l="l" t="t" r="r" b="b"/>
              <a:pathLst>
                <a:path w="12343" h="2824" extrusionOk="0">
                  <a:moveTo>
                    <a:pt x="12207" y="0"/>
                  </a:moveTo>
                  <a:cubicBezTo>
                    <a:pt x="12203" y="0"/>
                    <a:pt x="12199" y="1"/>
                    <a:pt x="12194" y="2"/>
                  </a:cubicBezTo>
                  <a:cubicBezTo>
                    <a:pt x="10337" y="557"/>
                    <a:pt x="8465" y="1042"/>
                    <a:pt x="6552" y="1430"/>
                  </a:cubicBezTo>
                  <a:cubicBezTo>
                    <a:pt x="5120" y="1714"/>
                    <a:pt x="3502" y="2140"/>
                    <a:pt x="1959" y="2140"/>
                  </a:cubicBezTo>
                  <a:cubicBezTo>
                    <a:pt x="1397" y="2140"/>
                    <a:pt x="844" y="2084"/>
                    <a:pt x="315" y="1943"/>
                  </a:cubicBezTo>
                  <a:cubicBezTo>
                    <a:pt x="310" y="1942"/>
                    <a:pt x="306" y="1941"/>
                    <a:pt x="301" y="1941"/>
                  </a:cubicBezTo>
                  <a:cubicBezTo>
                    <a:pt x="153" y="1941"/>
                    <a:pt x="1" y="2596"/>
                    <a:pt x="162" y="2636"/>
                  </a:cubicBezTo>
                  <a:cubicBezTo>
                    <a:pt x="677" y="2770"/>
                    <a:pt x="1207" y="2823"/>
                    <a:pt x="1742" y="2823"/>
                  </a:cubicBezTo>
                  <a:cubicBezTo>
                    <a:pt x="3096" y="2823"/>
                    <a:pt x="4489" y="2482"/>
                    <a:pt x="5790" y="2234"/>
                  </a:cubicBezTo>
                  <a:cubicBezTo>
                    <a:pt x="7925" y="1832"/>
                    <a:pt x="10032" y="1305"/>
                    <a:pt x="12097" y="681"/>
                  </a:cubicBezTo>
                  <a:cubicBezTo>
                    <a:pt x="12272" y="628"/>
                    <a:pt x="12342" y="0"/>
                    <a:pt x="1220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8"/>
            <p:cNvSpPr/>
            <p:nvPr/>
          </p:nvSpPr>
          <p:spPr>
            <a:xfrm>
              <a:off x="-392618" y="1193246"/>
              <a:ext cx="695503" cy="993729"/>
            </a:xfrm>
            <a:custGeom>
              <a:avLst/>
              <a:gdLst/>
              <a:ahLst/>
              <a:cxnLst/>
              <a:rect l="l" t="t" r="r" b="b"/>
              <a:pathLst>
                <a:path w="14858" h="21229" extrusionOk="0">
                  <a:moveTo>
                    <a:pt x="3271" y="2718"/>
                  </a:moveTo>
                  <a:lnTo>
                    <a:pt x="3271" y="2718"/>
                  </a:lnTo>
                  <a:cubicBezTo>
                    <a:pt x="5790" y="4492"/>
                    <a:pt x="8127" y="6523"/>
                    <a:pt x="9948" y="9026"/>
                  </a:cubicBezTo>
                  <a:cubicBezTo>
                    <a:pt x="11237" y="10759"/>
                    <a:pt x="12193" y="12714"/>
                    <a:pt x="12789" y="14793"/>
                  </a:cubicBezTo>
                  <a:cubicBezTo>
                    <a:pt x="13053" y="15694"/>
                    <a:pt x="13219" y="16623"/>
                    <a:pt x="13302" y="17551"/>
                  </a:cubicBezTo>
                  <a:cubicBezTo>
                    <a:pt x="13385" y="18452"/>
                    <a:pt x="13358" y="19353"/>
                    <a:pt x="13247" y="20254"/>
                  </a:cubicBezTo>
                  <a:cubicBezTo>
                    <a:pt x="12817" y="20130"/>
                    <a:pt x="12443" y="19880"/>
                    <a:pt x="12165" y="19534"/>
                  </a:cubicBezTo>
                  <a:cubicBezTo>
                    <a:pt x="8852" y="17011"/>
                    <a:pt x="6205" y="13407"/>
                    <a:pt x="5110" y="9387"/>
                  </a:cubicBezTo>
                  <a:cubicBezTo>
                    <a:pt x="4597" y="7492"/>
                    <a:pt x="4220" y="5540"/>
                    <a:pt x="3455" y="3801"/>
                  </a:cubicBezTo>
                  <a:lnTo>
                    <a:pt x="3455" y="3801"/>
                  </a:lnTo>
                  <a:cubicBezTo>
                    <a:pt x="6279" y="6979"/>
                    <a:pt x="8426" y="10717"/>
                    <a:pt x="9753" y="14793"/>
                  </a:cubicBezTo>
                  <a:cubicBezTo>
                    <a:pt x="9761" y="14819"/>
                    <a:pt x="9772" y="14831"/>
                    <a:pt x="9785" y="14831"/>
                  </a:cubicBezTo>
                  <a:cubicBezTo>
                    <a:pt x="9867" y="14831"/>
                    <a:pt x="10037" y="14355"/>
                    <a:pt x="9989" y="14211"/>
                  </a:cubicBezTo>
                  <a:cubicBezTo>
                    <a:pt x="8600" y="9933"/>
                    <a:pt x="6303" y="6009"/>
                    <a:pt x="3271" y="2718"/>
                  </a:cubicBezTo>
                  <a:close/>
                  <a:moveTo>
                    <a:pt x="319" y="0"/>
                  </a:moveTo>
                  <a:cubicBezTo>
                    <a:pt x="229" y="0"/>
                    <a:pt x="0" y="601"/>
                    <a:pt x="175" y="695"/>
                  </a:cubicBezTo>
                  <a:cubicBezTo>
                    <a:pt x="277" y="758"/>
                    <a:pt x="379" y="821"/>
                    <a:pt x="481" y="884"/>
                  </a:cubicBezTo>
                  <a:lnTo>
                    <a:pt x="481" y="884"/>
                  </a:lnTo>
                  <a:lnTo>
                    <a:pt x="480" y="889"/>
                  </a:lnTo>
                  <a:cubicBezTo>
                    <a:pt x="519" y="918"/>
                    <a:pt x="557" y="946"/>
                    <a:pt x="595" y="975"/>
                  </a:cubicBezTo>
                  <a:lnTo>
                    <a:pt x="595" y="975"/>
                  </a:lnTo>
                  <a:cubicBezTo>
                    <a:pt x="947" y="1280"/>
                    <a:pt x="1292" y="1593"/>
                    <a:pt x="1629" y="1913"/>
                  </a:cubicBezTo>
                  <a:lnTo>
                    <a:pt x="1629" y="1913"/>
                  </a:lnTo>
                  <a:cubicBezTo>
                    <a:pt x="4185" y="4693"/>
                    <a:pt x="4188" y="8787"/>
                    <a:pt x="5609" y="12242"/>
                  </a:cubicBezTo>
                  <a:cubicBezTo>
                    <a:pt x="7120" y="15957"/>
                    <a:pt x="10169" y="18674"/>
                    <a:pt x="13163" y="21211"/>
                  </a:cubicBezTo>
                  <a:cubicBezTo>
                    <a:pt x="13177" y="21223"/>
                    <a:pt x="13191" y="21229"/>
                    <a:pt x="13204" y="21229"/>
                  </a:cubicBezTo>
                  <a:cubicBezTo>
                    <a:pt x="13308" y="21229"/>
                    <a:pt x="13385" y="20872"/>
                    <a:pt x="13385" y="20823"/>
                  </a:cubicBezTo>
                  <a:cubicBezTo>
                    <a:pt x="14858" y="11579"/>
                    <a:pt x="7922" y="4721"/>
                    <a:pt x="689" y="225"/>
                  </a:cubicBezTo>
                  <a:lnTo>
                    <a:pt x="689" y="225"/>
                  </a:lnTo>
                  <a:cubicBezTo>
                    <a:pt x="689" y="225"/>
                    <a:pt x="688" y="224"/>
                    <a:pt x="688" y="224"/>
                  </a:cubicBezTo>
                  <a:lnTo>
                    <a:pt x="688" y="224"/>
                  </a:lnTo>
                  <a:cubicBezTo>
                    <a:pt x="688" y="224"/>
                    <a:pt x="688" y="224"/>
                    <a:pt x="688" y="224"/>
                  </a:cubicBezTo>
                  <a:cubicBezTo>
                    <a:pt x="685" y="222"/>
                    <a:pt x="683" y="221"/>
                    <a:pt x="680" y="219"/>
                  </a:cubicBezTo>
                  <a:lnTo>
                    <a:pt x="680" y="219"/>
                  </a:lnTo>
                  <a:cubicBezTo>
                    <a:pt x="563" y="146"/>
                    <a:pt x="445" y="74"/>
                    <a:pt x="327" y="2"/>
                  </a:cubicBezTo>
                  <a:cubicBezTo>
                    <a:pt x="325" y="1"/>
                    <a:pt x="322" y="0"/>
                    <a:pt x="31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8"/>
            <p:cNvSpPr/>
            <p:nvPr/>
          </p:nvSpPr>
          <p:spPr>
            <a:xfrm>
              <a:off x="-375345" y="927365"/>
              <a:ext cx="800077" cy="322755"/>
            </a:xfrm>
            <a:custGeom>
              <a:avLst/>
              <a:gdLst/>
              <a:ahLst/>
              <a:cxnLst/>
              <a:rect l="l" t="t" r="r" b="b"/>
              <a:pathLst>
                <a:path w="17092" h="6895" extrusionOk="0">
                  <a:moveTo>
                    <a:pt x="10899" y="713"/>
                  </a:moveTo>
                  <a:cubicBezTo>
                    <a:pt x="12571" y="713"/>
                    <a:pt x="14206" y="1103"/>
                    <a:pt x="15870" y="1613"/>
                  </a:cubicBezTo>
                  <a:lnTo>
                    <a:pt x="15870" y="1613"/>
                  </a:lnTo>
                  <a:cubicBezTo>
                    <a:pt x="13537" y="2591"/>
                    <a:pt x="11401" y="3829"/>
                    <a:pt x="9149" y="5003"/>
                  </a:cubicBezTo>
                  <a:cubicBezTo>
                    <a:pt x="7502" y="5863"/>
                    <a:pt x="5802" y="6186"/>
                    <a:pt x="4067" y="6186"/>
                  </a:cubicBezTo>
                  <a:cubicBezTo>
                    <a:pt x="2889" y="6186"/>
                    <a:pt x="1695" y="6037"/>
                    <a:pt x="490" y="5807"/>
                  </a:cubicBezTo>
                  <a:lnTo>
                    <a:pt x="490" y="5807"/>
                  </a:lnTo>
                  <a:cubicBezTo>
                    <a:pt x="2711" y="3967"/>
                    <a:pt x="5020" y="2116"/>
                    <a:pt x="7804" y="1205"/>
                  </a:cubicBezTo>
                  <a:cubicBezTo>
                    <a:pt x="8858" y="857"/>
                    <a:pt x="9885" y="713"/>
                    <a:pt x="10899" y="713"/>
                  </a:cubicBezTo>
                  <a:close/>
                  <a:moveTo>
                    <a:pt x="11018" y="0"/>
                  </a:moveTo>
                  <a:cubicBezTo>
                    <a:pt x="10233" y="0"/>
                    <a:pt x="9440" y="87"/>
                    <a:pt x="8636" y="290"/>
                  </a:cubicBezTo>
                  <a:cubicBezTo>
                    <a:pt x="5365" y="1135"/>
                    <a:pt x="2689" y="3367"/>
                    <a:pt x="152" y="5488"/>
                  </a:cubicBezTo>
                  <a:cubicBezTo>
                    <a:pt x="7" y="5621"/>
                    <a:pt x="0" y="6171"/>
                    <a:pt x="48" y="6171"/>
                  </a:cubicBezTo>
                  <a:cubicBezTo>
                    <a:pt x="51" y="6171"/>
                    <a:pt x="53" y="6170"/>
                    <a:pt x="55" y="6167"/>
                  </a:cubicBezTo>
                  <a:cubicBezTo>
                    <a:pt x="123" y="6111"/>
                    <a:pt x="191" y="6055"/>
                    <a:pt x="258" y="5999"/>
                  </a:cubicBezTo>
                  <a:lnTo>
                    <a:pt x="258" y="5999"/>
                  </a:lnTo>
                  <a:cubicBezTo>
                    <a:pt x="191" y="6197"/>
                    <a:pt x="169" y="6469"/>
                    <a:pt x="263" y="6486"/>
                  </a:cubicBezTo>
                  <a:cubicBezTo>
                    <a:pt x="1505" y="6730"/>
                    <a:pt x="2756" y="6894"/>
                    <a:pt x="3995" y="6894"/>
                  </a:cubicBezTo>
                  <a:cubicBezTo>
                    <a:pt x="5507" y="6894"/>
                    <a:pt x="7002" y="6649"/>
                    <a:pt x="8442" y="6001"/>
                  </a:cubicBezTo>
                  <a:cubicBezTo>
                    <a:pt x="11297" y="4698"/>
                    <a:pt x="13834" y="2979"/>
                    <a:pt x="16814" y="1884"/>
                  </a:cubicBezTo>
                  <a:cubicBezTo>
                    <a:pt x="16939" y="1842"/>
                    <a:pt x="17092" y="1246"/>
                    <a:pt x="16939" y="1191"/>
                  </a:cubicBezTo>
                  <a:cubicBezTo>
                    <a:pt x="14977" y="564"/>
                    <a:pt x="13022" y="0"/>
                    <a:pt x="1101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8"/>
            <p:cNvSpPr/>
            <p:nvPr/>
          </p:nvSpPr>
          <p:spPr>
            <a:xfrm>
              <a:off x="-378388" y="1027117"/>
              <a:ext cx="465011" cy="201283"/>
            </a:xfrm>
            <a:custGeom>
              <a:avLst/>
              <a:gdLst/>
              <a:ahLst/>
              <a:cxnLst/>
              <a:rect l="l" t="t" r="r" b="b"/>
              <a:pathLst>
                <a:path w="9934" h="4300" extrusionOk="0">
                  <a:moveTo>
                    <a:pt x="9846" y="1"/>
                  </a:moveTo>
                  <a:cubicBezTo>
                    <a:pt x="9844" y="1"/>
                    <a:pt x="9841" y="1"/>
                    <a:pt x="9838" y="3"/>
                  </a:cubicBezTo>
                  <a:cubicBezTo>
                    <a:pt x="8285" y="848"/>
                    <a:pt x="6677" y="1638"/>
                    <a:pt x="5055" y="2359"/>
                  </a:cubicBezTo>
                  <a:cubicBezTo>
                    <a:pt x="3917" y="2856"/>
                    <a:pt x="2576" y="3601"/>
                    <a:pt x="1285" y="3601"/>
                  </a:cubicBezTo>
                  <a:cubicBezTo>
                    <a:pt x="957" y="3601"/>
                    <a:pt x="632" y="3553"/>
                    <a:pt x="314" y="3440"/>
                  </a:cubicBezTo>
                  <a:cubicBezTo>
                    <a:pt x="311" y="3439"/>
                    <a:pt x="307" y="3438"/>
                    <a:pt x="303" y="3438"/>
                  </a:cubicBezTo>
                  <a:cubicBezTo>
                    <a:pt x="179" y="3438"/>
                    <a:pt x="0" y="4080"/>
                    <a:pt x="148" y="4133"/>
                  </a:cubicBezTo>
                  <a:cubicBezTo>
                    <a:pt x="476" y="4250"/>
                    <a:pt x="806" y="4299"/>
                    <a:pt x="1133" y="4299"/>
                  </a:cubicBezTo>
                  <a:cubicBezTo>
                    <a:pt x="2286" y="4299"/>
                    <a:pt x="3423" y="3689"/>
                    <a:pt x="4459" y="3246"/>
                  </a:cubicBezTo>
                  <a:cubicBezTo>
                    <a:pt x="6261" y="2484"/>
                    <a:pt x="8022" y="1611"/>
                    <a:pt x="9741" y="682"/>
                  </a:cubicBezTo>
                  <a:cubicBezTo>
                    <a:pt x="9915" y="601"/>
                    <a:pt x="9934" y="1"/>
                    <a:pt x="98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6" name="Google Shape;246;p28"/>
          <p:cNvGrpSpPr/>
          <p:nvPr/>
        </p:nvGrpSpPr>
        <p:grpSpPr>
          <a:xfrm>
            <a:off x="4257372" y="3758929"/>
            <a:ext cx="3081549" cy="1994761"/>
            <a:chOff x="3476322" y="3871854"/>
            <a:chExt cx="3081549" cy="1994761"/>
          </a:xfrm>
        </p:grpSpPr>
        <p:sp>
          <p:nvSpPr>
            <p:cNvPr id="247" name="Google Shape;247;p28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8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8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8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8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8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8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8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8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8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8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8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8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8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8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8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8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8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8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6" name="Google Shape;266;p28"/>
          <p:cNvGrpSpPr/>
          <p:nvPr/>
        </p:nvGrpSpPr>
        <p:grpSpPr>
          <a:xfrm>
            <a:off x="1010165" y="3920650"/>
            <a:ext cx="1748567" cy="1517857"/>
            <a:chOff x="972034" y="4038077"/>
            <a:chExt cx="1579697" cy="1371393"/>
          </a:xfrm>
        </p:grpSpPr>
        <p:sp>
          <p:nvSpPr>
            <p:cNvPr id="267" name="Google Shape;267;p28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8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9" name="Google Shape;269;p28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270" name="Google Shape;270;p28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28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28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28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cxnSp>
        <p:nvCxnSpPr>
          <p:cNvPr id="15" name="Straight Connector 14"/>
          <p:cNvCxnSpPr/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594644" y="27034"/>
            <a:ext cx="7932668" cy="4025401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2963" y="308225"/>
                <a:ext cx="7900828" cy="33139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Penyelesaian</a:t>
                </a:r>
                <a:r>
                  <a:rPr lang="en-US" dirty="0"/>
                  <a:t>:</a:t>
                </a:r>
                <a:endParaRPr lang="en-ZW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= 95%= 0,95</a:t>
                </a:r>
                <a:endParaRPr lang="en-ZW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= 0,475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0,475</m:t>
                        </m:r>
                      </m:sub>
                    </m:sSub>
                  </m:oMath>
                </a14:m>
                <a:r>
                  <a:rPr lang="en-US" dirty="0"/>
                  <a:t> = `1, 96</a:t>
                </a:r>
                <a:endParaRPr lang="en-ZW" dirty="0"/>
              </a:p>
              <a:p>
                <a:r>
                  <a:rPr lang="en-US" i="1" dirty="0"/>
                  <a:t>P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60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i="1" dirty="0"/>
                  <a:t> </a:t>
                </a:r>
                <a:r>
                  <a:rPr lang="en-US" dirty="0"/>
                  <a:t>= 0,6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→</m:t>
                    </m:r>
                  </m:oMath>
                </a14:m>
                <a:r>
                  <a:rPr lang="en-US" dirty="0"/>
                  <a:t> q = 0,4</a:t>
                </a:r>
                <a:endParaRPr lang="en-ZW" dirty="0"/>
              </a:p>
              <a:p>
                <a:r>
                  <a:rPr lang="en-US" dirty="0"/>
                  <a:t>Interval </a:t>
                </a:r>
                <a:r>
                  <a:rPr lang="en-US" dirty="0" err="1"/>
                  <a:t>kepercayaan</a:t>
                </a:r>
                <a:r>
                  <a:rPr lang="en-US" dirty="0"/>
                  <a:t> π </a:t>
                </a:r>
                <a:r>
                  <a:rPr lang="en-US" dirty="0" err="1"/>
                  <a:t>adalah</a:t>
                </a:r>
                <a:endParaRPr lang="en-ZW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p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>
                      <a:rPr lang="en-US">
                        <a:latin typeface="Cambria Math"/>
                      </a:rPr>
                      <m:t>, 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𝑝𝑞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e>
                    </m:rad>
                    <m:r>
                      <a:rPr lang="en-US">
                        <a:latin typeface="Cambria Math"/>
                      </a:rPr>
                      <m:t>&lt; 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π</m:t>
                    </m:r>
                    <m:r>
                      <a:rPr lang="en-US">
                        <a:latin typeface="Cambria Math"/>
                      </a:rPr>
                      <m:t>  &lt;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p</m:t>
                    </m:r>
                    <m:r>
                      <a:rPr lang="en-US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>
                      <a:rPr lang="en-US">
                        <a:latin typeface="Cambria Math"/>
                      </a:rPr>
                      <m:t>,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𝑝𝑞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/>
                  <a:t>0,6 – (1,96)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, 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(0,6)(0,4)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&lt; 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π</m:t>
                    </m:r>
                    <m:r>
                      <a:rPr lang="en-US">
                        <a:latin typeface="Cambria Math"/>
                      </a:rPr>
                      <m:t>  &lt;</m:t>
                    </m:r>
                  </m:oMath>
                </a14:m>
                <a:r>
                  <a:rPr lang="en-US" dirty="0"/>
                  <a:t> 0,6 + (1,96)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, 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(0,6)(0,4)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100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/>
                  <a:t>0,504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&lt; 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π</m:t>
                    </m:r>
                    <m:r>
                      <a:rPr lang="en-US">
                        <a:latin typeface="Cambria Math"/>
                      </a:rPr>
                      <m:t>  &lt;</m:t>
                    </m:r>
                  </m:oMath>
                </a14:m>
                <a:r>
                  <a:rPr lang="en-US" dirty="0"/>
                  <a:t> 0, 696</a:t>
                </a:r>
                <a:endParaRPr lang="en-ZW" dirty="0"/>
              </a:p>
              <a:p>
                <a:r>
                  <a:rPr lang="en-US" dirty="0"/>
                  <a:t>50,4%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&lt; 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π</m:t>
                    </m:r>
                    <m:r>
                      <a:rPr lang="en-US">
                        <a:latin typeface="Cambria Math"/>
                      </a:rPr>
                      <m:t>  &lt;</m:t>
                    </m:r>
                  </m:oMath>
                </a14:m>
                <a:r>
                  <a:rPr lang="en-US" dirty="0"/>
                  <a:t> 69,6%</a:t>
                </a:r>
                <a:endParaRPr lang="en-ZW" dirty="0"/>
              </a:p>
              <a:p>
                <a:r>
                  <a:rPr lang="en-US" dirty="0" err="1"/>
                  <a:t>Jadi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merasa</a:t>
                </a:r>
                <a:r>
                  <a:rPr lang="en-US" dirty="0"/>
                  <a:t> 95% </a:t>
                </a:r>
                <a:r>
                  <a:rPr lang="en-US" dirty="0" err="1"/>
                  <a:t>yakin</a:t>
                </a:r>
                <a:r>
                  <a:rPr lang="en-US" dirty="0"/>
                  <a:t> (</a:t>
                </a:r>
                <a:r>
                  <a:rPr lang="en-US" dirty="0" err="1"/>
                  <a:t>percaya</a:t>
                </a:r>
                <a:r>
                  <a:rPr lang="en-US" dirty="0"/>
                  <a:t>)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dirty="0" err="1"/>
                  <a:t>presentase</a:t>
                </a:r>
                <a:r>
                  <a:rPr lang="en-US" dirty="0"/>
                  <a:t> </a:t>
                </a:r>
                <a:r>
                  <a:rPr lang="en-US" dirty="0" err="1"/>
                  <a:t>kesukaan</a:t>
                </a:r>
                <a:r>
                  <a:rPr lang="en-US" dirty="0"/>
                  <a:t> </a:t>
                </a:r>
                <a:r>
                  <a:rPr lang="en-US" dirty="0" err="1"/>
                  <a:t>berolahraga</a:t>
                </a:r>
                <a:r>
                  <a:rPr lang="en-US" dirty="0"/>
                  <a:t> </a:t>
                </a:r>
                <a:r>
                  <a:rPr lang="en-US" dirty="0" err="1"/>
                  <a:t>masyarakat</a:t>
                </a:r>
                <a:r>
                  <a:rPr lang="en-US" dirty="0"/>
                  <a:t> dii </a:t>
                </a:r>
                <a:r>
                  <a:rPr lang="en-US" dirty="0" err="1"/>
                  <a:t>kota</a:t>
                </a:r>
                <a:r>
                  <a:rPr lang="en-US" dirty="0"/>
                  <a:t> Semarang </a:t>
                </a:r>
                <a:r>
                  <a:rPr lang="en-US" dirty="0" err="1"/>
                  <a:t>tersebut</a:t>
                </a:r>
                <a:r>
                  <a:rPr lang="en-US" dirty="0"/>
                  <a:t> aka nada </a:t>
                </a:r>
                <a:r>
                  <a:rPr lang="en-US" dirty="0" err="1"/>
                  <a:t>dalam</a:t>
                </a:r>
                <a:r>
                  <a:rPr lang="en-US" dirty="0"/>
                  <a:t> interval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50,4% </a:t>
                </a:r>
                <a:r>
                  <a:rPr lang="en-US" dirty="0" err="1"/>
                  <a:t>dan</a:t>
                </a:r>
                <a:r>
                  <a:rPr lang="en-US" dirty="0"/>
                  <a:t> 69,6%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63" y="308225"/>
                <a:ext cx="7900828" cy="3313984"/>
              </a:xfrm>
              <a:prstGeom prst="rect">
                <a:avLst/>
              </a:prstGeom>
              <a:blipFill rotWithShape="1">
                <a:blip r:embed="rId3"/>
                <a:stretch>
                  <a:fillRect l="-231" t="-184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60103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Google Shape;279;p29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673629" y="0"/>
                <a:ext cx="7432767" cy="43442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r>
                  <a:rPr lang="en-US" dirty="0" err="1"/>
                  <a:t>Menaksir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Baku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𝛔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279" name="Google Shape;279;p2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73629" y="0"/>
                <a:ext cx="7432767" cy="434420"/>
              </a:xfrm>
              <a:prstGeom prst="rect">
                <a:avLst/>
              </a:prstGeom>
              <a:blipFill rotWithShape="1">
                <a:blip r:embed="rId3"/>
                <a:stretch>
                  <a:fillRect t="-40845" b="-32394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351766"/>
            <a:ext cx="164386" cy="349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66" name="Rounded Rectangle 65"/>
          <p:cNvSpPr/>
          <p:nvPr/>
        </p:nvSpPr>
        <p:spPr>
          <a:xfrm>
            <a:off x="594644" y="701088"/>
            <a:ext cx="7917105" cy="4410038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5" name="TextBox 4"/>
          <p:cNvSpPr txBox="1"/>
          <p:nvPr/>
        </p:nvSpPr>
        <p:spPr>
          <a:xfrm>
            <a:off x="637034" y="999744"/>
            <a:ext cx="79647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W" dirty="0"/>
          </a:p>
          <a:p>
            <a:endParaRPr lang="en-ZW" dirty="0"/>
          </a:p>
          <a:p>
            <a:endParaRPr lang="en-ZW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742963" y="999744"/>
                <a:ext cx="7784349" cy="4111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menaksir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baseline="30000" dirty="0"/>
                  <a:t>2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perlu</a:t>
                </a:r>
                <a:r>
                  <a:rPr lang="en-US" dirty="0"/>
                  <a:t> </a:t>
                </a:r>
                <a:r>
                  <a:rPr lang="en-US" dirty="0" err="1"/>
                  <a:t>dihitung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s</a:t>
                </a:r>
                <a:r>
                  <a:rPr lang="en-US" baseline="30000" dirty="0"/>
                  <a:t>2 </a:t>
                </a:r>
                <a:r>
                  <a:rPr lang="en-US" dirty="0" err="1"/>
                  <a:t>berdasarkan</a:t>
                </a:r>
                <a:r>
                  <a:rPr lang="en-US" dirty="0"/>
                  <a:t> </a:t>
                </a:r>
                <a:r>
                  <a:rPr lang="en-US" dirty="0" err="1"/>
                  <a:t>samper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n</a:t>
                </a:r>
                <a:r>
                  <a:rPr lang="en-US" dirty="0" smtClean="0"/>
                  <a:t>.</a:t>
                </a:r>
                <a:endParaRPr lang="en-ZW" dirty="0"/>
              </a:p>
              <a:p>
                <a:r>
                  <a:rPr lang="en-US" dirty="0"/>
                  <a:t>		</a:t>
                </a:r>
                <a:r>
                  <a:rPr lang="en-US" b="1" dirty="0"/>
                  <a:t>s</a:t>
                </a:r>
                <a:r>
                  <a:rPr lang="en-US" b="1" baseline="30000" dirty="0"/>
                  <a:t>2 </a:t>
                </a:r>
                <a:r>
                  <a:rPr lang="en-US" b="1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(</m:t>
                                </m:r>
                                <m:sSub>
                                  <m:sSubPr>
                                    <m:ctrlPr>
                                      <a:rPr lang="en-ZW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𝒙</m:t>
                                    </m:r>
                                  </m:e>
                                  <m:sub>
                                    <m:r>
                                      <a:rPr lang="en-US" b="1" i="1" smtClean="0">
                                        <a:latin typeface="Cambria Math"/>
                                      </a:rPr>
                                      <m:t>𝒊</m:t>
                                    </m:r>
                                  </m:sub>
                                </m:sSub>
                                <m:r>
                                  <a:rPr lang="en-US" b="1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n-ZW" b="1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𝐱</m:t>
                                    </m:r>
                                  </m:e>
                                </m:acc>
                                <m:r>
                                  <a:rPr lang="en-US" b="1" i="1">
                                    <a:latin typeface="Cambria Math"/>
                                  </a:rPr>
                                  <m:t>) </m:t>
                                </m:r>
                              </m:e>
                              <m:sup>
                                <m:acc>
                                  <m:accPr>
                                    <m:chr m:val="̅"/>
                                    <m:ctrlPr>
                                      <a:rPr lang="en-ZW" b="1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𝟐</m:t>
                                    </m:r>
                                  </m:e>
                                </m:acc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𝐧</m:t>
                        </m:r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</m:den>
                    </m:f>
                  </m:oMath>
                </a14:m>
                <a:endParaRPr lang="en-ZW" dirty="0"/>
              </a:p>
              <a:p>
                <a:r>
                  <a:rPr lang="en-US" dirty="0" err="1"/>
                  <a:t>Varians</a:t>
                </a:r>
                <a:r>
                  <a:rPr lang="en-US" dirty="0"/>
                  <a:t> s</a:t>
                </a:r>
                <a:r>
                  <a:rPr lang="en-US" baseline="30000" dirty="0"/>
                  <a:t>2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penaksir</a:t>
                </a:r>
                <a:r>
                  <a:rPr lang="en-US" dirty="0"/>
                  <a:t> </a:t>
                </a:r>
                <a:r>
                  <a:rPr lang="en-US" dirty="0" err="1"/>
                  <a:t>tak</a:t>
                </a:r>
                <a:r>
                  <a:rPr lang="en-US" dirty="0"/>
                  <a:t> bias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baseline="30000" dirty="0"/>
                  <a:t>2 </a:t>
                </a:r>
                <a:r>
                  <a:rPr lang="en-US" dirty="0"/>
                  <a:t>, </a:t>
                </a:r>
                <a:r>
                  <a:rPr lang="en-US" dirty="0" err="1"/>
                  <a:t>tetapi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s </a:t>
                </a:r>
                <a:r>
                  <a:rPr lang="en-US" dirty="0" err="1"/>
                  <a:t>bukan</a:t>
                </a:r>
                <a:r>
                  <a:rPr lang="en-US" dirty="0"/>
                  <a:t> </a:t>
                </a:r>
                <a:r>
                  <a:rPr lang="en-US" dirty="0" err="1"/>
                  <a:t>penaksir</a:t>
                </a:r>
                <a:r>
                  <a:rPr lang="en-US" dirty="0"/>
                  <a:t> </a:t>
                </a:r>
                <a:r>
                  <a:rPr lang="en-US" dirty="0" err="1"/>
                  <a:t>takbias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𝛔</m:t>
                    </m:r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jadi</a:t>
                </a:r>
                <a:r>
                  <a:rPr lang="en-US" dirty="0"/>
                  <a:t> </a:t>
                </a:r>
                <a:r>
                  <a:rPr lang="en-US" dirty="0" err="1" smtClean="0"/>
                  <a:t>titik</a:t>
                </a:r>
                <a:r>
                  <a:rPr lang="en-US" dirty="0" smtClean="0"/>
                  <a:t> </a:t>
                </a:r>
                <a:r>
                  <a:rPr lang="en-US" dirty="0" err="1"/>
                  <a:t>taksiran</a:t>
                </a:r>
                <a:r>
                  <a:rPr lang="en-US" dirty="0"/>
                  <a:t> s  chi-</a:t>
                </a:r>
                <a:r>
                  <a:rPr lang="en-US" dirty="0" err="1"/>
                  <a:t>kuadrat</a:t>
                </a:r>
                <a:r>
                  <a:rPr lang="en-US" dirty="0" smtClean="0"/>
                  <a:t>.</a:t>
                </a:r>
                <a:endParaRPr lang="en-ZW" dirty="0"/>
              </a:p>
              <a:p>
                <a:r>
                  <a:rPr lang="en-US" dirty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/>
                              </a:rPr>
                              <m:t>𝐧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  <m:sSup>
                          <m:sSup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</a:rPr>
                              <m:t>𝐬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f>
                              <m:fPr>
                                <m:type m:val="skw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+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𝛄</m:t>
                                </m:r>
                                <m:r>
                                  <a:rPr lang="en-US" b="1">
                                    <a:latin typeface="Cambria Math"/>
                                  </a:rPr>
                                  <m:t>)</m:t>
                                </m:r>
                              </m:den>
                            </m:f>
                          </m:sub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b="1" dirty="0"/>
                  <a:t> &lt;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𝛔</m:t>
                    </m:r>
                  </m:oMath>
                </a14:m>
                <a:r>
                  <a:rPr lang="en-US" b="1" baseline="30000" dirty="0"/>
                  <a:t>2 </a:t>
                </a:r>
                <a:r>
                  <a:rPr lang="en-US" b="1" dirty="0"/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latin typeface="Cambria Math"/>
                              </a:rPr>
                              <m:t>𝐧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  <m:sSup>
                          <m:sSup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latin typeface="Cambria Math"/>
                              </a:rPr>
                              <m:t>𝐬</m:t>
                            </m:r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b="1" i="1">
                                <a:latin typeface="Cambria Math"/>
                              </a:rPr>
                              <m:t>𝒙</m:t>
                            </m:r>
                          </m:e>
                          <m:sub>
                            <m:f>
                              <m:fPr>
                                <m:type m:val="skw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(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𝛄</m:t>
                                </m:r>
                                <m:r>
                                  <a:rPr lang="en-US" b="1">
                                    <a:latin typeface="Cambria Math"/>
                                  </a:rPr>
                                  <m:t>)</m:t>
                                </m:r>
                              </m:den>
                            </m:f>
                          </m:sub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n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sedangkan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2(1+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γ</m:t>
                            </m:r>
                            <m:r>
                              <a:rPr lang="en-US">
                                <a:latin typeface="Cambria Math"/>
                              </a:rPr>
                              <m:t>)</m:t>
                            </m:r>
                          </m:den>
                        </m:f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2(1−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γ</m:t>
                            </m:r>
                            <m:r>
                              <a:rPr lang="en-US">
                                <a:latin typeface="Cambria Math"/>
                              </a:rPr>
                              <m:t>)</m:t>
                            </m:r>
                          </m:den>
                        </m:f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chi-</a:t>
                </a:r>
                <a:r>
                  <a:rPr lang="en-US" dirty="0" err="1"/>
                  <a:t>kuadrat</a:t>
                </a:r>
                <a:r>
                  <a:rPr lang="en-US" dirty="0"/>
                  <a:t> </a:t>
                </a:r>
                <a:r>
                  <a:rPr lang="en-US" dirty="0" err="1"/>
                  <a:t>berturut-turut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i="1" dirty="0"/>
                  <a:t>p=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2(1+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γ</m:t>
                        </m:r>
                        <m:r>
                          <a:rPr lang="en-US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2(1−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γ</m:t>
                        </m:r>
                        <m:r>
                          <a:rPr lang="en-US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 = (n-1)</a:t>
                </a:r>
                <a:endParaRPr lang="en-ZW" dirty="0"/>
              </a:p>
              <a:p>
                <a:r>
                  <a:rPr lang="en-US" dirty="0"/>
                  <a:t>Interval </a:t>
                </a:r>
                <a:r>
                  <a:rPr lang="en-US" dirty="0" err="1"/>
                  <a:t>taksiran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melakukan</a:t>
                </a:r>
                <a:r>
                  <a:rPr lang="en-US" dirty="0"/>
                  <a:t> </a:t>
                </a:r>
                <a:r>
                  <a:rPr lang="en-US" dirty="0" err="1"/>
                  <a:t>penarikan</a:t>
                </a:r>
                <a:r>
                  <a:rPr lang="en-US" dirty="0"/>
                  <a:t> </a:t>
                </a:r>
                <a:r>
                  <a:rPr lang="en-US" dirty="0" err="1"/>
                  <a:t>akar</a:t>
                </a:r>
                <a:r>
                  <a:rPr lang="en-US" dirty="0"/>
                  <a:t> </a:t>
                </a:r>
                <a:r>
                  <a:rPr lang="en-US" dirty="0" err="1"/>
                  <a:t>ketidaksamaan</a:t>
                </a:r>
                <a:r>
                  <a:rPr lang="en-US" dirty="0"/>
                  <a:t> </a:t>
                </a:r>
                <a:r>
                  <a:rPr lang="en-US" dirty="0" err="1" smtClean="0"/>
                  <a:t>didalam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rumus</a:t>
                </a:r>
                <a:endParaRPr lang="en-US" dirty="0" smtClean="0"/>
              </a:p>
              <a:p>
                <a:endParaRPr lang="en-US" dirty="0" smtClean="0"/>
              </a:p>
              <a:p>
                <a:r>
                  <a:rPr lang="en-US" b="1" dirty="0" err="1"/>
                  <a:t>Contoh</a:t>
                </a:r>
                <a:r>
                  <a:rPr lang="en-US" b="1" dirty="0"/>
                  <a:t> </a:t>
                </a:r>
                <a:endParaRPr lang="en-ZW" dirty="0"/>
              </a:p>
              <a:p>
                <a:r>
                  <a:rPr lang="en-US" dirty="0"/>
                  <a:t>Dari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yang </a:t>
                </a:r>
                <a:r>
                  <a:rPr lang="en-US" dirty="0" err="1"/>
                  <a:t>berdistribusi</a:t>
                </a:r>
                <a:r>
                  <a:rPr lang="en-US" dirty="0"/>
                  <a:t> normal,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yang representative</a:t>
                </a:r>
                <a:endParaRPr lang="en-ZW" dirty="0"/>
              </a:p>
              <a:p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sebesar</a:t>
                </a:r>
                <a:r>
                  <a:rPr lang="en-US" dirty="0"/>
                  <a:t> 6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31.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koefisien</a:t>
                </a:r>
                <a:r>
                  <a:rPr lang="en-US" dirty="0"/>
                  <a:t> </a:t>
                </a:r>
                <a:r>
                  <a:rPr lang="en-US" dirty="0" err="1"/>
                  <a:t>kepercayaan</a:t>
                </a:r>
                <a:r>
                  <a:rPr lang="en-US" dirty="0"/>
                  <a:t> 99%, </a:t>
                </a:r>
                <a:r>
                  <a:rPr lang="en-US" dirty="0" err="1"/>
                  <a:t>taksirlah</a:t>
                </a:r>
                <a:r>
                  <a:rPr lang="en-US" dirty="0"/>
                  <a:t> interval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.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63" y="999744"/>
                <a:ext cx="7784349" cy="4111382"/>
              </a:xfrm>
              <a:prstGeom prst="rect">
                <a:avLst/>
              </a:prstGeom>
              <a:blipFill rotWithShape="1">
                <a:blip r:embed="rId4"/>
                <a:stretch>
                  <a:fillRect l="-235" t="-148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942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cxnSp>
        <p:nvCxnSpPr>
          <p:cNvPr id="15" name="Straight Connector 14"/>
          <p:cNvCxnSpPr/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531104" y="27033"/>
            <a:ext cx="8070720" cy="49854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63435" y="185112"/>
                <a:ext cx="7744795" cy="48491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Penyelesaian</a:t>
                </a:r>
                <a:r>
                  <a:rPr lang="en-US" dirty="0" smtClean="0"/>
                  <a:t>:</a:t>
                </a:r>
                <a:endParaRPr lang="en-ZW" dirty="0"/>
              </a:p>
              <a:p>
                <a:r>
                  <a:rPr lang="en-US" dirty="0" err="1"/>
                  <a:t>Diketahui</a:t>
                </a:r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/>
                  <a:t>N = 31</a:t>
                </a:r>
                <a:endParaRPr lang="en-ZW" dirty="0"/>
              </a:p>
              <a:p>
                <a:r>
                  <a:rPr lang="en-US" dirty="0"/>
                  <a:t>S = 6 </a:t>
                </a:r>
                <a:endParaRPr lang="en-ZW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  <m:r>
                      <a:rPr lang="en-US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99% = 0,99</a:t>
                </a:r>
                <a:endParaRPr lang="en-ZW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1+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γ</m:t>
                                </m:r>
                              </m:e>
                            </m:d>
                            <m:r>
                              <a:rPr lang="en-US">
                                <a:latin typeface="Cambria Math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dk</m:t>
                            </m:r>
                          </m:den>
                        </m:f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1+</m:t>
                                </m:r>
                                <m:r>
                                  <a:rPr lang="en-US">
                                    <a:latin typeface="Cambria Math"/>
                                  </a:rPr>
                                  <m:t>0,99</m:t>
                                </m:r>
                              </m:e>
                            </m:d>
                            <m:r>
                              <a:rPr lang="en-US">
                                <a:latin typeface="Cambria Math"/>
                              </a:rPr>
                              <m:t>, (31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1)</m:t>
                            </m:r>
                          </m:den>
                        </m:f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0,995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,(30)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= 53,7</a:t>
                </a:r>
                <a:endParaRPr lang="en-ZW" dirty="0"/>
              </a:p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γ</m:t>
                                </m:r>
                              </m:e>
                            </m:d>
                            <m:r>
                              <a:rPr lang="en-US">
                                <a:latin typeface="Cambria Math"/>
                              </a:rPr>
                              <m:t>,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dk</m:t>
                            </m:r>
                          </m:den>
                        </m:f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d>
                              <m:d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i="1">
                                    <a:latin typeface="Cambria Math"/>
                                  </a:rPr>
                                  <m:t>1−</m:t>
                                </m:r>
                                <m:r>
                                  <a:rPr lang="en-US">
                                    <a:latin typeface="Cambria Math"/>
                                  </a:rPr>
                                  <m:t>0,99</m:t>
                                </m:r>
                              </m:e>
                            </m:d>
                            <m:r>
                              <a:rPr lang="en-US">
                                <a:latin typeface="Cambria Math"/>
                              </a:rPr>
                              <m:t>, (31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1)</m:t>
                            </m:r>
                          </m:den>
                        </m:f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=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ZW" i="1">
                            <a:latin typeface="Cambria Math"/>
                          </a:rPr>
                        </m:ctrlPr>
                      </m:sSub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i="1">
                                <a:latin typeface="Cambria Math"/>
                              </a:rPr>
                              <m:t>0,005</m:t>
                            </m:r>
                          </m:e>
                        </m:d>
                        <m:r>
                          <a:rPr lang="en-US" i="1">
                            <a:latin typeface="Cambria Math"/>
                          </a:rPr>
                          <m:t>,(30)</m:t>
                        </m:r>
                      </m:sub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dirty="0"/>
                  <a:t> = 13,8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/>
                  <a:t>Interval </a:t>
                </a:r>
                <a:r>
                  <a:rPr lang="en-US" dirty="0" err="1"/>
                  <a:t>kepercayaan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f>
                              <m:fPr>
                                <m:type m:val="skw"/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2(1+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γ</m:t>
                                </m:r>
                                <m:r>
                                  <a:rPr lang="en-US">
                                    <a:latin typeface="Cambria Math"/>
                                  </a:rPr>
                                  <m:t>)</m:t>
                                </m:r>
                              </m:den>
                            </m:f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baseline="30000" dirty="0"/>
                  <a:t>2 </a:t>
                </a:r>
                <a:r>
                  <a:rPr lang="en-US" dirty="0"/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Sup>
                          <m:sSub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Sup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  <m:sub>
                            <m:f>
                              <m:fPr>
                                <m:type m:val="skw"/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i="1">
                                    <a:latin typeface="Cambria Math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US" i="1">
                                    <a:latin typeface="Cambria Math"/>
                                  </a:rPr>
                                  <m:t>2(1−</m:t>
                                </m:r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γ</m:t>
                                </m:r>
                                <m:r>
                                  <a:rPr lang="en-US">
                                    <a:latin typeface="Cambria Math"/>
                                  </a:rPr>
                                  <m:t>)</m:t>
                                </m:r>
                              </m:den>
                            </m:f>
                          </m:sub>
                          <m:sup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/>
                              </a:rPr>
                              <m:t>31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/>
                              </a:rPr>
                              <m:t>6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53,7</m:t>
                        </m:r>
                      </m:den>
                    </m:f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baseline="30000" dirty="0"/>
                  <a:t>2 </a:t>
                </a:r>
                <a:r>
                  <a:rPr lang="en-US" dirty="0"/>
                  <a:t>&lt;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/>
                              </a:rPr>
                              <m:t>31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>
                                <a:latin typeface="Cambria Math"/>
                              </a:rPr>
                              <m:t>(6)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i="1">
                            <a:latin typeface="Cambria Math"/>
                          </a:rPr>
                          <m:t>13,8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/>
                                  </a:rPr>
                                  <m:t>31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r>
                              <a:rPr lang="en-US" i="1">
                                <a:latin typeface="Cambria Math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/>
                                  </a:rPr>
                                  <m:t>6)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53,7</m:t>
                            </m:r>
                          </m:den>
                        </m:f>
                        <m:r>
                          <a:rPr lang="en-US">
                            <a:latin typeface="Cambria Math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baseline="30000" dirty="0"/>
                  <a:t>2</a:t>
                </a:r>
                <a:r>
                  <a:rPr lang="en-US" dirty="0"/>
                  <a:t> &lt;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>
                                    <a:latin typeface="Cambria Math"/>
                                  </a:rPr>
                                  <m:t>31</m:t>
                                </m:r>
                                <m:r>
                                  <a:rPr lang="en-US" i="1"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e>
                            </m:d>
                            <m:sSup>
                              <m:sSup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>
                                    <a:latin typeface="Cambria Math"/>
                                  </a:rPr>
                                  <m:t>(6)</m:t>
                                </m:r>
                              </m:e>
                              <m:sup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13,8</m:t>
                            </m:r>
                          </m:den>
                        </m:f>
                        <m:r>
                          <a:rPr lang="en-US">
                            <a:latin typeface="Cambria Math"/>
                          </a:rPr>
                          <m:t> </m:t>
                        </m:r>
                      </m:e>
                    </m:rad>
                  </m:oMath>
                </a14:m>
                <a:endParaRPr lang="en-ZW" dirty="0"/>
              </a:p>
              <a:p>
                <a:r>
                  <a:rPr lang="en-US" dirty="0"/>
                  <a:t>4,4846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dirty="0"/>
                  <a:t> &lt; 8,8465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Jadi</a:t>
                </a:r>
                <a:r>
                  <a:rPr lang="en-US" dirty="0"/>
                  <a:t>,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merasa</a:t>
                </a:r>
                <a:r>
                  <a:rPr lang="en-US" dirty="0"/>
                  <a:t> 99% </a:t>
                </a:r>
                <a:r>
                  <a:rPr lang="en-US" dirty="0" err="1"/>
                  <a:t>yakin</a:t>
                </a:r>
                <a:r>
                  <a:rPr lang="en-US" dirty="0"/>
                  <a:t>(</a:t>
                </a:r>
                <a:r>
                  <a:rPr lang="en-US" dirty="0" err="1"/>
                  <a:t>percaya</a:t>
                </a:r>
                <a:r>
                  <a:rPr lang="en-US" dirty="0"/>
                  <a:t>)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interval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 4,4846 </a:t>
                </a:r>
                <a:r>
                  <a:rPr lang="en-US" dirty="0" err="1"/>
                  <a:t>dan</a:t>
                </a:r>
                <a:r>
                  <a:rPr lang="en-US" dirty="0"/>
                  <a:t>  8,8465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435" y="185112"/>
                <a:ext cx="7744795" cy="4849148"/>
              </a:xfrm>
              <a:prstGeom prst="rect">
                <a:avLst/>
              </a:prstGeom>
              <a:blipFill rotWithShape="1">
                <a:blip r:embed="rId3"/>
                <a:stretch>
                  <a:fillRect l="-787" t="-126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06443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>
            <a:spLocks noGrp="1"/>
          </p:cNvSpPr>
          <p:nvPr>
            <p:ph type="title"/>
          </p:nvPr>
        </p:nvSpPr>
        <p:spPr>
          <a:xfrm>
            <a:off x="673629" y="0"/>
            <a:ext cx="7432767" cy="4344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Menaksir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rata-rata</a:t>
            </a:r>
            <a:endParaRPr dirty="0"/>
          </a:p>
        </p:txBody>
      </p:sp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351766"/>
            <a:ext cx="164386" cy="349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 Diagonal Corner Rectangle 3"/>
              <p:cNvSpPr/>
              <p:nvPr/>
            </p:nvSpPr>
            <p:spPr>
              <a:xfrm>
                <a:off x="647464" y="717250"/>
                <a:ext cx="7780035" cy="355122"/>
              </a:xfrm>
              <a:prstGeom prst="round2Diag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b="1" dirty="0" err="1" smtClean="0">
                    <a:solidFill>
                      <a:schemeClr val="tx1"/>
                    </a:solidFill>
                  </a:rPr>
                  <a:t>Dalam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tx1"/>
                    </a:solidFill>
                  </a:rPr>
                  <a:t>hal</a:t>
                </a:r>
                <a:r>
                  <a:rPr lang="en-US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𝛔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𝛔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en-ZW" dirty="0"/>
              </a:p>
              <a:p>
                <a:pPr lvl="0" algn="ctr"/>
                <a:endParaRPr lang="en-Z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ound Diagonal Corner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64" y="717250"/>
                <a:ext cx="7780035" cy="355122"/>
              </a:xfrm>
              <a:prstGeom prst="round2DiagRect">
                <a:avLst/>
              </a:prstGeom>
              <a:blipFill rotWithShape="1">
                <a:blip r:embed="rId3"/>
                <a:stretch>
                  <a:fillRect b="-6452"/>
                </a:stretch>
              </a:blip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>
            <a:stCxn id="4" idx="1"/>
          </p:cNvCxnSpPr>
          <p:nvPr/>
        </p:nvCxnSpPr>
        <p:spPr>
          <a:xfrm>
            <a:off x="4537482" y="1072372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0" y="1240287"/>
            <a:ext cx="9144000" cy="38614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36306" y="1541514"/>
                <a:ext cx="8714806" cy="36250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normal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memilki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dirty="0"/>
                  <a:t> yang </a:t>
                </a:r>
                <a:r>
                  <a:rPr lang="en-US" dirty="0" err="1"/>
                  <a:t>besarnya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100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% 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) </a:t>
                </a:r>
                <a:r>
                  <a:rPr lang="en-US" dirty="0" err="1"/>
                  <a:t>adalah</a:t>
                </a:r>
                <a:endParaRPr lang="en-ZW" dirty="0"/>
              </a:p>
              <a:p>
                <a:r>
                  <a:rPr lang="en-US" dirty="0" smtClean="0"/>
                  <a:t>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 i="1">
                        <a:latin typeface="Cambria Math"/>
                      </a:rPr>
                      <m:t>𝛔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b="1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 &lt;</m:t>
                    </m:r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 i="1">
                        <a:latin typeface="Cambria Math"/>
                      </a:rPr>
                      <m:t>𝛔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normal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𝛾</m:t>
                        </m:r>
                      </m:den>
                    </m:f>
                  </m:oMath>
                </a14:m>
                <a:endParaRPr lang="en-ZW" dirty="0"/>
              </a:p>
              <a:p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normal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memiliki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tetapi</a:t>
                </a:r>
                <a:r>
                  <a:rPr lang="en-US" dirty="0"/>
                  <a:t> </a:t>
                </a:r>
                <a:r>
                  <a:rPr lang="en-US" dirty="0" err="1"/>
                  <a:t>besarnya</a:t>
                </a:r>
                <a:r>
                  <a:rPr lang="en-US" dirty="0"/>
                  <a:t> </a:t>
                </a:r>
                <a:r>
                  <a:rPr lang="en-US" dirty="0" err="1"/>
                  <a:t>tidak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perlu</a:t>
                </a:r>
                <a:r>
                  <a:rPr lang="en-US" dirty="0"/>
                  <a:t> </a:t>
                </a:r>
                <a:r>
                  <a:rPr lang="en-US" dirty="0" err="1"/>
                  <a:t>tentukan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:r>
                  <a:rPr lang="en-US" dirty="0" err="1"/>
                  <a:t>gabungan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yang </a:t>
                </a:r>
                <a:r>
                  <a:rPr lang="en-US" dirty="0" err="1"/>
                  <a:t>dinyatakan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s</a:t>
                </a:r>
                <a:r>
                  <a:rPr lang="en-US" baseline="30000" dirty="0"/>
                  <a:t>2</a:t>
                </a:r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 smtClean="0"/>
                  <a:t>       </a:t>
                </a:r>
                <a:r>
                  <a:rPr lang="en-US" b="1" dirty="0"/>
                  <a:t>s</a:t>
                </a:r>
                <a:r>
                  <a:rPr lang="en-US" b="1" baseline="30000" dirty="0"/>
                  <a:t>2</a:t>
                </a:r>
                <a:r>
                  <a:rPr lang="en-US" b="1" dirty="0"/>
                  <a:t> =</a:t>
                </a:r>
                <a:r>
                  <a:rPr lang="en-US" b="1" baseline="30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  <m:sSup>
                          <m:sSup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𝐬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en-US" b="1" i="1"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e>
                        </m:d>
                        <m:sSup>
                          <m:sSup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𝐬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e>
                          <m:sup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𝐧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𝐧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den>
                    </m:f>
                  </m:oMath>
                </a14:m>
                <a:endParaRPr lang="en-ZW" dirty="0"/>
              </a:p>
              <a:p>
                <a:r>
                  <a:rPr lang="en-US" dirty="0"/>
                  <a:t>Interval </a:t>
                </a:r>
                <a:r>
                  <a:rPr lang="en-US" dirty="0" err="1"/>
                  <a:t>kepercayaannya</a:t>
                </a:r>
                <a:r>
                  <a:rPr lang="en-US" dirty="0"/>
                  <a:t> </a:t>
                </a:r>
                <a:r>
                  <a:rPr lang="en-US" dirty="0" err="1"/>
                  <a:t>ditentukan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menggunakan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student. </a:t>
                </a:r>
                <a:r>
                  <a:rPr lang="en-US" dirty="0" err="1"/>
                  <a:t>Rumus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100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%,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) </a:t>
                </a:r>
                <a:r>
                  <a:rPr lang="en-US" dirty="0" err="1"/>
                  <a:t>adalah</a:t>
                </a:r>
                <a:endParaRPr lang="en-ZW" dirty="0"/>
              </a:p>
              <a:p>
                <a:r>
                  <a:rPr lang="en-US" b="1" dirty="0" smtClean="0"/>
                  <a:t>     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𝐭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𝐩</m:t>
                        </m:r>
                      </m:sub>
                    </m:sSub>
                    <m:r>
                      <a:rPr lang="en-US" b="1" i="1">
                        <a:latin typeface="Cambria Math"/>
                      </a:rPr>
                      <m:t>𝐬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b="1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 &lt;</m:t>
                    </m:r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𝐭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𝐩</m:t>
                        </m:r>
                      </m:sub>
                    </m:sSub>
                    <m:r>
                      <a:rPr lang="en-US" b="1" i="1">
                        <a:latin typeface="Cambria Math"/>
                      </a:rPr>
                      <m:t>𝐬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s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 smtClean="0"/>
                  <a:t>rumus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diatas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dan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Student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2(1−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γ</m:t>
                        </m:r>
                        <m:r>
                          <a:rPr lang="en-US">
                            <a:latin typeface="Cambria Math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−2</m:t>
                    </m:r>
                  </m:oMath>
                </a14:m>
                <a:endParaRPr lang="en-ZW" dirty="0"/>
              </a:p>
              <a:p>
                <a:endParaRPr lang="en-ZW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306" y="1541514"/>
                <a:ext cx="8714806" cy="3625031"/>
              </a:xfrm>
              <a:prstGeom prst="rect">
                <a:avLst/>
              </a:prstGeom>
              <a:blipFill rotWithShape="1">
                <a:blip r:embed="rId4"/>
                <a:stretch>
                  <a:fillRect l="-210" t="-168" r="-210" b="-4034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62396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0"/>
            <a:ext cx="164386" cy="267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ound Diagonal Corner Rectangle 3"/>
              <p:cNvSpPr/>
              <p:nvPr/>
            </p:nvSpPr>
            <p:spPr>
              <a:xfrm>
                <a:off x="647464" y="267128"/>
                <a:ext cx="7780035" cy="355122"/>
              </a:xfrm>
              <a:prstGeom prst="round2Diag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b="1" dirty="0" smtClean="0">
                  <a:solidFill>
                    <a:schemeClr val="tx1"/>
                  </a:solidFill>
                </a:endParaRPr>
              </a:p>
              <a:p>
                <a:pPr algn="ctr"/>
                <a:r>
                  <a:rPr lang="en-US" b="1" dirty="0" err="1" smtClean="0">
                    <a:solidFill>
                      <a:schemeClr val="tx1"/>
                    </a:solidFill>
                  </a:rPr>
                  <a:t>Dalam</a:t>
                </a:r>
                <a:r>
                  <a:rPr lang="en-US" b="1" dirty="0" smtClean="0">
                    <a:solidFill>
                      <a:schemeClr val="tx1"/>
                    </a:solidFill>
                  </a:rPr>
                  <a:t> </a:t>
                </a:r>
                <a:r>
                  <a:rPr lang="en-US" b="1" dirty="0" err="1">
                    <a:solidFill>
                      <a:schemeClr val="tx1"/>
                    </a:solidFill>
                  </a:rPr>
                  <a:t>hal</a:t>
                </a:r>
                <a:r>
                  <a:rPr lang="en-US" b="1" dirty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𝛔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≠</m:t>
                    </m:r>
                  </m:oMath>
                </a14:m>
                <a:r>
                  <a:rPr lang="en-US" b="1" dirty="0" smtClean="0">
                    <a:solidFill>
                      <a:schemeClr val="tx1"/>
                    </a:solidFill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b="1" i="1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𝛔</m:t>
                        </m:r>
                      </m:e>
                      <m:sub>
                        <m:r>
                          <a:rPr lang="en-US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b>
                    </m:sSub>
                  </m:oMath>
                </a14:m>
                <a:endParaRPr lang="en-ZW" dirty="0"/>
              </a:p>
              <a:p>
                <a:pPr lvl="0" algn="ctr"/>
                <a:endParaRPr lang="en-ZW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" name="Round Diagonal Corner 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464" y="267128"/>
                <a:ext cx="7780035" cy="355122"/>
              </a:xfrm>
              <a:prstGeom prst="round2DiagRect">
                <a:avLst/>
              </a:prstGeom>
              <a:blipFill rotWithShape="1">
                <a:blip r:embed="rId3"/>
                <a:stretch>
                  <a:fillRect b="-6452"/>
                </a:stretch>
              </a:blipFill>
              <a:ln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>
            <a:stCxn id="4" idx="1"/>
          </p:cNvCxnSpPr>
          <p:nvPr/>
        </p:nvCxnSpPr>
        <p:spPr>
          <a:xfrm>
            <a:off x="4537482" y="622250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328773" y="800206"/>
            <a:ext cx="8458475" cy="371419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4994" y="1094948"/>
                <a:ext cx="8542532" cy="210224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normal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≠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teori</a:t>
                </a:r>
                <a:r>
                  <a:rPr lang="en-US" dirty="0"/>
                  <a:t> </a:t>
                </a:r>
                <a:r>
                  <a:rPr lang="en-US" dirty="0" err="1"/>
                  <a:t>diatas</a:t>
                </a:r>
                <a:r>
                  <a:rPr lang="en-US" dirty="0"/>
                  <a:t> </a:t>
                </a:r>
                <a:r>
                  <a:rPr lang="en-US" dirty="0" err="1"/>
                  <a:t>tidak</a:t>
                </a:r>
                <a:r>
                  <a:rPr lang="en-US" dirty="0"/>
                  <a:t> </a:t>
                </a:r>
                <a:r>
                  <a:rPr lang="en-US" dirty="0" err="1"/>
                  <a:t>berlaku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teori</a:t>
                </a:r>
                <a:r>
                  <a:rPr lang="en-US" dirty="0"/>
                  <a:t> yang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hanya</a:t>
                </a:r>
                <a:r>
                  <a:rPr lang="en-US" dirty="0"/>
                  <a:t> </a:t>
                </a:r>
                <a:r>
                  <a:rPr lang="en-US" dirty="0" err="1"/>
                  <a:t>bersifat</a:t>
                </a:r>
                <a:r>
                  <a:rPr lang="en-US" dirty="0"/>
                  <a:t> </a:t>
                </a:r>
                <a:r>
                  <a:rPr lang="en-US" dirty="0" err="1"/>
                  <a:t>pendekatan</a:t>
                </a:r>
                <a:r>
                  <a:rPr lang="en-US" dirty="0"/>
                  <a:t>.</a:t>
                </a:r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memisalkan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s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sampel-sampel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  </a:t>
                </a:r>
                <a:r>
                  <a:rPr lang="en-US" dirty="0" err="1"/>
                  <a:t>berukuran</a:t>
                </a:r>
                <a:r>
                  <a:rPr lang="en-US" dirty="0"/>
                  <a:t> </a:t>
                </a:r>
                <a:r>
                  <a:rPr lang="en-US" dirty="0" err="1"/>
                  <a:t>cukup</a:t>
                </a:r>
                <a:r>
                  <a:rPr lang="en-US" dirty="0"/>
                  <a:t> </a:t>
                </a:r>
                <a:r>
                  <a:rPr lang="en-US" dirty="0" err="1"/>
                  <a:t>besar</a:t>
                </a:r>
                <a:r>
                  <a:rPr lang="en-US" dirty="0"/>
                  <a:t>,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dilakukan</a:t>
                </a:r>
                <a:r>
                  <a:rPr lang="en-US" dirty="0"/>
                  <a:t> </a:t>
                </a:r>
                <a:r>
                  <a:rPr lang="en-US" dirty="0" err="1"/>
                  <a:t>pendekatan</a:t>
                </a:r>
                <a:r>
                  <a:rPr lang="en-US" dirty="0"/>
                  <a:t> </a:t>
                </a:r>
                <a:r>
                  <a:rPr lang="en-US" dirty="0" err="1"/>
                  <a:t>kepada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normal.</a:t>
                </a:r>
                <a:endParaRPr lang="en-ZW" dirty="0"/>
              </a:p>
              <a:p>
                <a:r>
                  <a:rPr lang="en-US" dirty="0" err="1"/>
                  <a:t>Rumus</a:t>
                </a:r>
                <a:r>
                  <a:rPr lang="en-US" dirty="0"/>
                  <a:t>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</a:t>
                </a:r>
                <a:r>
                  <a:rPr lang="en-US" dirty="0" err="1"/>
                  <a:t>ditentukan</a:t>
                </a:r>
                <a:r>
                  <a:rPr lang="en-US" dirty="0"/>
                  <a:t> </a:t>
                </a:r>
                <a:r>
                  <a:rPr lang="en-US" dirty="0" err="1"/>
                  <a:t>oleh</a:t>
                </a:r>
                <a:r>
                  <a:rPr lang="en-US" dirty="0"/>
                  <a:t>:</a:t>
                </a:r>
                <a:endParaRPr lang="en-ZW" dirty="0"/>
              </a:p>
              <a:p>
                <a:r>
                  <a:rPr lang="en-US" dirty="0"/>
                  <a:t>	    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ZW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𝐬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ZW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𝐬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𝟐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b="1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</m:sub>
                    </m:sSub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𝝁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 &lt;</m:t>
                    </m:r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̅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𝒙</m:t>
                                </m:r>
                              </m:e>
                            </m:acc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>
                        <a:latin typeface="Cambria Math"/>
                      </a:rPr>
                      <m:t>++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ZW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𝐬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ZW" b="1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𝐬</m:t>
                                    </m:r>
                                  </m:e>
                                  <m:sub>
                                    <m:r>
                                      <a:rPr lang="en-US" b="1" i="1">
                                        <a:latin typeface="Cambria Math"/>
                                      </a:rPr>
                                      <m:t>𝟏</m:t>
                                    </m:r>
                                  </m:sub>
                                </m:sSub>
                              </m:e>
                              <m:sup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normal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𝛾</m:t>
                        </m:r>
                      </m:den>
                    </m:f>
                  </m:oMath>
                </a14:m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94" y="1094948"/>
                <a:ext cx="8542532" cy="2102242"/>
              </a:xfrm>
              <a:prstGeom prst="rect">
                <a:avLst/>
              </a:prstGeom>
              <a:blipFill rotWithShape="1">
                <a:blip r:embed="rId4"/>
                <a:stretch>
                  <a:fillRect l="-143" t="-291" b="-18895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89494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0"/>
            <a:ext cx="164386" cy="2671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4" name="Round Diagonal Corner Rectangle 3"/>
          <p:cNvSpPr/>
          <p:nvPr/>
        </p:nvSpPr>
        <p:spPr>
          <a:xfrm>
            <a:off x="647464" y="267128"/>
            <a:ext cx="7780035" cy="35512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b="1" dirty="0" smtClean="0">
              <a:solidFill>
                <a:schemeClr val="tx1"/>
              </a:solidFill>
            </a:endParaRPr>
          </a:p>
          <a:p>
            <a:pPr lvl="0" algn="ctr"/>
            <a:endParaRPr lang="en-US" b="1" dirty="0" smtClean="0">
              <a:solidFill>
                <a:schemeClr val="tx1"/>
              </a:solidFill>
            </a:endParaRPr>
          </a:p>
          <a:p>
            <a:pPr lvl="0" algn="ctr"/>
            <a:r>
              <a:rPr lang="en-US" b="1" dirty="0" err="1" smtClean="0">
                <a:solidFill>
                  <a:schemeClr val="tx1"/>
                </a:solidFill>
              </a:rPr>
              <a:t>Observasi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Berpasangan</a:t>
            </a:r>
            <a:endParaRPr lang="en-ZW" dirty="0">
              <a:solidFill>
                <a:schemeClr val="tx1"/>
              </a:solidFill>
            </a:endParaRPr>
          </a:p>
          <a:p>
            <a:pPr algn="ctr"/>
            <a:endParaRPr lang="en-ZW" dirty="0"/>
          </a:p>
          <a:p>
            <a:pPr lvl="0" algn="ctr"/>
            <a:endParaRPr lang="en-ZW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>
            <a:stCxn id="4" idx="1"/>
          </p:cNvCxnSpPr>
          <p:nvPr/>
        </p:nvCxnSpPr>
        <p:spPr>
          <a:xfrm>
            <a:off x="4537482" y="622250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328774" y="800206"/>
            <a:ext cx="8412443" cy="4234054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7075" y="999744"/>
                <a:ext cx="7970237" cy="38960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hal</a:t>
                </a:r>
                <a:r>
                  <a:rPr lang="en-US" dirty="0"/>
                  <a:t> </a:t>
                </a:r>
                <a:r>
                  <a:rPr lang="en-US" dirty="0" err="1"/>
                  <a:t>berpasangan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menaksirkan</a:t>
                </a:r>
                <a:r>
                  <a:rPr lang="en-US" dirty="0"/>
                  <a:t> </a:t>
                </a:r>
                <a:r>
                  <a:rPr lang="en-US" dirty="0" err="1"/>
                  <a:t>selisih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beda</a:t>
                </a:r>
                <a:r>
                  <a:rPr lang="en-US" dirty="0"/>
                  <a:t> rata-rata </a:t>
                </a:r>
                <a:endParaRPr lang="en-ZW" dirty="0"/>
              </a:p>
              <a:p>
                <a:r>
                  <a:rPr lang="en-US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en-US" dirty="0"/>
                  <a:t> -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sub>
                    </m:sSub>
                  </m:oMath>
                </a14:m>
                <a:r>
                  <a:rPr lang="en-US" dirty="0"/>
                  <a:t>, </a:t>
                </a:r>
                <a:r>
                  <a:rPr lang="en-US" dirty="0" err="1"/>
                  <a:t>dapat</a:t>
                </a:r>
                <a:r>
                  <a:rPr lang="en-US" dirty="0"/>
                  <a:t> pula </a:t>
                </a: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selisih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beda</a:t>
                </a:r>
                <a:r>
                  <a:rPr lang="en-US" dirty="0"/>
                  <a:t> </a:t>
                </a:r>
                <a:r>
                  <a:rPr lang="en-US" dirty="0" err="1"/>
                  <a:t>tiap</a:t>
                </a:r>
                <a:r>
                  <a:rPr lang="en-US" dirty="0"/>
                  <a:t> </a:t>
                </a:r>
                <a:r>
                  <a:rPr lang="en-US" dirty="0" err="1"/>
                  <a:t>pasangan</a:t>
                </a:r>
                <a:r>
                  <a:rPr lang="en-US" dirty="0"/>
                  <a:t> data </a:t>
                </a:r>
                <a:r>
                  <a:rPr lang="en-US" dirty="0" err="1"/>
                  <a:t>yaitu</a:t>
                </a:r>
                <a:endParaRPr lang="en-ZW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-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,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-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,…,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-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,</a:t>
                </a:r>
                <a:endParaRPr lang="en-ZW" dirty="0"/>
              </a:p>
              <a:p>
                <a:r>
                  <a:rPr lang="en-US" dirty="0"/>
                  <a:t>Dari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berukuran</a:t>
                </a:r>
                <a:r>
                  <a:rPr lang="en-US" dirty="0"/>
                  <a:t> n yang </a:t>
                </a:r>
                <a:r>
                  <a:rPr lang="en-US" dirty="0" err="1"/>
                  <a:t>datanya</a:t>
                </a:r>
                <a:r>
                  <a:rPr lang="en-US" dirty="0"/>
                  <a:t> </a:t>
                </a:r>
                <a:r>
                  <a:rPr lang="en-US" dirty="0" err="1"/>
                  <a:t>terdiri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,…,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dihitung</a:t>
                </a:r>
                <a:r>
                  <a:rPr lang="en-US" dirty="0"/>
                  <a:t> rata-rata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simpangan</a:t>
                </a:r>
                <a:r>
                  <a:rPr lang="en-US" dirty="0"/>
                  <a:t>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menggunakan</a:t>
                </a:r>
                <a:endParaRPr lang="en-ZW" dirty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dirty="0"/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>
                            <a:latin typeface="Cambria Math"/>
                          </a:rPr>
                          <m:t>∑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dirty="0"/>
                  <a:t> ,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  <m:r>
                          <a:rPr lang="en-US">
                            <a:latin typeface="Cambria Math"/>
                          </a:rPr>
                          <m:t>∑</m:t>
                        </m:r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−(</m:t>
                        </m:r>
                        <m:r>
                          <a:rPr lang="en-US">
                            <a:latin typeface="Cambria Math"/>
                          </a:rPr>
                          <m:t>∑</m:t>
                        </m:r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B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  <m:r>
                          <a:rPr lang="en-US">
                            <a:latin typeface="Cambria Math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>
                            <a:latin typeface="Cambria Math"/>
                          </a:rPr>
                          <m:t>1)</m:t>
                        </m:r>
                      </m:den>
                    </m:f>
                  </m:oMath>
                </a14:m>
                <a:endParaRPr lang="en-ZW" dirty="0"/>
              </a:p>
              <a:p>
                <a:r>
                  <a:rPr lang="en-US" b="1" dirty="0"/>
                  <a:t> </a:t>
                </a:r>
                <a:endParaRPr lang="en-ZW" dirty="0"/>
              </a:p>
              <a:p>
                <a:r>
                  <a:rPr lang="en-US" dirty="0" err="1"/>
                  <a:t>Rumus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100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%,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endParaRPr lang="en-ZW" dirty="0"/>
              </a:p>
              <a:p>
                <a:r>
                  <a:rPr lang="en-US" dirty="0"/>
                  <a:t>(I.15) 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dirty="0"/>
                  <a:t>-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p</a:t>
                </a:r>
                <a:r>
                  <a:rPr lang="en-US" baseline="-25000" dirty="0"/>
                  <a:t>,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>
                            <a:latin typeface="Cambria Math"/>
                          </a:rPr>
                          <m:t>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>
                        <a:latin typeface="Cambria Math"/>
                      </a:rPr>
                      <m:t>&lt;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B</m:t>
                        </m:r>
                      </m:e>
                    </m:acc>
                  </m:oMath>
                </a14:m>
                <a:r>
                  <a:rPr lang="en-US" dirty="0"/>
                  <a:t>+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p</a:t>
                </a:r>
                <a:r>
                  <a:rPr lang="en-US" baseline="-25000" dirty="0"/>
                  <a:t>,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sub>
                        </m:sSub>
                        <m:r>
                          <a:rPr lang="en-US">
                            <a:latin typeface="Cambria Math"/>
                          </a:rPr>
                          <m:t>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i="1" dirty="0"/>
                  <a:t> </a:t>
                </a:r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t</a:t>
                </a:r>
                <a:r>
                  <a:rPr lang="en-US" baseline="-25000" dirty="0" err="1"/>
                  <a:t>p</a:t>
                </a:r>
                <a:r>
                  <a:rPr lang="en-US" baseline="-25000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student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i="1" dirty="0"/>
                  <a:t>p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(1+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𝛾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= (n-1)</a:t>
                </a:r>
                <a:endParaRPr lang="en-ZW" dirty="0"/>
              </a:p>
              <a:p>
                <a:r>
                  <a:rPr lang="en-US" dirty="0" err="1"/>
                  <a:t>Contoh</a:t>
                </a:r>
                <a:r>
                  <a:rPr lang="en-US" dirty="0"/>
                  <a:t> :</a:t>
                </a:r>
                <a:endParaRPr lang="en-ZW" dirty="0"/>
              </a:p>
              <a:p>
                <a:r>
                  <a:rPr lang="en-US" dirty="0"/>
                  <a:t>Ada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acara</a:t>
                </a:r>
                <a:r>
                  <a:rPr lang="en-US" dirty="0"/>
                  <a:t> </a:t>
                </a:r>
                <a:r>
                  <a:rPr lang="en-US" dirty="0" err="1"/>
                  <a:t>pengukuran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mengukur</a:t>
                </a:r>
                <a:r>
                  <a:rPr lang="en-US" dirty="0"/>
                  <a:t> </a:t>
                </a:r>
                <a:r>
                  <a:rPr lang="en-US" dirty="0" err="1"/>
                  <a:t>kelembaban</a:t>
                </a:r>
                <a:r>
                  <a:rPr lang="en-US" dirty="0"/>
                  <a:t> </a:t>
                </a:r>
                <a:r>
                  <a:rPr lang="en-US" dirty="0" err="1"/>
                  <a:t>suatu</a:t>
                </a:r>
                <a:r>
                  <a:rPr lang="en-US" dirty="0"/>
                  <a:t> </a:t>
                </a:r>
                <a:r>
                  <a:rPr lang="en-US" dirty="0" err="1"/>
                  <a:t>zat</a:t>
                </a:r>
                <a:r>
                  <a:rPr lang="en-US" dirty="0"/>
                  <a:t>. Cara 1 </a:t>
                </a:r>
                <a:r>
                  <a:rPr lang="en-US" dirty="0" err="1"/>
                  <a:t>dilakukan</a:t>
                </a:r>
                <a:r>
                  <a:rPr lang="en-US" dirty="0"/>
                  <a:t> 50 </a:t>
                </a:r>
                <a:r>
                  <a:rPr lang="en-US" dirty="0" err="1"/>
                  <a:t>kalii</a:t>
                </a:r>
                <a:r>
                  <a:rPr lang="en-US" dirty="0"/>
                  <a:t> yang </a:t>
                </a:r>
                <a:r>
                  <a:rPr lang="en-US" dirty="0" err="1"/>
                  <a:t>menghasilkan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Z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60,2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ZW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24,. Cara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dilakukan</a:t>
                </a:r>
                <a:r>
                  <a:rPr lang="en-US" dirty="0"/>
                  <a:t> 60 kali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Z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= 70,4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ZW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  <m:sup>
                        <m:r>
                          <a:rPr lang="en-US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=37,2. </a:t>
                </a:r>
                <a:r>
                  <a:rPr lang="en-US" dirty="0" err="1"/>
                  <a:t>Tentukan</a:t>
                </a:r>
                <a:r>
                  <a:rPr lang="en-US" dirty="0"/>
                  <a:t>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95% </a:t>
                </a:r>
                <a:r>
                  <a:rPr lang="en-US" dirty="0" err="1"/>
                  <a:t>mengenai</a:t>
                </a:r>
                <a:r>
                  <a:rPr lang="en-US" dirty="0"/>
                  <a:t> </a:t>
                </a:r>
                <a:r>
                  <a:rPr lang="en-US" dirty="0" err="1"/>
                  <a:t>perbedaan</a:t>
                </a:r>
                <a:r>
                  <a:rPr lang="en-US" dirty="0"/>
                  <a:t> rata-rata </a:t>
                </a:r>
                <a:r>
                  <a:rPr lang="en-US" dirty="0" err="1"/>
                  <a:t>pengukuran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cara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075" y="999744"/>
                <a:ext cx="7970237" cy="3896003"/>
              </a:xfrm>
              <a:prstGeom prst="rect">
                <a:avLst/>
              </a:prstGeom>
              <a:blipFill rotWithShape="1">
                <a:blip r:embed="rId3"/>
                <a:stretch>
                  <a:fillRect l="-153" t="-156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4980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cxnSp>
        <p:nvCxnSpPr>
          <p:cNvPr id="15" name="Straight Connector 14"/>
          <p:cNvCxnSpPr/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404683" y="-92467"/>
            <a:ext cx="8197141" cy="51049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4756" y="34493"/>
                <a:ext cx="7878469" cy="50399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Penyelesaian</a:t>
                </a:r>
                <a:r>
                  <a:rPr lang="en-US" dirty="0"/>
                  <a:t>:</a:t>
                </a:r>
                <a:endParaRPr lang="en-ZW" dirty="0"/>
              </a:p>
              <a:p>
                <a:r>
                  <a:rPr lang="en-US" dirty="0" err="1"/>
                  <a:t>Diketahui</a:t>
                </a:r>
                <a:r>
                  <a:rPr lang="en-US" dirty="0"/>
                  <a:t>:</a:t>
                </a:r>
                <a:endParaRPr lang="en-ZW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Z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60,2 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ZW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e>
                      <m:sup>
                        <m:r>
                          <a:rPr lang="en-US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i="1">
                        <a:latin typeface="Cambria Math"/>
                      </a:rPr>
                      <m:t>=</m:t>
                    </m:r>
                  </m:oMath>
                </a14:m>
                <a:r>
                  <a:rPr lang="en-US" dirty="0"/>
                  <a:t> 24</a:t>
                </a:r>
                <a:endParaRPr lang="en-ZW" dirty="0"/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ZW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i="1">
                                <a:latin typeface="Cambria Math"/>
                              </a:rPr>
                              <m:t>𝑥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= 70,4 ;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ZW" i="1">
                            <a:latin typeface="Cambria Math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s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  <m:sup>
                        <m:r>
                          <a:rPr lang="en-US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=37,2</a:t>
                </a:r>
                <a:endParaRPr lang="en-ZW" dirty="0"/>
              </a:p>
              <a:p>
                <a:r>
                  <a:rPr lang="en-US" dirty="0" err="1"/>
                  <a:t>Dimisalkan</a:t>
                </a:r>
                <a:r>
                  <a:rPr lang="en-US" dirty="0"/>
                  <a:t> </a:t>
                </a:r>
                <a:r>
                  <a:rPr lang="en-US" dirty="0" err="1"/>
                  <a:t>hasil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cara</a:t>
                </a:r>
                <a:r>
                  <a:rPr lang="en-US" dirty="0"/>
                  <a:t> </a:t>
                </a:r>
                <a:r>
                  <a:rPr lang="en-US" dirty="0" err="1"/>
                  <a:t>pengukuran</a:t>
                </a:r>
                <a:r>
                  <a:rPr lang="en-US" dirty="0"/>
                  <a:t> </a:t>
                </a:r>
                <a:r>
                  <a:rPr lang="en-US" dirty="0" err="1"/>
                  <a:t>berdistribuasi</a:t>
                </a:r>
                <a:r>
                  <a:rPr lang="en-US" dirty="0"/>
                  <a:t> normal.</a:t>
                </a:r>
                <a:endParaRPr lang="en-ZW" dirty="0"/>
              </a:p>
              <a:p>
                <a:r>
                  <a:rPr lang="en-US" i="1" dirty="0"/>
                  <a:t>p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(1+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𝛾</m:t>
                    </m:r>
                    <m:r>
                      <a:rPr lang="en-US" i="1">
                        <a:latin typeface="Cambria Math"/>
                      </a:rPr>
                      <m:t>)</m:t>
                    </m:r>
                  </m:oMath>
                </a14:m>
                <a:r>
                  <a:rPr lang="en-US" dirty="0"/>
                  <a:t>=</a:t>
                </a:r>
                <a:r>
                  <a:rPr lang="en-US" i="1" dirty="0"/>
                  <a:t> 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(1+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0,95)</m:t>
                    </m:r>
                  </m:oMath>
                </a14:m>
                <a:r>
                  <a:rPr lang="en-US" dirty="0"/>
                  <a:t>= 0,97 ; </a:t>
                </a:r>
                <a:r>
                  <a:rPr lang="en-US" dirty="0" err="1"/>
                  <a:t>dk</a:t>
                </a:r>
                <a:r>
                  <a:rPr lang="en-US" dirty="0"/>
                  <a:t> = 50+60-2=108</a:t>
                </a:r>
                <a:endParaRPr lang="en-ZW" dirty="0"/>
              </a:p>
              <a:p>
                <a:r>
                  <a:rPr lang="en-US" b="1" dirty="0" err="1"/>
                  <a:t>karena</a:t>
                </a:r>
                <a:r>
                  <a:rPr lang="en-US" b="1" dirty="0"/>
                  <a:t> </a:t>
                </a:r>
                <a:r>
                  <a:rPr lang="en-US" b="1" dirty="0" err="1"/>
                  <a:t>kedua</a:t>
                </a:r>
                <a:r>
                  <a:rPr lang="en-US" b="1" dirty="0"/>
                  <a:t> </a:t>
                </a:r>
                <a:r>
                  <a:rPr lang="en-US" b="1" dirty="0" err="1"/>
                  <a:t>populasi</a:t>
                </a:r>
                <a:r>
                  <a:rPr lang="en-US" b="1" dirty="0"/>
                  <a:t> normal </a:t>
                </a:r>
                <a:r>
                  <a:rPr lang="en-US" b="1" dirty="0" err="1"/>
                  <a:t>dan</a:t>
                </a:r>
                <a:r>
                  <a:rPr lang="en-US" b="1" dirty="0"/>
                  <a:t> </a:t>
                </a:r>
                <a:r>
                  <a:rPr lang="en-US" b="1" dirty="0" err="1"/>
                  <a:t>memiliki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=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tetapi</a:t>
                </a:r>
                <a:r>
                  <a:rPr lang="en-US" dirty="0"/>
                  <a:t> </a:t>
                </a:r>
                <a:r>
                  <a:rPr lang="en-US" dirty="0" err="1"/>
                  <a:t>besarnya</a:t>
                </a:r>
                <a:r>
                  <a:rPr lang="en-US" dirty="0"/>
                  <a:t> </a:t>
                </a:r>
                <a:r>
                  <a:rPr lang="en-US" dirty="0" err="1"/>
                  <a:t>tidak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varians</a:t>
                </a:r>
                <a:r>
                  <a:rPr lang="en-US" dirty="0"/>
                  <a:t> </a:t>
                </a:r>
                <a:r>
                  <a:rPr lang="en-US" dirty="0" err="1"/>
                  <a:t>gabungan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berikut</a:t>
                </a:r>
                <a:r>
                  <a:rPr lang="en-US" dirty="0"/>
                  <a:t>:</a:t>
                </a:r>
                <a:endParaRPr lang="en-ZW" dirty="0"/>
              </a:p>
              <a:p>
                <a:r>
                  <a:rPr lang="en-US" b="1" dirty="0"/>
                  <a:t> </a:t>
                </a:r>
                <a:endParaRPr lang="en-ZW" dirty="0"/>
              </a:p>
              <a:p>
                <a:r>
                  <a:rPr lang="en-US" dirty="0"/>
                  <a:t>s</a:t>
                </a:r>
                <a:r>
                  <a:rPr lang="en-US" baseline="30000" dirty="0"/>
                  <a:t>2</a:t>
                </a:r>
                <a:r>
                  <a:rPr lang="en-US" dirty="0"/>
                  <a:t> =</a:t>
                </a:r>
                <a:r>
                  <a:rPr lang="en-US" baseline="30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n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sSup>
                          <m:sSupPr>
                            <m:ctrlPr>
                              <a:rPr lang="en-ZW" i="1">
                                <a:latin typeface="Cambria Math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s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e>
                          <m:sup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/>
                              </a:rPr>
                              <m:t>50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>
                            <a:latin typeface="Cambria Math"/>
                          </a:rPr>
                          <m:t>(24,7)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d>
                          <m:dPr>
                            <m:ctrlPr>
                              <a:rPr lang="en-ZW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/>
                              </a:rPr>
                              <m:t>60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e>
                        </m:d>
                        <m:r>
                          <a:rPr lang="en-US">
                            <a:latin typeface="Cambria Math"/>
                          </a:rPr>
                          <m:t>(37,2)</m:t>
                        </m:r>
                      </m:num>
                      <m:den>
                        <m:r>
                          <a:rPr lang="en-US">
                            <a:latin typeface="Cambria Math"/>
                          </a:rPr>
                          <m:t>50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>
                            <a:latin typeface="Cambria Math"/>
                          </a:rPr>
                          <m:t>60</m:t>
                        </m:r>
                        <m:r>
                          <a:rPr lang="en-US" i="1">
                            <a:latin typeface="Cambria Math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dirty="0"/>
                  <a:t> = 31,53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maka</a:t>
                </a:r>
                <a:r>
                  <a:rPr lang="en-US" dirty="0"/>
                  <a:t>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</a:t>
                </a:r>
                <a:endParaRPr lang="en-ZW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ZW" sz="1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ZW" sz="1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ZW" sz="1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2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ZW" sz="1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2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20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1200">
                          <a:latin typeface="Cambria Math"/>
                        </a:rPr>
                        <m:t>s</m:t>
                      </m:r>
                      <m:rad>
                        <m:radPr>
                          <m:degHide m:val="on"/>
                          <m:ctrlPr>
                            <a:rPr lang="en-ZW" sz="1200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ZW" sz="12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200" i="1">
                              <a:latin typeface="Cambria Math"/>
                            </a:rPr>
                            <m:t>+ </m:t>
                          </m:r>
                          <m:f>
                            <m:f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ZW" sz="12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  <m:r>
                        <a:rPr lang="en-US" sz="1200">
                          <a:latin typeface="Cambria Math"/>
                        </a:rPr>
                        <m:t>&lt;  </m:t>
                      </m:r>
                      <m:sSub>
                        <m:sSubPr>
                          <m:ctrlPr>
                            <a:rPr lang="en-ZW" sz="1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r>
                            <a:rPr lang="en-US" sz="1200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sz="12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en-ZW" sz="1200" i="1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1200" i="1">
                              <a:latin typeface="Cambria Math"/>
                            </a:rPr>
                            <m:t>𝜇</m:t>
                          </m:r>
                        </m:e>
                        <m:sub>
                          <m:r>
                            <a:rPr lang="en-US" sz="1200" i="1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sz="1200">
                          <a:latin typeface="Cambria Math"/>
                        </a:rPr>
                        <m:t> &lt;</m:t>
                      </m:r>
                      <m:d>
                        <m:dPr>
                          <m:ctrlPr>
                            <a:rPr lang="en-ZW" sz="1200" i="1">
                              <a:latin typeface="Cambria Math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ZW" sz="1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200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2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ZW" sz="1200" i="1"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1200" i="1"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1200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2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ZW" sz="1200" i="1">
                              <a:latin typeface="Cambria Math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200">
                              <a:latin typeface="Cambria Math"/>
                            </a:rPr>
                            <m:t>t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sz="1200">
                              <a:latin typeface="Cambria Math"/>
                            </a:rPr>
                            <m:t>p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sz="1200">
                          <a:latin typeface="Cambria Math"/>
                        </a:rPr>
                        <m:t>s</m:t>
                      </m:r>
                      <m:rad>
                        <m:radPr>
                          <m:degHide m:val="on"/>
                          <m:ctrlPr>
                            <a:rPr lang="en-ZW" sz="1200" i="1">
                              <a:latin typeface="Cambria Math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ZW" sz="12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𝟏</m:t>
                                  </m:r>
                                </m:sub>
                              </m:sSub>
                            </m:den>
                          </m:f>
                          <m:r>
                            <a:rPr lang="en-US" sz="1200" i="1">
                              <a:latin typeface="Cambria Math"/>
                            </a:rPr>
                            <m:t>+ </m:t>
                          </m:r>
                          <m:f>
                            <m:fPr>
                              <m:ctrlPr>
                                <a:rPr lang="en-ZW" sz="12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1200" i="1">
                                  <a:latin typeface="Cambria Math"/>
                                </a:rPr>
                                <m:t>1</m:t>
                              </m:r>
                            </m:num>
                            <m:den>
                              <m:sSub>
                                <m:sSubPr>
                                  <m:ctrlPr>
                                    <a:rPr lang="en-ZW" sz="1200" b="1" i="1"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𝐧</m:t>
                                  </m:r>
                                </m:e>
                                <m:sub>
                                  <m:r>
                                    <a:rPr lang="en-US" sz="1200" b="1" i="1">
                                      <a:latin typeface="Cambria Math"/>
                                    </a:rPr>
                                    <m:t>𝟐</m:t>
                                  </m:r>
                                </m:sub>
                              </m:sSub>
                            </m:den>
                          </m:f>
                        </m:e>
                      </m:rad>
                    </m:oMath>
                  </m:oMathPara>
                </a14:m>
                <a:endParaRPr lang="en-ZW" sz="1200" dirty="0"/>
              </a:p>
              <a:p>
                <a:r>
                  <a:rPr lang="en-US" sz="1200" dirty="0"/>
                  <a:t>(70,4 - 60,2) – t</a:t>
                </a:r>
                <a:r>
                  <a:rPr lang="en-US" sz="1200" baseline="-25000" dirty="0"/>
                  <a:t>0,975;108,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sz="12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31,53</m:t>
                            </m:r>
                          </m:num>
                          <m:den>
                            <m:r>
                              <a:rPr lang="en-US" sz="1200" b="1" i="1">
                                <a:latin typeface="Cambria Math"/>
                              </a:rPr>
                              <m:t>𝟓𝟎</m:t>
                            </m:r>
                          </m:den>
                        </m:f>
                        <m:r>
                          <a:rPr lang="en-US" sz="1200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31,53</m:t>
                            </m:r>
                          </m:num>
                          <m:den>
                            <m:r>
                              <a:rPr lang="en-US" sz="1200" b="1" i="1">
                                <a:latin typeface="Cambria Math"/>
                              </a:rPr>
                              <m:t>𝟔𝟎</m:t>
                            </m:r>
                          </m:den>
                        </m:f>
                      </m:e>
                    </m:rad>
                    <m:r>
                      <a:rPr lang="en-US" sz="1200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2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200" dirty="0"/>
                  <a:t>&lt;(70,4 - 60,2) + t</a:t>
                </a:r>
                <a:r>
                  <a:rPr lang="en-US" sz="1200" baseline="-25000" dirty="0"/>
                  <a:t>0,975;108,</a:t>
                </a:r>
                <a14:m>
                  <m:oMath xmlns:m="http://schemas.openxmlformats.org/officeDocument/2006/math">
                    <m:r>
                      <a:rPr lang="en-US" sz="1200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sz="1200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31,53</m:t>
                            </m:r>
                          </m:num>
                          <m:den>
                            <m:r>
                              <a:rPr lang="en-US" sz="1200" b="1" i="1">
                                <a:latin typeface="Cambria Math"/>
                              </a:rPr>
                              <m:t>𝟓𝟎</m:t>
                            </m:r>
                          </m:den>
                        </m:f>
                        <m:r>
                          <a:rPr lang="en-US" sz="1200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sz="12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200" i="1">
                                <a:latin typeface="Cambria Math"/>
                              </a:rPr>
                              <m:t>31,53</m:t>
                            </m:r>
                          </m:num>
                          <m:den>
                            <m:r>
                              <a:rPr lang="en-US" sz="1200" b="1" i="1">
                                <a:latin typeface="Cambria Math"/>
                              </a:rPr>
                              <m:t>𝟔𝟎</m:t>
                            </m:r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/>
                  <a:t>(</a:t>
                </a:r>
                <a:r>
                  <a:rPr lang="en-US" sz="1200" dirty="0"/>
                  <a:t>70,4-60,2) – (1,984)(1,08) </a:t>
                </a:r>
                <a14:m>
                  <m:oMath xmlns:m="http://schemas.openxmlformats.org/officeDocument/2006/math">
                    <m:r>
                      <a:rPr lang="en-US" sz="1200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2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200" dirty="0"/>
                  <a:t>&lt; (70,4-60,2) + (1,984)(1,08)</a:t>
                </a:r>
                <a:endParaRPr lang="en-ZW" sz="1200" dirty="0"/>
              </a:p>
              <a:p>
                <a:r>
                  <a:rPr lang="en-US" sz="1200" dirty="0"/>
                  <a:t>8,06</a:t>
                </a:r>
                <a14:m>
                  <m:oMath xmlns:m="http://schemas.openxmlformats.org/officeDocument/2006/math">
                    <m:r>
                      <a:rPr lang="en-US" sz="1200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sz="12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sz="1200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sz="1200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sz="1200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1200" dirty="0"/>
                  <a:t>&lt;12,34</a:t>
                </a:r>
                <a:endParaRPr lang="en-ZW" sz="1200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Jadi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merasa</a:t>
                </a:r>
                <a:r>
                  <a:rPr lang="en-US" dirty="0"/>
                  <a:t> 95% </a:t>
                </a:r>
                <a:r>
                  <a:rPr lang="en-US" dirty="0" err="1"/>
                  <a:t>yakin</a:t>
                </a:r>
                <a:r>
                  <a:rPr lang="en-US" dirty="0"/>
                  <a:t>(</a:t>
                </a:r>
                <a:r>
                  <a:rPr lang="en-US" dirty="0" err="1"/>
                  <a:t>percaya</a:t>
                </a:r>
                <a:r>
                  <a:rPr lang="en-US" dirty="0"/>
                  <a:t>)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dirty="0" err="1"/>
                  <a:t>selisih</a:t>
                </a:r>
                <a:r>
                  <a:rPr lang="en-US" dirty="0"/>
                  <a:t> rata-rata </a:t>
                </a:r>
                <a:r>
                  <a:rPr lang="en-US" dirty="0" err="1"/>
                  <a:t>pengukuran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kedua</a:t>
                </a:r>
                <a:r>
                  <a:rPr lang="en-US" dirty="0"/>
                  <a:t> </a:t>
                </a:r>
                <a:r>
                  <a:rPr lang="en-US" dirty="0" err="1"/>
                  <a:t>cara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 aka nada </a:t>
                </a:r>
                <a:r>
                  <a:rPr lang="en-US" dirty="0" err="1"/>
                  <a:t>dalam</a:t>
                </a:r>
                <a:r>
                  <a:rPr lang="en-US" dirty="0"/>
                  <a:t> interval yang </a:t>
                </a:r>
                <a:r>
                  <a:rPr lang="en-US" dirty="0" err="1"/>
                  <a:t>dibatasi</a:t>
                </a:r>
                <a:r>
                  <a:rPr lang="en-US" dirty="0"/>
                  <a:t> </a:t>
                </a:r>
                <a:r>
                  <a:rPr lang="en-US" dirty="0" err="1"/>
                  <a:t>oleh</a:t>
                </a:r>
                <a:r>
                  <a:rPr lang="en-US" dirty="0"/>
                  <a:t> 8,6 </a:t>
                </a:r>
                <a:r>
                  <a:rPr lang="en-US" dirty="0" err="1"/>
                  <a:t>dan</a:t>
                </a:r>
                <a:r>
                  <a:rPr lang="en-US" dirty="0"/>
                  <a:t> 12,34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756" y="34493"/>
                <a:ext cx="7878469" cy="5039969"/>
              </a:xfrm>
              <a:prstGeom prst="rect">
                <a:avLst/>
              </a:prstGeom>
              <a:blipFill rotWithShape="1">
                <a:blip r:embed="rId3"/>
                <a:stretch>
                  <a:fillRect l="-232" t="-121" r="-77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31331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>
            <a:spLocks noGrp="1"/>
          </p:cNvSpPr>
          <p:nvPr>
            <p:ph type="title"/>
          </p:nvPr>
        </p:nvSpPr>
        <p:spPr>
          <a:xfrm>
            <a:off x="673629" y="0"/>
            <a:ext cx="7432767" cy="4344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Menaksir</a:t>
            </a:r>
            <a:r>
              <a:rPr lang="en-US" dirty="0" smtClean="0"/>
              <a:t> </a:t>
            </a:r>
            <a:r>
              <a:rPr lang="en-US" dirty="0" err="1" smtClean="0"/>
              <a:t>selisih</a:t>
            </a:r>
            <a:r>
              <a:rPr lang="en-US" dirty="0" smtClean="0"/>
              <a:t> </a:t>
            </a:r>
            <a:r>
              <a:rPr lang="en-US" dirty="0" err="1" smtClean="0"/>
              <a:t>proposi</a:t>
            </a:r>
            <a:endParaRPr dirty="0"/>
          </a:p>
        </p:txBody>
      </p:sp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351766"/>
            <a:ext cx="164386" cy="349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66" name="Rounded Rectangle 65"/>
          <p:cNvSpPr/>
          <p:nvPr/>
        </p:nvSpPr>
        <p:spPr>
          <a:xfrm>
            <a:off x="464994" y="735061"/>
            <a:ext cx="8293416" cy="386148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06091" y="1115888"/>
                <a:ext cx="8197676" cy="27918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Rumus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100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%,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(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𝜇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) </a:t>
                </a:r>
                <a:r>
                  <a:rPr lang="en-US" dirty="0" err="1"/>
                  <a:t>adalah</a:t>
                </a:r>
                <a:endParaRPr lang="en-ZW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𝐩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𝐪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𝐩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𝐪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 b="1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 &lt;</m:t>
                    </m:r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𝒑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e>
                    </m:d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𝐩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𝐪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𝐩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𝐪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=1−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=1−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sedangkan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normal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  <m:r>
                          <a:rPr lang="en-US" i="1">
                            <a:latin typeface="Cambria Math"/>
                          </a:rPr>
                          <m:t>𝛾</m:t>
                        </m:r>
                      </m:den>
                    </m:f>
                  </m:oMath>
                </a14:m>
                <a:endParaRPr lang="en-ZW" dirty="0" smtClean="0"/>
              </a:p>
              <a:p>
                <a:endParaRPr lang="en-ZW" dirty="0"/>
              </a:p>
              <a:p>
                <a:r>
                  <a:rPr lang="en-US" dirty="0" err="1" smtClean="0"/>
                  <a:t>Contoh</a:t>
                </a:r>
                <a:r>
                  <a:rPr lang="en-US" dirty="0" smtClean="0"/>
                  <a:t> </a:t>
                </a:r>
                <a:endParaRPr lang="en-ZW" dirty="0"/>
              </a:p>
              <a:p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 yang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terdiri</a:t>
                </a:r>
                <a:r>
                  <a:rPr lang="en-US" dirty="0"/>
                  <a:t> </a:t>
                </a:r>
                <a:r>
                  <a:rPr lang="en-US" dirty="0" err="1"/>
                  <a:t>atas</a:t>
                </a:r>
                <a:r>
                  <a:rPr lang="en-US" dirty="0"/>
                  <a:t> 500 </a:t>
                </a:r>
                <a:r>
                  <a:rPr lang="en-US" dirty="0" err="1"/>
                  <a:t>pemudi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700 </a:t>
                </a:r>
                <a:r>
                  <a:rPr lang="en-US" dirty="0" err="1"/>
                  <a:t>pemudi</a:t>
                </a:r>
                <a:r>
                  <a:rPr lang="en-US" dirty="0"/>
                  <a:t> yang </a:t>
                </a:r>
                <a:r>
                  <a:rPr lang="en-US" dirty="0" err="1"/>
                  <a:t>mengunjungi</a:t>
                </a:r>
                <a:r>
                  <a:rPr lang="en-US" dirty="0"/>
                  <a:t>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pameran</a:t>
                </a:r>
                <a:r>
                  <a:rPr lang="en-US" dirty="0"/>
                  <a:t>. </a:t>
                </a:r>
                <a:r>
                  <a:rPr lang="en-US" dirty="0" err="1"/>
                  <a:t>Ternyata</a:t>
                </a:r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bahwa</a:t>
                </a:r>
                <a:r>
                  <a:rPr lang="en-US" dirty="0"/>
                  <a:t> 325 </a:t>
                </a:r>
                <a:r>
                  <a:rPr lang="en-US" dirty="0" err="1"/>
                  <a:t>pemudi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400 </a:t>
                </a:r>
                <a:r>
                  <a:rPr lang="en-US" dirty="0" err="1"/>
                  <a:t>menyukai</a:t>
                </a:r>
                <a:r>
                  <a:rPr lang="en-US" dirty="0"/>
                  <a:t> </a:t>
                </a:r>
                <a:r>
                  <a:rPr lang="en-US" dirty="0" err="1"/>
                  <a:t>pameran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. </a:t>
                </a:r>
                <a:r>
                  <a:rPr lang="en-US" dirty="0" err="1"/>
                  <a:t>Tentukan</a:t>
                </a:r>
                <a:r>
                  <a:rPr lang="en-US" dirty="0"/>
                  <a:t> interval yang </a:t>
                </a:r>
                <a:r>
                  <a:rPr lang="en-US" dirty="0" err="1"/>
                  <a:t>mengunjungi</a:t>
                </a:r>
                <a:r>
                  <a:rPr lang="en-US" dirty="0"/>
                  <a:t> </a:t>
                </a:r>
                <a:r>
                  <a:rPr lang="en-US" dirty="0" err="1"/>
                  <a:t>pameran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menyukai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6091" y="1115888"/>
                <a:ext cx="8197676" cy="2791855"/>
              </a:xfrm>
              <a:prstGeom prst="rect">
                <a:avLst/>
              </a:prstGeom>
              <a:blipFill rotWithShape="1">
                <a:blip r:embed="rId3"/>
                <a:stretch>
                  <a:fillRect l="-3123" t="-218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083253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cxnSp>
        <p:nvCxnSpPr>
          <p:cNvPr id="15" name="Straight Connector 14"/>
          <p:cNvCxnSpPr/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404683" y="-92467"/>
            <a:ext cx="8197141" cy="510493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637033" y="391188"/>
                <a:ext cx="7765714" cy="4639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Penyelsaian</a:t>
                </a:r>
                <a:r>
                  <a:rPr lang="en-US" dirty="0"/>
                  <a:t>:</a:t>
                </a:r>
                <a:endParaRPr lang="en-ZW" dirty="0"/>
              </a:p>
              <a:p>
                <a:r>
                  <a:rPr lang="en-US" dirty="0" err="1"/>
                  <a:t>Persentase</a:t>
                </a:r>
                <a:r>
                  <a:rPr lang="en-US" dirty="0"/>
                  <a:t> </a:t>
                </a:r>
                <a:r>
                  <a:rPr lang="en-US" dirty="0" err="1"/>
                  <a:t>pemudi</a:t>
                </a:r>
                <a:r>
                  <a:rPr lang="en-US" dirty="0"/>
                  <a:t> yang </a:t>
                </a:r>
                <a:r>
                  <a:rPr lang="en-US" dirty="0" err="1"/>
                  <a:t>menyukai</a:t>
                </a:r>
                <a:r>
                  <a:rPr lang="en-US" dirty="0"/>
                  <a:t> </a:t>
                </a:r>
                <a:r>
                  <a:rPr lang="en-US" dirty="0" err="1"/>
                  <a:t>pameran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x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𝐧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325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𝟓𝟎𝟎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×</m:t>
                    </m:r>
                  </m:oMath>
                </a14:m>
                <a:r>
                  <a:rPr lang="en-US" dirty="0"/>
                  <a:t> 100% = 65%</a:t>
                </a:r>
                <a:endParaRPr lang="en-ZW" dirty="0"/>
              </a:p>
              <a:p>
                <a:r>
                  <a:rPr lang="en-US" dirty="0" err="1"/>
                  <a:t>Persentase</a:t>
                </a:r>
                <a:r>
                  <a:rPr lang="en-US" dirty="0"/>
                  <a:t> </a:t>
                </a:r>
                <a:r>
                  <a:rPr lang="en-US" dirty="0" err="1"/>
                  <a:t>pemudi</a:t>
                </a:r>
                <a:r>
                  <a:rPr lang="en-US" dirty="0"/>
                  <a:t> yang </a:t>
                </a:r>
                <a:r>
                  <a:rPr lang="en-US" dirty="0" err="1"/>
                  <a:t>menyukai</a:t>
                </a:r>
                <a:r>
                  <a:rPr lang="en-US" dirty="0"/>
                  <a:t> </a:t>
                </a:r>
                <a:r>
                  <a:rPr lang="en-US" dirty="0" err="1"/>
                  <a:t>pameran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x</m:t>
                            </m:r>
                          </m:e>
                          <m:sub>
                            <m:r>
                              <a:rPr lang="en-US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𝐧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400</m:t>
                        </m:r>
                      </m:num>
                      <m:den>
                        <m:r>
                          <a:rPr lang="en-US" b="1" i="1">
                            <a:latin typeface="Cambria Math"/>
                          </a:rPr>
                          <m:t>𝟕𝟎𝟎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×</m:t>
                    </m:r>
                  </m:oMath>
                </a14:m>
                <a:r>
                  <a:rPr lang="en-US" dirty="0"/>
                  <a:t> 100% = 57%</a:t>
                </a:r>
                <a:endParaRPr lang="en-ZW" dirty="0"/>
              </a:p>
              <a:p>
                <a:r>
                  <a:rPr lang="en-US" dirty="0" err="1"/>
                  <a:t>Jadi</a:t>
                </a:r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1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=1−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= 1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−</m:t>
                    </m:r>
                  </m:oMath>
                </a14:m>
                <a:r>
                  <a:rPr lang="en-US" dirty="0"/>
                  <a:t> 65% = 35%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q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 i="1">
                        <a:latin typeface="Cambria Math"/>
                      </a:rPr>
                      <m:t>=1−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dirty="0"/>
                  <a:t> = 1 – 57% = 43%	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Maka</a:t>
                </a:r>
                <a:r>
                  <a:rPr lang="en-US" dirty="0"/>
                  <a:t> interval </a:t>
                </a:r>
                <a:r>
                  <a:rPr lang="en-US" dirty="0" err="1"/>
                  <a:t>kepercayaan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Z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q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q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  <m:r>
                      <a:rPr lang="en-US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 -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>
                        <a:latin typeface="Cambria Math"/>
                      </a:rPr>
                      <m:t> &lt;</m:t>
                    </m:r>
                    <m:d>
                      <m:dPr>
                        <m:ctrlPr>
                          <a:rPr lang="en-ZW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q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sub>
                            </m:sSub>
                          </m:den>
                        </m:f>
                        <m:r>
                          <a:rPr lang="en-US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p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ZW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>
                                    <a:latin typeface="Cambria Math"/>
                                  </a:rPr>
                                  <m:t>q</m:t>
                                </m:r>
                              </m:e>
                              <m:sub>
                                <m:r>
                                  <a:rPr lang="en-US">
                                    <a:latin typeface="Cambria Math"/>
                                  </a:rPr>
                                  <m:t>2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𝐧</m:t>
                                </m:r>
                              </m:e>
                              <m:sub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  <m:r>
                          <a:rPr lang="en-US" b="1" i="1">
                            <a:latin typeface="Cambria Math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</a:rPr>
                          <m:t>𝟔𝟓</m:t>
                        </m:r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  <m:r>
                          <a:rPr lang="en-US" b="1" i="1">
                            <a:latin typeface="Cambria Math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</a:rPr>
                          <m:t>𝟓𝟕</m:t>
                        </m:r>
                      </m:e>
                    </m:d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𝟐𝟎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𝟗𝟓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𝟎</m:t>
                            </m:r>
                            <m:r>
                              <a:rPr lang="en-US" b="1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𝟔𝟓</m:t>
                            </m:r>
                            <m:r>
                              <a:rPr lang="en-US" b="1">
                                <a:latin typeface="Cambria Math"/>
                              </a:rPr>
                              <m:t>)(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𝟎</m:t>
                            </m:r>
                            <m:r>
                              <a:rPr lang="en-US" b="1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𝟑𝟓</m:t>
                            </m:r>
                            <m:r>
                              <a:rPr lang="en-US" b="1"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𝟓𝟎𝟎</m:t>
                            </m:r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>
                                <a:latin typeface="Cambria Math"/>
                              </a:rPr>
                              <m:t>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𝟎</m:t>
                            </m:r>
                            <m:r>
                              <a:rPr lang="en-US" b="1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𝟓𝟕</m:t>
                            </m:r>
                            <m:r>
                              <a:rPr lang="en-US" b="1">
                                <a:latin typeface="Cambria Math"/>
                              </a:rPr>
                              <m:t>)(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𝟎</m:t>
                            </m:r>
                            <m:r>
                              <a:rPr lang="en-US" b="1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𝟒𝟑</m:t>
                            </m:r>
                            <m:r>
                              <a:rPr lang="en-US" b="1"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𝟕𝟎𝟎</m:t>
                            </m:r>
                          </m:den>
                        </m:f>
                      </m:e>
                    </m:rad>
                    <m:r>
                      <a:rPr lang="en-US" b="1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&lt; </m:t>
                    </m:r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  <m:r>
                          <a:rPr lang="en-US" b="1" i="1">
                            <a:latin typeface="Cambria Math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</a:rPr>
                          <m:t>𝟔𝟓</m:t>
                        </m:r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r>
                          <a:rPr lang="en-US" b="1" i="1">
                            <a:latin typeface="Cambria Math"/>
                          </a:rPr>
                          <m:t>𝟎</m:t>
                        </m:r>
                        <m:r>
                          <a:rPr lang="en-US" b="1" i="1">
                            <a:latin typeface="Cambria Math"/>
                          </a:rPr>
                          <m:t>,</m:t>
                        </m:r>
                        <m:r>
                          <a:rPr lang="en-US" b="1" i="1">
                            <a:latin typeface="Cambria Math"/>
                          </a:rPr>
                          <m:t>𝟓𝟕</m:t>
                        </m:r>
                      </m:e>
                    </m:d>
                    <m:r>
                      <a:rPr lang="en-US" b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𝟐𝟎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,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𝟗𝟓</m:t>
                            </m:r>
                          </m:den>
                        </m:f>
                      </m:sub>
                    </m:sSub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b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𝟔𝟓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b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𝟑𝟓</m:t>
                                </m:r>
                              </m:e>
                            </m:d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𝟓𝟎𝟎</m:t>
                            </m:r>
                          </m:den>
                        </m:f>
                        <m:r>
                          <a:rPr lang="en-US" b="1" i="1">
                            <a:latin typeface="Cambria Math"/>
                          </a:rPr>
                          <m:t>+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b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𝟓𝟕</m:t>
                                </m:r>
                              </m:e>
                            </m:d>
                            <m:d>
                              <m:dPr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dPr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b="1">
                                    <a:latin typeface="Cambria Math"/>
                                  </a:rPr>
                                  <m:t>,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𝟒𝟑</m:t>
                                </m:r>
                              </m:e>
                            </m:d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𝟕𝟎𝟎</m:t>
                            </m:r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/>
                  <a:t>(0,65-0,57)-(1,96)(0,0284) </a:t>
                </a:r>
                <a14:m>
                  <m:oMath xmlns:m="http://schemas.openxmlformats.org/officeDocument/2006/math">
                    <m:r>
                      <a:rPr lang="en-US" b="1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US" b="1" dirty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𝝅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𝟐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&lt;</m:t>
                    </m:r>
                  </m:oMath>
                </a14:m>
                <a:r>
                  <a:rPr lang="en-US" b="1" dirty="0"/>
                  <a:t> (0,65-0,57) + (1,96)(0,0284)</a:t>
                </a:r>
                <a:endParaRPr lang="en-ZW" dirty="0"/>
              </a:p>
              <a:p>
                <a:r>
                  <a:rPr lang="en-US" dirty="0"/>
                  <a:t>0,024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&lt; 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dirty="0"/>
                  <a:t>-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e>
                      <m:sub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b>
                    </m:sSub>
                    <m:r>
                      <a:rPr lang="en-US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/>
                  <a:t> 0,136</a:t>
                </a:r>
                <a:endParaRPr lang="en-ZW" dirty="0"/>
              </a:p>
              <a:p>
                <a:r>
                  <a:rPr lang="en-US" dirty="0" err="1"/>
                  <a:t>Jadi</a:t>
                </a:r>
                <a:r>
                  <a:rPr lang="en-US" dirty="0"/>
                  <a:t>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merasa</a:t>
                </a:r>
                <a:r>
                  <a:rPr lang="en-US" dirty="0"/>
                  <a:t> 95% </a:t>
                </a:r>
                <a:r>
                  <a:rPr lang="en-US" dirty="0" err="1"/>
                  <a:t>yakn</a:t>
                </a:r>
                <a:r>
                  <a:rPr lang="en-US" dirty="0"/>
                  <a:t>(</a:t>
                </a:r>
                <a:r>
                  <a:rPr lang="en-US" dirty="0" err="1"/>
                  <a:t>percaya</a:t>
                </a:r>
                <a:r>
                  <a:rPr lang="en-US" dirty="0"/>
                  <a:t>) </a:t>
                </a:r>
                <a:r>
                  <a:rPr lang="en-US" dirty="0" err="1"/>
                  <a:t>bahwa</a:t>
                </a:r>
                <a:r>
                  <a:rPr lang="en-US" dirty="0"/>
                  <a:t> </a:t>
                </a:r>
                <a:r>
                  <a:rPr lang="en-US" dirty="0" err="1"/>
                  <a:t>perbedaan</a:t>
                </a:r>
                <a:r>
                  <a:rPr lang="en-US" dirty="0"/>
                  <a:t> </a:t>
                </a:r>
                <a:r>
                  <a:rPr lang="en-US" dirty="0" err="1"/>
                  <a:t>persentase</a:t>
                </a:r>
                <a:r>
                  <a:rPr lang="en-US" dirty="0"/>
                  <a:t> </a:t>
                </a:r>
                <a:r>
                  <a:rPr lang="en-US" dirty="0" err="1"/>
                  <a:t>pemuda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pemudi</a:t>
                </a:r>
                <a:r>
                  <a:rPr lang="en-US" dirty="0"/>
                  <a:t> yang </a:t>
                </a:r>
                <a:r>
                  <a:rPr lang="en-US" dirty="0" err="1"/>
                  <a:t>mengunjungi</a:t>
                </a:r>
                <a:r>
                  <a:rPr lang="en-US" dirty="0"/>
                  <a:t> </a:t>
                </a:r>
                <a:r>
                  <a:rPr lang="en-US" dirty="0" err="1"/>
                  <a:t>pameran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menyukai</a:t>
                </a:r>
                <a:r>
                  <a:rPr lang="en-US" dirty="0"/>
                  <a:t> aka nada </a:t>
                </a:r>
                <a:r>
                  <a:rPr lang="en-US" dirty="0" err="1"/>
                  <a:t>dalam</a:t>
                </a:r>
                <a:r>
                  <a:rPr lang="en-US" dirty="0"/>
                  <a:t> interval yang </a:t>
                </a:r>
                <a:r>
                  <a:rPr lang="en-US" dirty="0" err="1"/>
                  <a:t>dibatasi</a:t>
                </a:r>
                <a:r>
                  <a:rPr lang="en-US" dirty="0"/>
                  <a:t> </a:t>
                </a:r>
                <a:r>
                  <a:rPr lang="en-US" dirty="0" err="1"/>
                  <a:t>oleh</a:t>
                </a:r>
                <a:r>
                  <a:rPr lang="en-US" dirty="0"/>
                  <a:t> 24% </a:t>
                </a:r>
                <a:r>
                  <a:rPr lang="en-US" dirty="0" err="1"/>
                  <a:t>dan</a:t>
                </a:r>
                <a:r>
                  <a:rPr lang="en-US" dirty="0"/>
                  <a:t> 13,6%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33" y="391188"/>
                <a:ext cx="7765714" cy="4639347"/>
              </a:xfrm>
              <a:prstGeom prst="rect">
                <a:avLst/>
              </a:prstGeom>
              <a:blipFill rotWithShape="1">
                <a:blip r:embed="rId3"/>
                <a:stretch>
                  <a:fillRect l="-236" t="-131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325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1" name="Google Shape;411;p31"/>
          <p:cNvGrpSpPr/>
          <p:nvPr/>
        </p:nvGrpSpPr>
        <p:grpSpPr>
          <a:xfrm rot="-5838800">
            <a:off x="-1003969" y="143482"/>
            <a:ext cx="3081658" cy="1994832"/>
            <a:chOff x="3476322" y="3871854"/>
            <a:chExt cx="3081549" cy="1994761"/>
          </a:xfrm>
        </p:grpSpPr>
        <p:sp>
          <p:nvSpPr>
            <p:cNvPr id="412" name="Google Shape;412;p31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1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31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31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31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1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31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31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1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31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31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1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31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31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31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31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31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1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31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1" name="Google Shape;431;p31"/>
          <p:cNvGrpSpPr/>
          <p:nvPr/>
        </p:nvGrpSpPr>
        <p:grpSpPr>
          <a:xfrm rot="7691403">
            <a:off x="6758013" y="2916265"/>
            <a:ext cx="3774696" cy="1979919"/>
            <a:chOff x="6797960" y="203729"/>
            <a:chExt cx="3774524" cy="1979829"/>
          </a:xfrm>
        </p:grpSpPr>
        <p:sp>
          <p:nvSpPr>
            <p:cNvPr id="432" name="Google Shape;432;p31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1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31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31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1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31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Rectangle 2"/>
          <p:cNvSpPr/>
          <p:nvPr/>
        </p:nvSpPr>
        <p:spPr>
          <a:xfrm>
            <a:off x="761531" y="819606"/>
            <a:ext cx="7604421" cy="372157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2" name="TextBox 1"/>
          <p:cNvSpPr txBox="1"/>
          <p:nvPr/>
        </p:nvSpPr>
        <p:spPr>
          <a:xfrm>
            <a:off x="800897" y="1352364"/>
            <a:ext cx="72447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Script MT Bold" pitchFamily="66" charset="0"/>
              </a:rPr>
              <a:t>Terima</a:t>
            </a:r>
            <a:r>
              <a:rPr lang="en-US" sz="4000" dirty="0" smtClean="0">
                <a:solidFill>
                  <a:schemeClr val="tx1"/>
                </a:solidFill>
                <a:latin typeface="Script MT Bold" pitchFamily="66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Script MT Bold" pitchFamily="66" charset="0"/>
              </a:rPr>
              <a:t>Kasih</a:t>
            </a:r>
            <a:r>
              <a:rPr lang="en-US" sz="4000" dirty="0" smtClean="0">
                <a:solidFill>
                  <a:schemeClr val="tx1"/>
                </a:solidFill>
                <a:latin typeface="Script MT Bold" pitchFamily="66" charset="0"/>
              </a:rPr>
              <a:t> </a:t>
            </a:r>
            <a:r>
              <a:rPr lang="en-US" sz="4000" dirty="0" smtClean="0">
                <a:solidFill>
                  <a:schemeClr val="tx1"/>
                </a:solidFill>
                <a:latin typeface="Script MT Bold" pitchFamily="66" charset="0"/>
                <a:sym typeface="Wingdings" pitchFamily="2" charset="2"/>
              </a:rPr>
              <a:t></a:t>
            </a:r>
            <a:endParaRPr lang="en-ZW" sz="4000" dirty="0">
              <a:solidFill>
                <a:schemeClr val="tx1"/>
              </a:solidFill>
              <a:latin typeface="Script MT Bold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094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>
            <a:spLocks noGrp="1"/>
          </p:cNvSpPr>
          <p:nvPr>
            <p:ph type="title"/>
          </p:nvPr>
        </p:nvSpPr>
        <p:spPr>
          <a:xfrm>
            <a:off x="673629" y="0"/>
            <a:ext cx="7432767" cy="4344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Pengertian</a:t>
            </a:r>
            <a:r>
              <a:rPr lang="en-US" dirty="0" smtClean="0"/>
              <a:t> </a:t>
            </a:r>
            <a:r>
              <a:rPr lang="en-US" dirty="0" err="1" smtClean="0"/>
              <a:t>penaksiran</a:t>
            </a:r>
            <a:endParaRPr dirty="0"/>
          </a:p>
        </p:txBody>
      </p:sp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351766"/>
            <a:ext cx="164386" cy="349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66" name="Rounded Rectangle 65"/>
          <p:cNvSpPr/>
          <p:nvPr/>
        </p:nvSpPr>
        <p:spPr>
          <a:xfrm>
            <a:off x="557075" y="701089"/>
            <a:ext cx="8100799" cy="338207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42963" y="924674"/>
                <a:ext cx="7784349" cy="31272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Statistika</a:t>
                </a:r>
                <a:r>
                  <a:rPr lang="en-US" dirty="0"/>
                  <a:t>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menyimpulkan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 smtClean="0"/>
                  <a:t>. </a:t>
                </a:r>
                <a:r>
                  <a:rPr lang="en-US" dirty="0" err="1"/>
                  <a:t>Kelakuan</a:t>
                </a:r>
                <a:r>
                  <a:rPr lang="en-US" dirty="0"/>
                  <a:t>  </a:t>
                </a:r>
                <a:r>
                  <a:rPr lang="en-US" dirty="0" err="1"/>
                  <a:t>populasi</a:t>
                </a:r>
                <a:r>
                  <a:rPr lang="en-US" dirty="0"/>
                  <a:t>  yang  </a:t>
                </a:r>
                <a:r>
                  <a:rPr lang="en-US" dirty="0" err="1"/>
                  <a:t>akan</a:t>
                </a:r>
                <a:r>
                  <a:rPr lang="en-US" dirty="0"/>
                  <a:t>  </a:t>
                </a:r>
                <a:r>
                  <a:rPr lang="en-US" dirty="0" err="1"/>
                  <a:t>diamati</a:t>
                </a:r>
                <a:r>
                  <a:rPr lang="en-US" dirty="0"/>
                  <a:t>  </a:t>
                </a:r>
                <a:r>
                  <a:rPr lang="en-US" dirty="0" err="1"/>
                  <a:t>adalah</a:t>
                </a:r>
                <a:r>
                  <a:rPr lang="en-US" dirty="0"/>
                  <a:t>  </a:t>
                </a:r>
                <a:r>
                  <a:rPr lang="en-US" dirty="0" err="1"/>
                  <a:t>mengenai</a:t>
                </a:r>
                <a:r>
                  <a:rPr lang="en-US" dirty="0"/>
                  <a:t>  parameter 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yang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. Cara  </a:t>
                </a:r>
                <a:r>
                  <a:rPr lang="en-US" dirty="0" err="1"/>
                  <a:t>pengambilan</a:t>
                </a:r>
                <a:r>
                  <a:rPr lang="en-US" dirty="0"/>
                  <a:t>  </a:t>
                </a:r>
                <a:r>
                  <a:rPr lang="en-US" dirty="0" err="1"/>
                  <a:t>kesimpulan</a:t>
                </a:r>
                <a:r>
                  <a:rPr lang="en-US" dirty="0"/>
                  <a:t>  </a:t>
                </a:r>
                <a:r>
                  <a:rPr lang="en-US" dirty="0" err="1"/>
                  <a:t>tentang</a:t>
                </a:r>
                <a:r>
                  <a:rPr lang="en-US" dirty="0"/>
                  <a:t>  parameter  </a:t>
                </a:r>
                <a:r>
                  <a:rPr lang="en-US" dirty="0" err="1"/>
                  <a:t>sehubungan</a:t>
                </a:r>
                <a:r>
                  <a:rPr lang="en-US" dirty="0"/>
                  <a:t>  </a:t>
                </a:r>
                <a:r>
                  <a:rPr lang="en-US" dirty="0" err="1"/>
                  <a:t>dengan</a:t>
                </a:r>
                <a:r>
                  <a:rPr lang="en-US" dirty="0"/>
                  <a:t>  </a:t>
                </a:r>
                <a:r>
                  <a:rPr lang="en-US" dirty="0" err="1"/>
                  <a:t>cara</a:t>
                </a:r>
                <a:r>
                  <a:rPr lang="en-US" dirty="0"/>
                  <a:t>- </a:t>
                </a:r>
                <a:r>
                  <a:rPr lang="en-US" dirty="0" err="1"/>
                  <a:t>cara</a:t>
                </a:r>
                <a:r>
                  <a:rPr lang="en-US" dirty="0"/>
                  <a:t> </a:t>
                </a:r>
                <a:r>
                  <a:rPr lang="en-US" dirty="0" err="1"/>
                  <a:t>menaksir</a:t>
                </a:r>
                <a:r>
                  <a:rPr lang="en-US" dirty="0"/>
                  <a:t> </a:t>
                </a:r>
                <a:r>
                  <a:rPr lang="en-US" dirty="0" err="1"/>
                  <a:t>harga</a:t>
                </a:r>
                <a:r>
                  <a:rPr lang="en-US" dirty="0"/>
                  <a:t> parameter. </a:t>
                </a:r>
                <a:r>
                  <a:rPr lang="en-US" dirty="0" err="1"/>
                  <a:t>Harga</a:t>
                </a:r>
                <a:r>
                  <a:rPr lang="en-US" dirty="0"/>
                  <a:t> parameter yang </a:t>
                </a:r>
                <a:r>
                  <a:rPr lang="en-US" dirty="0" err="1"/>
                  <a:t>sebenarnya</a:t>
                </a:r>
                <a:r>
                  <a:rPr lang="en-US" dirty="0"/>
                  <a:t> </a:t>
                </a:r>
                <a:r>
                  <a:rPr lang="en-US" dirty="0" err="1"/>
                  <a:t>tetapi</a:t>
                </a:r>
                <a:r>
                  <a:rPr lang="en-US" dirty="0"/>
                  <a:t> </a:t>
                </a:r>
                <a:r>
                  <a:rPr lang="en-US" dirty="0" err="1"/>
                  <a:t>tidak</a:t>
                </a:r>
                <a:r>
                  <a:rPr lang="en-US" dirty="0"/>
                  <a:t> </a:t>
                </a:r>
                <a:r>
                  <a:rPr lang="en-US" dirty="0" err="1"/>
                  <a:t>diketahui</a:t>
                </a:r>
                <a:r>
                  <a:rPr lang="en-US" dirty="0"/>
                  <a:t> </a:t>
                </a:r>
                <a:r>
                  <a:rPr lang="en-US" dirty="0" err="1"/>
                  <a:t>nilainya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ditaksir</a:t>
                </a:r>
                <a:r>
                  <a:rPr lang="en-US" dirty="0"/>
                  <a:t> </a:t>
                </a:r>
                <a:r>
                  <a:rPr lang="en-US" dirty="0" err="1"/>
                  <a:t>berdasarkan</a:t>
                </a:r>
                <a:r>
                  <a:rPr lang="en-US" dirty="0"/>
                  <a:t> </a:t>
                </a:r>
                <a:r>
                  <a:rPr lang="en-US" dirty="0" err="1"/>
                  <a:t>statistik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yang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yang </a:t>
                </a:r>
                <a:r>
                  <a:rPr lang="en-US" dirty="0" err="1"/>
                  <a:t>bersangkutan</a:t>
                </a:r>
                <a:r>
                  <a:rPr lang="en-US" dirty="0" smtClean="0"/>
                  <a:t>. </a:t>
                </a:r>
                <a:r>
                  <a:rPr lang="en-US" dirty="0"/>
                  <a:t>Parameter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disebut</a:t>
                </a:r>
                <a:r>
                  <a:rPr lang="en-US" dirty="0"/>
                  <a:t> </a:t>
                </a:r>
                <a:r>
                  <a:rPr lang="en-US" dirty="0" err="1"/>
                  <a:t>juga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sebenarnya</a:t>
                </a:r>
                <a:r>
                  <a:rPr lang="en-US" dirty="0"/>
                  <a:t> (true value)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biasanya</a:t>
                </a:r>
                <a:r>
                  <a:rPr lang="en-US" dirty="0"/>
                  <a:t> </a:t>
                </a:r>
                <a:r>
                  <a:rPr lang="en-US" dirty="0" err="1"/>
                  <a:t>dilambangkan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 θ (</a:t>
                </a:r>
                <a:r>
                  <a:rPr lang="en-US" dirty="0" err="1"/>
                  <a:t>dibaca</a:t>
                </a:r>
                <a:r>
                  <a:rPr lang="en-US" dirty="0"/>
                  <a:t>: theta). Parameter θ 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berupa</a:t>
                </a:r>
                <a:r>
                  <a:rPr lang="en-US" dirty="0"/>
                  <a:t> rata-rata </a:t>
                </a:r>
                <a:r>
                  <a:rPr lang="en-US" dirty="0" err="1"/>
                  <a:t>populasi</a:t>
                </a:r>
                <a:r>
                  <a:rPr lang="en-US" dirty="0"/>
                  <a:t>  (μ), </a:t>
                </a:r>
                <a:r>
                  <a:rPr lang="en-US" dirty="0" err="1"/>
                  <a:t>varian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 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ZW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p>
                        <m:r>
                          <a:rPr lang="en-US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) 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proporsi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(p).</a:t>
                </a:r>
                <a:endParaRPr lang="en-ZW" dirty="0"/>
              </a:p>
              <a:p>
                <a:r>
                  <a:rPr lang="en-US" dirty="0" err="1"/>
                  <a:t>Dalam</a:t>
                </a:r>
                <a:r>
                  <a:rPr lang="en-US" dirty="0"/>
                  <a:t> </a:t>
                </a:r>
                <a:r>
                  <a:rPr lang="en-US" dirty="0" err="1" smtClean="0"/>
                  <a:t>statistika</a:t>
                </a:r>
                <a:r>
                  <a:rPr lang="en-US" dirty="0" smtClean="0"/>
                  <a:t>, </a:t>
                </a:r>
                <a:r>
                  <a:rPr lang="en-US" dirty="0" err="1" smtClean="0"/>
                  <a:t>nilai</a:t>
                </a:r>
                <a:r>
                  <a:rPr lang="en-US" dirty="0" smtClean="0"/>
                  <a:t> </a:t>
                </a:r>
                <a:r>
                  <a:rPr lang="en-US" dirty="0" err="1"/>
                  <a:t>statistik</a:t>
                </a:r>
                <a:r>
                  <a:rPr lang="en-US" dirty="0"/>
                  <a:t> 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𝜃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 </m:t>
                    </m:r>
                  </m:oMath>
                </a14:m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menduga</a:t>
                </a:r>
                <a:r>
                  <a:rPr lang="en-US" dirty="0"/>
                  <a:t> parameter θ, </a:t>
                </a:r>
                <a:r>
                  <a:rPr lang="en-US" dirty="0" err="1"/>
                  <a:t>sehingga</a:t>
                </a:r>
                <a:endParaRPr lang="en-ZW" dirty="0"/>
              </a:p>
              <a:p>
                <a:pPr lvl="0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/>
                  <a:t> 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menduga</a:t>
                </a:r>
                <a:r>
                  <a:rPr lang="en-US" dirty="0"/>
                  <a:t> μ</a:t>
                </a:r>
                <a:endParaRPr lang="en-ZW" dirty="0"/>
              </a:p>
              <a:p>
                <a:pPr lvl="0"/>
                <a14:m>
                  <m:oMath xmlns:m="http://schemas.openxmlformats.org/officeDocument/2006/math">
                    <m:sSup>
                      <m:sSupPr>
                        <m:ctrlPr>
                          <a:rPr lang="en-ZW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 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menduga</a:t>
                </a:r>
                <a:r>
                  <a:rPr lang="en-US" dirty="0"/>
                  <a:t> 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ZW" i="1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σ</m:t>
                        </m:r>
                      </m:e>
                      <m:sup>
                        <m:r>
                          <a:rPr lang="en-US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 err="1"/>
                  <a:t>dan</a:t>
                </a:r>
                <a:endParaRPr lang="en-ZW" dirty="0"/>
              </a:p>
              <a:p>
                <a:pPr lvl="0"/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e>
                    </m:acc>
                  </m:oMath>
                </a14:m>
                <a:r>
                  <a:rPr lang="en-US" dirty="0"/>
                  <a:t>​ 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menduga</a:t>
                </a:r>
                <a:r>
                  <a:rPr lang="en-US" dirty="0"/>
                  <a:t>  p.</a:t>
                </a:r>
                <a:endParaRPr lang="en-ZW" dirty="0"/>
              </a:p>
              <a:p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63" y="924674"/>
                <a:ext cx="7784349" cy="3127266"/>
              </a:xfrm>
              <a:prstGeom prst="rect">
                <a:avLst/>
              </a:prstGeom>
              <a:blipFill rotWithShape="1">
                <a:blip r:embed="rId3"/>
                <a:stretch>
                  <a:fillRect l="-235" t="-195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0750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cxnSp>
        <p:nvCxnSpPr>
          <p:cNvPr id="15" name="Straight Connector 14"/>
          <p:cNvCxnSpPr/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430600" y="27034"/>
            <a:ext cx="8356648" cy="50072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64994" y="434420"/>
                <a:ext cx="8276223" cy="3754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Secara</a:t>
                </a:r>
                <a:r>
                  <a:rPr lang="en-US" dirty="0"/>
                  <a:t> </a:t>
                </a:r>
                <a:r>
                  <a:rPr lang="en-US" dirty="0" err="1"/>
                  <a:t>umum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</m:acc>
                  </m:oMath>
                </a14:m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penaksir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taksiran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µ .</a:t>
                </a:r>
                <a:r>
                  <a:rPr lang="en-ZW" dirty="0"/>
                  <a:t> </a:t>
                </a:r>
                <a:r>
                  <a:rPr lang="en-US" dirty="0"/>
                  <a:t>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taksiran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suatu</a:t>
                </a:r>
                <a:r>
                  <a:rPr lang="en-US" dirty="0"/>
                  <a:t> parameter  µ , </a:t>
                </a:r>
                <a:r>
                  <a:rPr lang="en-US" dirty="0" err="1"/>
                  <a:t>harganya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berlainan</a:t>
                </a:r>
                <a:r>
                  <a:rPr lang="en-US" dirty="0"/>
                  <a:t> </a:t>
                </a:r>
                <a:r>
                  <a:rPr lang="en-US" dirty="0" err="1"/>
                  <a:t>tergantung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harga</a:t>
                </a:r>
                <a:r>
                  <a:rPr lang="en-US" dirty="0"/>
                  <a:t>  x  yang </a:t>
                </a:r>
                <a:r>
                  <a:rPr lang="en-US" dirty="0" err="1"/>
                  <a:t>diperoleh</a:t>
                </a:r>
                <a:r>
                  <a:rPr lang="en-US" dirty="0"/>
                  <a:t> 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yang </a:t>
                </a:r>
                <a:r>
                  <a:rPr lang="en-US" dirty="0" err="1"/>
                  <a:t>diambil</a:t>
                </a:r>
                <a:r>
                  <a:rPr lang="en-US" dirty="0"/>
                  <a:t>,  </a:t>
                </a:r>
                <a:r>
                  <a:rPr lang="en-US" dirty="0" err="1"/>
                  <a:t>sehingga</a:t>
                </a:r>
                <a:r>
                  <a:rPr lang="en-US" dirty="0"/>
                  <a:t>  </a:t>
                </a:r>
                <a:r>
                  <a:rPr lang="en-US" dirty="0" err="1"/>
                  <a:t>hasilnya</a:t>
                </a:r>
                <a:r>
                  <a:rPr lang="en-US" dirty="0"/>
                  <a:t> </a:t>
                </a:r>
                <a:r>
                  <a:rPr lang="en-US" dirty="0" err="1"/>
                  <a:t>kurang</a:t>
                </a:r>
                <a:r>
                  <a:rPr lang="en-US" dirty="0"/>
                  <a:t> </a:t>
                </a:r>
                <a:r>
                  <a:rPr lang="en-US" dirty="0" err="1"/>
                  <a:t>meyakinkan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kurang</a:t>
                </a:r>
                <a:r>
                  <a:rPr lang="en-US" dirty="0"/>
                  <a:t>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dipercaya</a:t>
                </a:r>
                <a:r>
                  <a:rPr lang="en-US" dirty="0"/>
                  <a:t>.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itu</a:t>
                </a:r>
                <a:r>
                  <a:rPr lang="en-US" dirty="0"/>
                  <a:t> </a:t>
                </a:r>
                <a:r>
                  <a:rPr lang="en-US" dirty="0" err="1"/>
                  <a:t>digunakan</a:t>
                </a:r>
                <a:r>
                  <a:rPr lang="en-US" dirty="0"/>
                  <a:t> interval </a:t>
                </a:r>
                <a:r>
                  <a:rPr lang="en-US" dirty="0" err="1"/>
                  <a:t>taksiran</a:t>
                </a:r>
                <a:r>
                  <a:rPr lang="en-US" dirty="0"/>
                  <a:t> </a:t>
                </a:r>
                <a:r>
                  <a:rPr lang="en-US" dirty="0" err="1"/>
                  <a:t>atau</a:t>
                </a:r>
                <a:r>
                  <a:rPr lang="en-US" dirty="0"/>
                  <a:t> </a:t>
                </a:r>
                <a:r>
                  <a:rPr lang="en-US" dirty="0" err="1"/>
                  <a:t>selang</a:t>
                </a:r>
                <a:r>
                  <a:rPr lang="en-US" dirty="0"/>
                  <a:t> </a:t>
                </a:r>
                <a:r>
                  <a:rPr lang="en-US" dirty="0" err="1"/>
                  <a:t>taksiran</a:t>
                </a:r>
                <a:r>
                  <a:rPr lang="en-US" dirty="0"/>
                  <a:t>, </a:t>
                </a:r>
                <a:r>
                  <a:rPr lang="en-US" dirty="0" err="1"/>
                  <a:t>yaitu</a:t>
                </a:r>
                <a:r>
                  <a:rPr lang="en-US" dirty="0"/>
                  <a:t> </a:t>
                </a:r>
                <a:r>
                  <a:rPr lang="en-US" dirty="0" err="1"/>
                  <a:t>menaksir</a:t>
                </a:r>
                <a:r>
                  <a:rPr lang="en-US" dirty="0"/>
                  <a:t> </a:t>
                </a:r>
                <a:r>
                  <a:rPr lang="en-US" dirty="0" err="1"/>
                  <a:t>harga</a:t>
                </a:r>
                <a:r>
                  <a:rPr lang="en-US" dirty="0"/>
                  <a:t> parameter di </a:t>
                </a:r>
                <a:r>
                  <a:rPr lang="en-US" dirty="0" err="1"/>
                  <a:t>antara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</a:t>
                </a:r>
                <a:r>
                  <a:rPr lang="en-US" dirty="0" err="1"/>
                  <a:t>dua</a:t>
                </a:r>
                <a:r>
                  <a:rPr lang="en-US" dirty="0"/>
                  <a:t> </a:t>
                </a:r>
                <a:r>
                  <a:rPr lang="en-US" dirty="0" err="1"/>
                  <a:t>harga</a:t>
                </a:r>
                <a:r>
                  <a:rPr lang="en-US" dirty="0" smtClean="0"/>
                  <a:t>.</a:t>
                </a:r>
              </a:p>
              <a:p>
                <a:endParaRPr lang="en-ZW" dirty="0"/>
              </a:p>
              <a:p>
                <a:r>
                  <a:rPr lang="en-US" dirty="0" err="1"/>
                  <a:t>Jika</a:t>
                </a:r>
                <a:r>
                  <a:rPr lang="en-US" dirty="0"/>
                  <a:t>  </a:t>
                </a:r>
                <a:r>
                  <a:rPr lang="en-US" dirty="0" err="1"/>
                  <a:t>koefisien</a:t>
                </a:r>
                <a:r>
                  <a:rPr lang="en-US" dirty="0"/>
                  <a:t>  </a:t>
                </a:r>
                <a:r>
                  <a:rPr lang="en-US" dirty="0" err="1"/>
                  <a:t>kepercayaan</a:t>
                </a:r>
                <a:r>
                  <a:rPr lang="en-US" dirty="0"/>
                  <a:t>  </a:t>
                </a:r>
                <a:r>
                  <a:rPr lang="en-US" dirty="0" err="1"/>
                  <a:t>dinyatakan</a:t>
                </a:r>
                <a:r>
                  <a:rPr lang="en-US" dirty="0"/>
                  <a:t>  </a:t>
                </a:r>
                <a:r>
                  <a:rPr lang="en-US" dirty="0" err="1"/>
                  <a:t>dengan</a:t>
                </a:r>
                <a:r>
                  <a:rPr lang="en-US" dirty="0"/>
                  <a:t>   γ     (</a:t>
                </a:r>
                <a:r>
                  <a:rPr lang="en-US" dirty="0" err="1"/>
                  <a:t>baca</a:t>
                </a:r>
                <a:r>
                  <a:rPr lang="en-US" dirty="0"/>
                  <a:t>:  gamma),  </a:t>
                </a:r>
                <a:r>
                  <a:rPr lang="en-US" dirty="0" err="1"/>
                  <a:t>maka</a:t>
                </a:r>
                <a:r>
                  <a:rPr lang="en-US" dirty="0"/>
                  <a:t> 0 &lt; γ  &lt; 1 . </a:t>
                </a:r>
                <a:r>
                  <a:rPr lang="en-US" dirty="0" err="1"/>
                  <a:t>Harga</a:t>
                </a:r>
                <a:r>
                  <a:rPr lang="en-US" dirty="0"/>
                  <a:t> γ   yang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tergantung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</a:t>
                </a:r>
                <a:r>
                  <a:rPr lang="en-US" dirty="0" err="1"/>
                  <a:t>persoalan</a:t>
                </a:r>
                <a:r>
                  <a:rPr lang="en-US" dirty="0"/>
                  <a:t> yang </a:t>
                </a:r>
                <a:r>
                  <a:rPr lang="en-US" dirty="0" err="1"/>
                  <a:t>dihadapi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seberapa</a:t>
                </a:r>
                <a:r>
                  <a:rPr lang="en-US" dirty="0"/>
                  <a:t>  </a:t>
                </a:r>
                <a:r>
                  <a:rPr lang="en-US" dirty="0" err="1"/>
                  <a:t>besar</a:t>
                </a:r>
                <a:r>
                  <a:rPr lang="en-US" dirty="0"/>
                  <a:t>  </a:t>
                </a:r>
                <a:r>
                  <a:rPr lang="en-US" dirty="0" err="1"/>
                  <a:t>peneliti</a:t>
                </a:r>
                <a:r>
                  <a:rPr lang="en-US" dirty="0"/>
                  <a:t>  </a:t>
                </a:r>
                <a:r>
                  <a:rPr lang="en-US" dirty="0" err="1"/>
                  <a:t>ingin</a:t>
                </a:r>
                <a:r>
                  <a:rPr lang="en-US" dirty="0"/>
                  <a:t> </a:t>
                </a:r>
                <a:r>
                  <a:rPr lang="en-US" dirty="0" err="1"/>
                  <a:t>yakin</a:t>
                </a:r>
                <a:r>
                  <a:rPr lang="en-US" dirty="0"/>
                  <a:t>  </a:t>
                </a:r>
                <a:r>
                  <a:rPr lang="en-US" dirty="0" err="1"/>
                  <a:t>dalam</a:t>
                </a:r>
                <a:r>
                  <a:rPr lang="en-US" dirty="0"/>
                  <a:t>  </a:t>
                </a:r>
                <a:r>
                  <a:rPr lang="en-US" dirty="0" err="1"/>
                  <a:t>membuat</a:t>
                </a:r>
                <a:r>
                  <a:rPr lang="en-US" dirty="0"/>
                  <a:t>  </a:t>
                </a:r>
                <a:r>
                  <a:rPr lang="en-US" dirty="0" err="1"/>
                  <a:t>kesimpulan</a:t>
                </a:r>
                <a:r>
                  <a:rPr lang="en-US" dirty="0"/>
                  <a:t>.  Yang </a:t>
                </a:r>
                <a:r>
                  <a:rPr lang="en-US" dirty="0" err="1"/>
                  <a:t>biasa</a:t>
                </a:r>
                <a:r>
                  <a:rPr lang="en-US" dirty="0"/>
                  <a:t>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γ  = 0,95 </a:t>
                </a:r>
                <a:r>
                  <a:rPr lang="en-US" dirty="0" err="1"/>
                  <a:t>atau</a:t>
                </a:r>
                <a:r>
                  <a:rPr lang="en-US" dirty="0"/>
                  <a:t> γ  = 0,99 .</a:t>
                </a:r>
                <a:endParaRPr lang="en-ZW" dirty="0"/>
              </a:p>
              <a:p>
                <a:r>
                  <a:rPr lang="en-US" dirty="0" err="1"/>
                  <a:t>Untuk</a:t>
                </a:r>
                <a:r>
                  <a:rPr lang="en-US" dirty="0"/>
                  <a:t>  </a:t>
                </a:r>
                <a:r>
                  <a:rPr lang="en-US" dirty="0" err="1"/>
                  <a:t>menentukan</a:t>
                </a:r>
                <a:r>
                  <a:rPr lang="en-US" dirty="0"/>
                  <a:t>  interval  </a:t>
                </a:r>
                <a:r>
                  <a:rPr lang="en-US" dirty="0" err="1"/>
                  <a:t>taksiran</a:t>
                </a:r>
                <a:r>
                  <a:rPr lang="en-US" dirty="0"/>
                  <a:t>  parameter  θ  </a:t>
                </a:r>
                <a:r>
                  <a:rPr lang="en-US" dirty="0" err="1"/>
                  <a:t>dengan</a:t>
                </a:r>
                <a:r>
                  <a:rPr lang="en-US" dirty="0"/>
                  <a:t>  </a:t>
                </a:r>
                <a:r>
                  <a:rPr lang="en-US" dirty="0" err="1"/>
                  <a:t>koefisien</a:t>
                </a:r>
                <a:r>
                  <a:rPr lang="en-US" dirty="0"/>
                  <a:t> </a:t>
                </a:r>
                <a:r>
                  <a:rPr lang="en-US" dirty="0" err="1"/>
                  <a:t>kepercayaan</a:t>
                </a:r>
                <a:r>
                  <a:rPr lang="en-US" dirty="0"/>
                  <a:t>  γ , </a:t>
                </a:r>
                <a:r>
                  <a:rPr lang="en-US" dirty="0" err="1"/>
                  <a:t>diambil</a:t>
                </a:r>
                <a:r>
                  <a:rPr lang="en-US" dirty="0"/>
                  <a:t>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acak</a:t>
                </a:r>
                <a:r>
                  <a:rPr lang="en-US" dirty="0"/>
                  <a:t> </a:t>
                </a:r>
                <a:r>
                  <a:rPr lang="en-US" dirty="0" err="1"/>
                  <a:t>lalu</a:t>
                </a:r>
                <a:r>
                  <a:rPr lang="en-US" dirty="0"/>
                  <a:t> </a:t>
                </a:r>
                <a:r>
                  <a:rPr lang="en-US" dirty="0" err="1"/>
                  <a:t>hitung</a:t>
                </a:r>
                <a:r>
                  <a:rPr lang="en-US" dirty="0"/>
                  <a:t> </a:t>
                </a:r>
                <a:r>
                  <a:rPr lang="en-US" dirty="0" err="1"/>
                  <a:t>nilai</a:t>
                </a:r>
                <a:r>
                  <a:rPr lang="en-US" dirty="0"/>
                  <a:t> </a:t>
                </a:r>
                <a:r>
                  <a:rPr lang="en-US" dirty="0" err="1"/>
                  <a:t>statistik</a:t>
                </a:r>
                <a:r>
                  <a:rPr lang="en-US" dirty="0"/>
                  <a:t> yang </a:t>
                </a:r>
                <a:r>
                  <a:rPr lang="en-US" dirty="0" err="1"/>
                  <a:t>diperlukan</a:t>
                </a:r>
                <a:r>
                  <a:rPr lang="en-US" dirty="0"/>
                  <a:t>.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Perumusan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bentuk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parameter θ </a:t>
                </a:r>
                <a:r>
                  <a:rPr lang="en-US" dirty="0" err="1"/>
                  <a:t>antara</a:t>
                </a:r>
                <a:r>
                  <a:rPr lang="en-US" dirty="0"/>
                  <a:t> A </a:t>
                </a:r>
                <a:r>
                  <a:rPr lang="en-US" dirty="0" err="1"/>
                  <a:t>dan</a:t>
                </a:r>
                <a:r>
                  <a:rPr lang="en-US" dirty="0"/>
                  <a:t> B </a:t>
                </a:r>
                <a:r>
                  <a:rPr lang="en-US" dirty="0" err="1"/>
                  <a:t>adalah</a:t>
                </a:r>
                <a:r>
                  <a:rPr lang="en-US" dirty="0"/>
                  <a:t>:</a:t>
                </a:r>
                <a:endParaRPr lang="en-ZW" dirty="0"/>
              </a:p>
              <a:p>
                <a:pPr algn="ctr"/>
                <a:r>
                  <a:rPr lang="en-US" dirty="0"/>
                  <a:t/>
                </a:r>
                <a:br>
                  <a:rPr lang="en-US" dirty="0"/>
                </a:br>
                <a:r>
                  <a:rPr lang="en-US" b="1" dirty="0"/>
                  <a:t>P(A &lt; θ &lt; B ) = γ   </a:t>
                </a:r>
                <a:endParaRPr lang="en-ZW" dirty="0"/>
              </a:p>
              <a:p>
                <a:r>
                  <a:rPr lang="en-US" b="1" dirty="0"/>
                  <a:t/>
                </a:r>
                <a:br>
                  <a:rPr lang="en-US" b="1" dirty="0"/>
                </a:br>
                <a:r>
                  <a:rPr lang="en-US" dirty="0" err="1"/>
                  <a:t>Dengan</a:t>
                </a:r>
                <a:r>
                  <a:rPr lang="en-US" dirty="0"/>
                  <a:t>  A </a:t>
                </a:r>
                <a:r>
                  <a:rPr lang="en-US" dirty="0" err="1"/>
                  <a:t>dan</a:t>
                </a:r>
                <a:r>
                  <a:rPr lang="en-US" dirty="0"/>
                  <a:t> B </a:t>
                </a:r>
                <a:r>
                  <a:rPr lang="en-US" dirty="0" err="1"/>
                  <a:t>fungsi</a:t>
                </a:r>
                <a:r>
                  <a:rPr lang="en-US" dirty="0"/>
                  <a:t> </a:t>
                </a:r>
                <a:r>
                  <a:rPr lang="en-US" dirty="0" err="1"/>
                  <a:t>daripada</a:t>
                </a:r>
                <a:r>
                  <a:rPr lang="en-US" dirty="0"/>
                  <a:t>  </a:t>
                </a:r>
                <a:r>
                  <a:rPr lang="en-US" dirty="0" err="1"/>
                  <a:t>statistik</a:t>
                </a:r>
                <a:r>
                  <a:rPr lang="en-US" dirty="0"/>
                  <a:t>,  </a:t>
                </a:r>
                <a:r>
                  <a:rPr lang="en-US" dirty="0" err="1"/>
                  <a:t>merupakan</a:t>
                </a:r>
                <a:r>
                  <a:rPr lang="en-US" dirty="0"/>
                  <a:t>  </a:t>
                </a:r>
                <a:r>
                  <a:rPr lang="en-US" dirty="0" err="1"/>
                  <a:t>variabel</a:t>
                </a:r>
                <a:r>
                  <a:rPr lang="en-US" dirty="0"/>
                  <a:t>  </a:t>
                </a:r>
                <a:r>
                  <a:rPr lang="en-US" dirty="0" err="1"/>
                  <a:t>acak</a:t>
                </a:r>
                <a:r>
                  <a:rPr lang="en-US" dirty="0"/>
                  <a:t>, </a:t>
                </a:r>
                <a:r>
                  <a:rPr lang="en-US" dirty="0" err="1"/>
                  <a:t>tetapi</a:t>
                </a:r>
                <a:r>
                  <a:rPr lang="en-US" dirty="0"/>
                  <a:t> </a:t>
                </a:r>
                <a:r>
                  <a:rPr lang="en-US" dirty="0" err="1"/>
                  <a:t>tidak</a:t>
                </a:r>
                <a:r>
                  <a:rPr lang="en-US" dirty="0"/>
                  <a:t> </a:t>
                </a:r>
                <a:r>
                  <a:rPr lang="en-US" dirty="0" err="1"/>
                  <a:t>tergantung</a:t>
                </a:r>
                <a:r>
                  <a:rPr lang="en-US" dirty="0"/>
                  <a:t> </a:t>
                </a:r>
                <a:r>
                  <a:rPr lang="en-US" dirty="0" err="1"/>
                  <a:t>pada</a:t>
                </a:r>
                <a:r>
                  <a:rPr lang="en-US" dirty="0"/>
                  <a:t> θ .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994" y="434420"/>
                <a:ext cx="8276223" cy="3754874"/>
              </a:xfrm>
              <a:prstGeom prst="rect">
                <a:avLst/>
              </a:prstGeom>
              <a:blipFill rotWithShape="1">
                <a:blip r:embed="rId3"/>
                <a:stretch>
                  <a:fillRect l="-147" t="-162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7493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79" name="Google Shape;279;p29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673629" y="0"/>
                <a:ext cx="7432767" cy="43442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dirty="0" err="1" smtClean="0"/>
                  <a:t>Menaksir</a:t>
                </a:r>
                <a:r>
                  <a:rPr lang="en-US" dirty="0" smtClean="0"/>
                  <a:t> rata-rata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/>
                        <a:ea typeface="Cambria Math"/>
                      </a:rPr>
                      <m:t>𝝁</m:t>
                    </m:r>
                  </m:oMath>
                </a14:m>
                <a:endParaRPr dirty="0"/>
              </a:p>
            </p:txBody>
          </p:sp>
        </mc:Choice>
        <mc:Fallback xmlns="">
          <p:sp>
            <p:nvSpPr>
              <p:cNvPr id="279" name="Google Shape;279;p29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673629" y="0"/>
                <a:ext cx="7432767" cy="434420"/>
              </a:xfrm>
              <a:prstGeom prst="rect">
                <a:avLst/>
              </a:prstGeom>
              <a:blipFill rotWithShape="1">
                <a:blip r:embed="rId3"/>
                <a:stretch>
                  <a:fillRect t="-40845" b="-32394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351766"/>
            <a:ext cx="164386" cy="349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4" name="Round Diagonal Corner Rectangle 3"/>
          <p:cNvSpPr/>
          <p:nvPr/>
        </p:nvSpPr>
        <p:spPr>
          <a:xfrm>
            <a:off x="647464" y="717250"/>
            <a:ext cx="7780035" cy="35512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b="1" dirty="0" err="1">
                <a:solidFill>
                  <a:schemeClr val="tx1"/>
                </a:solidFill>
              </a:rPr>
              <a:t>Simpangan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baku</a:t>
            </a:r>
            <a:r>
              <a:rPr lang="en-US" b="1" dirty="0">
                <a:solidFill>
                  <a:schemeClr val="tx1"/>
                </a:solidFill>
              </a:rPr>
              <a:t> σ </a:t>
            </a:r>
            <a:r>
              <a:rPr lang="en-US" b="1" dirty="0" err="1">
                <a:solidFill>
                  <a:schemeClr val="tx1"/>
                </a:solidFill>
              </a:rPr>
              <a:t>diketahui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populasi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berdistribusi</a:t>
            </a:r>
            <a:r>
              <a:rPr lang="en-US" b="1" dirty="0">
                <a:solidFill>
                  <a:schemeClr val="tx1"/>
                </a:solidFill>
              </a:rPr>
              <a:t> normal</a:t>
            </a:r>
            <a:endParaRPr lang="en-ZW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>
            <a:stCxn id="4" idx="1"/>
          </p:cNvCxnSpPr>
          <p:nvPr/>
        </p:nvCxnSpPr>
        <p:spPr>
          <a:xfrm>
            <a:off x="4537482" y="1072372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594644" y="1404107"/>
            <a:ext cx="8063230" cy="267905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42963" y="1541514"/>
                <a:ext cx="7708135" cy="2158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 smtClean="0"/>
                  <a:t>Rumus</a:t>
                </a:r>
                <a:r>
                  <a:rPr lang="en-US" b="1" dirty="0" smtClean="0"/>
                  <a:t>:</a:t>
                </a:r>
                <a:r>
                  <a:rPr lang="en-US" dirty="0"/>
                  <a:t>	</a:t>
                </a:r>
                <a:endParaRPr lang="en-US" dirty="0" smtClean="0"/>
              </a:p>
              <a:p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𝐏</m:t>
                    </m:r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latin typeface="Cambria Math"/>
                              </a:rPr>
                              <m:t>𝐱</m:t>
                            </m:r>
                          </m:e>
                        </m:acc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𝐳</m:t>
                            </m:r>
                          </m:e>
                          <m:sub>
                            <m:f>
                              <m:fPr>
                                <m:type m:val="skw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𝜸</m:t>
                                </m:r>
                              </m:den>
                            </m:f>
                          </m:sub>
                        </m:sSub>
                        <m:r>
                          <a:rPr lang="en-US" b="1">
                            <a:latin typeface="Cambria Math"/>
                          </a:rPr>
                          <m:t>,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𝝈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𝒏</m:t>
                                </m:r>
                              </m:e>
                            </m:rad>
                          </m:den>
                        </m:f>
                        <m:r>
                          <a:rPr lang="en-US" b="1">
                            <a:latin typeface="Cambria Math"/>
                          </a:rPr>
                          <m:t>&lt; </m:t>
                        </m:r>
                        <m:r>
                          <a:rPr lang="en-US" b="1" i="1">
                            <a:latin typeface="Cambria Math"/>
                          </a:rPr>
                          <m:t>𝛍</m:t>
                        </m:r>
                        <m:r>
                          <a:rPr lang="en-US" b="1">
                            <a:latin typeface="Cambria Math"/>
                          </a:rPr>
                          <m:t>&lt;</m:t>
                        </m:r>
                        <m:acc>
                          <m:accPr>
                            <m:chr m:val="̅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latin typeface="Cambria Math"/>
                              </a:rPr>
                              <m:t>𝐱</m:t>
                            </m:r>
                          </m:e>
                        </m:acc>
                        <m:r>
                          <a:rPr lang="en-US" b="1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𝐳</m:t>
                            </m:r>
                          </m:e>
                          <m:sub>
                            <m:f>
                              <m:fPr>
                                <m:type m:val="skw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fPr>
                              <m:num>
                                <m:r>
                                  <a:rPr lang="en-US" b="1" i="1">
                                    <a:latin typeface="Cambria Math"/>
                                  </a:rPr>
                                  <m:t>𝟏</m:t>
                                </m:r>
                              </m:num>
                              <m:den>
                                <m:r>
                                  <a:rPr lang="en-US" b="1" i="1"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b="1" i="1">
                                    <a:latin typeface="Cambria Math"/>
                                  </a:rPr>
                                  <m:t>𝜸</m:t>
                                </m:r>
                              </m:den>
                            </m:f>
                          </m:sub>
                        </m:sSub>
                        <m:r>
                          <a:rPr lang="en-US" b="1">
                            <a:latin typeface="Cambria Math"/>
                          </a:rPr>
                          <m:t>,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𝝈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𝒏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b="1">
                        <a:latin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</a:rPr>
                      <m:t>𝛄</m:t>
                    </m:r>
                  </m:oMath>
                </a14:m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koefisien</a:t>
                </a:r>
                <a:r>
                  <a:rPr lang="en-US" dirty="0"/>
                  <a:t> </a:t>
                </a:r>
                <a:r>
                  <a:rPr lang="en-US" dirty="0" err="1"/>
                  <a:t>kepercayaan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/>
                  <a:t>= </a:t>
                </a:r>
                <a:r>
                  <a:rPr lang="en-US" dirty="0" err="1"/>
                  <a:t>bilangan</a:t>
                </a:r>
                <a:r>
                  <a:rPr lang="en-US" dirty="0"/>
                  <a:t> z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tabel</a:t>
                </a:r>
                <a:r>
                  <a:rPr lang="en-US" dirty="0"/>
                  <a:t> normal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/>
                  <a:t>.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memperoleh</a:t>
                </a:r>
                <a:r>
                  <a:rPr lang="en-US" dirty="0"/>
                  <a:t> 100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  <m:r>
                      <a:rPr lang="en-US">
                        <a:latin typeface="Cambria Math"/>
                      </a:rPr>
                      <m:t>%</m:t>
                    </m:r>
                  </m:oMath>
                </a14:m>
                <a:r>
                  <a:rPr lang="en-US" dirty="0"/>
                  <a:t>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parameter µ </a:t>
                </a:r>
                <a:r>
                  <a:rPr lang="en-US" dirty="0" err="1"/>
                  <a:t>dapat</a:t>
                </a:r>
                <a:r>
                  <a:rPr lang="en-US" dirty="0"/>
                  <a:t> </a:t>
                </a:r>
                <a:r>
                  <a:rPr lang="en-US" dirty="0" err="1"/>
                  <a:t>digunakan</a:t>
                </a:r>
                <a:r>
                  <a:rPr lang="en-US" dirty="0"/>
                  <a:t> </a:t>
                </a:r>
                <a:r>
                  <a:rPr lang="en-US" dirty="0" err="1"/>
                  <a:t>rumus</a:t>
                </a:r>
                <a:endParaRPr lang="en-ZW" dirty="0"/>
              </a:p>
              <a:p>
                <a:r>
                  <a:rPr lang="en-US" dirty="0"/>
                  <a:t>	</a:t>
                </a:r>
                <a:r>
                  <a:rPr lang="en-US" b="1" dirty="0"/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𝝈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  <m:r>
                      <a:rPr lang="en-US" b="1">
                        <a:latin typeface="Cambria Math"/>
                      </a:rPr>
                      <m:t>&lt; </m:t>
                    </m:r>
                    <m:r>
                      <a:rPr lang="en-US" b="1" i="1">
                        <a:latin typeface="Cambria Math"/>
                      </a:rPr>
                      <m:t>𝛍</m:t>
                    </m:r>
                    <m:r>
                      <a:rPr lang="en-US" b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𝝈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963" y="1541514"/>
                <a:ext cx="7708135" cy="2158796"/>
              </a:xfrm>
              <a:prstGeom prst="rect">
                <a:avLst/>
              </a:prstGeom>
              <a:blipFill rotWithShape="1">
                <a:blip r:embed="rId4"/>
                <a:stretch>
                  <a:fillRect l="-1028" t="-282" b="-10169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4" name="Round Diagonal Corner Rectangle 3"/>
          <p:cNvSpPr/>
          <p:nvPr/>
        </p:nvSpPr>
        <p:spPr>
          <a:xfrm>
            <a:off x="671063" y="213627"/>
            <a:ext cx="7780035" cy="35512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 </a:t>
            </a:r>
            <a:r>
              <a:rPr lang="en-US" b="1" dirty="0" err="1">
                <a:solidFill>
                  <a:schemeClr val="tx1"/>
                </a:solidFill>
              </a:rPr>
              <a:t>Simpangan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baku</a:t>
            </a:r>
            <a:r>
              <a:rPr lang="en-US" b="1" dirty="0">
                <a:solidFill>
                  <a:schemeClr val="tx1"/>
                </a:solidFill>
              </a:rPr>
              <a:t> σ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diketahui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populasi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berdistribusi</a:t>
            </a:r>
            <a:r>
              <a:rPr lang="en-US" b="1" dirty="0">
                <a:solidFill>
                  <a:schemeClr val="tx1"/>
                </a:solidFill>
              </a:rPr>
              <a:t> normal</a:t>
            </a:r>
            <a:endParaRPr lang="en-ZW" dirty="0">
              <a:solidFill>
                <a:schemeClr val="tx1"/>
              </a:solidFill>
            </a:endParaRPr>
          </a:p>
          <a:p>
            <a:pPr lvl="0" algn="ctr"/>
            <a:endParaRPr lang="en-ZW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>
            <a:stCxn id="4" idx="1"/>
          </p:cNvCxnSpPr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430600" y="720790"/>
            <a:ext cx="8356648" cy="4313469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31104" y="736663"/>
                <a:ext cx="7908871" cy="43635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/>
                  <a:t> </a:t>
                </a:r>
                <a:r>
                  <a:rPr lang="en-US" b="1" dirty="0" smtClean="0"/>
                  <a:t>  </a:t>
                </a:r>
                <a:r>
                  <a:rPr lang="en-US" b="1" dirty="0" err="1" smtClean="0"/>
                  <a:t>Rumus</a:t>
                </a:r>
                <a:r>
                  <a:rPr lang="en-US" b="1" dirty="0" smtClean="0"/>
                  <a:t>:</a:t>
                </a:r>
                <a:r>
                  <a:rPr lang="en-US" dirty="0"/>
                  <a:t>	</a:t>
                </a:r>
                <a:endParaRPr lang="en-US" dirty="0" smtClean="0"/>
              </a:p>
              <a:p>
                <a:r>
                  <a:rPr lang="en-US" dirty="0"/>
                  <a:t>	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𝐏</m:t>
                    </m:r>
                    <m:d>
                      <m:dPr>
                        <m:ctrlPr>
                          <a:rPr lang="en-ZW" b="1" i="1">
                            <a:latin typeface="Cambria Math"/>
                          </a:rPr>
                        </m:ctrlPr>
                      </m:dPr>
                      <m:e>
                        <m:acc>
                          <m:accPr>
                            <m:chr m:val="̅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latin typeface="Cambria Math"/>
                              </a:rPr>
                              <m:t>𝐱</m:t>
                            </m:r>
                          </m:e>
                        </m:acc>
                        <m:r>
                          <a:rPr lang="en-US" b="1" i="1">
                            <a:latin typeface="Cambria Math"/>
                          </a:rPr>
                          <m:t>−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𝐭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𝐏</m:t>
                            </m:r>
                          </m:sub>
                        </m:sSub>
                        <m:r>
                          <a:rPr lang="en-US" b="1">
                            <a:latin typeface="Cambria Math"/>
                          </a:rPr>
                          <m:t>,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𝒔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𝒏</m:t>
                                </m:r>
                              </m:e>
                            </m:rad>
                          </m:den>
                        </m:f>
                        <m:r>
                          <a:rPr lang="en-US" b="1">
                            <a:latin typeface="Cambria Math"/>
                          </a:rPr>
                          <m:t>&lt; </m:t>
                        </m:r>
                        <m:r>
                          <a:rPr lang="en-US" b="1" i="1">
                            <a:latin typeface="Cambria Math"/>
                          </a:rPr>
                          <m:t>𝛍</m:t>
                        </m:r>
                        <m:r>
                          <a:rPr lang="en-US" b="1">
                            <a:latin typeface="Cambria Math"/>
                          </a:rPr>
                          <m:t>&lt;</m:t>
                        </m:r>
                        <m:acc>
                          <m:accPr>
                            <m:chr m:val="̅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b="1" i="1">
                                <a:latin typeface="Cambria Math"/>
                              </a:rPr>
                              <m:t>𝐱</m:t>
                            </m:r>
                          </m:e>
                        </m:acc>
                        <m:r>
                          <a:rPr lang="en-US" b="1">
                            <a:latin typeface="Cambria Math"/>
                          </a:rPr>
                          <m:t>+ </m:t>
                        </m:r>
                        <m:sSub>
                          <m:sSub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b="1" i="1">
                                <a:latin typeface="Cambria Math"/>
                              </a:rPr>
                              <m:t>𝐭</m:t>
                            </m:r>
                          </m:e>
                          <m:sub>
                            <m:r>
                              <a:rPr lang="en-US" b="1" i="1">
                                <a:latin typeface="Cambria Math"/>
                              </a:rPr>
                              <m:t>𝐏</m:t>
                            </m:r>
                          </m:sub>
                        </m:sSub>
                        <m:r>
                          <a:rPr lang="en-US" b="1">
                            <a:latin typeface="Cambria Math"/>
                          </a:rPr>
                          <m:t>, </m:t>
                        </m:r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𝒔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ZW" b="1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b="1" i="1">
                                    <a:latin typeface="Cambria Math"/>
                                  </a:rPr>
                                  <m:t>𝒏</m:t>
                                </m:r>
                              </m:e>
                            </m:rad>
                          </m:den>
                        </m:f>
                      </m:e>
                    </m:d>
                    <m:r>
                      <a:rPr lang="en-US" b="1">
                        <a:latin typeface="Cambria Math"/>
                      </a:rPr>
                      <m:t>=</m:t>
                    </m:r>
                    <m:r>
                      <a:rPr lang="en-US" b="1" i="1">
                        <a:latin typeface="Cambria Math"/>
                      </a:rPr>
                      <m:t>𝛄</m:t>
                    </m:r>
                  </m:oMath>
                </a14:m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koefisien</a:t>
                </a:r>
                <a:r>
                  <a:rPr lang="en-US" dirty="0"/>
                  <a:t> </a:t>
                </a:r>
                <a:r>
                  <a:rPr lang="en-US" dirty="0" err="1"/>
                  <a:t>kepercayaan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sub>
                    </m:sSub>
                  </m:oMath>
                </a14:m>
                <a:r>
                  <a:rPr lang="en-US" dirty="0"/>
                  <a:t> = </a:t>
                </a:r>
                <a:r>
                  <a:rPr lang="en-US" dirty="0" err="1"/>
                  <a:t>nilai</a:t>
                </a:r>
                <a:r>
                  <a:rPr lang="en-US" dirty="0"/>
                  <a:t> t </a:t>
                </a:r>
                <a:r>
                  <a:rPr lang="en-US" dirty="0" err="1"/>
                  <a:t>dari</a:t>
                </a:r>
                <a:r>
                  <a:rPr lang="en-US" dirty="0"/>
                  <a:t> </a:t>
                </a:r>
                <a:r>
                  <a:rPr lang="en-US" dirty="0" err="1"/>
                  <a:t>daftar</a:t>
                </a:r>
                <a:r>
                  <a:rPr lang="en-US" dirty="0"/>
                  <a:t> </a:t>
                </a:r>
                <a:r>
                  <a:rPr lang="en-US" dirty="0" err="1"/>
                  <a:t>distribusi</a:t>
                </a:r>
                <a:r>
                  <a:rPr lang="en-US" dirty="0"/>
                  <a:t> Student </a:t>
                </a:r>
                <a:r>
                  <a:rPr lang="en-US" dirty="0" err="1"/>
                  <a:t>dengan</a:t>
                </a:r>
                <a:r>
                  <a:rPr lang="en-US" dirty="0"/>
                  <a:t> P = ½(1+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)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dk</a:t>
                </a:r>
                <a:r>
                  <a:rPr lang="en-US" dirty="0"/>
                  <a:t> = (n-1)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Untuk</a:t>
                </a:r>
                <a:r>
                  <a:rPr lang="en-US" dirty="0"/>
                  <a:t> interval </a:t>
                </a:r>
                <a:r>
                  <a:rPr lang="en-US" dirty="0" err="1"/>
                  <a:t>kepercayaan</a:t>
                </a:r>
                <a:r>
                  <a:rPr lang="en-US" dirty="0"/>
                  <a:t>:</a:t>
                </a:r>
                <a:endParaRPr lang="en-ZW" dirty="0"/>
              </a:p>
              <a:p>
                <a:r>
                  <a:rPr lang="en-US" dirty="0"/>
                  <a:t>	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𝐭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𝐏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𝒔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  <m:r>
                      <a:rPr lang="en-US" b="1">
                        <a:latin typeface="Cambria Math"/>
                      </a:rPr>
                      <m:t>&lt; </m:t>
                    </m:r>
                    <m:r>
                      <a:rPr lang="en-US" b="1" i="1">
                        <a:latin typeface="Cambria Math"/>
                      </a:rPr>
                      <m:t>𝛍</m:t>
                    </m:r>
                    <m:r>
                      <a:rPr lang="en-US" b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𝐭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𝐏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𝒔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</m:oMath>
                </a14:m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Bilangan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sub>
                    </m:sSub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t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P</m:t>
                        </m:r>
                      </m:sub>
                    </m:sSub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masing-masing</a:t>
                </a:r>
                <a:r>
                  <a:rPr lang="en-US" dirty="0"/>
                  <a:t> </a:t>
                </a:r>
                <a:r>
                  <a:rPr lang="en-US" dirty="0" err="1"/>
                  <a:t>merupakan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</a:t>
                </a:r>
                <a:r>
                  <a:rPr lang="en-US" dirty="0" err="1"/>
                  <a:t>bawah</a:t>
                </a:r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</a:t>
                </a:r>
                <a:r>
                  <a:rPr lang="en-US" dirty="0" err="1"/>
                  <a:t>atas</a:t>
                </a:r>
                <a:r>
                  <a:rPr lang="en-US" dirty="0"/>
                  <a:t> </a:t>
                </a:r>
                <a:r>
                  <a:rPr lang="en-US" dirty="0" err="1"/>
                  <a:t>kepercayaan</a:t>
                </a:r>
                <a:r>
                  <a:rPr lang="en-US" dirty="0"/>
                  <a:t>.</a:t>
                </a:r>
                <a:endParaRPr lang="en-ZW" dirty="0"/>
              </a:p>
              <a:p>
                <a:endParaRPr lang="en-US" dirty="0" smtClean="0"/>
              </a:p>
              <a:p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n </a:t>
                </a:r>
                <a:r>
                  <a:rPr lang="en-US" dirty="0" err="1"/>
                  <a:t>relatif</a:t>
                </a:r>
                <a:r>
                  <a:rPr lang="en-US" dirty="0"/>
                  <a:t> </a:t>
                </a:r>
                <a:r>
                  <a:rPr lang="en-US" dirty="0" err="1"/>
                  <a:t>besar</a:t>
                </a:r>
                <a:r>
                  <a:rPr lang="en-US" dirty="0"/>
                  <a:t> </a:t>
                </a:r>
                <a:r>
                  <a:rPr lang="en-US" dirty="0" err="1"/>
                  <a:t>dibandingkan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ukuran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N </a:t>
                </a:r>
                <a:r>
                  <a:rPr lang="en-US" dirty="0" err="1"/>
                  <a:t>yakni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US" dirty="0"/>
                  <a:t> &gt; 5 %, </a:t>
                </a:r>
                <a:r>
                  <a:rPr lang="en-US" dirty="0" err="1"/>
                  <a:t>maka</a:t>
                </a:r>
                <a:r>
                  <a:rPr lang="en-US" dirty="0"/>
                  <a:t> </a:t>
                </a:r>
                <a:r>
                  <a:rPr lang="en-US" dirty="0" err="1"/>
                  <a:t>rumus</a:t>
                </a:r>
                <a:r>
                  <a:rPr lang="en-US" dirty="0"/>
                  <a:t> </a:t>
                </a:r>
                <a:r>
                  <a:rPr lang="en-US" dirty="0" err="1" smtClean="0"/>
                  <a:t>menjadi</a:t>
                </a:r>
                <a:r>
                  <a:rPr lang="en-US" dirty="0"/>
                  <a:t>:</a:t>
                </a:r>
                <a:endParaRPr lang="en-ZW" dirty="0"/>
              </a:p>
              <a:p>
                <a:r>
                  <a:rPr lang="en-US" dirty="0" smtClean="0"/>
                  <a:t>	</a:t>
                </a:r>
                <a:r>
                  <a:rPr lang="en-US" dirty="0"/>
                  <a:t>	</a:t>
                </a:r>
                <a:r>
                  <a:rPr lang="en-US" b="1" dirty="0"/>
                  <a:t>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𝝈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  <m:r>
                      <a:rPr lang="en-US" b="1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b="1" dirty="0"/>
                  <a:t>	 &lt; 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𝛍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𝝈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  <m:r>
                      <a:rPr lang="en-US" b="1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</m:oMath>
                </a14:m>
                <a:endParaRPr lang="en-ZW" dirty="0" smtClean="0"/>
              </a:p>
              <a:p>
                <a:r>
                  <a:rPr lang="en-US" dirty="0"/>
                  <a:t>	</a:t>
                </a:r>
                <a:r>
                  <a:rPr lang="en-US" b="1" dirty="0"/>
                  <a:t>	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𝐭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𝐏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𝒔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  <m:r>
                      <a:rPr lang="en-US" b="1">
                        <a:latin typeface="Cambria Math"/>
                      </a:rPr>
                      <m:t> &lt; </m:t>
                    </m:r>
                    <m:r>
                      <a:rPr lang="en-US" b="1" i="1">
                        <a:latin typeface="Cambria Math"/>
                      </a:rPr>
                      <m:t>𝛍</m:t>
                    </m:r>
                    <m:r>
                      <a:rPr lang="en-US" b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n-ZW" b="1" i="1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>
                            <a:latin typeface="Cambria Math"/>
                          </a:rPr>
                          <m:t>𝐱</m:t>
                        </m:r>
                      </m:e>
                    </m:acc>
                    <m:r>
                      <a:rPr lang="en-US" b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𝐭</m:t>
                        </m:r>
                      </m:e>
                      <m:sub>
                        <m:r>
                          <a:rPr lang="en-US" b="1" i="1">
                            <a:latin typeface="Cambria Math"/>
                          </a:rPr>
                          <m:t>𝐏</m:t>
                        </m:r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b="1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/>
                          </a:rPr>
                          <m:t>𝒔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e>
                        </m:rad>
                      </m:den>
                    </m:f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𝑵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−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b="1" dirty="0"/>
                  <a:t>	</a:t>
                </a:r>
                <a:endParaRPr lang="en-ZW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104" y="736663"/>
                <a:ext cx="7908871" cy="4363567"/>
              </a:xfrm>
              <a:prstGeom prst="rect">
                <a:avLst/>
              </a:prstGeom>
              <a:blipFill rotWithShape="1">
                <a:blip r:embed="rId3"/>
                <a:stretch>
                  <a:fillRect l="-154" t="-140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5257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304872" y="27033"/>
            <a:ext cx="164386" cy="2503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4" name="Round Diagonal Corner Rectangle 3"/>
          <p:cNvSpPr/>
          <p:nvPr/>
        </p:nvSpPr>
        <p:spPr>
          <a:xfrm>
            <a:off x="671063" y="278361"/>
            <a:ext cx="7780035" cy="355122"/>
          </a:xfrm>
          <a:prstGeom prst="round2Diag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c.   </a:t>
            </a:r>
            <a:r>
              <a:rPr lang="en-US" b="1" dirty="0" err="1">
                <a:solidFill>
                  <a:schemeClr val="tx1"/>
                </a:solidFill>
              </a:rPr>
              <a:t>Simpangan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baku</a:t>
            </a:r>
            <a:r>
              <a:rPr lang="en-US" b="1" dirty="0">
                <a:solidFill>
                  <a:schemeClr val="tx1"/>
                </a:solidFill>
              </a:rPr>
              <a:t>  σ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diketahui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dan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populasi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tidak</a:t>
            </a:r>
            <a:r>
              <a:rPr lang="en-US" b="1" dirty="0">
                <a:solidFill>
                  <a:schemeClr val="tx1"/>
                </a:solidFill>
              </a:rPr>
              <a:t>  </a:t>
            </a:r>
            <a:r>
              <a:rPr lang="en-US" b="1" dirty="0" err="1">
                <a:solidFill>
                  <a:schemeClr val="tx1"/>
                </a:solidFill>
              </a:rPr>
              <a:t>berdistribusi</a:t>
            </a:r>
            <a:r>
              <a:rPr lang="en-US" b="1" dirty="0">
                <a:solidFill>
                  <a:schemeClr val="tx1"/>
                </a:solidFill>
              </a:rPr>
              <a:t> normal</a:t>
            </a:r>
            <a:endParaRPr lang="en-ZW" dirty="0">
              <a:solidFill>
                <a:schemeClr val="tx1"/>
              </a:solidFill>
            </a:endParaRPr>
          </a:p>
          <a:p>
            <a:pPr lvl="0" algn="ctr"/>
            <a:endParaRPr lang="en-ZW" dirty="0">
              <a:solidFill>
                <a:schemeClr val="tx1"/>
              </a:solidFill>
            </a:endParaRPr>
          </a:p>
        </p:txBody>
      </p:sp>
      <p:cxnSp>
        <p:nvCxnSpPr>
          <p:cNvPr id="15" name="Straight Connector 14"/>
          <p:cNvCxnSpPr>
            <a:stCxn id="4" idx="1"/>
          </p:cNvCxnSpPr>
          <p:nvPr/>
        </p:nvCxnSpPr>
        <p:spPr>
          <a:xfrm>
            <a:off x="4561081" y="633483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562623" y="801397"/>
            <a:ext cx="8063230" cy="2679057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6" name="TextBox 5"/>
          <p:cNvSpPr txBox="1"/>
          <p:nvPr/>
        </p:nvSpPr>
        <p:spPr>
          <a:xfrm>
            <a:off x="594644" y="999744"/>
            <a:ext cx="8007179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 </a:t>
            </a:r>
            <a:r>
              <a:rPr lang="en-US" dirty="0" err="1"/>
              <a:t>sampel</a:t>
            </a:r>
            <a:r>
              <a:rPr lang="en-US" dirty="0"/>
              <a:t>  n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terlalu</a:t>
            </a:r>
            <a:r>
              <a:rPr lang="en-US" dirty="0"/>
              <a:t>  </a:t>
            </a:r>
            <a:r>
              <a:rPr lang="en-US" dirty="0" err="1"/>
              <a:t>kecil</a:t>
            </a:r>
            <a:r>
              <a:rPr lang="en-US" dirty="0"/>
              <a:t>, 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 </a:t>
            </a:r>
            <a:r>
              <a:rPr lang="en-US" dirty="0" err="1"/>
              <a:t>dalil</a:t>
            </a:r>
            <a:r>
              <a:rPr lang="en-US" dirty="0"/>
              <a:t> limit </a:t>
            </a:r>
            <a:r>
              <a:rPr lang="en-US" dirty="0" err="1"/>
              <a:t>pusat</a:t>
            </a:r>
            <a:r>
              <a:rPr lang="en-US" dirty="0"/>
              <a:t>. 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aturan-aturan</a:t>
            </a:r>
            <a:r>
              <a:rPr lang="en-US" dirty="0"/>
              <a:t> yang </a:t>
            </a:r>
            <a:r>
              <a:rPr lang="en-US" dirty="0" err="1"/>
              <a:t>diuraikan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(b)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kekeliruan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berdistribusi</a:t>
            </a:r>
            <a:r>
              <a:rPr lang="en-US" dirty="0"/>
              <a:t> normal </a:t>
            </a:r>
            <a:r>
              <a:rPr lang="en-US" dirty="0" err="1"/>
              <a:t>berukuran</a:t>
            </a:r>
            <a:r>
              <a:rPr lang="en-US" dirty="0"/>
              <a:t> 1000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simpangan</a:t>
            </a:r>
            <a:r>
              <a:rPr lang="en-US" dirty="0"/>
              <a:t> </a:t>
            </a:r>
            <a:r>
              <a:rPr lang="en-US" dirty="0" err="1"/>
              <a:t>baku</a:t>
            </a:r>
            <a:r>
              <a:rPr lang="en-US" dirty="0"/>
              <a:t> 5,75.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 rata-rata 68,6. </a:t>
            </a:r>
            <a:r>
              <a:rPr lang="en-US" dirty="0" err="1"/>
              <a:t>Taksirlah</a:t>
            </a:r>
            <a:r>
              <a:rPr lang="en-US" dirty="0"/>
              <a:t>:</a:t>
            </a:r>
            <a:endParaRPr lang="en-ZW" dirty="0"/>
          </a:p>
          <a:p>
            <a:pPr lvl="0"/>
            <a:r>
              <a:rPr lang="en-US" dirty="0"/>
              <a:t>rata-rata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sampelnya</a:t>
            </a:r>
            <a:r>
              <a:rPr lang="en-US" dirty="0"/>
              <a:t> 30</a:t>
            </a:r>
            <a:endParaRPr lang="en-ZW" dirty="0"/>
          </a:p>
          <a:p>
            <a:pPr lvl="0"/>
            <a:r>
              <a:rPr lang="en-US" dirty="0"/>
              <a:t>rata-rata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bila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sampelnya</a:t>
            </a:r>
            <a:r>
              <a:rPr lang="en-US" dirty="0"/>
              <a:t> 80</a:t>
            </a:r>
            <a:endParaRPr lang="en-ZW" dirty="0"/>
          </a:p>
          <a:p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kepercayaan</a:t>
            </a:r>
            <a:r>
              <a:rPr lang="en-US" dirty="0"/>
              <a:t> 95% .</a:t>
            </a:r>
            <a:endParaRPr lang="en-ZW" dirty="0"/>
          </a:p>
          <a:p>
            <a:endParaRPr lang="en-ZW" dirty="0"/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892515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cxnSp>
        <p:nvCxnSpPr>
          <p:cNvPr id="15" name="Straight Connector 14"/>
          <p:cNvCxnSpPr/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430600" y="27034"/>
            <a:ext cx="8356648" cy="5007226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7033" y="391188"/>
                <a:ext cx="7964791" cy="41456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err="1"/>
                  <a:t>Penyelesaian</a:t>
                </a:r>
                <a:r>
                  <a:rPr lang="en-US" b="1" dirty="0"/>
                  <a:t>:</a:t>
                </a:r>
                <a:endParaRPr lang="en-ZW" dirty="0"/>
              </a:p>
              <a:p>
                <a:r>
                  <a:rPr lang="en-US" b="1" dirty="0" err="1"/>
                  <a:t>Diketahui</a:t>
                </a:r>
                <a:r>
                  <a:rPr lang="en-US" b="1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dirty="0"/>
                  <a:t> = 68,6</a:t>
                </a:r>
                <a:endParaRPr lang="en-ZW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σ</m:t>
                    </m:r>
                  </m:oMath>
                </a14:m>
                <a:r>
                  <a:rPr lang="en-US" dirty="0"/>
                  <a:t> = 5.75</a:t>
                </a:r>
                <a:endParaRPr lang="en-ZW" dirty="0"/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= 95%= 0,95</a:t>
                </a:r>
                <a:endParaRPr lang="en-ZW" dirty="0"/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r>
                  <a:rPr lang="en-US" dirty="0"/>
                  <a:t> = 0,475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0,475</m:t>
                        </m:r>
                      </m:sub>
                    </m:sSub>
                  </m:oMath>
                </a14:m>
                <a:r>
                  <a:rPr lang="en-US" dirty="0"/>
                  <a:t> = `1, 96</a:t>
                </a:r>
                <a:endParaRPr lang="en-ZW" dirty="0"/>
              </a:p>
              <a:p>
                <a:r>
                  <a:rPr lang="en-US" dirty="0" err="1"/>
                  <a:t>Jawab</a:t>
                </a:r>
                <a:r>
                  <a:rPr lang="en-US" dirty="0"/>
                  <a:t>:</a:t>
                </a:r>
                <a:endParaRPr lang="en-ZW" dirty="0"/>
              </a:p>
              <a:p>
                <a:pPr lvl="0"/>
                <a:r>
                  <a:rPr lang="en-US" dirty="0" smtClean="0"/>
                  <a:t>a. </a:t>
                </a:r>
                <a:r>
                  <a:rPr lang="en-US" dirty="0" err="1" smtClean="0"/>
                  <a:t>sampel</a:t>
                </a:r>
                <a:r>
                  <a:rPr lang="en-US" dirty="0" smtClean="0"/>
                  <a:t> </a:t>
                </a:r>
                <a:r>
                  <a:rPr lang="en-US" dirty="0"/>
                  <a:t>n = 30 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→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30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≤</m:t>
                    </m:r>
                  </m:oMath>
                </a14:m>
                <a:r>
                  <a:rPr lang="en-US" dirty="0"/>
                  <a:t> 5%</a:t>
                </a:r>
                <a:endParaRPr lang="en-ZW" dirty="0"/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>
                        <a:latin typeface="Cambria Math"/>
                      </a:rPr>
                      <m:t>&lt;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  <m:r>
                      <a:rPr lang="en-US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/>
                  <a:t>68,6 – (1,96)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5,75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30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&lt;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</m:oMath>
                </a14:m>
                <a:r>
                  <a:rPr lang="en-US" dirty="0"/>
                  <a:t> &lt; 68,6 +(1,96)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5,75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30</m:t>
                            </m:r>
                          </m:e>
                        </m:rad>
                      </m:den>
                    </m:f>
                  </m:oMath>
                </a14:m>
                <a:endParaRPr lang="en-ZW" dirty="0"/>
              </a:p>
              <a:p>
                <a:r>
                  <a:rPr lang="en-US" dirty="0"/>
                  <a:t>66,54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&lt;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  <m:r>
                      <a:rPr lang="en-US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/>
                  <a:t> 70,66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Jadi</a:t>
                </a:r>
                <a:r>
                  <a:rPr lang="en-US" dirty="0"/>
                  <a:t>, 95%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rata-rata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66,54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&lt;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  <m:r>
                      <a:rPr lang="en-US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/>
                  <a:t> 70,66.</a:t>
                </a:r>
                <a:endParaRPr lang="en-ZW" dirty="0"/>
              </a:p>
              <a:p>
                <a:r>
                  <a:rPr lang="en-US" dirty="0"/>
                  <a:t> </a:t>
                </a:r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kata lain,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merasa</a:t>
                </a:r>
                <a:r>
                  <a:rPr lang="en-US" dirty="0"/>
                  <a:t> 95%  </a:t>
                </a:r>
                <a:r>
                  <a:rPr lang="en-US" dirty="0" err="1"/>
                  <a:t>yakin</a:t>
                </a:r>
                <a:r>
                  <a:rPr lang="en-US" dirty="0"/>
                  <a:t> (</a:t>
                </a:r>
                <a:r>
                  <a:rPr lang="en-US" dirty="0" err="1"/>
                  <a:t>percaya</a:t>
                </a:r>
                <a:r>
                  <a:rPr lang="en-US" dirty="0"/>
                  <a:t>) </a:t>
                </a:r>
                <a:r>
                  <a:rPr lang="en-US" dirty="0" err="1"/>
                  <a:t>bahwa</a:t>
                </a:r>
                <a:r>
                  <a:rPr lang="en-US" dirty="0"/>
                  <a:t> rata-rata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interval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66,54 </a:t>
                </a:r>
                <a:r>
                  <a:rPr lang="en-US" dirty="0" err="1"/>
                  <a:t>dan</a:t>
                </a:r>
                <a:r>
                  <a:rPr lang="en-US" dirty="0"/>
                  <a:t> 70,66.</a:t>
                </a:r>
                <a:endParaRPr lang="en-ZW" dirty="0"/>
              </a:p>
              <a:p>
                <a:r>
                  <a:rPr lang="en-US" dirty="0"/>
                  <a:t/>
                </a:r>
                <a:br>
                  <a:rPr lang="en-US" dirty="0"/>
                </a:br>
                <a:endParaRPr lang="en-ZW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33" y="391188"/>
                <a:ext cx="7964791" cy="4145687"/>
              </a:xfrm>
              <a:prstGeom prst="rect">
                <a:avLst/>
              </a:prstGeom>
              <a:blipFill rotWithShape="1">
                <a:blip r:embed="rId3"/>
                <a:stretch>
                  <a:fillRect l="-230" t="-147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952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27033"/>
            <a:ext cx="164386" cy="1746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cxnSp>
        <p:nvCxnSpPr>
          <p:cNvPr id="15" name="Straight Connector 14"/>
          <p:cNvCxnSpPr/>
          <p:nvPr/>
        </p:nvCxnSpPr>
        <p:spPr>
          <a:xfrm>
            <a:off x="4561081" y="568749"/>
            <a:ext cx="0" cy="3358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/>
          <p:cNvSpPr/>
          <p:nvPr/>
        </p:nvSpPr>
        <p:spPr>
          <a:xfrm>
            <a:off x="637032" y="27034"/>
            <a:ext cx="7890279" cy="3373712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657847" y="434420"/>
                <a:ext cx="8227305" cy="25729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:r>
                  <a:rPr lang="en-US" dirty="0" smtClean="0"/>
                  <a:t>b. </a:t>
                </a:r>
                <a:r>
                  <a:rPr lang="en-US" dirty="0" err="1" smtClean="0"/>
                  <a:t>Sampel</a:t>
                </a:r>
                <a:r>
                  <a:rPr lang="en-US" dirty="0" smtClean="0"/>
                  <a:t> </a:t>
                </a:r>
                <a:r>
                  <a:rPr lang="en-US" dirty="0"/>
                  <a:t>n = 80 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→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𝑁</m:t>
                        </m:r>
                      </m:den>
                    </m:f>
                  </m:oMath>
                </a14:m>
                <a:r>
                  <a:rPr lang="en-US" dirty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80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≥</m:t>
                    </m:r>
                  </m:oMath>
                </a14:m>
                <a:r>
                  <a:rPr lang="en-US" dirty="0"/>
                  <a:t> 5%</a:t>
                </a:r>
                <a:endParaRPr lang="en-ZW" dirty="0"/>
              </a:p>
              <a:p>
                <a:r>
                  <a:rPr lang="en-US" dirty="0"/>
                  <a:t>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𝑁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𝑁</m:t>
                            </m:r>
                            <m:r>
                              <a:rPr lang="en-US" i="1">
                                <a:latin typeface="Cambria Math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	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  <m:r>
                      <a:rPr lang="en-US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ZW" i="1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  <m:r>
                      <a:rPr lang="en-US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  <m:r>
                      <a:rPr lang="en-US">
                        <a:latin typeface="Cambria Math"/>
                      </a:rPr>
                      <m:t>,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𝑁</m:t>
                            </m:r>
                            <m:r>
                              <a:rPr lang="en-US" i="1">
                                <a:latin typeface="Cambria Math"/>
                              </a:rPr>
                              <m:t>−</m:t>
                            </m:r>
                            <m:r>
                              <a:rPr lang="en-US" i="1">
                                <a:latin typeface="Cambria Math"/>
                              </a:rPr>
                              <m:t>𝑛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𝑁</m:t>
                            </m:r>
                            <m:r>
                              <a:rPr lang="en-US" i="1">
                                <a:latin typeface="Cambria Math"/>
                              </a:rPr>
                              <m:t>−1</m:t>
                            </m:r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/>
                  <a:t>68,6 – (1,96)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5,75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30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1000−80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1000−1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  <m:r>
                      <a:rPr lang="en-US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/>
                  <a:t> 68,6+(1,96), )</a:t>
                </a:r>
                <a14:m>
                  <m:oMath xmlns:m="http://schemas.openxmlformats.org/officeDocument/2006/math">
                    <m:r>
                      <a:rPr lang="en-US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5,75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ZW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i="1">
                                <a:latin typeface="Cambria Math"/>
                              </a:rPr>
                              <m:t>30</m:t>
                            </m:r>
                          </m:e>
                        </m:rad>
                      </m:den>
                    </m:f>
                    <m:r>
                      <a:rPr lang="en-US" i="1">
                        <a:latin typeface="Cambria Math"/>
                      </a:rPr>
                      <m:t> </m:t>
                    </m:r>
                    <m:rad>
                      <m:radPr>
                        <m:degHide m:val="on"/>
                        <m:ctrlPr>
                          <a:rPr lang="en-ZW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1000−80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1000−1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/>
                  <a:t>68,6 –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  <m:r>
                      <a:rPr lang="en-US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/>
                  <a:t> 68,6 +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 err="1"/>
                  <a:t>Jadi</a:t>
                </a:r>
                <a:r>
                  <a:rPr lang="en-US" dirty="0"/>
                  <a:t>,    95%         interval    </a:t>
                </a:r>
                <a:r>
                  <a:rPr lang="en-US" dirty="0" err="1"/>
                  <a:t>kepercayaan</a:t>
                </a:r>
                <a:r>
                  <a:rPr lang="en-US" dirty="0"/>
                  <a:t>    </a:t>
                </a:r>
                <a:r>
                  <a:rPr lang="en-US" dirty="0" err="1"/>
                  <a:t>untuk</a:t>
                </a:r>
                <a:r>
                  <a:rPr lang="en-US" dirty="0"/>
                  <a:t>    rata-rata    </a:t>
                </a:r>
                <a:r>
                  <a:rPr lang="en-US" dirty="0" err="1"/>
                  <a:t>populasi</a:t>
                </a:r>
                <a:r>
                  <a:rPr lang="en-US" dirty="0"/>
                  <a:t>    </a:t>
                </a:r>
                <a:r>
                  <a:rPr lang="en-US" dirty="0" err="1"/>
                  <a:t>ialah</a:t>
                </a:r>
                <a:endParaRPr lang="en-ZW" dirty="0"/>
              </a:p>
              <a:p>
                <a:r>
                  <a:rPr lang="en-US" dirty="0"/>
                  <a:t> 68,6 –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 &lt;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μ</m:t>
                    </m:r>
                    <m:r>
                      <a:rPr lang="en-US">
                        <a:latin typeface="Cambria Math"/>
                      </a:rPr>
                      <m:t>&lt;</m:t>
                    </m:r>
                  </m:oMath>
                </a14:m>
                <a:r>
                  <a:rPr lang="en-US" dirty="0"/>
                  <a:t> 68,6 +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 </a:t>
                </a:r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kata lain, </a:t>
                </a:r>
                <a:r>
                  <a:rPr lang="en-US" dirty="0" err="1"/>
                  <a:t>kita</a:t>
                </a:r>
                <a:r>
                  <a:rPr lang="en-US" dirty="0"/>
                  <a:t> </a:t>
                </a:r>
                <a:r>
                  <a:rPr lang="en-US" dirty="0" err="1"/>
                  <a:t>merasa</a:t>
                </a:r>
                <a:r>
                  <a:rPr lang="en-US" dirty="0"/>
                  <a:t> 95%  </a:t>
                </a:r>
                <a:r>
                  <a:rPr lang="en-US" dirty="0" err="1"/>
                  <a:t>yakin</a:t>
                </a:r>
                <a:r>
                  <a:rPr lang="en-US" dirty="0"/>
                  <a:t> (</a:t>
                </a:r>
                <a:r>
                  <a:rPr lang="en-US" dirty="0" err="1"/>
                  <a:t>percaya</a:t>
                </a:r>
                <a:r>
                  <a:rPr lang="en-US" dirty="0"/>
                  <a:t>) </a:t>
                </a:r>
                <a:r>
                  <a:rPr lang="en-US" dirty="0" err="1"/>
                  <a:t>bahwa</a:t>
                </a:r>
                <a:r>
                  <a:rPr lang="en-US" dirty="0"/>
                  <a:t> rata-rata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 </a:t>
                </a:r>
                <a:r>
                  <a:rPr lang="en-US" dirty="0" err="1"/>
                  <a:t>akan</a:t>
                </a:r>
                <a:r>
                  <a:rPr lang="en-US" dirty="0"/>
                  <a:t>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interval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batas</a:t>
                </a:r>
                <a:r>
                  <a:rPr lang="en-US" dirty="0"/>
                  <a:t>  68,6 –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 68,6 –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𝑎</m:t>
                    </m:r>
                  </m:oMath>
                </a14:m>
                <a:r>
                  <a:rPr lang="en-US" dirty="0"/>
                  <a:t>. </a:t>
                </a:r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847" y="434420"/>
                <a:ext cx="8227305" cy="2572948"/>
              </a:xfrm>
              <a:prstGeom prst="rect">
                <a:avLst/>
              </a:prstGeom>
              <a:blipFill rotWithShape="1">
                <a:blip r:embed="rId3"/>
                <a:stretch>
                  <a:fillRect l="-222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884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29"/>
          <p:cNvSpPr txBox="1">
            <a:spLocks noGrp="1"/>
          </p:cNvSpPr>
          <p:nvPr>
            <p:ph type="title"/>
          </p:nvPr>
        </p:nvSpPr>
        <p:spPr>
          <a:xfrm>
            <a:off x="673629" y="0"/>
            <a:ext cx="7432767" cy="43442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/>
              <a:t>Menaksir</a:t>
            </a:r>
            <a:r>
              <a:rPr lang="en-US" dirty="0" smtClean="0"/>
              <a:t> </a:t>
            </a:r>
            <a:r>
              <a:rPr lang="en-US" dirty="0" err="1" smtClean="0"/>
              <a:t>Proporsi</a:t>
            </a:r>
            <a:endParaRPr dirty="0"/>
          </a:p>
        </p:txBody>
      </p:sp>
      <p:grpSp>
        <p:nvGrpSpPr>
          <p:cNvPr id="280" name="Google Shape;280;p29"/>
          <p:cNvGrpSpPr/>
          <p:nvPr/>
        </p:nvGrpSpPr>
        <p:grpSpPr>
          <a:xfrm rot="6355166">
            <a:off x="7159529" y="3607859"/>
            <a:ext cx="3081715" cy="1994868"/>
            <a:chOff x="3476322" y="3871854"/>
            <a:chExt cx="3081549" cy="1994761"/>
          </a:xfrm>
        </p:grpSpPr>
        <p:sp>
          <p:nvSpPr>
            <p:cNvPr id="281" name="Google Shape;281;p29"/>
            <p:cNvSpPr/>
            <p:nvPr/>
          </p:nvSpPr>
          <p:spPr>
            <a:xfrm>
              <a:off x="3476322" y="4434043"/>
              <a:ext cx="929647" cy="290128"/>
            </a:xfrm>
            <a:custGeom>
              <a:avLst/>
              <a:gdLst/>
              <a:ahLst/>
              <a:cxnLst/>
              <a:rect l="l" t="t" r="r" b="b"/>
              <a:pathLst>
                <a:path w="19860" h="6198" extrusionOk="0">
                  <a:moveTo>
                    <a:pt x="6608" y="1035"/>
                  </a:moveTo>
                  <a:cubicBezTo>
                    <a:pt x="7486" y="1035"/>
                    <a:pt x="8379" y="1187"/>
                    <a:pt x="9261" y="1326"/>
                  </a:cubicBezTo>
                  <a:cubicBezTo>
                    <a:pt x="12072" y="1780"/>
                    <a:pt x="14828" y="2557"/>
                    <a:pt x="17467" y="3645"/>
                  </a:cubicBezTo>
                  <a:lnTo>
                    <a:pt x="17467" y="3645"/>
                  </a:lnTo>
                  <a:cubicBezTo>
                    <a:pt x="14865" y="4468"/>
                    <a:pt x="11720" y="5184"/>
                    <a:pt x="8737" y="5184"/>
                  </a:cubicBezTo>
                  <a:cubicBezTo>
                    <a:pt x="5937" y="5184"/>
                    <a:pt x="3279" y="4553"/>
                    <a:pt x="1344" y="2789"/>
                  </a:cubicBezTo>
                  <a:lnTo>
                    <a:pt x="1344" y="2789"/>
                  </a:lnTo>
                  <a:cubicBezTo>
                    <a:pt x="2403" y="2486"/>
                    <a:pt x="3279" y="1996"/>
                    <a:pt x="4326" y="1506"/>
                  </a:cubicBezTo>
                  <a:cubicBezTo>
                    <a:pt x="5062" y="1154"/>
                    <a:pt x="5829" y="1035"/>
                    <a:pt x="6608" y="1035"/>
                  </a:cubicBezTo>
                  <a:close/>
                  <a:moveTo>
                    <a:pt x="6415" y="0"/>
                  </a:moveTo>
                  <a:cubicBezTo>
                    <a:pt x="5956" y="0"/>
                    <a:pt x="5504" y="42"/>
                    <a:pt x="5074" y="148"/>
                  </a:cubicBezTo>
                  <a:cubicBezTo>
                    <a:pt x="3425" y="550"/>
                    <a:pt x="2136" y="1673"/>
                    <a:pt x="403" y="1978"/>
                  </a:cubicBezTo>
                  <a:cubicBezTo>
                    <a:pt x="1" y="2047"/>
                    <a:pt x="70" y="2657"/>
                    <a:pt x="264" y="2879"/>
                  </a:cubicBezTo>
                  <a:cubicBezTo>
                    <a:pt x="2368" y="5345"/>
                    <a:pt x="5497" y="6197"/>
                    <a:pt x="8802" y="6197"/>
                  </a:cubicBezTo>
                  <a:cubicBezTo>
                    <a:pt x="12288" y="6197"/>
                    <a:pt x="15970" y="5250"/>
                    <a:pt x="18853" y="4249"/>
                  </a:cubicBezTo>
                  <a:lnTo>
                    <a:pt x="18853" y="4249"/>
                  </a:lnTo>
                  <a:cubicBezTo>
                    <a:pt x="18973" y="4304"/>
                    <a:pt x="19093" y="4360"/>
                    <a:pt x="19214" y="4417"/>
                  </a:cubicBezTo>
                  <a:cubicBezTo>
                    <a:pt x="19268" y="4443"/>
                    <a:pt x="19319" y="4454"/>
                    <a:pt x="19364" y="4454"/>
                  </a:cubicBezTo>
                  <a:cubicBezTo>
                    <a:pt x="19595" y="4454"/>
                    <a:pt x="19704" y="4164"/>
                    <a:pt x="19678" y="3896"/>
                  </a:cubicBezTo>
                  <a:lnTo>
                    <a:pt x="19678" y="3896"/>
                  </a:lnTo>
                  <a:cubicBezTo>
                    <a:pt x="19860" y="3628"/>
                    <a:pt x="19684" y="3026"/>
                    <a:pt x="19337" y="3026"/>
                  </a:cubicBezTo>
                  <a:cubicBezTo>
                    <a:pt x="19302" y="3026"/>
                    <a:pt x="19265" y="3032"/>
                    <a:pt x="19227" y="3045"/>
                  </a:cubicBezTo>
                  <a:cubicBezTo>
                    <a:pt x="19092" y="3095"/>
                    <a:pt x="18953" y="3144"/>
                    <a:pt x="18813" y="3194"/>
                  </a:cubicBezTo>
                  <a:lnTo>
                    <a:pt x="18813" y="3194"/>
                  </a:lnTo>
                  <a:cubicBezTo>
                    <a:pt x="15785" y="1826"/>
                    <a:pt x="12593" y="859"/>
                    <a:pt x="9316" y="328"/>
                  </a:cubicBezTo>
                  <a:cubicBezTo>
                    <a:pt x="8402" y="187"/>
                    <a:pt x="7391" y="0"/>
                    <a:pt x="6415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9"/>
            <p:cNvSpPr/>
            <p:nvPr/>
          </p:nvSpPr>
          <p:spPr>
            <a:xfrm>
              <a:off x="4004947" y="3918711"/>
              <a:ext cx="455087" cy="710295"/>
            </a:xfrm>
            <a:custGeom>
              <a:avLst/>
              <a:gdLst/>
              <a:ahLst/>
              <a:cxnLst/>
              <a:rect l="l" t="t" r="r" b="b"/>
              <a:pathLst>
                <a:path w="9722" h="15174" extrusionOk="0">
                  <a:moveTo>
                    <a:pt x="874" y="1348"/>
                  </a:moveTo>
                  <a:cubicBezTo>
                    <a:pt x="5425" y="4019"/>
                    <a:pt x="8499" y="8812"/>
                    <a:pt x="8729" y="14137"/>
                  </a:cubicBezTo>
                  <a:lnTo>
                    <a:pt x="8729" y="14137"/>
                  </a:lnTo>
                  <a:cubicBezTo>
                    <a:pt x="5366" y="13902"/>
                    <a:pt x="2812" y="10016"/>
                    <a:pt x="2015" y="7040"/>
                  </a:cubicBezTo>
                  <a:cubicBezTo>
                    <a:pt x="1512" y="5116"/>
                    <a:pt x="1532" y="3166"/>
                    <a:pt x="874" y="1348"/>
                  </a:cubicBezTo>
                  <a:close/>
                  <a:moveTo>
                    <a:pt x="187" y="1"/>
                  </a:moveTo>
                  <a:cubicBezTo>
                    <a:pt x="1" y="1"/>
                    <a:pt x="175" y="863"/>
                    <a:pt x="227" y="955"/>
                  </a:cubicBezTo>
                  <a:cubicBezTo>
                    <a:pt x="1239" y="2632"/>
                    <a:pt x="1211" y="4559"/>
                    <a:pt x="1558" y="6430"/>
                  </a:cubicBezTo>
                  <a:cubicBezTo>
                    <a:pt x="1794" y="7705"/>
                    <a:pt x="2237" y="8939"/>
                    <a:pt x="2875" y="10076"/>
                  </a:cubicBezTo>
                  <a:cubicBezTo>
                    <a:pt x="4238" y="12509"/>
                    <a:pt x="6144" y="15174"/>
                    <a:pt x="9162" y="15174"/>
                  </a:cubicBezTo>
                  <a:cubicBezTo>
                    <a:pt x="9274" y="15174"/>
                    <a:pt x="9386" y="15170"/>
                    <a:pt x="9501" y="15163"/>
                  </a:cubicBezTo>
                  <a:cubicBezTo>
                    <a:pt x="9721" y="15149"/>
                    <a:pt x="9613" y="14137"/>
                    <a:pt x="9381" y="14137"/>
                  </a:cubicBezTo>
                  <a:cubicBezTo>
                    <a:pt x="9379" y="14137"/>
                    <a:pt x="9378" y="14137"/>
                    <a:pt x="9376" y="14137"/>
                  </a:cubicBezTo>
                  <a:lnTo>
                    <a:pt x="9362" y="14137"/>
                  </a:lnTo>
                  <a:cubicBezTo>
                    <a:pt x="9263" y="14144"/>
                    <a:pt x="9164" y="14147"/>
                    <a:pt x="9065" y="14148"/>
                  </a:cubicBezTo>
                  <a:lnTo>
                    <a:pt x="9065" y="14148"/>
                  </a:lnTo>
                  <a:cubicBezTo>
                    <a:pt x="8749" y="8254"/>
                    <a:pt x="5484" y="2816"/>
                    <a:pt x="227" y="12"/>
                  </a:cubicBezTo>
                  <a:cubicBezTo>
                    <a:pt x="212" y="4"/>
                    <a:pt x="199" y="1"/>
                    <a:pt x="1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9"/>
            <p:cNvSpPr/>
            <p:nvPr/>
          </p:nvSpPr>
          <p:spPr>
            <a:xfrm>
              <a:off x="4030506" y="4569183"/>
              <a:ext cx="505314" cy="499510"/>
            </a:xfrm>
            <a:custGeom>
              <a:avLst/>
              <a:gdLst/>
              <a:ahLst/>
              <a:cxnLst/>
              <a:rect l="l" t="t" r="r" b="b"/>
              <a:pathLst>
                <a:path w="10795" h="10671" extrusionOk="0">
                  <a:moveTo>
                    <a:pt x="8981" y="1117"/>
                  </a:moveTo>
                  <a:lnTo>
                    <a:pt x="8981" y="1117"/>
                  </a:lnTo>
                  <a:cubicBezTo>
                    <a:pt x="10794" y="3933"/>
                    <a:pt x="6112" y="5715"/>
                    <a:pt x="4394" y="6479"/>
                  </a:cubicBezTo>
                  <a:cubicBezTo>
                    <a:pt x="3107" y="7051"/>
                    <a:pt x="1960" y="7754"/>
                    <a:pt x="1195" y="8872"/>
                  </a:cubicBezTo>
                  <a:lnTo>
                    <a:pt x="1195" y="8872"/>
                  </a:lnTo>
                  <a:cubicBezTo>
                    <a:pt x="1602" y="5274"/>
                    <a:pt x="5680" y="2100"/>
                    <a:pt x="8981" y="1117"/>
                  </a:cubicBezTo>
                  <a:close/>
                  <a:moveTo>
                    <a:pt x="9246" y="1"/>
                  </a:moveTo>
                  <a:cubicBezTo>
                    <a:pt x="9233" y="1"/>
                    <a:pt x="9219" y="2"/>
                    <a:pt x="9204" y="6"/>
                  </a:cubicBezTo>
                  <a:cubicBezTo>
                    <a:pt x="4879" y="1101"/>
                    <a:pt x="0" y="5384"/>
                    <a:pt x="638" y="10194"/>
                  </a:cubicBezTo>
                  <a:cubicBezTo>
                    <a:pt x="667" y="10372"/>
                    <a:pt x="831" y="10670"/>
                    <a:pt x="988" y="10670"/>
                  </a:cubicBezTo>
                  <a:cubicBezTo>
                    <a:pt x="1051" y="10670"/>
                    <a:pt x="1113" y="10622"/>
                    <a:pt x="1164" y="10499"/>
                  </a:cubicBezTo>
                  <a:cubicBezTo>
                    <a:pt x="2481" y="7228"/>
                    <a:pt x="6612" y="7491"/>
                    <a:pt x="8761" y="5079"/>
                  </a:cubicBezTo>
                  <a:cubicBezTo>
                    <a:pt x="9811" y="3896"/>
                    <a:pt x="10178" y="2229"/>
                    <a:pt x="9531" y="820"/>
                  </a:cubicBezTo>
                  <a:lnTo>
                    <a:pt x="9531" y="820"/>
                  </a:lnTo>
                  <a:cubicBezTo>
                    <a:pt x="9634" y="521"/>
                    <a:pt x="9495" y="1"/>
                    <a:pt x="9246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9"/>
            <p:cNvSpPr/>
            <p:nvPr/>
          </p:nvSpPr>
          <p:spPr>
            <a:xfrm>
              <a:off x="4372453" y="3871854"/>
              <a:ext cx="492909" cy="779948"/>
            </a:xfrm>
            <a:custGeom>
              <a:avLst/>
              <a:gdLst/>
              <a:ahLst/>
              <a:cxnLst/>
              <a:rect l="l" t="t" r="r" b="b"/>
              <a:pathLst>
                <a:path w="10530" h="16662" extrusionOk="0">
                  <a:moveTo>
                    <a:pt x="544" y="1158"/>
                  </a:moveTo>
                  <a:cubicBezTo>
                    <a:pt x="3120" y="2433"/>
                    <a:pt x="5658" y="3812"/>
                    <a:pt x="7181" y="6336"/>
                  </a:cubicBezTo>
                  <a:cubicBezTo>
                    <a:pt x="8807" y="9012"/>
                    <a:pt x="9569" y="12196"/>
                    <a:pt x="9665" y="15320"/>
                  </a:cubicBezTo>
                  <a:lnTo>
                    <a:pt x="9665" y="15320"/>
                  </a:lnTo>
                  <a:cubicBezTo>
                    <a:pt x="6997" y="14430"/>
                    <a:pt x="5201" y="12193"/>
                    <a:pt x="3687" y="9871"/>
                  </a:cubicBezTo>
                  <a:cubicBezTo>
                    <a:pt x="1869" y="7078"/>
                    <a:pt x="939" y="4383"/>
                    <a:pt x="544" y="1158"/>
                  </a:cubicBezTo>
                  <a:close/>
                  <a:moveTo>
                    <a:pt x="178" y="0"/>
                  </a:moveTo>
                  <a:cubicBezTo>
                    <a:pt x="0" y="0"/>
                    <a:pt x="1" y="466"/>
                    <a:pt x="14" y="542"/>
                  </a:cubicBezTo>
                  <a:cubicBezTo>
                    <a:pt x="374" y="4146"/>
                    <a:pt x="1206" y="7084"/>
                    <a:pt x="3175" y="10162"/>
                  </a:cubicBezTo>
                  <a:cubicBezTo>
                    <a:pt x="4807" y="12729"/>
                    <a:pt x="6740" y="15334"/>
                    <a:pt x="9710" y="16314"/>
                  </a:cubicBezTo>
                  <a:lnTo>
                    <a:pt x="9710" y="16314"/>
                  </a:lnTo>
                  <a:cubicBezTo>
                    <a:pt x="9769" y="16509"/>
                    <a:pt x="9897" y="16662"/>
                    <a:pt x="9999" y="16662"/>
                  </a:cubicBezTo>
                  <a:cubicBezTo>
                    <a:pt x="10064" y="16662"/>
                    <a:pt x="10119" y="16599"/>
                    <a:pt x="10139" y="16442"/>
                  </a:cubicBezTo>
                  <a:lnTo>
                    <a:pt x="10139" y="16442"/>
                  </a:lnTo>
                  <a:cubicBezTo>
                    <a:pt x="10156" y="16446"/>
                    <a:pt x="10172" y="16451"/>
                    <a:pt x="10189" y="16455"/>
                  </a:cubicBezTo>
                  <a:cubicBezTo>
                    <a:pt x="10203" y="16458"/>
                    <a:pt x="10216" y="16460"/>
                    <a:pt x="10228" y="16460"/>
                  </a:cubicBezTo>
                  <a:cubicBezTo>
                    <a:pt x="10529" y="16460"/>
                    <a:pt x="10455" y="15537"/>
                    <a:pt x="10189" y="15457"/>
                  </a:cubicBezTo>
                  <a:lnTo>
                    <a:pt x="10175" y="15471"/>
                  </a:lnTo>
                  <a:cubicBezTo>
                    <a:pt x="10161" y="15467"/>
                    <a:pt x="10147" y="15464"/>
                    <a:pt x="10133" y="15460"/>
                  </a:cubicBezTo>
                  <a:lnTo>
                    <a:pt x="10133" y="15460"/>
                  </a:lnTo>
                  <a:cubicBezTo>
                    <a:pt x="10025" y="12335"/>
                    <a:pt x="9312" y="9245"/>
                    <a:pt x="7888" y="6447"/>
                  </a:cubicBezTo>
                  <a:cubicBezTo>
                    <a:pt x="6238" y="3231"/>
                    <a:pt x="3382" y="1567"/>
                    <a:pt x="236" y="15"/>
                  </a:cubicBezTo>
                  <a:cubicBezTo>
                    <a:pt x="215" y="5"/>
                    <a:pt x="195" y="0"/>
                    <a:pt x="178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9"/>
            <p:cNvSpPr/>
            <p:nvPr/>
          </p:nvSpPr>
          <p:spPr>
            <a:xfrm>
              <a:off x="4457506" y="4634436"/>
              <a:ext cx="618454" cy="527502"/>
            </a:xfrm>
            <a:custGeom>
              <a:avLst/>
              <a:gdLst/>
              <a:ahLst/>
              <a:cxnLst/>
              <a:rect l="l" t="t" r="r" b="b"/>
              <a:pathLst>
                <a:path w="13212" h="11269" extrusionOk="0">
                  <a:moveTo>
                    <a:pt x="12024" y="1585"/>
                  </a:moveTo>
                  <a:cubicBezTo>
                    <a:pt x="11178" y="4141"/>
                    <a:pt x="9966" y="6447"/>
                    <a:pt x="7235" y="7483"/>
                  </a:cubicBezTo>
                  <a:cubicBezTo>
                    <a:pt x="5987" y="7941"/>
                    <a:pt x="4671" y="8176"/>
                    <a:pt x="3451" y="8675"/>
                  </a:cubicBezTo>
                  <a:cubicBezTo>
                    <a:pt x="2565" y="9039"/>
                    <a:pt x="1744" y="9783"/>
                    <a:pt x="836" y="10109"/>
                  </a:cubicBezTo>
                  <a:lnTo>
                    <a:pt x="836" y="10109"/>
                  </a:lnTo>
                  <a:cubicBezTo>
                    <a:pt x="1925" y="7923"/>
                    <a:pt x="5278" y="6758"/>
                    <a:pt x="7124" y="5626"/>
                  </a:cubicBezTo>
                  <a:cubicBezTo>
                    <a:pt x="8122" y="5016"/>
                    <a:pt x="8815" y="4032"/>
                    <a:pt x="9702" y="3269"/>
                  </a:cubicBezTo>
                  <a:cubicBezTo>
                    <a:pt x="10425" y="2647"/>
                    <a:pt x="11220" y="2105"/>
                    <a:pt x="12024" y="1585"/>
                  </a:cubicBezTo>
                  <a:close/>
                  <a:moveTo>
                    <a:pt x="12779" y="0"/>
                  </a:moveTo>
                  <a:cubicBezTo>
                    <a:pt x="12753" y="0"/>
                    <a:pt x="12725" y="8"/>
                    <a:pt x="12697" y="25"/>
                  </a:cubicBezTo>
                  <a:lnTo>
                    <a:pt x="12697" y="39"/>
                  </a:lnTo>
                  <a:cubicBezTo>
                    <a:pt x="12680" y="49"/>
                    <a:pt x="12664" y="60"/>
                    <a:pt x="12648" y="70"/>
                  </a:cubicBezTo>
                  <a:lnTo>
                    <a:pt x="12648" y="70"/>
                  </a:lnTo>
                  <a:cubicBezTo>
                    <a:pt x="12623" y="49"/>
                    <a:pt x="12598" y="36"/>
                    <a:pt x="12574" y="36"/>
                  </a:cubicBezTo>
                  <a:cubicBezTo>
                    <a:pt x="12527" y="36"/>
                    <a:pt x="12483" y="83"/>
                    <a:pt x="12449" y="198"/>
                  </a:cubicBezTo>
                  <a:lnTo>
                    <a:pt x="12449" y="198"/>
                  </a:lnTo>
                  <a:cubicBezTo>
                    <a:pt x="9948" y="1836"/>
                    <a:pt x="7966" y="4062"/>
                    <a:pt x="5322" y="5432"/>
                  </a:cubicBezTo>
                  <a:cubicBezTo>
                    <a:pt x="3284" y="6471"/>
                    <a:pt x="484" y="8107"/>
                    <a:pt x="41" y="10533"/>
                  </a:cubicBezTo>
                  <a:cubicBezTo>
                    <a:pt x="0" y="10709"/>
                    <a:pt x="52" y="11268"/>
                    <a:pt x="326" y="11268"/>
                  </a:cubicBezTo>
                  <a:cubicBezTo>
                    <a:pt x="332" y="11268"/>
                    <a:pt x="339" y="11268"/>
                    <a:pt x="346" y="11267"/>
                  </a:cubicBezTo>
                  <a:cubicBezTo>
                    <a:pt x="1760" y="11129"/>
                    <a:pt x="2952" y="9895"/>
                    <a:pt x="4282" y="9438"/>
                  </a:cubicBezTo>
                  <a:cubicBezTo>
                    <a:pt x="5613" y="8980"/>
                    <a:pt x="7055" y="8731"/>
                    <a:pt x="8330" y="8079"/>
                  </a:cubicBezTo>
                  <a:cubicBezTo>
                    <a:pt x="11037" y="6726"/>
                    <a:pt x="12040" y="3799"/>
                    <a:pt x="12834" y="1067"/>
                  </a:cubicBezTo>
                  <a:lnTo>
                    <a:pt x="12834" y="1067"/>
                  </a:lnTo>
                  <a:cubicBezTo>
                    <a:pt x="12871" y="1043"/>
                    <a:pt x="12909" y="1020"/>
                    <a:pt x="12946" y="996"/>
                  </a:cubicBezTo>
                  <a:cubicBezTo>
                    <a:pt x="13211" y="832"/>
                    <a:pt x="13051" y="0"/>
                    <a:pt x="12779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9"/>
            <p:cNvSpPr/>
            <p:nvPr/>
          </p:nvSpPr>
          <p:spPr>
            <a:xfrm>
              <a:off x="4909223" y="4048609"/>
              <a:ext cx="492769" cy="773769"/>
            </a:xfrm>
            <a:custGeom>
              <a:avLst/>
              <a:gdLst/>
              <a:ahLst/>
              <a:cxnLst/>
              <a:rect l="l" t="t" r="r" b="b"/>
              <a:pathLst>
                <a:path w="10527" h="16530" extrusionOk="0">
                  <a:moveTo>
                    <a:pt x="998" y="2026"/>
                  </a:moveTo>
                  <a:cubicBezTo>
                    <a:pt x="2422" y="3663"/>
                    <a:pt x="4410" y="4787"/>
                    <a:pt x="5639" y="6635"/>
                  </a:cubicBezTo>
                  <a:cubicBezTo>
                    <a:pt x="7250" y="9064"/>
                    <a:pt x="8314" y="11806"/>
                    <a:pt x="8893" y="14646"/>
                  </a:cubicBezTo>
                  <a:lnTo>
                    <a:pt x="8893" y="14646"/>
                  </a:lnTo>
                  <a:cubicBezTo>
                    <a:pt x="6728" y="13121"/>
                    <a:pt x="5485" y="11122"/>
                    <a:pt x="4045" y="8756"/>
                  </a:cubicBezTo>
                  <a:cubicBezTo>
                    <a:pt x="3268" y="7495"/>
                    <a:pt x="2312" y="6441"/>
                    <a:pt x="1771" y="5027"/>
                  </a:cubicBezTo>
                  <a:cubicBezTo>
                    <a:pt x="1405" y="4057"/>
                    <a:pt x="1178" y="3045"/>
                    <a:pt x="998" y="2026"/>
                  </a:cubicBezTo>
                  <a:close/>
                  <a:moveTo>
                    <a:pt x="387" y="0"/>
                  </a:moveTo>
                  <a:cubicBezTo>
                    <a:pt x="183" y="0"/>
                    <a:pt x="1" y="275"/>
                    <a:pt x="39" y="550"/>
                  </a:cubicBezTo>
                  <a:cubicBezTo>
                    <a:pt x="288" y="2186"/>
                    <a:pt x="551" y="3849"/>
                    <a:pt x="1120" y="5388"/>
                  </a:cubicBezTo>
                  <a:cubicBezTo>
                    <a:pt x="1688" y="6899"/>
                    <a:pt x="2672" y="8008"/>
                    <a:pt x="3504" y="9352"/>
                  </a:cubicBezTo>
                  <a:cubicBezTo>
                    <a:pt x="5129" y="12022"/>
                    <a:pt x="6513" y="14246"/>
                    <a:pt x="9112" y="15878"/>
                  </a:cubicBezTo>
                  <a:lnTo>
                    <a:pt x="9112" y="15878"/>
                  </a:lnTo>
                  <a:cubicBezTo>
                    <a:pt x="9124" y="15953"/>
                    <a:pt x="9135" y="16028"/>
                    <a:pt x="9146" y="16103"/>
                  </a:cubicBezTo>
                  <a:cubicBezTo>
                    <a:pt x="9184" y="16393"/>
                    <a:pt x="9358" y="16530"/>
                    <a:pt x="9522" y="16530"/>
                  </a:cubicBezTo>
                  <a:cubicBezTo>
                    <a:pt x="9649" y="16530"/>
                    <a:pt x="9771" y="16448"/>
                    <a:pt x="9823" y="16292"/>
                  </a:cubicBezTo>
                  <a:lnTo>
                    <a:pt x="9823" y="16292"/>
                  </a:lnTo>
                  <a:cubicBezTo>
                    <a:pt x="9860" y="16312"/>
                    <a:pt x="9898" y="16332"/>
                    <a:pt x="9936" y="16352"/>
                  </a:cubicBezTo>
                  <a:cubicBezTo>
                    <a:pt x="9998" y="16386"/>
                    <a:pt x="10055" y="16401"/>
                    <a:pt x="10106" y="16401"/>
                  </a:cubicBezTo>
                  <a:cubicBezTo>
                    <a:pt x="10472" y="16401"/>
                    <a:pt x="10526" y="15620"/>
                    <a:pt x="10185" y="15438"/>
                  </a:cubicBezTo>
                  <a:cubicBezTo>
                    <a:pt x="10023" y="15352"/>
                    <a:pt x="9865" y="15263"/>
                    <a:pt x="9712" y="15173"/>
                  </a:cubicBezTo>
                  <a:lnTo>
                    <a:pt x="9712" y="15173"/>
                  </a:lnTo>
                  <a:cubicBezTo>
                    <a:pt x="9222" y="12298"/>
                    <a:pt x="8230" y="9537"/>
                    <a:pt x="6775" y="6996"/>
                  </a:cubicBezTo>
                  <a:cubicBezTo>
                    <a:pt x="6068" y="5790"/>
                    <a:pt x="5264" y="4667"/>
                    <a:pt x="4225" y="3724"/>
                  </a:cubicBezTo>
                  <a:cubicBezTo>
                    <a:pt x="2963" y="2601"/>
                    <a:pt x="1508" y="1714"/>
                    <a:pt x="662" y="203"/>
                  </a:cubicBezTo>
                  <a:cubicBezTo>
                    <a:pt x="579" y="59"/>
                    <a:pt x="481" y="0"/>
                    <a:pt x="387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9"/>
            <p:cNvSpPr/>
            <p:nvPr/>
          </p:nvSpPr>
          <p:spPr>
            <a:xfrm>
              <a:off x="5240638" y="4745142"/>
              <a:ext cx="283669" cy="702244"/>
            </a:xfrm>
            <a:custGeom>
              <a:avLst/>
              <a:gdLst/>
              <a:ahLst/>
              <a:cxnLst/>
              <a:rect l="l" t="t" r="r" b="b"/>
              <a:pathLst>
                <a:path w="6060" h="15002" extrusionOk="0">
                  <a:moveTo>
                    <a:pt x="3267" y="2027"/>
                  </a:moveTo>
                  <a:cubicBezTo>
                    <a:pt x="6059" y="5201"/>
                    <a:pt x="2295" y="9735"/>
                    <a:pt x="3139" y="13734"/>
                  </a:cubicBezTo>
                  <a:lnTo>
                    <a:pt x="3139" y="13734"/>
                  </a:lnTo>
                  <a:cubicBezTo>
                    <a:pt x="2071" y="13222"/>
                    <a:pt x="1249" y="12274"/>
                    <a:pt x="888" y="11120"/>
                  </a:cubicBezTo>
                  <a:cubicBezTo>
                    <a:pt x="430" y="9568"/>
                    <a:pt x="1179" y="8209"/>
                    <a:pt x="1941" y="6892"/>
                  </a:cubicBezTo>
                  <a:cubicBezTo>
                    <a:pt x="2949" y="5159"/>
                    <a:pt x="3085" y="3840"/>
                    <a:pt x="3267" y="2027"/>
                  </a:cubicBezTo>
                  <a:close/>
                  <a:moveTo>
                    <a:pt x="2090" y="1"/>
                  </a:moveTo>
                  <a:cubicBezTo>
                    <a:pt x="1758" y="1"/>
                    <a:pt x="1687" y="771"/>
                    <a:pt x="2024" y="987"/>
                  </a:cubicBezTo>
                  <a:cubicBezTo>
                    <a:pt x="2231" y="1119"/>
                    <a:pt x="2421" y="1254"/>
                    <a:pt x="2595" y="1392"/>
                  </a:cubicBezTo>
                  <a:lnTo>
                    <a:pt x="2595" y="1392"/>
                  </a:lnTo>
                  <a:cubicBezTo>
                    <a:pt x="2517" y="2325"/>
                    <a:pt x="2542" y="3236"/>
                    <a:pt x="2301" y="4148"/>
                  </a:cubicBezTo>
                  <a:cubicBezTo>
                    <a:pt x="2038" y="5104"/>
                    <a:pt x="1553" y="5853"/>
                    <a:pt x="1068" y="6712"/>
                  </a:cubicBezTo>
                  <a:cubicBezTo>
                    <a:pt x="486" y="7724"/>
                    <a:pt x="0" y="8764"/>
                    <a:pt x="14" y="9956"/>
                  </a:cubicBezTo>
                  <a:cubicBezTo>
                    <a:pt x="28" y="12257"/>
                    <a:pt x="1525" y="14281"/>
                    <a:pt x="3715" y="14988"/>
                  </a:cubicBezTo>
                  <a:cubicBezTo>
                    <a:pt x="3745" y="14997"/>
                    <a:pt x="3773" y="15002"/>
                    <a:pt x="3799" y="15002"/>
                  </a:cubicBezTo>
                  <a:cubicBezTo>
                    <a:pt x="4077" y="15002"/>
                    <a:pt x="4152" y="14498"/>
                    <a:pt x="4076" y="14295"/>
                  </a:cubicBezTo>
                  <a:cubicBezTo>
                    <a:pt x="2828" y="11287"/>
                    <a:pt x="4991" y="8306"/>
                    <a:pt x="5143" y="5284"/>
                  </a:cubicBezTo>
                  <a:cubicBezTo>
                    <a:pt x="5254" y="2956"/>
                    <a:pt x="4187" y="1278"/>
                    <a:pt x="2260" y="59"/>
                  </a:cubicBezTo>
                  <a:cubicBezTo>
                    <a:pt x="2198" y="18"/>
                    <a:pt x="2141" y="1"/>
                    <a:pt x="2090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9"/>
            <p:cNvSpPr/>
            <p:nvPr/>
          </p:nvSpPr>
          <p:spPr>
            <a:xfrm>
              <a:off x="5079705" y="4761057"/>
              <a:ext cx="316389" cy="256940"/>
            </a:xfrm>
            <a:custGeom>
              <a:avLst/>
              <a:gdLst/>
              <a:ahLst/>
              <a:cxnLst/>
              <a:rect l="l" t="t" r="r" b="b"/>
              <a:pathLst>
                <a:path w="6759" h="5489" extrusionOk="0">
                  <a:moveTo>
                    <a:pt x="5210" y="1481"/>
                  </a:moveTo>
                  <a:lnTo>
                    <a:pt x="5210" y="1481"/>
                  </a:lnTo>
                  <a:cubicBezTo>
                    <a:pt x="4494" y="3011"/>
                    <a:pt x="2644" y="3866"/>
                    <a:pt x="1046" y="4367"/>
                  </a:cubicBezTo>
                  <a:lnTo>
                    <a:pt x="1046" y="4367"/>
                  </a:lnTo>
                  <a:cubicBezTo>
                    <a:pt x="1443" y="3742"/>
                    <a:pt x="3028" y="2673"/>
                    <a:pt x="3327" y="2477"/>
                  </a:cubicBezTo>
                  <a:cubicBezTo>
                    <a:pt x="3929" y="2085"/>
                    <a:pt x="4558" y="1753"/>
                    <a:pt x="5210" y="1481"/>
                  </a:cubicBezTo>
                  <a:close/>
                  <a:moveTo>
                    <a:pt x="5735" y="1"/>
                  </a:moveTo>
                  <a:cubicBezTo>
                    <a:pt x="5636" y="1"/>
                    <a:pt x="5546" y="85"/>
                    <a:pt x="5513" y="292"/>
                  </a:cubicBezTo>
                  <a:lnTo>
                    <a:pt x="5513" y="292"/>
                  </a:lnTo>
                  <a:cubicBezTo>
                    <a:pt x="4180" y="768"/>
                    <a:pt x="2947" y="1484"/>
                    <a:pt x="1872" y="2408"/>
                  </a:cubicBezTo>
                  <a:cubicBezTo>
                    <a:pt x="999" y="3156"/>
                    <a:pt x="1" y="4043"/>
                    <a:pt x="555" y="5263"/>
                  </a:cubicBezTo>
                  <a:cubicBezTo>
                    <a:pt x="594" y="5340"/>
                    <a:pt x="691" y="5488"/>
                    <a:pt x="804" y="5488"/>
                  </a:cubicBezTo>
                  <a:cubicBezTo>
                    <a:pt x="814" y="5488"/>
                    <a:pt x="823" y="5487"/>
                    <a:pt x="832" y="5485"/>
                  </a:cubicBezTo>
                  <a:cubicBezTo>
                    <a:pt x="3150" y="4819"/>
                    <a:pt x="5468" y="3609"/>
                    <a:pt x="5994" y="1188"/>
                  </a:cubicBezTo>
                  <a:lnTo>
                    <a:pt x="5994" y="1188"/>
                  </a:lnTo>
                  <a:cubicBezTo>
                    <a:pt x="6125" y="1144"/>
                    <a:pt x="6258" y="1102"/>
                    <a:pt x="6391" y="1063"/>
                  </a:cubicBezTo>
                  <a:cubicBezTo>
                    <a:pt x="6759" y="958"/>
                    <a:pt x="6628" y="43"/>
                    <a:pt x="6319" y="43"/>
                  </a:cubicBezTo>
                  <a:cubicBezTo>
                    <a:pt x="6302" y="43"/>
                    <a:pt x="6284" y="45"/>
                    <a:pt x="6266" y="51"/>
                  </a:cubicBezTo>
                  <a:cubicBezTo>
                    <a:pt x="6165" y="80"/>
                    <a:pt x="6065" y="109"/>
                    <a:pt x="5965" y="140"/>
                  </a:cubicBezTo>
                  <a:lnTo>
                    <a:pt x="5965" y="140"/>
                  </a:lnTo>
                  <a:cubicBezTo>
                    <a:pt x="5899" y="54"/>
                    <a:pt x="5814" y="1"/>
                    <a:pt x="57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9"/>
            <p:cNvSpPr/>
            <p:nvPr/>
          </p:nvSpPr>
          <p:spPr>
            <a:xfrm>
              <a:off x="5298167" y="4327316"/>
              <a:ext cx="161494" cy="493190"/>
            </a:xfrm>
            <a:custGeom>
              <a:avLst/>
              <a:gdLst/>
              <a:ahLst/>
              <a:cxnLst/>
              <a:rect l="l" t="t" r="r" b="b"/>
              <a:pathLst>
                <a:path w="3450" h="10536" extrusionOk="0">
                  <a:moveTo>
                    <a:pt x="1879" y="1457"/>
                  </a:moveTo>
                  <a:lnTo>
                    <a:pt x="1879" y="1457"/>
                  </a:lnTo>
                  <a:cubicBezTo>
                    <a:pt x="2497" y="3576"/>
                    <a:pt x="1842" y="5762"/>
                    <a:pt x="1188" y="7869"/>
                  </a:cubicBezTo>
                  <a:lnTo>
                    <a:pt x="1188" y="7869"/>
                  </a:lnTo>
                  <a:cubicBezTo>
                    <a:pt x="819" y="5718"/>
                    <a:pt x="1052" y="3495"/>
                    <a:pt x="1879" y="1457"/>
                  </a:cubicBezTo>
                  <a:close/>
                  <a:moveTo>
                    <a:pt x="1842" y="1"/>
                  </a:moveTo>
                  <a:cubicBezTo>
                    <a:pt x="1749" y="1"/>
                    <a:pt x="1656" y="54"/>
                    <a:pt x="1599" y="168"/>
                  </a:cubicBezTo>
                  <a:cubicBezTo>
                    <a:pt x="287" y="2980"/>
                    <a:pt x="0" y="6163"/>
                    <a:pt x="799" y="9149"/>
                  </a:cubicBezTo>
                  <a:lnTo>
                    <a:pt x="799" y="9149"/>
                  </a:lnTo>
                  <a:cubicBezTo>
                    <a:pt x="734" y="9373"/>
                    <a:pt x="672" y="9595"/>
                    <a:pt x="615" y="9816"/>
                  </a:cubicBezTo>
                  <a:cubicBezTo>
                    <a:pt x="538" y="10125"/>
                    <a:pt x="790" y="10535"/>
                    <a:pt x="1007" y="10535"/>
                  </a:cubicBezTo>
                  <a:cubicBezTo>
                    <a:pt x="1087" y="10535"/>
                    <a:pt x="1163" y="10478"/>
                    <a:pt x="1215" y="10338"/>
                  </a:cubicBezTo>
                  <a:lnTo>
                    <a:pt x="1215" y="10338"/>
                  </a:lnTo>
                  <a:cubicBezTo>
                    <a:pt x="1270" y="10401"/>
                    <a:pt x="1333" y="10429"/>
                    <a:pt x="1394" y="10429"/>
                  </a:cubicBezTo>
                  <a:cubicBezTo>
                    <a:pt x="1603" y="10429"/>
                    <a:pt x="1800" y="10111"/>
                    <a:pt x="1682" y="9775"/>
                  </a:cubicBezTo>
                  <a:cubicBezTo>
                    <a:pt x="1622" y="9603"/>
                    <a:pt x="1566" y="9430"/>
                    <a:pt x="1514" y="9257"/>
                  </a:cubicBezTo>
                  <a:lnTo>
                    <a:pt x="1514" y="9257"/>
                  </a:lnTo>
                  <a:cubicBezTo>
                    <a:pt x="2378" y="6239"/>
                    <a:pt x="3449" y="3281"/>
                    <a:pt x="2126" y="210"/>
                  </a:cubicBezTo>
                  <a:cubicBezTo>
                    <a:pt x="2066" y="75"/>
                    <a:pt x="1953" y="1"/>
                    <a:pt x="184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9"/>
            <p:cNvSpPr/>
            <p:nvPr/>
          </p:nvSpPr>
          <p:spPr>
            <a:xfrm>
              <a:off x="5480726" y="4575643"/>
              <a:ext cx="279877" cy="360577"/>
            </a:xfrm>
            <a:custGeom>
              <a:avLst/>
              <a:gdLst/>
              <a:ahLst/>
              <a:cxnLst/>
              <a:rect l="l" t="t" r="r" b="b"/>
              <a:pathLst>
                <a:path w="5979" h="7703" extrusionOk="0">
                  <a:moveTo>
                    <a:pt x="700" y="1392"/>
                  </a:moveTo>
                  <a:cubicBezTo>
                    <a:pt x="2354" y="2800"/>
                    <a:pt x="3992" y="4302"/>
                    <a:pt x="4924" y="6259"/>
                  </a:cubicBezTo>
                  <a:lnTo>
                    <a:pt x="4924" y="6259"/>
                  </a:lnTo>
                  <a:cubicBezTo>
                    <a:pt x="3103" y="5234"/>
                    <a:pt x="1166" y="3405"/>
                    <a:pt x="700" y="1392"/>
                  </a:cubicBezTo>
                  <a:close/>
                  <a:moveTo>
                    <a:pt x="254" y="1"/>
                  </a:moveTo>
                  <a:cubicBezTo>
                    <a:pt x="96" y="1"/>
                    <a:pt x="0" y="268"/>
                    <a:pt x="0" y="422"/>
                  </a:cubicBezTo>
                  <a:cubicBezTo>
                    <a:pt x="95" y="3526"/>
                    <a:pt x="2708" y="6219"/>
                    <a:pt x="5416" y="7529"/>
                  </a:cubicBezTo>
                  <a:lnTo>
                    <a:pt x="5416" y="7529"/>
                  </a:lnTo>
                  <a:cubicBezTo>
                    <a:pt x="5476" y="7651"/>
                    <a:pt x="5550" y="7702"/>
                    <a:pt x="5622" y="7702"/>
                  </a:cubicBezTo>
                  <a:cubicBezTo>
                    <a:pt x="5806" y="7702"/>
                    <a:pt x="5979" y="7369"/>
                    <a:pt x="5878" y="7048"/>
                  </a:cubicBezTo>
                  <a:cubicBezTo>
                    <a:pt x="5868" y="7016"/>
                    <a:pt x="5858" y="6985"/>
                    <a:pt x="5849" y="6953"/>
                  </a:cubicBezTo>
                  <a:lnTo>
                    <a:pt x="5849" y="6953"/>
                  </a:lnTo>
                  <a:cubicBezTo>
                    <a:pt x="5839" y="6913"/>
                    <a:pt x="5826" y="6874"/>
                    <a:pt x="5811" y="6838"/>
                  </a:cubicBezTo>
                  <a:lnTo>
                    <a:pt x="5811" y="6838"/>
                  </a:lnTo>
                  <a:cubicBezTo>
                    <a:pt x="4868" y="3970"/>
                    <a:pt x="2635" y="1956"/>
                    <a:pt x="388" y="62"/>
                  </a:cubicBezTo>
                  <a:cubicBezTo>
                    <a:pt x="340" y="19"/>
                    <a:pt x="295" y="1"/>
                    <a:pt x="254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9"/>
            <p:cNvSpPr/>
            <p:nvPr/>
          </p:nvSpPr>
          <p:spPr>
            <a:xfrm>
              <a:off x="5613105" y="4879206"/>
              <a:ext cx="204981" cy="386791"/>
            </a:xfrm>
            <a:custGeom>
              <a:avLst/>
              <a:gdLst/>
              <a:ahLst/>
              <a:cxnLst/>
              <a:rect l="l" t="t" r="r" b="b"/>
              <a:pathLst>
                <a:path w="4379" h="8263" extrusionOk="0">
                  <a:moveTo>
                    <a:pt x="2715" y="1208"/>
                  </a:moveTo>
                  <a:cubicBezTo>
                    <a:pt x="3852" y="2990"/>
                    <a:pt x="1762" y="5607"/>
                    <a:pt x="450" y="6919"/>
                  </a:cubicBezTo>
                  <a:lnTo>
                    <a:pt x="450" y="6919"/>
                  </a:lnTo>
                  <a:cubicBezTo>
                    <a:pt x="528" y="4744"/>
                    <a:pt x="885" y="2544"/>
                    <a:pt x="2715" y="1208"/>
                  </a:cubicBezTo>
                  <a:close/>
                  <a:moveTo>
                    <a:pt x="2538" y="1"/>
                  </a:moveTo>
                  <a:cubicBezTo>
                    <a:pt x="2468" y="1"/>
                    <a:pt x="2427" y="127"/>
                    <a:pt x="2413" y="289"/>
                  </a:cubicBezTo>
                  <a:lnTo>
                    <a:pt x="2413" y="289"/>
                  </a:lnTo>
                  <a:cubicBezTo>
                    <a:pt x="165" y="1987"/>
                    <a:pt x="26" y="4991"/>
                    <a:pt x="0" y="7633"/>
                  </a:cubicBezTo>
                  <a:cubicBezTo>
                    <a:pt x="0" y="7706"/>
                    <a:pt x="86" y="8262"/>
                    <a:pt x="258" y="8262"/>
                  </a:cubicBezTo>
                  <a:cubicBezTo>
                    <a:pt x="281" y="8262"/>
                    <a:pt x="306" y="8252"/>
                    <a:pt x="333" y="8229"/>
                  </a:cubicBezTo>
                  <a:cubicBezTo>
                    <a:pt x="2128" y="6559"/>
                    <a:pt x="4378" y="3320"/>
                    <a:pt x="3129" y="808"/>
                  </a:cubicBezTo>
                  <a:lnTo>
                    <a:pt x="3129" y="808"/>
                  </a:lnTo>
                  <a:cubicBezTo>
                    <a:pt x="3177" y="513"/>
                    <a:pt x="3038" y="4"/>
                    <a:pt x="2849" y="4"/>
                  </a:cubicBezTo>
                  <a:cubicBezTo>
                    <a:pt x="2829" y="4"/>
                    <a:pt x="2808" y="9"/>
                    <a:pt x="2786" y="22"/>
                  </a:cubicBezTo>
                  <a:lnTo>
                    <a:pt x="2800" y="22"/>
                  </a:lnTo>
                  <a:cubicBezTo>
                    <a:pt x="2756" y="50"/>
                    <a:pt x="2712" y="79"/>
                    <a:pt x="2668" y="107"/>
                  </a:cubicBezTo>
                  <a:lnTo>
                    <a:pt x="2668" y="107"/>
                  </a:lnTo>
                  <a:cubicBezTo>
                    <a:pt x="2653" y="88"/>
                    <a:pt x="2636" y="69"/>
                    <a:pt x="2620" y="50"/>
                  </a:cubicBezTo>
                  <a:cubicBezTo>
                    <a:pt x="2589" y="16"/>
                    <a:pt x="2562" y="1"/>
                    <a:pt x="2538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9"/>
            <p:cNvSpPr/>
            <p:nvPr/>
          </p:nvSpPr>
          <p:spPr>
            <a:xfrm>
              <a:off x="4890218" y="5336539"/>
              <a:ext cx="812294" cy="395498"/>
            </a:xfrm>
            <a:custGeom>
              <a:avLst/>
              <a:gdLst/>
              <a:ahLst/>
              <a:cxnLst/>
              <a:rect l="l" t="t" r="r" b="b"/>
              <a:pathLst>
                <a:path w="17353" h="8449" extrusionOk="0">
                  <a:moveTo>
                    <a:pt x="15694" y="983"/>
                  </a:moveTo>
                  <a:cubicBezTo>
                    <a:pt x="15952" y="983"/>
                    <a:pt x="16214" y="1003"/>
                    <a:pt x="16483" y="1046"/>
                  </a:cubicBezTo>
                  <a:lnTo>
                    <a:pt x="16483" y="1046"/>
                  </a:lnTo>
                  <a:cubicBezTo>
                    <a:pt x="14749" y="3243"/>
                    <a:pt x="12597" y="5980"/>
                    <a:pt x="10079" y="7025"/>
                  </a:cubicBezTo>
                  <a:cubicBezTo>
                    <a:pt x="9485" y="7274"/>
                    <a:pt x="8869" y="7363"/>
                    <a:pt x="8248" y="7363"/>
                  </a:cubicBezTo>
                  <a:cubicBezTo>
                    <a:pt x="7448" y="7363"/>
                    <a:pt x="6639" y="7215"/>
                    <a:pt x="5851" y="7067"/>
                  </a:cubicBezTo>
                  <a:cubicBezTo>
                    <a:pt x="4604" y="6839"/>
                    <a:pt x="3374" y="6528"/>
                    <a:pt x="2171" y="6141"/>
                  </a:cubicBezTo>
                  <a:lnTo>
                    <a:pt x="2171" y="6141"/>
                  </a:lnTo>
                  <a:cubicBezTo>
                    <a:pt x="4467" y="5683"/>
                    <a:pt x="6852" y="5055"/>
                    <a:pt x="8873" y="4045"/>
                  </a:cubicBezTo>
                  <a:cubicBezTo>
                    <a:pt x="11116" y="2935"/>
                    <a:pt x="13154" y="983"/>
                    <a:pt x="15694" y="983"/>
                  </a:cubicBezTo>
                  <a:close/>
                  <a:moveTo>
                    <a:pt x="15587" y="1"/>
                  </a:moveTo>
                  <a:cubicBezTo>
                    <a:pt x="13408" y="1"/>
                    <a:pt x="11599" y="1374"/>
                    <a:pt x="9704" y="2506"/>
                  </a:cubicBezTo>
                  <a:cubicBezTo>
                    <a:pt x="6932" y="4156"/>
                    <a:pt x="3411" y="4918"/>
                    <a:pt x="264" y="5459"/>
                  </a:cubicBezTo>
                  <a:cubicBezTo>
                    <a:pt x="1" y="5514"/>
                    <a:pt x="153" y="6388"/>
                    <a:pt x="348" y="6471"/>
                  </a:cubicBezTo>
                  <a:cubicBezTo>
                    <a:pt x="2395" y="7263"/>
                    <a:pt x="5384" y="8448"/>
                    <a:pt x="7954" y="8448"/>
                  </a:cubicBezTo>
                  <a:cubicBezTo>
                    <a:pt x="8759" y="8448"/>
                    <a:pt x="9522" y="8332"/>
                    <a:pt x="10203" y="8051"/>
                  </a:cubicBezTo>
                  <a:cubicBezTo>
                    <a:pt x="13031" y="6887"/>
                    <a:pt x="15374" y="3685"/>
                    <a:pt x="17217" y="1370"/>
                  </a:cubicBezTo>
                  <a:cubicBezTo>
                    <a:pt x="17352" y="1193"/>
                    <a:pt x="17223" y="653"/>
                    <a:pt x="17103" y="455"/>
                  </a:cubicBezTo>
                  <a:lnTo>
                    <a:pt x="17103" y="455"/>
                  </a:lnTo>
                  <a:cubicBezTo>
                    <a:pt x="17068" y="306"/>
                    <a:pt x="17007" y="186"/>
                    <a:pt x="16926" y="164"/>
                  </a:cubicBezTo>
                  <a:lnTo>
                    <a:pt x="16926" y="164"/>
                  </a:lnTo>
                  <a:lnTo>
                    <a:pt x="16940" y="177"/>
                  </a:lnTo>
                  <a:cubicBezTo>
                    <a:pt x="16472" y="55"/>
                    <a:pt x="16022" y="1"/>
                    <a:pt x="1558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9"/>
            <p:cNvSpPr/>
            <p:nvPr/>
          </p:nvSpPr>
          <p:spPr>
            <a:xfrm>
              <a:off x="5534183" y="5339395"/>
              <a:ext cx="231195" cy="527221"/>
            </a:xfrm>
            <a:custGeom>
              <a:avLst/>
              <a:gdLst/>
              <a:ahLst/>
              <a:cxnLst/>
              <a:rect l="l" t="t" r="r" b="b"/>
              <a:pathLst>
                <a:path w="4939" h="11263" extrusionOk="0">
                  <a:moveTo>
                    <a:pt x="3101" y="1446"/>
                  </a:moveTo>
                  <a:cubicBezTo>
                    <a:pt x="3902" y="3185"/>
                    <a:pt x="4440" y="4880"/>
                    <a:pt x="3502" y="6742"/>
                  </a:cubicBezTo>
                  <a:cubicBezTo>
                    <a:pt x="2953" y="7818"/>
                    <a:pt x="2225" y="8808"/>
                    <a:pt x="1527" y="9806"/>
                  </a:cubicBezTo>
                  <a:lnTo>
                    <a:pt x="1527" y="9806"/>
                  </a:lnTo>
                  <a:cubicBezTo>
                    <a:pt x="1043" y="7245"/>
                    <a:pt x="1040" y="3176"/>
                    <a:pt x="3101" y="1446"/>
                  </a:cubicBezTo>
                  <a:close/>
                  <a:moveTo>
                    <a:pt x="3661" y="1"/>
                  </a:moveTo>
                  <a:cubicBezTo>
                    <a:pt x="3619" y="1"/>
                    <a:pt x="3576" y="11"/>
                    <a:pt x="3530" y="33"/>
                  </a:cubicBezTo>
                  <a:cubicBezTo>
                    <a:pt x="3410" y="89"/>
                    <a:pt x="3294" y="150"/>
                    <a:pt x="3183" y="216"/>
                  </a:cubicBezTo>
                  <a:lnTo>
                    <a:pt x="3183" y="216"/>
                  </a:lnTo>
                  <a:cubicBezTo>
                    <a:pt x="3109" y="217"/>
                    <a:pt x="3037" y="267"/>
                    <a:pt x="2980" y="345"/>
                  </a:cubicBezTo>
                  <a:lnTo>
                    <a:pt x="2980" y="345"/>
                  </a:lnTo>
                  <a:cubicBezTo>
                    <a:pt x="1" y="2359"/>
                    <a:pt x="302" y="8007"/>
                    <a:pt x="1062" y="10943"/>
                  </a:cubicBezTo>
                  <a:cubicBezTo>
                    <a:pt x="1112" y="11143"/>
                    <a:pt x="1253" y="11263"/>
                    <a:pt x="1399" y="11263"/>
                  </a:cubicBezTo>
                  <a:cubicBezTo>
                    <a:pt x="1496" y="11263"/>
                    <a:pt x="1595" y="11211"/>
                    <a:pt x="1672" y="11095"/>
                  </a:cubicBezTo>
                  <a:cubicBezTo>
                    <a:pt x="2795" y="9418"/>
                    <a:pt x="4417" y="7602"/>
                    <a:pt x="4708" y="5536"/>
                  </a:cubicBezTo>
                  <a:cubicBezTo>
                    <a:pt x="4939" y="3958"/>
                    <a:pt x="4372" y="2455"/>
                    <a:pt x="3716" y="1035"/>
                  </a:cubicBezTo>
                  <a:lnTo>
                    <a:pt x="3716" y="1035"/>
                  </a:lnTo>
                  <a:cubicBezTo>
                    <a:pt x="3755" y="1015"/>
                    <a:pt x="3794" y="995"/>
                    <a:pt x="3835" y="976"/>
                  </a:cubicBezTo>
                  <a:cubicBezTo>
                    <a:pt x="4196" y="814"/>
                    <a:pt x="4031" y="1"/>
                    <a:pt x="3661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9"/>
            <p:cNvSpPr/>
            <p:nvPr/>
          </p:nvSpPr>
          <p:spPr>
            <a:xfrm>
              <a:off x="5796085" y="5147146"/>
              <a:ext cx="238169" cy="643263"/>
            </a:xfrm>
            <a:custGeom>
              <a:avLst/>
              <a:gdLst/>
              <a:ahLst/>
              <a:cxnLst/>
              <a:rect l="l" t="t" r="r" b="b"/>
              <a:pathLst>
                <a:path w="5088" h="13742" extrusionOk="0">
                  <a:moveTo>
                    <a:pt x="2060" y="1144"/>
                  </a:moveTo>
                  <a:cubicBezTo>
                    <a:pt x="4316" y="2145"/>
                    <a:pt x="4369" y="4916"/>
                    <a:pt x="4422" y="7134"/>
                  </a:cubicBezTo>
                  <a:cubicBezTo>
                    <a:pt x="4470" y="8833"/>
                    <a:pt x="4353" y="10541"/>
                    <a:pt x="4088" y="12225"/>
                  </a:cubicBezTo>
                  <a:lnTo>
                    <a:pt x="4088" y="12225"/>
                  </a:lnTo>
                  <a:lnTo>
                    <a:pt x="2357" y="8008"/>
                  </a:lnTo>
                  <a:cubicBezTo>
                    <a:pt x="1497" y="5928"/>
                    <a:pt x="0" y="3198"/>
                    <a:pt x="1982" y="1285"/>
                  </a:cubicBezTo>
                  <a:cubicBezTo>
                    <a:pt x="2018" y="1251"/>
                    <a:pt x="2044" y="1202"/>
                    <a:pt x="2060" y="1144"/>
                  </a:cubicBezTo>
                  <a:close/>
                  <a:moveTo>
                    <a:pt x="1652" y="1"/>
                  </a:moveTo>
                  <a:cubicBezTo>
                    <a:pt x="1475" y="1"/>
                    <a:pt x="1415" y="311"/>
                    <a:pt x="1459" y="588"/>
                  </a:cubicBezTo>
                  <a:lnTo>
                    <a:pt x="1459" y="588"/>
                  </a:lnTo>
                  <a:cubicBezTo>
                    <a:pt x="371" y="1840"/>
                    <a:pt x="264" y="3506"/>
                    <a:pt x="665" y="5111"/>
                  </a:cubicBezTo>
                  <a:cubicBezTo>
                    <a:pt x="1400" y="7994"/>
                    <a:pt x="2883" y="10794"/>
                    <a:pt x="4020" y="13539"/>
                  </a:cubicBezTo>
                  <a:cubicBezTo>
                    <a:pt x="4077" y="13677"/>
                    <a:pt x="4159" y="13742"/>
                    <a:pt x="4238" y="13742"/>
                  </a:cubicBezTo>
                  <a:cubicBezTo>
                    <a:pt x="4332" y="13742"/>
                    <a:pt x="4420" y="13649"/>
                    <a:pt x="4450" y="13483"/>
                  </a:cubicBezTo>
                  <a:cubicBezTo>
                    <a:pt x="4990" y="10572"/>
                    <a:pt x="5087" y="7606"/>
                    <a:pt x="4755" y="4667"/>
                  </a:cubicBezTo>
                  <a:cubicBezTo>
                    <a:pt x="4491" y="2574"/>
                    <a:pt x="3868" y="730"/>
                    <a:pt x="1705" y="9"/>
                  </a:cubicBezTo>
                  <a:cubicBezTo>
                    <a:pt x="1686" y="4"/>
                    <a:pt x="1669" y="1"/>
                    <a:pt x="1652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9"/>
            <p:cNvSpPr/>
            <p:nvPr/>
          </p:nvSpPr>
          <p:spPr>
            <a:xfrm>
              <a:off x="5934502" y="5169521"/>
              <a:ext cx="555916" cy="238637"/>
            </a:xfrm>
            <a:custGeom>
              <a:avLst/>
              <a:gdLst/>
              <a:ahLst/>
              <a:cxnLst/>
              <a:rect l="l" t="t" r="r" b="b"/>
              <a:pathLst>
                <a:path w="11876" h="5098" extrusionOk="0">
                  <a:moveTo>
                    <a:pt x="5316" y="1005"/>
                  </a:moveTo>
                  <a:cubicBezTo>
                    <a:pt x="7219" y="1005"/>
                    <a:pt x="9118" y="1332"/>
                    <a:pt x="10924" y="1982"/>
                  </a:cubicBezTo>
                  <a:lnTo>
                    <a:pt x="10924" y="1982"/>
                  </a:lnTo>
                  <a:cubicBezTo>
                    <a:pt x="9545" y="3193"/>
                    <a:pt x="7109" y="4103"/>
                    <a:pt x="4956" y="4103"/>
                  </a:cubicBezTo>
                  <a:cubicBezTo>
                    <a:pt x="3075" y="4103"/>
                    <a:pt x="1411" y="3409"/>
                    <a:pt x="855" y="1615"/>
                  </a:cubicBezTo>
                  <a:lnTo>
                    <a:pt x="855" y="1615"/>
                  </a:lnTo>
                  <a:cubicBezTo>
                    <a:pt x="2315" y="1208"/>
                    <a:pt x="3817" y="1005"/>
                    <a:pt x="5316" y="1005"/>
                  </a:cubicBezTo>
                  <a:close/>
                  <a:moveTo>
                    <a:pt x="5167" y="1"/>
                  </a:moveTo>
                  <a:cubicBezTo>
                    <a:pt x="3503" y="1"/>
                    <a:pt x="1835" y="250"/>
                    <a:pt x="217" y="751"/>
                  </a:cubicBezTo>
                  <a:cubicBezTo>
                    <a:pt x="0" y="819"/>
                    <a:pt x="195" y="1765"/>
                    <a:pt x="347" y="1765"/>
                  </a:cubicBezTo>
                  <a:cubicBezTo>
                    <a:pt x="350" y="1765"/>
                    <a:pt x="353" y="1764"/>
                    <a:pt x="356" y="1763"/>
                  </a:cubicBezTo>
                  <a:cubicBezTo>
                    <a:pt x="427" y="1741"/>
                    <a:pt x="497" y="1720"/>
                    <a:pt x="568" y="1698"/>
                  </a:cubicBezTo>
                  <a:lnTo>
                    <a:pt x="568" y="1698"/>
                  </a:lnTo>
                  <a:cubicBezTo>
                    <a:pt x="1130" y="4101"/>
                    <a:pt x="3217" y="5098"/>
                    <a:pt x="5494" y="5098"/>
                  </a:cubicBezTo>
                  <a:cubicBezTo>
                    <a:pt x="7884" y="5098"/>
                    <a:pt x="10485" y="3999"/>
                    <a:pt x="11751" y="2276"/>
                  </a:cubicBezTo>
                  <a:cubicBezTo>
                    <a:pt x="11875" y="2124"/>
                    <a:pt x="11834" y="1389"/>
                    <a:pt x="11626" y="1306"/>
                  </a:cubicBezTo>
                  <a:cubicBezTo>
                    <a:pt x="9565" y="437"/>
                    <a:pt x="7370" y="1"/>
                    <a:pt x="5167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9"/>
            <p:cNvSpPr/>
            <p:nvPr/>
          </p:nvSpPr>
          <p:spPr>
            <a:xfrm>
              <a:off x="5634684" y="4349176"/>
              <a:ext cx="798859" cy="664936"/>
            </a:xfrm>
            <a:custGeom>
              <a:avLst/>
              <a:gdLst/>
              <a:ahLst/>
              <a:cxnLst/>
              <a:rect l="l" t="t" r="r" b="b"/>
              <a:pathLst>
                <a:path w="17066" h="14205" extrusionOk="0">
                  <a:moveTo>
                    <a:pt x="1102" y="1153"/>
                  </a:moveTo>
                  <a:lnTo>
                    <a:pt x="1102" y="1153"/>
                  </a:lnTo>
                  <a:cubicBezTo>
                    <a:pt x="7219" y="2771"/>
                    <a:pt x="10583" y="8977"/>
                    <a:pt x="15820" y="12197"/>
                  </a:cubicBezTo>
                  <a:lnTo>
                    <a:pt x="15820" y="12197"/>
                  </a:lnTo>
                  <a:cubicBezTo>
                    <a:pt x="14994" y="12891"/>
                    <a:pt x="13822" y="13142"/>
                    <a:pt x="12687" y="13142"/>
                  </a:cubicBezTo>
                  <a:cubicBezTo>
                    <a:pt x="12272" y="13142"/>
                    <a:pt x="11861" y="13109"/>
                    <a:pt x="11474" y="13050"/>
                  </a:cubicBezTo>
                  <a:cubicBezTo>
                    <a:pt x="9381" y="12745"/>
                    <a:pt x="7662" y="11609"/>
                    <a:pt x="6359" y="9959"/>
                  </a:cubicBezTo>
                  <a:cubicBezTo>
                    <a:pt x="4275" y="7316"/>
                    <a:pt x="2734" y="4129"/>
                    <a:pt x="1102" y="1153"/>
                  </a:cubicBezTo>
                  <a:close/>
                  <a:moveTo>
                    <a:pt x="341" y="0"/>
                  </a:moveTo>
                  <a:cubicBezTo>
                    <a:pt x="0" y="0"/>
                    <a:pt x="168" y="722"/>
                    <a:pt x="260" y="880"/>
                  </a:cubicBezTo>
                  <a:lnTo>
                    <a:pt x="4072" y="7547"/>
                  </a:lnTo>
                  <a:cubicBezTo>
                    <a:pt x="5056" y="9266"/>
                    <a:pt x="6082" y="11040"/>
                    <a:pt x="7621" y="12330"/>
                  </a:cubicBezTo>
                  <a:cubicBezTo>
                    <a:pt x="8874" y="13373"/>
                    <a:pt x="11026" y="14205"/>
                    <a:pt x="12995" y="14205"/>
                  </a:cubicBezTo>
                  <a:cubicBezTo>
                    <a:pt x="14663" y="14205"/>
                    <a:pt x="16200" y="13608"/>
                    <a:pt x="16950" y="12038"/>
                  </a:cubicBezTo>
                  <a:cubicBezTo>
                    <a:pt x="17065" y="11807"/>
                    <a:pt x="16863" y="11114"/>
                    <a:pt x="16688" y="11114"/>
                  </a:cubicBezTo>
                  <a:cubicBezTo>
                    <a:pt x="16653" y="11114"/>
                    <a:pt x="16619" y="11142"/>
                    <a:pt x="16589" y="11207"/>
                  </a:cubicBezTo>
                  <a:cubicBezTo>
                    <a:pt x="16533" y="11324"/>
                    <a:pt x="16470" y="11435"/>
                    <a:pt x="16402" y="11540"/>
                  </a:cubicBezTo>
                  <a:lnTo>
                    <a:pt x="16402" y="11540"/>
                  </a:lnTo>
                  <a:cubicBezTo>
                    <a:pt x="10610" y="8326"/>
                    <a:pt x="7227" y="1347"/>
                    <a:pt x="399" y="6"/>
                  </a:cubicBezTo>
                  <a:cubicBezTo>
                    <a:pt x="378" y="2"/>
                    <a:pt x="359" y="0"/>
                    <a:pt x="341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9"/>
            <p:cNvSpPr/>
            <p:nvPr/>
          </p:nvSpPr>
          <p:spPr>
            <a:xfrm>
              <a:off x="6250283" y="4140544"/>
              <a:ext cx="307589" cy="788280"/>
            </a:xfrm>
            <a:custGeom>
              <a:avLst/>
              <a:gdLst/>
              <a:ahLst/>
              <a:cxnLst/>
              <a:rect l="l" t="t" r="r" b="b"/>
              <a:pathLst>
                <a:path w="6571" h="16840" extrusionOk="0">
                  <a:moveTo>
                    <a:pt x="1791" y="1772"/>
                  </a:moveTo>
                  <a:cubicBezTo>
                    <a:pt x="2583" y="3771"/>
                    <a:pt x="4241" y="5340"/>
                    <a:pt x="5074" y="7347"/>
                  </a:cubicBezTo>
                  <a:cubicBezTo>
                    <a:pt x="5476" y="8303"/>
                    <a:pt x="5725" y="9301"/>
                    <a:pt x="5836" y="10313"/>
                  </a:cubicBezTo>
                  <a:cubicBezTo>
                    <a:pt x="5947" y="11353"/>
                    <a:pt x="6086" y="13876"/>
                    <a:pt x="5088" y="14610"/>
                  </a:cubicBezTo>
                  <a:cubicBezTo>
                    <a:pt x="4444" y="15073"/>
                    <a:pt x="3718" y="15040"/>
                    <a:pt x="3194" y="15505"/>
                  </a:cubicBezTo>
                  <a:lnTo>
                    <a:pt x="3194" y="15505"/>
                  </a:lnTo>
                  <a:cubicBezTo>
                    <a:pt x="424" y="15125"/>
                    <a:pt x="703" y="9534"/>
                    <a:pt x="943" y="7638"/>
                  </a:cubicBezTo>
                  <a:cubicBezTo>
                    <a:pt x="1174" y="5675"/>
                    <a:pt x="1587" y="3741"/>
                    <a:pt x="1791" y="1772"/>
                  </a:cubicBezTo>
                  <a:close/>
                  <a:moveTo>
                    <a:pt x="1636" y="0"/>
                  </a:moveTo>
                  <a:cubicBezTo>
                    <a:pt x="1531" y="0"/>
                    <a:pt x="1429" y="140"/>
                    <a:pt x="1414" y="374"/>
                  </a:cubicBezTo>
                  <a:cubicBezTo>
                    <a:pt x="1220" y="3992"/>
                    <a:pt x="0" y="7541"/>
                    <a:pt x="389" y="11200"/>
                  </a:cubicBezTo>
                  <a:cubicBezTo>
                    <a:pt x="559" y="12772"/>
                    <a:pt x="1147" y="15714"/>
                    <a:pt x="2868" y="16394"/>
                  </a:cubicBezTo>
                  <a:lnTo>
                    <a:pt x="2868" y="16394"/>
                  </a:lnTo>
                  <a:cubicBezTo>
                    <a:pt x="2919" y="16624"/>
                    <a:pt x="3021" y="16840"/>
                    <a:pt x="3120" y="16840"/>
                  </a:cubicBezTo>
                  <a:cubicBezTo>
                    <a:pt x="3153" y="16840"/>
                    <a:pt x="3186" y="16815"/>
                    <a:pt x="3216" y="16759"/>
                  </a:cubicBezTo>
                  <a:cubicBezTo>
                    <a:pt x="3266" y="16672"/>
                    <a:pt x="3321" y="16593"/>
                    <a:pt x="3381" y="16523"/>
                  </a:cubicBezTo>
                  <a:lnTo>
                    <a:pt x="3381" y="16523"/>
                  </a:lnTo>
                  <a:cubicBezTo>
                    <a:pt x="3463" y="16532"/>
                    <a:pt x="3547" y="16537"/>
                    <a:pt x="3633" y="16537"/>
                  </a:cubicBezTo>
                  <a:cubicBezTo>
                    <a:pt x="3637" y="16537"/>
                    <a:pt x="3642" y="16537"/>
                    <a:pt x="3646" y="16537"/>
                  </a:cubicBezTo>
                  <a:cubicBezTo>
                    <a:pt x="3774" y="16537"/>
                    <a:pt x="3833" y="16360"/>
                    <a:pt x="3834" y="16154"/>
                  </a:cubicBezTo>
                  <a:lnTo>
                    <a:pt x="3834" y="16154"/>
                  </a:lnTo>
                  <a:cubicBezTo>
                    <a:pt x="4546" y="15739"/>
                    <a:pt x="5500" y="15680"/>
                    <a:pt x="5933" y="14763"/>
                  </a:cubicBezTo>
                  <a:cubicBezTo>
                    <a:pt x="6571" y="13418"/>
                    <a:pt x="6446" y="11380"/>
                    <a:pt x="6252" y="9953"/>
                  </a:cubicBezTo>
                  <a:cubicBezTo>
                    <a:pt x="6044" y="8442"/>
                    <a:pt x="5573" y="6972"/>
                    <a:pt x="4838" y="5628"/>
                  </a:cubicBezTo>
                  <a:cubicBezTo>
                    <a:pt x="3882" y="3826"/>
                    <a:pt x="2260" y="2356"/>
                    <a:pt x="1858" y="319"/>
                  </a:cubicBezTo>
                  <a:cubicBezTo>
                    <a:pt x="1814" y="98"/>
                    <a:pt x="1724" y="0"/>
                    <a:pt x="1636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9"/>
            <p:cNvSpPr/>
            <p:nvPr/>
          </p:nvSpPr>
          <p:spPr>
            <a:xfrm>
              <a:off x="5685754" y="4989209"/>
              <a:ext cx="540468" cy="406779"/>
            </a:xfrm>
            <a:custGeom>
              <a:avLst/>
              <a:gdLst/>
              <a:ahLst/>
              <a:cxnLst/>
              <a:rect l="l" t="t" r="r" b="b"/>
              <a:pathLst>
                <a:path w="11546" h="8690" extrusionOk="0">
                  <a:moveTo>
                    <a:pt x="11235" y="1"/>
                  </a:moveTo>
                  <a:cubicBezTo>
                    <a:pt x="11233" y="1"/>
                    <a:pt x="11231" y="1"/>
                    <a:pt x="11229" y="1"/>
                  </a:cubicBezTo>
                  <a:cubicBezTo>
                    <a:pt x="6322" y="459"/>
                    <a:pt x="2468" y="3855"/>
                    <a:pt x="84" y="7999"/>
                  </a:cubicBezTo>
                  <a:cubicBezTo>
                    <a:pt x="1" y="8142"/>
                    <a:pt x="141" y="8689"/>
                    <a:pt x="270" y="8689"/>
                  </a:cubicBezTo>
                  <a:cubicBezTo>
                    <a:pt x="292" y="8689"/>
                    <a:pt x="313" y="8673"/>
                    <a:pt x="333" y="8637"/>
                  </a:cubicBezTo>
                  <a:cubicBezTo>
                    <a:pt x="2690" y="4548"/>
                    <a:pt x="6488" y="1207"/>
                    <a:pt x="11326" y="764"/>
                  </a:cubicBezTo>
                  <a:cubicBezTo>
                    <a:pt x="11546" y="750"/>
                    <a:pt x="11452" y="1"/>
                    <a:pt x="11235" y="1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9"/>
            <p:cNvSpPr/>
            <p:nvPr/>
          </p:nvSpPr>
          <p:spPr>
            <a:xfrm>
              <a:off x="4348907" y="4556966"/>
              <a:ext cx="1894167" cy="458410"/>
            </a:xfrm>
            <a:custGeom>
              <a:avLst/>
              <a:gdLst/>
              <a:ahLst/>
              <a:cxnLst/>
              <a:rect l="l" t="t" r="r" b="b"/>
              <a:pathLst>
                <a:path w="40465" h="9793" extrusionOk="0">
                  <a:moveTo>
                    <a:pt x="3992" y="0"/>
                  </a:moveTo>
                  <a:cubicBezTo>
                    <a:pt x="2789" y="0"/>
                    <a:pt x="1566" y="209"/>
                    <a:pt x="254" y="710"/>
                  </a:cubicBezTo>
                  <a:cubicBezTo>
                    <a:pt x="0" y="812"/>
                    <a:pt x="118" y="1434"/>
                    <a:pt x="394" y="1434"/>
                  </a:cubicBezTo>
                  <a:cubicBezTo>
                    <a:pt x="420" y="1434"/>
                    <a:pt x="447" y="1429"/>
                    <a:pt x="475" y="1417"/>
                  </a:cubicBezTo>
                  <a:lnTo>
                    <a:pt x="489" y="1431"/>
                  </a:lnTo>
                  <a:cubicBezTo>
                    <a:pt x="1723" y="934"/>
                    <a:pt x="3042" y="681"/>
                    <a:pt x="4365" y="681"/>
                  </a:cubicBezTo>
                  <a:cubicBezTo>
                    <a:pt x="4960" y="681"/>
                    <a:pt x="5556" y="732"/>
                    <a:pt x="6145" y="835"/>
                  </a:cubicBezTo>
                  <a:cubicBezTo>
                    <a:pt x="7739" y="1126"/>
                    <a:pt x="9195" y="1916"/>
                    <a:pt x="10789" y="2235"/>
                  </a:cubicBezTo>
                  <a:cubicBezTo>
                    <a:pt x="11491" y="2383"/>
                    <a:pt x="12202" y="2396"/>
                    <a:pt x="12911" y="2396"/>
                  </a:cubicBezTo>
                  <a:cubicBezTo>
                    <a:pt x="13072" y="2396"/>
                    <a:pt x="13233" y="2396"/>
                    <a:pt x="13394" y="2396"/>
                  </a:cubicBezTo>
                  <a:cubicBezTo>
                    <a:pt x="14118" y="2396"/>
                    <a:pt x="14838" y="2410"/>
                    <a:pt x="15543" y="2568"/>
                  </a:cubicBezTo>
                  <a:cubicBezTo>
                    <a:pt x="17234" y="2928"/>
                    <a:pt x="18260" y="4273"/>
                    <a:pt x="19813" y="4924"/>
                  </a:cubicBezTo>
                  <a:cubicBezTo>
                    <a:pt x="21324" y="5562"/>
                    <a:pt x="22959" y="5728"/>
                    <a:pt x="24484" y="6393"/>
                  </a:cubicBezTo>
                  <a:cubicBezTo>
                    <a:pt x="26051" y="7073"/>
                    <a:pt x="27548" y="7627"/>
                    <a:pt x="29225" y="7960"/>
                  </a:cubicBezTo>
                  <a:cubicBezTo>
                    <a:pt x="32829" y="8653"/>
                    <a:pt x="36489" y="9180"/>
                    <a:pt x="40107" y="9790"/>
                  </a:cubicBezTo>
                  <a:cubicBezTo>
                    <a:pt x="40119" y="9792"/>
                    <a:pt x="40132" y="9793"/>
                    <a:pt x="40144" y="9793"/>
                  </a:cubicBezTo>
                  <a:cubicBezTo>
                    <a:pt x="40465" y="9793"/>
                    <a:pt x="40428" y="9094"/>
                    <a:pt x="40134" y="9027"/>
                  </a:cubicBezTo>
                  <a:cubicBezTo>
                    <a:pt x="36419" y="8417"/>
                    <a:pt x="32649" y="7904"/>
                    <a:pt x="28948" y="7142"/>
                  </a:cubicBezTo>
                  <a:cubicBezTo>
                    <a:pt x="27160" y="6782"/>
                    <a:pt x="25621" y="6089"/>
                    <a:pt x="23957" y="5395"/>
                  </a:cubicBezTo>
                  <a:cubicBezTo>
                    <a:pt x="22072" y="4619"/>
                    <a:pt x="20104" y="4536"/>
                    <a:pt x="18413" y="3302"/>
                  </a:cubicBezTo>
                  <a:cubicBezTo>
                    <a:pt x="17276" y="2471"/>
                    <a:pt x="16361" y="1875"/>
                    <a:pt x="14920" y="1722"/>
                  </a:cubicBezTo>
                  <a:cubicBezTo>
                    <a:pt x="13007" y="1528"/>
                    <a:pt x="11232" y="1694"/>
                    <a:pt x="9347" y="1071"/>
                  </a:cubicBezTo>
                  <a:cubicBezTo>
                    <a:pt x="7463" y="445"/>
                    <a:pt x="5749" y="0"/>
                    <a:pt x="3992" y="0"/>
                  </a:cubicBezTo>
                  <a:close/>
                </a:path>
              </a:pathLst>
            </a:custGeom>
            <a:solidFill>
              <a:srgbClr val="FFD1B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0" name="Google Shape;300;p29"/>
          <p:cNvGrpSpPr/>
          <p:nvPr/>
        </p:nvGrpSpPr>
        <p:grpSpPr>
          <a:xfrm rot="2700000">
            <a:off x="-162919" y="4273557"/>
            <a:ext cx="1748575" cy="1517807"/>
            <a:chOff x="972034" y="4038077"/>
            <a:chExt cx="1579697" cy="1371393"/>
          </a:xfrm>
        </p:grpSpPr>
        <p:sp>
          <p:nvSpPr>
            <p:cNvPr id="301" name="Google Shape;301;p29"/>
            <p:cNvSpPr/>
            <p:nvPr/>
          </p:nvSpPr>
          <p:spPr>
            <a:xfrm>
              <a:off x="1874296" y="5118358"/>
              <a:ext cx="279690" cy="109723"/>
            </a:xfrm>
            <a:custGeom>
              <a:avLst/>
              <a:gdLst/>
              <a:ahLst/>
              <a:cxnLst/>
              <a:rect l="l" t="t" r="r" b="b"/>
              <a:pathLst>
                <a:path w="5975" h="2344" extrusionOk="0">
                  <a:moveTo>
                    <a:pt x="5614" y="1"/>
                  </a:moveTo>
                  <a:cubicBezTo>
                    <a:pt x="3909" y="999"/>
                    <a:pt x="1982" y="1553"/>
                    <a:pt x="0" y="1623"/>
                  </a:cubicBezTo>
                  <a:lnTo>
                    <a:pt x="28" y="2343"/>
                  </a:lnTo>
                  <a:cubicBezTo>
                    <a:pt x="2121" y="2260"/>
                    <a:pt x="4172" y="1678"/>
                    <a:pt x="5975" y="624"/>
                  </a:cubicBezTo>
                  <a:lnTo>
                    <a:pt x="5614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9"/>
            <p:cNvSpPr/>
            <p:nvPr/>
          </p:nvSpPr>
          <p:spPr>
            <a:xfrm>
              <a:off x="1854168" y="4845830"/>
              <a:ext cx="70121" cy="200581"/>
            </a:xfrm>
            <a:custGeom>
              <a:avLst/>
              <a:gdLst/>
              <a:ahLst/>
              <a:cxnLst/>
              <a:rect l="l" t="t" r="r" b="b"/>
              <a:pathLst>
                <a:path w="1498" h="4285" extrusionOk="0">
                  <a:moveTo>
                    <a:pt x="790" y="1"/>
                  </a:moveTo>
                  <a:lnTo>
                    <a:pt x="0" y="4145"/>
                  </a:lnTo>
                  <a:lnTo>
                    <a:pt x="707" y="4284"/>
                  </a:lnTo>
                  <a:lnTo>
                    <a:pt x="1497" y="125"/>
                  </a:lnTo>
                  <a:lnTo>
                    <a:pt x="790" y="1"/>
                  </a:ln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03" name="Google Shape;303;p29"/>
            <p:cNvGrpSpPr/>
            <p:nvPr/>
          </p:nvGrpSpPr>
          <p:grpSpPr>
            <a:xfrm>
              <a:off x="972034" y="4038077"/>
              <a:ext cx="1579697" cy="1371393"/>
              <a:chOff x="972034" y="4038077"/>
              <a:chExt cx="1579697" cy="1371393"/>
            </a:xfrm>
          </p:grpSpPr>
          <p:sp>
            <p:nvSpPr>
              <p:cNvPr id="304" name="Google Shape;304;p29"/>
              <p:cNvSpPr/>
              <p:nvPr/>
            </p:nvSpPr>
            <p:spPr>
              <a:xfrm>
                <a:off x="1241613" y="4544093"/>
                <a:ext cx="1310118" cy="646540"/>
              </a:xfrm>
              <a:custGeom>
                <a:avLst/>
                <a:gdLst/>
                <a:ahLst/>
                <a:cxnLst/>
                <a:rect l="l" t="t" r="r" b="b"/>
                <a:pathLst>
                  <a:path w="27988" h="13812" extrusionOk="0">
                    <a:moveTo>
                      <a:pt x="583" y="1"/>
                    </a:moveTo>
                    <a:lnTo>
                      <a:pt x="1" y="431"/>
                    </a:lnTo>
                    <a:lnTo>
                      <a:pt x="15" y="431"/>
                    </a:lnTo>
                    <a:cubicBezTo>
                      <a:pt x="6389" y="8881"/>
                      <a:pt x="16334" y="13812"/>
                      <a:pt x="26875" y="13812"/>
                    </a:cubicBezTo>
                    <a:cubicBezTo>
                      <a:pt x="27245" y="13812"/>
                      <a:pt x="27616" y="13806"/>
                      <a:pt x="27988" y="13793"/>
                    </a:cubicBezTo>
                    <a:lnTo>
                      <a:pt x="27960" y="13087"/>
                    </a:lnTo>
                    <a:cubicBezTo>
                      <a:pt x="27603" y="13098"/>
                      <a:pt x="27247" y="13104"/>
                      <a:pt x="26891" y="13104"/>
                    </a:cubicBezTo>
                    <a:cubicBezTo>
                      <a:pt x="16568" y="13104"/>
                      <a:pt x="6814" y="8269"/>
                      <a:pt x="583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972034" y="4261454"/>
                <a:ext cx="564248" cy="538689"/>
              </a:xfrm>
              <a:custGeom>
                <a:avLst/>
                <a:gdLst/>
                <a:ahLst/>
                <a:cxnLst/>
                <a:rect l="l" t="t" r="r" b="b"/>
                <a:pathLst>
                  <a:path w="12054" h="11508" extrusionOk="0">
                    <a:moveTo>
                      <a:pt x="549" y="0"/>
                    </a:moveTo>
                    <a:cubicBezTo>
                      <a:pt x="211" y="0"/>
                      <a:pt x="1" y="472"/>
                      <a:pt x="173" y="771"/>
                    </a:cubicBezTo>
                    <a:cubicBezTo>
                      <a:pt x="2294" y="4500"/>
                      <a:pt x="4387" y="8687"/>
                      <a:pt x="8283" y="10863"/>
                    </a:cubicBezTo>
                    <a:lnTo>
                      <a:pt x="8338" y="10891"/>
                    </a:lnTo>
                    <a:cubicBezTo>
                      <a:pt x="8722" y="11092"/>
                      <a:pt x="9693" y="11507"/>
                      <a:pt x="10359" y="11507"/>
                    </a:cubicBezTo>
                    <a:cubicBezTo>
                      <a:pt x="10653" y="11507"/>
                      <a:pt x="10888" y="11426"/>
                      <a:pt x="10986" y="11209"/>
                    </a:cubicBezTo>
                    <a:cubicBezTo>
                      <a:pt x="12053" y="8881"/>
                      <a:pt x="11332" y="6330"/>
                      <a:pt x="9516" y="4583"/>
                    </a:cubicBezTo>
                    <a:cubicBezTo>
                      <a:pt x="7090" y="2255"/>
                      <a:pt x="3597" y="1700"/>
                      <a:pt x="769" y="64"/>
                    </a:cubicBezTo>
                    <a:cubicBezTo>
                      <a:pt x="692" y="20"/>
                      <a:pt x="618" y="0"/>
                      <a:pt x="549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41262" y="4038077"/>
                <a:ext cx="382204" cy="890747"/>
              </a:xfrm>
              <a:custGeom>
                <a:avLst/>
                <a:gdLst/>
                <a:ahLst/>
                <a:cxnLst/>
                <a:rect l="l" t="t" r="r" b="b"/>
                <a:pathLst>
                  <a:path w="8165" h="19029" extrusionOk="0">
                    <a:moveTo>
                      <a:pt x="2211" y="0"/>
                    </a:moveTo>
                    <a:cubicBezTo>
                      <a:pt x="1998" y="0"/>
                      <a:pt x="1785" y="133"/>
                      <a:pt x="1733" y="387"/>
                    </a:cubicBezTo>
                    <a:cubicBezTo>
                      <a:pt x="818" y="3589"/>
                      <a:pt x="0" y="6833"/>
                      <a:pt x="291" y="10187"/>
                    </a:cubicBezTo>
                    <a:cubicBezTo>
                      <a:pt x="569" y="13140"/>
                      <a:pt x="1442" y="16023"/>
                      <a:pt x="2842" y="18629"/>
                    </a:cubicBezTo>
                    <a:cubicBezTo>
                      <a:pt x="2919" y="18770"/>
                      <a:pt x="3056" y="18852"/>
                      <a:pt x="3208" y="18852"/>
                    </a:cubicBezTo>
                    <a:cubicBezTo>
                      <a:pt x="3220" y="18852"/>
                      <a:pt x="3232" y="18852"/>
                      <a:pt x="3244" y="18851"/>
                    </a:cubicBezTo>
                    <a:cubicBezTo>
                      <a:pt x="3311" y="18969"/>
                      <a:pt x="3432" y="19028"/>
                      <a:pt x="3552" y="19028"/>
                    </a:cubicBezTo>
                    <a:cubicBezTo>
                      <a:pt x="3658" y="19028"/>
                      <a:pt x="3762" y="18983"/>
                      <a:pt x="3826" y="18892"/>
                    </a:cubicBezTo>
                    <a:cubicBezTo>
                      <a:pt x="8165" y="13140"/>
                      <a:pt x="5601" y="6001"/>
                      <a:pt x="2662" y="304"/>
                    </a:cubicBezTo>
                    <a:cubicBezTo>
                      <a:pt x="2579" y="99"/>
                      <a:pt x="2395" y="0"/>
                      <a:pt x="2211" y="0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106659" y="5137878"/>
                <a:ext cx="920144" cy="271592"/>
              </a:xfrm>
              <a:custGeom>
                <a:avLst/>
                <a:gdLst/>
                <a:ahLst/>
                <a:cxnLst/>
                <a:rect l="l" t="t" r="r" b="b"/>
                <a:pathLst>
                  <a:path w="19657" h="5802" extrusionOk="0">
                    <a:moveTo>
                      <a:pt x="15184" y="1"/>
                    </a:moveTo>
                    <a:cubicBezTo>
                      <a:pt x="13482" y="1"/>
                      <a:pt x="11759" y="296"/>
                      <a:pt x="10161" y="651"/>
                    </a:cubicBezTo>
                    <a:cubicBezTo>
                      <a:pt x="8567" y="1011"/>
                      <a:pt x="7001" y="1483"/>
                      <a:pt x="5462" y="2037"/>
                    </a:cubicBezTo>
                    <a:cubicBezTo>
                      <a:pt x="4506" y="2384"/>
                      <a:pt x="3577" y="2841"/>
                      <a:pt x="2606" y="3215"/>
                    </a:cubicBezTo>
                    <a:cubicBezTo>
                      <a:pt x="1789" y="3520"/>
                      <a:pt x="749" y="3645"/>
                      <a:pt x="222" y="4435"/>
                    </a:cubicBezTo>
                    <a:cubicBezTo>
                      <a:pt x="0" y="4782"/>
                      <a:pt x="181" y="4990"/>
                      <a:pt x="499" y="5115"/>
                    </a:cubicBezTo>
                    <a:cubicBezTo>
                      <a:pt x="901" y="5267"/>
                      <a:pt x="1553" y="5281"/>
                      <a:pt x="1789" y="5323"/>
                    </a:cubicBezTo>
                    <a:cubicBezTo>
                      <a:pt x="2690" y="5461"/>
                      <a:pt x="3591" y="5572"/>
                      <a:pt x="4492" y="5655"/>
                    </a:cubicBezTo>
                    <a:cubicBezTo>
                      <a:pt x="5475" y="5753"/>
                      <a:pt x="6459" y="5802"/>
                      <a:pt x="7443" y="5802"/>
                    </a:cubicBezTo>
                    <a:cubicBezTo>
                      <a:pt x="8275" y="5802"/>
                      <a:pt x="9107" y="5767"/>
                      <a:pt x="9939" y="5697"/>
                    </a:cubicBezTo>
                    <a:cubicBezTo>
                      <a:pt x="13502" y="5364"/>
                      <a:pt x="17009" y="4117"/>
                      <a:pt x="19449" y="1400"/>
                    </a:cubicBezTo>
                    <a:cubicBezTo>
                      <a:pt x="19657" y="1178"/>
                      <a:pt x="19490" y="845"/>
                      <a:pt x="19255" y="748"/>
                    </a:cubicBezTo>
                    <a:cubicBezTo>
                      <a:pt x="19213" y="720"/>
                      <a:pt x="19171" y="693"/>
                      <a:pt x="19130" y="679"/>
                    </a:cubicBezTo>
                    <a:cubicBezTo>
                      <a:pt x="17877" y="188"/>
                      <a:pt x="16537" y="1"/>
                      <a:pt x="15184" y="1"/>
                    </a:cubicBezTo>
                    <a:close/>
                  </a:path>
                </a:pathLst>
              </a:custGeom>
              <a:solidFill>
                <a:srgbClr val="828D8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308" name="Google Shape;308;p29"/>
          <p:cNvGrpSpPr/>
          <p:nvPr/>
        </p:nvGrpSpPr>
        <p:grpSpPr>
          <a:xfrm rot="4785860">
            <a:off x="7372277" y="630483"/>
            <a:ext cx="3774581" cy="1979859"/>
            <a:chOff x="6797960" y="203729"/>
            <a:chExt cx="3774524" cy="1979829"/>
          </a:xfrm>
        </p:grpSpPr>
        <p:sp>
          <p:nvSpPr>
            <p:cNvPr id="309" name="Google Shape;309;p29"/>
            <p:cNvSpPr/>
            <p:nvPr/>
          </p:nvSpPr>
          <p:spPr>
            <a:xfrm>
              <a:off x="7296299" y="282183"/>
              <a:ext cx="3276185" cy="1482192"/>
            </a:xfrm>
            <a:custGeom>
              <a:avLst/>
              <a:gdLst/>
              <a:ahLst/>
              <a:cxnLst/>
              <a:rect l="l" t="t" r="r" b="b"/>
              <a:pathLst>
                <a:path w="69989" h="31664" extrusionOk="0">
                  <a:moveTo>
                    <a:pt x="63720" y="0"/>
                  </a:moveTo>
                  <a:cubicBezTo>
                    <a:pt x="56473" y="0"/>
                    <a:pt x="49100" y="1157"/>
                    <a:pt x="42085" y="3413"/>
                  </a:cubicBezTo>
                  <a:cubicBezTo>
                    <a:pt x="33047" y="6338"/>
                    <a:pt x="24591" y="11093"/>
                    <a:pt x="17605" y="17178"/>
                  </a:cubicBezTo>
                  <a:cubicBezTo>
                    <a:pt x="16108" y="18481"/>
                    <a:pt x="14638" y="19881"/>
                    <a:pt x="13211" y="21240"/>
                  </a:cubicBezTo>
                  <a:cubicBezTo>
                    <a:pt x="9205" y="25052"/>
                    <a:pt x="5060" y="28974"/>
                    <a:pt x="0" y="31248"/>
                  </a:cubicBezTo>
                  <a:lnTo>
                    <a:pt x="180" y="31664"/>
                  </a:lnTo>
                  <a:cubicBezTo>
                    <a:pt x="5323" y="29363"/>
                    <a:pt x="9496" y="25398"/>
                    <a:pt x="13529" y="21572"/>
                  </a:cubicBezTo>
                  <a:cubicBezTo>
                    <a:pt x="14943" y="20228"/>
                    <a:pt x="16427" y="18828"/>
                    <a:pt x="17910" y="17525"/>
                  </a:cubicBezTo>
                  <a:cubicBezTo>
                    <a:pt x="30400" y="6625"/>
                    <a:pt x="47167" y="463"/>
                    <a:pt x="63772" y="463"/>
                  </a:cubicBezTo>
                  <a:cubicBezTo>
                    <a:pt x="65836" y="463"/>
                    <a:pt x="67897" y="559"/>
                    <a:pt x="69947" y="752"/>
                  </a:cubicBezTo>
                  <a:lnTo>
                    <a:pt x="69989" y="294"/>
                  </a:lnTo>
                  <a:cubicBezTo>
                    <a:pt x="67918" y="98"/>
                    <a:pt x="65824" y="0"/>
                    <a:pt x="63720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29"/>
            <p:cNvSpPr/>
            <p:nvPr/>
          </p:nvSpPr>
          <p:spPr>
            <a:xfrm>
              <a:off x="6797960" y="1254052"/>
              <a:ext cx="1174557" cy="929506"/>
            </a:xfrm>
            <a:custGeom>
              <a:avLst/>
              <a:gdLst/>
              <a:ahLst/>
              <a:cxnLst/>
              <a:rect l="l" t="t" r="r" b="b"/>
              <a:pathLst>
                <a:path w="25092" h="19857" extrusionOk="0">
                  <a:moveTo>
                    <a:pt x="24242" y="0"/>
                  </a:moveTo>
                  <a:cubicBezTo>
                    <a:pt x="23656" y="0"/>
                    <a:pt x="22776" y="419"/>
                    <a:pt x="21888" y="824"/>
                  </a:cubicBezTo>
                  <a:cubicBezTo>
                    <a:pt x="17744" y="2695"/>
                    <a:pt x="13848" y="5274"/>
                    <a:pt x="10369" y="8185"/>
                  </a:cubicBezTo>
                  <a:cubicBezTo>
                    <a:pt x="6363" y="11539"/>
                    <a:pt x="2870" y="15476"/>
                    <a:pt x="0" y="19856"/>
                  </a:cubicBezTo>
                  <a:cubicBezTo>
                    <a:pt x="416" y="19219"/>
                    <a:pt x="5088" y="18595"/>
                    <a:pt x="6030" y="18235"/>
                  </a:cubicBezTo>
                  <a:cubicBezTo>
                    <a:pt x="7985" y="17500"/>
                    <a:pt x="9870" y="16599"/>
                    <a:pt x="11658" y="15532"/>
                  </a:cubicBezTo>
                  <a:cubicBezTo>
                    <a:pt x="15359" y="13314"/>
                    <a:pt x="18617" y="10444"/>
                    <a:pt x="21292" y="7076"/>
                  </a:cubicBezTo>
                  <a:cubicBezTo>
                    <a:pt x="22429" y="5634"/>
                    <a:pt x="24508" y="3347"/>
                    <a:pt x="24869" y="1517"/>
                  </a:cubicBezTo>
                  <a:cubicBezTo>
                    <a:pt x="25092" y="381"/>
                    <a:pt x="24800" y="0"/>
                    <a:pt x="24242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29"/>
            <p:cNvSpPr/>
            <p:nvPr/>
          </p:nvSpPr>
          <p:spPr>
            <a:xfrm>
              <a:off x="7140562" y="781271"/>
              <a:ext cx="1312084" cy="320134"/>
            </a:xfrm>
            <a:custGeom>
              <a:avLst/>
              <a:gdLst/>
              <a:ahLst/>
              <a:cxnLst/>
              <a:rect l="l" t="t" r="r" b="b"/>
              <a:pathLst>
                <a:path w="28030" h="6839" extrusionOk="0">
                  <a:moveTo>
                    <a:pt x="24086" y="0"/>
                  </a:moveTo>
                  <a:cubicBezTo>
                    <a:pt x="20429" y="0"/>
                    <a:pt x="15390" y="1182"/>
                    <a:pt x="13945" y="1567"/>
                  </a:cubicBezTo>
                  <a:cubicBezTo>
                    <a:pt x="9135" y="2815"/>
                    <a:pt x="4547" y="4825"/>
                    <a:pt x="0" y="6835"/>
                  </a:cubicBezTo>
                  <a:cubicBezTo>
                    <a:pt x="665" y="6837"/>
                    <a:pt x="1330" y="6838"/>
                    <a:pt x="1995" y="6838"/>
                  </a:cubicBezTo>
                  <a:cubicBezTo>
                    <a:pt x="6395" y="6838"/>
                    <a:pt x="10804" y="6759"/>
                    <a:pt x="15151" y="6072"/>
                  </a:cubicBezTo>
                  <a:cubicBezTo>
                    <a:pt x="19421" y="5407"/>
                    <a:pt x="24633" y="4201"/>
                    <a:pt x="28029" y="1373"/>
                  </a:cubicBezTo>
                  <a:cubicBezTo>
                    <a:pt x="27662" y="351"/>
                    <a:pt x="26079" y="0"/>
                    <a:pt x="24086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29"/>
            <p:cNvSpPr/>
            <p:nvPr/>
          </p:nvSpPr>
          <p:spPr>
            <a:xfrm>
              <a:off x="7614888" y="203729"/>
              <a:ext cx="1593693" cy="341245"/>
            </a:xfrm>
            <a:custGeom>
              <a:avLst/>
              <a:gdLst/>
              <a:ahLst/>
              <a:cxnLst/>
              <a:rect l="l" t="t" r="r" b="b"/>
              <a:pathLst>
                <a:path w="34046" h="7290" extrusionOk="0">
                  <a:moveTo>
                    <a:pt x="7742" y="1"/>
                  </a:moveTo>
                  <a:cubicBezTo>
                    <a:pt x="5160" y="1"/>
                    <a:pt x="2576" y="131"/>
                    <a:pt x="0" y="390"/>
                  </a:cubicBezTo>
                  <a:cubicBezTo>
                    <a:pt x="5268" y="2455"/>
                    <a:pt x="10549" y="4521"/>
                    <a:pt x="16039" y="5810"/>
                  </a:cubicBezTo>
                  <a:cubicBezTo>
                    <a:pt x="18451" y="6378"/>
                    <a:pt x="20890" y="6753"/>
                    <a:pt x="23358" y="6947"/>
                  </a:cubicBezTo>
                  <a:cubicBezTo>
                    <a:pt x="24374" y="7019"/>
                    <a:pt x="26411" y="7289"/>
                    <a:pt x="28231" y="7289"/>
                  </a:cubicBezTo>
                  <a:cubicBezTo>
                    <a:pt x="29565" y="7289"/>
                    <a:pt x="30782" y="7144"/>
                    <a:pt x="31398" y="6669"/>
                  </a:cubicBezTo>
                  <a:cubicBezTo>
                    <a:pt x="34045" y="4618"/>
                    <a:pt x="23122" y="1540"/>
                    <a:pt x="21486" y="1249"/>
                  </a:cubicBezTo>
                  <a:cubicBezTo>
                    <a:pt x="16948" y="415"/>
                    <a:pt x="12347" y="1"/>
                    <a:pt x="7742" y="1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9"/>
            <p:cNvSpPr/>
            <p:nvPr/>
          </p:nvSpPr>
          <p:spPr>
            <a:xfrm>
              <a:off x="8758830" y="342006"/>
              <a:ext cx="944813" cy="1318544"/>
            </a:xfrm>
            <a:custGeom>
              <a:avLst/>
              <a:gdLst/>
              <a:ahLst/>
              <a:cxnLst/>
              <a:rect l="l" t="t" r="r" b="b"/>
              <a:pathLst>
                <a:path w="20184" h="28168" extrusionOk="0">
                  <a:moveTo>
                    <a:pt x="19477" y="0"/>
                  </a:moveTo>
                  <a:lnTo>
                    <a:pt x="19477" y="0"/>
                  </a:lnTo>
                  <a:cubicBezTo>
                    <a:pt x="14611" y="2149"/>
                    <a:pt x="10522" y="8110"/>
                    <a:pt x="7791" y="12490"/>
                  </a:cubicBezTo>
                  <a:cubicBezTo>
                    <a:pt x="4701" y="17437"/>
                    <a:pt x="2345" y="22813"/>
                    <a:pt x="3" y="28162"/>
                  </a:cubicBezTo>
                  <a:lnTo>
                    <a:pt x="3" y="28162"/>
                  </a:lnTo>
                  <a:cubicBezTo>
                    <a:pt x="307" y="27483"/>
                    <a:pt x="2983" y="26461"/>
                    <a:pt x="3674" y="25978"/>
                  </a:cubicBezTo>
                  <a:cubicBezTo>
                    <a:pt x="4908" y="25146"/>
                    <a:pt x="6086" y="24231"/>
                    <a:pt x="7209" y="23247"/>
                  </a:cubicBezTo>
                  <a:cubicBezTo>
                    <a:pt x="9496" y="21251"/>
                    <a:pt x="11534" y="18977"/>
                    <a:pt x="13267" y="16482"/>
                  </a:cubicBezTo>
                  <a:cubicBezTo>
                    <a:pt x="14986" y="14042"/>
                    <a:pt x="16399" y="11395"/>
                    <a:pt x="17508" y="8622"/>
                  </a:cubicBezTo>
                  <a:cubicBezTo>
                    <a:pt x="18382" y="6391"/>
                    <a:pt x="20184" y="2288"/>
                    <a:pt x="19477" y="0"/>
                  </a:cubicBezTo>
                  <a:close/>
                  <a:moveTo>
                    <a:pt x="3" y="28162"/>
                  </a:moveTo>
                  <a:cubicBezTo>
                    <a:pt x="3" y="28164"/>
                    <a:pt x="2" y="28166"/>
                    <a:pt x="1" y="28168"/>
                  </a:cubicBezTo>
                  <a:cubicBezTo>
                    <a:pt x="2" y="28166"/>
                    <a:pt x="3" y="28164"/>
                    <a:pt x="3" y="28162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314;p29"/>
            <p:cNvSpPr/>
            <p:nvPr/>
          </p:nvSpPr>
          <p:spPr>
            <a:xfrm>
              <a:off x="8145666" y="688915"/>
              <a:ext cx="601696" cy="1218886"/>
            </a:xfrm>
            <a:custGeom>
              <a:avLst/>
              <a:gdLst/>
              <a:ahLst/>
              <a:cxnLst/>
              <a:rect l="l" t="t" r="r" b="b"/>
              <a:pathLst>
                <a:path w="12854" h="26039" extrusionOk="0">
                  <a:moveTo>
                    <a:pt x="12263" y="0"/>
                  </a:moveTo>
                  <a:cubicBezTo>
                    <a:pt x="11009" y="0"/>
                    <a:pt x="8007" y="3504"/>
                    <a:pt x="7472" y="4178"/>
                  </a:cubicBezTo>
                  <a:cubicBezTo>
                    <a:pt x="5712" y="6451"/>
                    <a:pt x="4270" y="8946"/>
                    <a:pt x="3216" y="11622"/>
                  </a:cubicBezTo>
                  <a:cubicBezTo>
                    <a:pt x="1373" y="16210"/>
                    <a:pt x="499" y="21131"/>
                    <a:pt x="0" y="26038"/>
                  </a:cubicBezTo>
                  <a:cubicBezTo>
                    <a:pt x="6626" y="19163"/>
                    <a:pt x="12268" y="10638"/>
                    <a:pt x="12809" y="1087"/>
                  </a:cubicBezTo>
                  <a:cubicBezTo>
                    <a:pt x="12853" y="308"/>
                    <a:pt x="12635" y="0"/>
                    <a:pt x="12263" y="0"/>
                  </a:cubicBezTo>
                  <a:close/>
                </a:path>
              </a:pathLst>
            </a:custGeom>
            <a:solidFill>
              <a:srgbClr val="828D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Down Arrow 2"/>
          <p:cNvSpPr/>
          <p:nvPr/>
        </p:nvSpPr>
        <p:spPr>
          <a:xfrm>
            <a:off x="4294598" y="351766"/>
            <a:ext cx="164386" cy="3493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p:sp>
        <p:nvSpPr>
          <p:cNvPr id="66" name="Rounded Rectangle 65"/>
          <p:cNvSpPr/>
          <p:nvPr/>
        </p:nvSpPr>
        <p:spPr>
          <a:xfrm>
            <a:off x="594644" y="701088"/>
            <a:ext cx="8063230" cy="4142605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W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37034" y="999744"/>
                <a:ext cx="7964790" cy="39204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err="1"/>
                  <a:t>Misalkan</a:t>
                </a:r>
                <a:r>
                  <a:rPr lang="en-US" dirty="0"/>
                  <a:t>  </a:t>
                </a:r>
                <a:r>
                  <a:rPr lang="en-US" dirty="0" err="1"/>
                  <a:t>sebuah</a:t>
                </a:r>
                <a:r>
                  <a:rPr lang="en-US" dirty="0"/>
                  <a:t>  </a:t>
                </a:r>
                <a:r>
                  <a:rPr lang="en-US" dirty="0" err="1"/>
                  <a:t>sampel</a:t>
                </a:r>
                <a:r>
                  <a:rPr lang="en-US" dirty="0"/>
                  <a:t>  </a:t>
                </a:r>
                <a:r>
                  <a:rPr lang="en-US" dirty="0" err="1"/>
                  <a:t>acak</a:t>
                </a:r>
                <a:r>
                  <a:rPr lang="en-US" dirty="0"/>
                  <a:t>  </a:t>
                </a:r>
                <a:r>
                  <a:rPr lang="en-US" dirty="0" err="1"/>
                  <a:t>berukuran</a:t>
                </a:r>
                <a:r>
                  <a:rPr lang="en-US" dirty="0"/>
                  <a:t>  n </a:t>
                </a:r>
                <a:r>
                  <a:rPr lang="en-US" dirty="0" err="1"/>
                  <a:t>diambil</a:t>
                </a:r>
                <a:r>
                  <a:rPr lang="en-US" dirty="0"/>
                  <a:t>  </a:t>
                </a:r>
                <a:r>
                  <a:rPr lang="en-US" dirty="0" err="1"/>
                  <a:t>dari</a:t>
                </a:r>
                <a:r>
                  <a:rPr lang="en-US" dirty="0"/>
                  <a:t>  </a:t>
                </a:r>
                <a:r>
                  <a:rPr lang="en-US" dirty="0" err="1"/>
                  <a:t>populasi</a:t>
                </a:r>
                <a:r>
                  <a:rPr lang="en-US" dirty="0"/>
                  <a:t>  binomial </a:t>
                </a:r>
                <a:r>
                  <a:rPr lang="en-US" dirty="0" err="1"/>
                  <a:t>berukuran</a:t>
                </a:r>
                <a:r>
                  <a:rPr lang="en-US" dirty="0"/>
                  <a:t> N </a:t>
                </a:r>
                <a:r>
                  <a:rPr lang="en-US" dirty="0" err="1"/>
                  <a:t>dimana</a:t>
                </a:r>
                <a:r>
                  <a:rPr lang="en-US" dirty="0"/>
                  <a:t> </a:t>
                </a:r>
                <a:r>
                  <a:rPr lang="en-US" dirty="0" err="1"/>
                  <a:t>terdapat</a:t>
                </a:r>
                <a:r>
                  <a:rPr lang="en-US" dirty="0"/>
                  <a:t> </a:t>
                </a:r>
                <a:r>
                  <a:rPr lang="en-US" dirty="0" err="1"/>
                  <a:t>proporsi</a:t>
                </a:r>
                <a:r>
                  <a:rPr lang="en-US" dirty="0"/>
                  <a:t>  π 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peristiwa</a:t>
                </a:r>
                <a:r>
                  <a:rPr lang="en-US" dirty="0"/>
                  <a:t> A yang </a:t>
                </a:r>
                <a:r>
                  <a:rPr lang="en-US" dirty="0" err="1"/>
                  <a:t>ada</a:t>
                </a:r>
                <a:r>
                  <a:rPr lang="en-US" dirty="0"/>
                  <a:t> </a:t>
                </a:r>
                <a:r>
                  <a:rPr lang="en-US" dirty="0" err="1"/>
                  <a:t>dalam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. </a:t>
                </a:r>
                <a:r>
                  <a:rPr lang="en-US" dirty="0" err="1"/>
                  <a:t>Jika</a:t>
                </a:r>
                <a:r>
                  <a:rPr lang="en-US" dirty="0"/>
                  <a:t> </a:t>
                </a:r>
                <a:r>
                  <a:rPr lang="en-US" dirty="0" err="1"/>
                  <a:t>terdapat</a:t>
                </a:r>
                <a:r>
                  <a:rPr lang="en-US" dirty="0"/>
                  <a:t> x </a:t>
                </a:r>
                <a:r>
                  <a:rPr lang="en-US" dirty="0" err="1"/>
                  <a:t>peristiwa</a:t>
                </a:r>
                <a:r>
                  <a:rPr lang="en-US" dirty="0"/>
                  <a:t> A, </a:t>
                </a:r>
                <a:r>
                  <a:rPr lang="en-US" dirty="0" err="1"/>
                  <a:t>sehingga</a:t>
                </a:r>
                <a:r>
                  <a:rPr lang="en-US" dirty="0"/>
                  <a:t> </a:t>
                </a:r>
                <a:r>
                  <a:rPr lang="en-US" dirty="0" err="1"/>
                  <a:t>proporsi</a:t>
                </a:r>
                <a:r>
                  <a:rPr lang="en-US" dirty="0"/>
                  <a:t> </a:t>
                </a:r>
                <a:r>
                  <a:rPr lang="en-US" dirty="0" err="1"/>
                  <a:t>sampel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 </a:t>
                </a:r>
                <a:r>
                  <a:rPr lang="en-US" dirty="0" err="1"/>
                  <a:t>peristiwa</a:t>
                </a:r>
                <a:r>
                  <a:rPr lang="en-US" dirty="0"/>
                  <a:t> A = 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dirty="0"/>
                  <a:t> .  </a:t>
                </a:r>
                <a:r>
                  <a:rPr lang="en-US" dirty="0" err="1"/>
                  <a:t>Jadi</a:t>
                </a:r>
                <a:r>
                  <a:rPr lang="en-US" dirty="0"/>
                  <a:t>  </a:t>
                </a:r>
                <a:r>
                  <a:rPr lang="en-US" dirty="0" err="1"/>
                  <a:t>titik</a:t>
                </a:r>
                <a:r>
                  <a:rPr lang="en-US" dirty="0"/>
                  <a:t> </a:t>
                </a:r>
                <a:r>
                  <a:rPr lang="en-US" dirty="0" err="1"/>
                  <a:t>taksiran</a:t>
                </a:r>
                <a:r>
                  <a:rPr lang="en-US" dirty="0"/>
                  <a:t>  π </a:t>
                </a:r>
                <a:r>
                  <a:rPr lang="en-US" dirty="0" err="1"/>
                  <a:t>adalah</a:t>
                </a:r>
                <a:r>
                  <a:rPr lang="en-US" dirty="0"/>
                  <a:t> 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endParaRPr lang="en-ZW" dirty="0"/>
              </a:p>
              <a:p>
                <a:endParaRPr lang="en-US" dirty="0" smtClean="0"/>
              </a:p>
              <a:p>
                <a:r>
                  <a:rPr lang="en-US" dirty="0" err="1" smtClean="0"/>
                  <a:t>Rumus</a:t>
                </a:r>
                <a:r>
                  <a:rPr lang="en-US" dirty="0" smtClean="0"/>
                  <a:t> </a:t>
                </a:r>
                <a:r>
                  <a:rPr lang="en-US" dirty="0"/>
                  <a:t>100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 </m:t>
                    </m:r>
                    <m:r>
                      <a:rPr lang="en-US" i="1">
                        <a:latin typeface="Cambria Math"/>
                      </a:rPr>
                      <m:t>𝛾</m:t>
                    </m:r>
                  </m:oMath>
                </a14:m>
                <a:r>
                  <a:rPr lang="en-US" dirty="0"/>
                  <a:t> % </a:t>
                </a:r>
                <a:r>
                  <a:rPr lang="en-US" dirty="0" err="1"/>
                  <a:t>keyakinan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interval </a:t>
                </a:r>
                <a:r>
                  <a:rPr lang="en-US" dirty="0" err="1"/>
                  <a:t>kepercayaan</a:t>
                </a:r>
                <a:r>
                  <a:rPr lang="en-US" dirty="0"/>
                  <a:t> π </a:t>
                </a:r>
                <a:r>
                  <a:rPr lang="en-US" dirty="0" err="1" smtClean="0"/>
                  <a:t>adalah</a:t>
                </a:r>
                <a:endParaRPr lang="en-ZW" dirty="0" smtClean="0"/>
              </a:p>
              <a:p>
                <a:r>
                  <a:rPr lang="en-US" dirty="0"/>
                  <a:t>		</a:t>
                </a:r>
                <a14:m>
                  <m:oMath xmlns:m="http://schemas.openxmlformats.org/officeDocument/2006/math">
                    <m:r>
                      <a:rPr lang="en-US" b="1" i="1">
                        <a:latin typeface="Cambria Math"/>
                      </a:rPr>
                      <m:t>𝐩</m:t>
                    </m:r>
                    <m:r>
                      <a:rPr lang="en-US" b="1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>
                        <a:latin typeface="Cambria Math"/>
                      </a:rPr>
                      <m:t>, 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𝒑𝒒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den>
                        </m:f>
                      </m:e>
                    </m:rad>
                    <m:r>
                      <a:rPr lang="en-US" b="1">
                        <a:latin typeface="Cambria Math"/>
                      </a:rPr>
                      <m:t>&lt; </m:t>
                    </m:r>
                    <m:r>
                      <a:rPr lang="en-US" b="1" i="1">
                        <a:latin typeface="Cambria Math"/>
                      </a:rPr>
                      <m:t>𝛍</m:t>
                    </m:r>
                    <m:r>
                      <a:rPr lang="en-US" b="1">
                        <a:latin typeface="Cambria Math"/>
                      </a:rPr>
                      <m:t>&lt;</m:t>
                    </m:r>
                    <m:r>
                      <a:rPr lang="en-US" b="1" i="1">
                        <a:latin typeface="Cambria Math"/>
                      </a:rPr>
                      <m:t>𝐩</m:t>
                    </m:r>
                    <m:r>
                      <a:rPr lang="en-US" b="1">
                        <a:latin typeface="Cambria Math"/>
                      </a:rPr>
                      <m:t>+ </m:t>
                    </m:r>
                    <m:sSub>
                      <m:sSubPr>
                        <m:ctrlPr>
                          <a:rPr lang="en-ZW" b="1" i="1">
                            <a:latin typeface="Cambria Math"/>
                          </a:rPr>
                        </m:ctrlPr>
                      </m:sSubPr>
                      <m:e>
                        <m:r>
                          <a:rPr lang="en-US" b="1" i="1">
                            <a:latin typeface="Cambria Math"/>
                          </a:rPr>
                          <m:t>𝐳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𝟐</m:t>
                            </m:r>
                            <m:r>
                              <a:rPr lang="en-US" b="1" i="1">
                                <a:latin typeface="Cambria Math"/>
                              </a:rPr>
                              <m:t>𝜸</m:t>
                            </m:r>
                          </m:den>
                        </m:f>
                      </m:sub>
                    </m:sSub>
                    <m:r>
                      <a:rPr lang="en-US" b="1">
                        <a:latin typeface="Cambria Math"/>
                      </a:rPr>
                      <m:t>,</m:t>
                    </m:r>
                    <m:rad>
                      <m:radPr>
                        <m:degHide m:val="on"/>
                        <m:ctrlPr>
                          <a:rPr lang="en-ZW" b="1" i="1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ZW" b="1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b="1" i="1">
                                <a:latin typeface="Cambria Math"/>
                              </a:rPr>
                              <m:t>𝒑𝒒</m:t>
                            </m:r>
                          </m:num>
                          <m:den>
                            <m:r>
                              <a:rPr lang="en-US" b="1" i="1">
                                <a:latin typeface="Cambria Math"/>
                              </a:rPr>
                              <m:t>𝒏</m:t>
                            </m:r>
                          </m:den>
                        </m:f>
                      </m:e>
                    </m:rad>
                  </m:oMath>
                </a14:m>
                <a:endParaRPr lang="en-ZW" dirty="0"/>
              </a:p>
              <a:p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i="1" dirty="0"/>
                  <a:t>p</a:t>
                </a:r>
                <a:r>
                  <a:rPr lang="en-US" dirty="0"/>
                  <a:t> = 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dan</a:t>
                </a:r>
                <a:r>
                  <a:rPr lang="en-US" dirty="0"/>
                  <a:t> q = 1- p </a:t>
                </a:r>
                <a:r>
                  <a:rPr lang="en-US" dirty="0" err="1"/>
                  <a:t>sedangkan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ZW" i="1">
                            <a:latin typeface="Cambria Math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z</m:t>
                        </m:r>
                      </m:e>
                      <m:sub>
                        <m:f>
                          <m:fPr>
                            <m:type m:val="skw"/>
                            <m:ctrlPr>
                              <a:rPr lang="en-ZW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i="1">
                                <a:latin typeface="Cambria Math"/>
                              </a:rPr>
                              <m:t>2</m:t>
                            </m:r>
                            <m:r>
                              <a:rPr lang="en-US" i="1">
                                <a:latin typeface="Cambria Math"/>
                              </a:rPr>
                              <m:t>𝛾</m:t>
                            </m:r>
                          </m:den>
                        </m:f>
                      </m:sub>
                    </m:sSub>
                  </m:oMath>
                </a14:m>
                <a:r>
                  <a:rPr lang="en-US" dirty="0"/>
                  <a:t> </a:t>
                </a:r>
                <a:r>
                  <a:rPr lang="en-US" dirty="0" err="1"/>
                  <a:t>adalah</a:t>
                </a:r>
                <a:r>
                  <a:rPr lang="en-US" dirty="0"/>
                  <a:t> </a:t>
                </a:r>
                <a:r>
                  <a:rPr lang="en-US" dirty="0" err="1"/>
                  <a:t>bilangan</a:t>
                </a:r>
                <a:r>
                  <a:rPr lang="en-US" dirty="0"/>
                  <a:t> z yang </a:t>
                </a:r>
                <a:r>
                  <a:rPr lang="en-US" dirty="0" err="1"/>
                  <a:t>diperoleh</a:t>
                </a:r>
                <a:r>
                  <a:rPr lang="en-US" dirty="0"/>
                  <a:t> </a:t>
                </a:r>
                <a:r>
                  <a:rPr lang="en-US" dirty="0" err="1"/>
                  <a:t>dari</a:t>
                </a:r>
                <a:r>
                  <a:rPr lang="en-US" dirty="0"/>
                  <a:t>  </a:t>
                </a:r>
                <a:r>
                  <a:rPr lang="en-US" dirty="0" err="1"/>
                  <a:t>daftar</a:t>
                </a:r>
                <a:r>
                  <a:rPr lang="en-US" dirty="0"/>
                  <a:t> normal </a:t>
                </a:r>
                <a:r>
                  <a:rPr lang="en-US" dirty="0" err="1"/>
                  <a:t>baku</a:t>
                </a:r>
                <a:r>
                  <a:rPr lang="en-US" dirty="0"/>
                  <a:t> </a:t>
                </a:r>
                <a:r>
                  <a:rPr lang="en-US" dirty="0" err="1"/>
                  <a:t>untuk</a:t>
                </a:r>
                <a:r>
                  <a:rPr lang="en-US" dirty="0"/>
                  <a:t> </a:t>
                </a:r>
                <a:r>
                  <a:rPr lang="en-US" dirty="0" err="1"/>
                  <a:t>peluang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ZW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 </m:t>
                    </m:r>
                    <m:r>
                      <m:rPr>
                        <m:sty m:val="p"/>
                      </m:rPr>
                      <a:rPr lang="en-US">
                        <a:latin typeface="Cambria Math"/>
                      </a:rPr>
                      <m:t>γ</m:t>
                    </m:r>
                  </m:oMath>
                </a14:m>
                <a:endParaRPr lang="en-ZW" dirty="0" smtClean="0"/>
              </a:p>
              <a:p>
                <a:endParaRPr lang="en-US" dirty="0" smtClean="0"/>
              </a:p>
              <a:p>
                <a:r>
                  <a:rPr lang="en-US" dirty="0" err="1" smtClean="0"/>
                  <a:t>Contoh</a:t>
                </a:r>
                <a:endParaRPr lang="en-US" dirty="0" smtClean="0"/>
              </a:p>
              <a:p>
                <a:endParaRPr lang="en-ZW" dirty="0"/>
              </a:p>
              <a:p>
                <a:r>
                  <a:rPr lang="en-US" dirty="0" err="1"/>
                  <a:t>Diadakan</a:t>
                </a:r>
                <a:r>
                  <a:rPr lang="en-US" dirty="0"/>
                  <a:t> </a:t>
                </a:r>
                <a:r>
                  <a:rPr lang="en-US" dirty="0" err="1"/>
                  <a:t>survei</a:t>
                </a:r>
                <a:r>
                  <a:rPr lang="en-US" dirty="0"/>
                  <a:t> </a:t>
                </a:r>
                <a:r>
                  <a:rPr lang="en-US" dirty="0" err="1"/>
                  <a:t>terhadap</a:t>
                </a:r>
                <a:r>
                  <a:rPr lang="en-US" dirty="0"/>
                  <a:t> </a:t>
                </a:r>
                <a:r>
                  <a:rPr lang="en-US" dirty="0" err="1"/>
                  <a:t>sebuah</a:t>
                </a:r>
                <a:r>
                  <a:rPr lang="en-US" dirty="0"/>
                  <a:t> </a:t>
                </a:r>
                <a:r>
                  <a:rPr lang="en-US" dirty="0" err="1"/>
                  <a:t>populasi</a:t>
                </a:r>
                <a:r>
                  <a:rPr lang="en-US" dirty="0"/>
                  <a:t> </a:t>
                </a:r>
                <a:r>
                  <a:rPr lang="en-US" dirty="0" err="1"/>
                  <a:t>masyarakat</a:t>
                </a:r>
                <a:r>
                  <a:rPr lang="en-US" dirty="0"/>
                  <a:t> di </a:t>
                </a:r>
                <a:r>
                  <a:rPr lang="en-US" dirty="0" err="1"/>
                  <a:t>kota</a:t>
                </a:r>
                <a:r>
                  <a:rPr lang="en-US" dirty="0"/>
                  <a:t> </a:t>
                </a:r>
                <a:r>
                  <a:rPr lang="en-US" dirty="0" err="1"/>
                  <a:t>semarang</a:t>
                </a:r>
                <a:r>
                  <a:rPr lang="en-US" dirty="0"/>
                  <a:t>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mengambil</a:t>
                </a:r>
                <a:r>
                  <a:rPr lang="en-US" dirty="0"/>
                  <a:t> 100 orang </a:t>
                </a:r>
                <a:r>
                  <a:rPr lang="en-US" dirty="0" err="1"/>
                  <a:t>dan</a:t>
                </a:r>
                <a:r>
                  <a:rPr lang="en-US" dirty="0"/>
                  <a:t> </a:t>
                </a:r>
                <a:r>
                  <a:rPr lang="en-US" dirty="0" err="1"/>
                  <a:t>diperoleh</a:t>
                </a:r>
                <a:r>
                  <a:rPr lang="en-US" dirty="0"/>
                  <a:t> yang </a:t>
                </a:r>
                <a:r>
                  <a:rPr lang="en-US" dirty="0" err="1"/>
                  <a:t>suka</a:t>
                </a:r>
                <a:r>
                  <a:rPr lang="en-US" dirty="0"/>
                  <a:t> </a:t>
                </a:r>
                <a:r>
                  <a:rPr lang="en-US" dirty="0" err="1"/>
                  <a:t>berolahraga</a:t>
                </a:r>
                <a:r>
                  <a:rPr lang="en-US" dirty="0"/>
                  <a:t> </a:t>
                </a:r>
                <a:r>
                  <a:rPr lang="en-US" dirty="0" err="1"/>
                  <a:t>sejumlah</a:t>
                </a:r>
                <a:r>
                  <a:rPr lang="en-US" dirty="0"/>
                  <a:t> 60 orang. </a:t>
                </a:r>
                <a:r>
                  <a:rPr lang="en-US" dirty="0" err="1"/>
                  <a:t>Dengan</a:t>
                </a:r>
                <a:r>
                  <a:rPr lang="en-US" dirty="0"/>
                  <a:t> </a:t>
                </a:r>
                <a:r>
                  <a:rPr lang="en-US" dirty="0" err="1"/>
                  <a:t>koefisien</a:t>
                </a:r>
                <a:r>
                  <a:rPr lang="en-US" dirty="0"/>
                  <a:t> </a:t>
                </a:r>
                <a:r>
                  <a:rPr lang="en-US" dirty="0" err="1"/>
                  <a:t>kepercayaan</a:t>
                </a:r>
                <a:r>
                  <a:rPr lang="en-US" dirty="0"/>
                  <a:t> 95% </a:t>
                </a:r>
                <a:r>
                  <a:rPr lang="en-US" dirty="0" err="1"/>
                  <a:t>taksrlah</a:t>
                </a:r>
                <a:r>
                  <a:rPr lang="en-US" dirty="0"/>
                  <a:t> interval </a:t>
                </a:r>
                <a:r>
                  <a:rPr lang="en-US" dirty="0" err="1"/>
                  <a:t>kesukaan</a:t>
                </a:r>
                <a:r>
                  <a:rPr lang="en-US" dirty="0"/>
                  <a:t> </a:t>
                </a:r>
                <a:r>
                  <a:rPr lang="en-US" dirty="0" err="1"/>
                  <a:t>berolahraga</a:t>
                </a:r>
                <a:r>
                  <a:rPr lang="en-US" dirty="0"/>
                  <a:t> </a:t>
                </a:r>
                <a:r>
                  <a:rPr lang="en-US" dirty="0" err="1"/>
                  <a:t>masyarakat</a:t>
                </a:r>
                <a:r>
                  <a:rPr lang="en-US" dirty="0"/>
                  <a:t> di </a:t>
                </a:r>
                <a:r>
                  <a:rPr lang="en-US" dirty="0" err="1"/>
                  <a:t>kota</a:t>
                </a:r>
                <a:r>
                  <a:rPr lang="en-US" dirty="0"/>
                  <a:t> </a:t>
                </a:r>
                <a:r>
                  <a:rPr lang="en-US" dirty="0" err="1"/>
                  <a:t>semarang</a:t>
                </a:r>
                <a:r>
                  <a:rPr lang="en-US" dirty="0"/>
                  <a:t> </a:t>
                </a:r>
                <a:r>
                  <a:rPr lang="en-US" dirty="0" err="1"/>
                  <a:t>tersebut</a:t>
                </a:r>
                <a:r>
                  <a:rPr lang="en-US" dirty="0"/>
                  <a:t>.</a:t>
                </a:r>
                <a:endParaRPr lang="en-ZW" dirty="0"/>
              </a:p>
              <a:p>
                <a:endParaRPr lang="en-ZW" dirty="0"/>
              </a:p>
              <a:p>
                <a:endParaRPr lang="en-ZW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034" y="999744"/>
                <a:ext cx="7964790" cy="3920497"/>
              </a:xfrm>
              <a:prstGeom prst="rect">
                <a:avLst/>
              </a:prstGeom>
              <a:blipFill rotWithShape="1">
                <a:blip r:embed="rId3"/>
                <a:stretch>
                  <a:fillRect l="-230" t="-156" r="-2374"/>
                </a:stretch>
              </a:blipFill>
            </p:spPr>
            <p:txBody>
              <a:bodyPr/>
              <a:lstStyle/>
              <a:p>
                <a:r>
                  <a:rPr lang="en-ZW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4470957"/>
      </p:ext>
    </p:extLst>
  </p:cSld>
  <p:clrMapOvr>
    <a:masterClrMapping/>
  </p:clrMapOvr>
</p:sld>
</file>

<file path=ppt/theme/theme1.xml><?xml version="1.0" encoding="utf-8"?>
<a:theme xmlns:a="http://schemas.openxmlformats.org/drawingml/2006/main" name="PPT_Kelompok 3_Daya Matemati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EB7E7C"/>
      </a:accent1>
      <a:accent2>
        <a:srgbClr val="B3C4B9"/>
      </a:accent2>
      <a:accent3>
        <a:srgbClr val="E7AE5D"/>
      </a:accent3>
      <a:accent4>
        <a:srgbClr val="828D87"/>
      </a:accent4>
      <a:accent5>
        <a:srgbClr val="FFFFFF"/>
      </a:accent5>
      <a:accent6>
        <a:srgbClr val="FFD1B6"/>
      </a:accent6>
      <a:hlink>
        <a:srgbClr val="59595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PPT_Kelompok 3_Daya Matematis</Template>
  <TotalTime>187</TotalTime>
  <Words>1844</Words>
  <Application>Microsoft Office PowerPoint</Application>
  <PresentationFormat>On-screen Show (16:9)</PresentationFormat>
  <Paragraphs>190</Paragraphs>
  <Slides>19</Slides>
  <Notes>19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PPT_Kelompok 3_Daya Matematis</vt:lpstr>
      <vt:lpstr>Penaksiran Parameter</vt:lpstr>
      <vt:lpstr>Pengertian penaksiran</vt:lpstr>
      <vt:lpstr>PowerPoint Presentation</vt:lpstr>
      <vt:lpstr>Menaksir rata-rata μ</vt:lpstr>
      <vt:lpstr>PowerPoint Presentation</vt:lpstr>
      <vt:lpstr>PowerPoint Presentation</vt:lpstr>
      <vt:lpstr>PowerPoint Presentation</vt:lpstr>
      <vt:lpstr>PowerPoint Presentation</vt:lpstr>
      <vt:lpstr>Menaksir Proporsi</vt:lpstr>
      <vt:lpstr>PowerPoint Presentation</vt:lpstr>
      <vt:lpstr>Menaksir Simpangan Baku σ</vt:lpstr>
      <vt:lpstr>PowerPoint Presentation</vt:lpstr>
      <vt:lpstr>Menaksir selisih rata-rata</vt:lpstr>
      <vt:lpstr>PowerPoint Presentation</vt:lpstr>
      <vt:lpstr>PowerPoint Presentation</vt:lpstr>
      <vt:lpstr>PowerPoint Presentation</vt:lpstr>
      <vt:lpstr>Menaksir selisih proposi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Definisi Daya Matematis</dc:title>
  <dc:creator>Windows User</dc:creator>
  <cp:lastModifiedBy>Windows User</cp:lastModifiedBy>
  <cp:revision>13</cp:revision>
  <dcterms:created xsi:type="dcterms:W3CDTF">2021-10-16T14:50:44Z</dcterms:created>
  <dcterms:modified xsi:type="dcterms:W3CDTF">2021-10-17T12:44:01Z</dcterms:modified>
</cp:coreProperties>
</file>