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4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301" r:id="rId9"/>
    <p:sldId id="302" r:id="rId10"/>
    <p:sldId id="265" r:id="rId11"/>
    <p:sldId id="303" r:id="rId12"/>
    <p:sldId id="264" r:id="rId13"/>
    <p:sldId id="304" r:id="rId14"/>
    <p:sldId id="305" r:id="rId15"/>
    <p:sldId id="306" r:id="rId16"/>
    <p:sldId id="307" r:id="rId17"/>
    <p:sldId id="308" r:id="rId18"/>
    <p:sldId id="263" r:id="rId19"/>
    <p:sldId id="309" r:id="rId20"/>
    <p:sldId id="310" r:id="rId21"/>
    <p:sldId id="311" r:id="rId22"/>
    <p:sldId id="266" r:id="rId23"/>
    <p:sldId id="312" r:id="rId24"/>
    <p:sldId id="276" r:id="rId25"/>
    <p:sldId id="313" r:id="rId26"/>
    <p:sldId id="314" r:id="rId27"/>
    <p:sldId id="315" r:id="rId28"/>
    <p:sldId id="316" r:id="rId29"/>
    <p:sldId id="317" r:id="rId30"/>
    <p:sldId id="318" r:id="rId31"/>
    <p:sldId id="280" r:id="rId32"/>
  </p:sldIdLst>
  <p:sldSz cx="9144000" cy="5143500" type="screen16x9"/>
  <p:notesSz cx="6858000" cy="9144000"/>
  <p:embeddedFontLst>
    <p:embeddedFont>
      <p:font typeface="Roboto Mono" charset="0"/>
      <p:regular r:id="rId34"/>
      <p:bold r:id="rId35"/>
      <p:italic r:id="rId36"/>
      <p:boldItalic r:id="rId37"/>
    </p:embeddedFont>
    <p:embeddedFont>
      <p:font typeface="Concert One" charset="0"/>
      <p:regular r:id="rId38"/>
    </p:embeddedFont>
    <p:embeddedFont>
      <p:font typeface="Cambria Math" pitchFamily="18" charset="0"/>
      <p:regular r:id="rId39"/>
    </p:embeddedFont>
    <p:embeddedFont>
      <p:font typeface="Coming Soon" charset="0"/>
      <p:regular r:id="rId40"/>
    </p:embeddedFont>
    <p:embeddedFont>
      <p:font typeface="Anonymous Pro" charset="0"/>
      <p:regular r:id="rId41"/>
      <p:bold r:id="rId42"/>
      <p:italic r:id="rId43"/>
      <p:boldItalic r:id="rId44"/>
    </p:embeddedFont>
    <p:embeddedFont>
      <p:font typeface="Roboto Mono Medium" charset="0"/>
      <p:regular r:id="rId45"/>
      <p:bold r:id="rId46"/>
      <p:italic r:id="rId47"/>
      <p:boldItalic r:id="rId4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EFAE2D12-331A-4254-82A8-9659B75D8827}">
  <a:tblStyle styleId="{EFAE2D12-331A-4254-82A8-9659B75D88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2" d="100"/>
          <a:sy n="102" d="100"/>
        </p:scale>
        <p:origin x="-456" y="3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3616542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8506521a88_4_3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8506521a88_4_3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853034354b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853034354b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853034354b_0_247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853034354b_0_247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853034354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853034354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853034354b_0_245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853034354b_0_245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777e314435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777e314435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853034354b_0_247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853034354b_0_247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g853034354b_0_24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0" name="Google Shape;560;g853034354b_0_24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853034354b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853034354b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777e314435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777e314435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853034354b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853034354b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53034354b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53034354b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-620881">
            <a:off x="1853551" y="40483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047887" y="524012"/>
            <a:ext cx="7048226" cy="410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93925" y="2989525"/>
            <a:ext cx="1584774" cy="1852801"/>
          </a:xfrm>
          <a:prstGeom prst="rect">
            <a:avLst/>
          </a:prstGeom>
          <a:noFill/>
          <a:ln>
            <a:noFill/>
          </a:ln>
          <a:effectLst>
            <a:outerShdw blurRad="57150" dist="19050" dir="3300000" algn="bl" rotWithShape="0">
              <a:srgbClr val="000000">
                <a:alpha val="34000"/>
              </a:srgbClr>
            </a:outerShdw>
          </a:effectLst>
        </p:spPr>
      </p:pic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532100" y="172842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6000"/>
              <a:buNone/>
              <a:defRPr sz="6000">
                <a:solidFill>
                  <a:srgbClr val="0B5394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SECTION_TITLE_AND_DESCRIPTION_1_1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650175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5"/>
          <p:cNvPicPr preferRelativeResize="0"/>
          <p:nvPr/>
        </p:nvPicPr>
        <p:blipFill rotWithShape="1">
          <a:blip r:embed="rId3">
            <a:alphaModFix/>
          </a:blip>
          <a:srcRect t="16734" r="8892" b="18300"/>
          <a:stretch/>
        </p:blipFill>
        <p:spPr>
          <a:xfrm rot="-5400000">
            <a:off x="1262550" y="465007"/>
            <a:ext cx="2036850" cy="846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5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 txBox="1">
            <a:spLocks noGrp="1"/>
          </p:cNvSpPr>
          <p:nvPr>
            <p:ph type="title"/>
          </p:nvPr>
        </p:nvSpPr>
        <p:spPr>
          <a:xfrm>
            <a:off x="1922400" y="353863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Anonymous Pro"/>
              <a:buNone/>
              <a:defRPr sz="1600" b="0">
                <a:solidFill>
                  <a:schemeClr val="dk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endParaRPr/>
          </a:p>
        </p:txBody>
      </p:sp>
      <p:sp>
        <p:nvSpPr>
          <p:cNvPr id="90" name="Google Shape;90;p15"/>
          <p:cNvSpPr txBox="1">
            <a:spLocks noGrp="1"/>
          </p:cNvSpPr>
          <p:nvPr>
            <p:ph type="subTitle" idx="1"/>
          </p:nvPr>
        </p:nvSpPr>
        <p:spPr>
          <a:xfrm>
            <a:off x="1922400" y="1269487"/>
            <a:ext cx="3439500" cy="218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oncert One"/>
              <a:buNone/>
              <a:defRPr sz="2400" b="1">
                <a:latin typeface="Concert One"/>
                <a:ea typeface="Concert One"/>
                <a:cs typeface="Concert One"/>
                <a:sym typeface="Concert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SECTION_TITLE_AND_DESCRIPTION_1_2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6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>
            <a:spLocks noGrp="1"/>
          </p:cNvSpPr>
          <p:nvPr>
            <p:ph type="title"/>
          </p:nvPr>
        </p:nvSpPr>
        <p:spPr>
          <a:xfrm>
            <a:off x="602672" y="2010025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95" name="Google Shape;95;p16"/>
          <p:cNvSpPr txBox="1">
            <a:spLocks noGrp="1"/>
          </p:cNvSpPr>
          <p:nvPr>
            <p:ph type="subTitle" idx="1"/>
          </p:nvPr>
        </p:nvSpPr>
        <p:spPr>
          <a:xfrm>
            <a:off x="839201" y="2389868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6"/>
          <p:cNvSpPr txBox="1">
            <a:spLocks noGrp="1"/>
          </p:cNvSpPr>
          <p:nvPr>
            <p:ph type="title" idx="2"/>
          </p:nvPr>
        </p:nvSpPr>
        <p:spPr>
          <a:xfrm>
            <a:off x="5845528" y="2010025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subTitle" idx="3"/>
          </p:nvPr>
        </p:nvSpPr>
        <p:spPr>
          <a:xfrm>
            <a:off x="5845522" y="2389875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title" idx="4"/>
          </p:nvPr>
        </p:nvSpPr>
        <p:spPr>
          <a:xfrm>
            <a:off x="602672" y="3449699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99" name="Google Shape;99;p16"/>
          <p:cNvSpPr txBox="1">
            <a:spLocks noGrp="1"/>
          </p:cNvSpPr>
          <p:nvPr>
            <p:ph type="subTitle" idx="5"/>
          </p:nvPr>
        </p:nvSpPr>
        <p:spPr>
          <a:xfrm>
            <a:off x="839201" y="3838273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6"/>
          <p:cNvSpPr txBox="1">
            <a:spLocks noGrp="1"/>
          </p:cNvSpPr>
          <p:nvPr>
            <p:ph type="title" idx="6"/>
          </p:nvPr>
        </p:nvSpPr>
        <p:spPr>
          <a:xfrm>
            <a:off x="5845528" y="3449695"/>
            <a:ext cx="2695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subTitle" idx="7"/>
          </p:nvPr>
        </p:nvSpPr>
        <p:spPr>
          <a:xfrm>
            <a:off x="5845522" y="3838276"/>
            <a:ext cx="24594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ercentages">
  <p:cSld name="BIG_NUMBER_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Google Shape;104;p1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635655">
            <a:off x="1848552" y="3058534"/>
            <a:ext cx="2068426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 rotWithShape="1">
          <a:blip r:embed="rId3">
            <a:alphaModFix/>
          </a:blip>
          <a:srcRect b="61089"/>
          <a:stretch/>
        </p:blipFill>
        <p:spPr>
          <a:xfrm rot="1903775">
            <a:off x="6763976" y="866659"/>
            <a:ext cx="2068425" cy="17727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 rotWithShape="1">
          <a:blip r:embed="rId4">
            <a:alphaModFix/>
          </a:blip>
          <a:srcRect r="1545" b="6838"/>
          <a:stretch/>
        </p:blipFill>
        <p:spPr>
          <a:xfrm>
            <a:off x="129175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>
            <a:spLocks noGrp="1"/>
          </p:cNvSpPr>
          <p:nvPr>
            <p:ph type="title" hasCustomPrompt="1"/>
          </p:nvPr>
        </p:nvSpPr>
        <p:spPr>
          <a:xfrm>
            <a:off x="13014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09" name="Google Shape;109;p17"/>
          <p:cNvSpPr txBox="1">
            <a:spLocks noGrp="1"/>
          </p:cNvSpPr>
          <p:nvPr>
            <p:ph type="subTitle" idx="1"/>
          </p:nvPr>
        </p:nvSpPr>
        <p:spPr>
          <a:xfrm>
            <a:off x="13014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title" idx="2" hasCustomPrompt="1"/>
          </p:nvPr>
        </p:nvSpPr>
        <p:spPr>
          <a:xfrm>
            <a:off x="352140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7"/>
          <p:cNvSpPr txBox="1">
            <a:spLocks noGrp="1"/>
          </p:cNvSpPr>
          <p:nvPr>
            <p:ph type="subTitle" idx="3"/>
          </p:nvPr>
        </p:nvSpPr>
        <p:spPr>
          <a:xfrm>
            <a:off x="352140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7"/>
          <p:cNvSpPr txBox="1">
            <a:spLocks noGrp="1"/>
          </p:cNvSpPr>
          <p:nvPr>
            <p:ph type="title" idx="4" hasCustomPrompt="1"/>
          </p:nvPr>
        </p:nvSpPr>
        <p:spPr>
          <a:xfrm>
            <a:off x="5741350" y="2719788"/>
            <a:ext cx="2101200" cy="6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3" name="Google Shape;113;p17"/>
          <p:cNvSpPr txBox="1">
            <a:spLocks noGrp="1"/>
          </p:cNvSpPr>
          <p:nvPr>
            <p:ph type="subTitle" idx="5"/>
          </p:nvPr>
        </p:nvSpPr>
        <p:spPr>
          <a:xfrm>
            <a:off x="5741350" y="3383388"/>
            <a:ext cx="21012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">
  <p:cSld name="SECTION_TITLE_AND_DESCRIPTION_1_1_2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8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8"/>
          <p:cNvSpPr txBox="1">
            <a:spLocks noGrp="1"/>
          </p:cNvSpPr>
          <p:nvPr>
            <p:ph type="title"/>
          </p:nvPr>
        </p:nvSpPr>
        <p:spPr>
          <a:xfrm>
            <a:off x="6166050" y="1183210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ubTitle" idx="1"/>
          </p:nvPr>
        </p:nvSpPr>
        <p:spPr>
          <a:xfrm>
            <a:off x="6166050" y="1620375"/>
            <a:ext cx="2140200" cy="9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8"/>
          <p:cNvSpPr txBox="1">
            <a:spLocks noGrp="1"/>
          </p:cNvSpPr>
          <p:nvPr>
            <p:ph type="title" idx="2"/>
          </p:nvPr>
        </p:nvSpPr>
        <p:spPr>
          <a:xfrm>
            <a:off x="6166040" y="2678335"/>
            <a:ext cx="21402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0" name="Google Shape;120;p18"/>
          <p:cNvSpPr txBox="1">
            <a:spLocks noGrp="1"/>
          </p:cNvSpPr>
          <p:nvPr>
            <p:ph type="subTitle" idx="3"/>
          </p:nvPr>
        </p:nvSpPr>
        <p:spPr>
          <a:xfrm>
            <a:off x="6166050" y="3115508"/>
            <a:ext cx="2140200" cy="9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8"/>
          <p:cNvSpPr txBox="1">
            <a:spLocks noGrp="1"/>
          </p:cNvSpPr>
          <p:nvPr>
            <p:ph type="title" idx="4"/>
          </p:nvPr>
        </p:nvSpPr>
        <p:spPr>
          <a:xfrm>
            <a:off x="1002325" y="711175"/>
            <a:ext cx="2666700" cy="11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BIG_NUMBER_1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Google Shape;134;p21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>
            <a:spLocks noGrp="1"/>
          </p:cNvSpPr>
          <p:nvPr>
            <p:ph type="title"/>
          </p:nvPr>
        </p:nvSpPr>
        <p:spPr>
          <a:xfrm>
            <a:off x="2308050" y="711175"/>
            <a:ext cx="4527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title" idx="2"/>
          </p:nvPr>
        </p:nvSpPr>
        <p:spPr>
          <a:xfrm>
            <a:off x="1664325" y="17872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subTitle" idx="1"/>
          </p:nvPr>
        </p:nvSpPr>
        <p:spPr>
          <a:xfrm>
            <a:off x="1664334" y="21481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title" idx="3"/>
          </p:nvPr>
        </p:nvSpPr>
        <p:spPr>
          <a:xfrm>
            <a:off x="3817459" y="17872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0" name="Google Shape;140;p21"/>
          <p:cNvSpPr txBox="1">
            <a:spLocks noGrp="1"/>
          </p:cNvSpPr>
          <p:nvPr>
            <p:ph type="subTitle" idx="4"/>
          </p:nvPr>
        </p:nvSpPr>
        <p:spPr>
          <a:xfrm>
            <a:off x="3817468" y="21481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5"/>
          </p:nvPr>
        </p:nvSpPr>
        <p:spPr>
          <a:xfrm>
            <a:off x="5970592" y="17872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2" name="Google Shape;142;p21"/>
          <p:cNvSpPr txBox="1">
            <a:spLocks noGrp="1"/>
          </p:cNvSpPr>
          <p:nvPr>
            <p:ph type="subTitle" idx="6"/>
          </p:nvPr>
        </p:nvSpPr>
        <p:spPr>
          <a:xfrm>
            <a:off x="5970602" y="21481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7"/>
          </p:nvPr>
        </p:nvSpPr>
        <p:spPr>
          <a:xfrm>
            <a:off x="1664325" y="32010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subTitle" idx="8"/>
          </p:nvPr>
        </p:nvSpPr>
        <p:spPr>
          <a:xfrm>
            <a:off x="1664334" y="35619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5" name="Google Shape;145;p21"/>
          <p:cNvSpPr txBox="1">
            <a:spLocks noGrp="1"/>
          </p:cNvSpPr>
          <p:nvPr>
            <p:ph type="title" idx="9"/>
          </p:nvPr>
        </p:nvSpPr>
        <p:spPr>
          <a:xfrm>
            <a:off x="3817459" y="32010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subTitle" idx="13"/>
          </p:nvPr>
        </p:nvSpPr>
        <p:spPr>
          <a:xfrm>
            <a:off x="3817468" y="35619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title" idx="14"/>
          </p:nvPr>
        </p:nvSpPr>
        <p:spPr>
          <a:xfrm>
            <a:off x="5970592" y="3201025"/>
            <a:ext cx="19089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subTitle" idx="15"/>
          </p:nvPr>
        </p:nvSpPr>
        <p:spPr>
          <a:xfrm>
            <a:off x="5970602" y="3561998"/>
            <a:ext cx="1908900" cy="6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APTION_ONLY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4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SECTION_TITLE_AND_DESCRIPTION_1_1_3_1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25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5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IG_NUMBER_1_1_2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6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4151" y="447699"/>
            <a:ext cx="5395700" cy="424810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937741" y="3307350"/>
            <a:ext cx="3268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Coming Soon"/>
              <a:buNone/>
              <a:defRPr sz="1800" b="1">
                <a:solidFill>
                  <a:srgbClr val="0B5394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 hasCustomPrompt="1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None/>
              <a:defRPr sz="48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r="1545" b="6838"/>
          <a:stretch/>
        </p:blipFill>
        <p:spPr>
          <a:xfrm>
            <a:off x="384887" y="134900"/>
            <a:ext cx="8374226" cy="487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398275" y="1249425"/>
            <a:ext cx="6963300" cy="283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892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1pPr>
            <a:lvl2pPr marL="914400" lvl="1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2pPr>
            <a:lvl3pPr marL="1371600" lvl="2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3pPr>
            <a:lvl4pPr marL="1828800" lvl="3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4pPr>
            <a:lvl5pPr marL="2286000" lvl="4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5pPr>
            <a:lvl6pPr marL="2743200" lvl="5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6pPr>
            <a:lvl7pPr marL="3200400" lvl="6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●"/>
              <a:defRPr sz="950">
                <a:solidFill>
                  <a:schemeClr val="dk2"/>
                </a:solidFill>
              </a:defRPr>
            </a:lvl7pPr>
            <a:lvl8pPr marL="3657600" lvl="7" indent="-288925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950"/>
              <a:buChar char="○"/>
              <a:defRPr sz="950">
                <a:solidFill>
                  <a:schemeClr val="dk2"/>
                </a:solidFill>
              </a:defRPr>
            </a:lvl8pPr>
            <a:lvl9pPr marL="4114800" lvl="8" indent="-288925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950"/>
              <a:buChar char="■"/>
              <a:defRPr sz="95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7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996375" y="1900525"/>
            <a:ext cx="2901600" cy="227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  <a:defRPr sz="1600">
                <a:solidFill>
                  <a:schemeClr val="dk2"/>
                </a:solidFill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Char char="○"/>
              <a:defRPr sz="1600">
                <a:solidFill>
                  <a:schemeClr val="dk2"/>
                </a:solidFill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Char char="■"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9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9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1629950" y="3828100"/>
            <a:ext cx="2332500" cy="6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Concert One"/>
              <a:buNone/>
              <a:defRPr sz="1600"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5044725" y="539500"/>
            <a:ext cx="3224400" cy="406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10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>
            <a:off x="1002325" y="711173"/>
            <a:ext cx="2403900" cy="138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SECTION_TITLE_AND_DESCRIPTION_1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l="19" r="9"/>
          <a:stretch/>
        </p:blipFill>
        <p:spPr>
          <a:xfrm>
            <a:off x="255775" y="186275"/>
            <a:ext cx="8632448" cy="47709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3"/>
          <p:cNvSpPr txBox="1">
            <a:spLocks noGrp="1"/>
          </p:cNvSpPr>
          <p:nvPr>
            <p:ph type="title"/>
          </p:nvPr>
        </p:nvSpPr>
        <p:spPr>
          <a:xfrm>
            <a:off x="90747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>
            <a:off x="929350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2"/>
          </p:nvPr>
        </p:nvSpPr>
        <p:spPr>
          <a:xfrm>
            <a:off x="5318730" y="1705233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68" name="Google Shape;68;p13"/>
          <p:cNvSpPr txBox="1">
            <a:spLocks noGrp="1"/>
          </p:cNvSpPr>
          <p:nvPr>
            <p:ph type="subTitle" idx="3"/>
          </p:nvPr>
        </p:nvSpPr>
        <p:spPr>
          <a:xfrm>
            <a:off x="5340612" y="21612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title" idx="4"/>
          </p:nvPr>
        </p:nvSpPr>
        <p:spPr>
          <a:xfrm>
            <a:off x="90747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ubTitle" idx="5"/>
          </p:nvPr>
        </p:nvSpPr>
        <p:spPr>
          <a:xfrm>
            <a:off x="929350" y="3685875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6"/>
          </p:nvPr>
        </p:nvSpPr>
        <p:spPr>
          <a:xfrm>
            <a:off x="5318730" y="3221098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900"/>
              <a:buNone/>
              <a:defRPr sz="3900"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7"/>
          </p:nvPr>
        </p:nvSpPr>
        <p:spPr>
          <a:xfrm>
            <a:off x="5340612" y="3685874"/>
            <a:ext cx="2874000" cy="7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SECTION_TITLE_AND_DESCRIPTION_1_1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4"/>
          <p:cNvPicPr preferRelativeResize="0"/>
          <p:nvPr/>
        </p:nvPicPr>
        <p:blipFill rotWithShape="1">
          <a:blip r:embed="rId2">
            <a:alphaModFix amt="28000"/>
          </a:blip>
          <a:srcRect t="3044" b="39510"/>
          <a:stretch/>
        </p:blipFill>
        <p:spPr>
          <a:xfrm>
            <a:off x="-247650" y="-187450"/>
            <a:ext cx="9736454" cy="5520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4"/>
          <p:cNvPicPr preferRelativeResize="0"/>
          <p:nvPr/>
        </p:nvPicPr>
        <p:blipFill rotWithShape="1">
          <a:blip r:embed="rId3">
            <a:alphaModFix/>
          </a:blip>
          <a:srcRect t="29" b="29"/>
          <a:stretch/>
        </p:blipFill>
        <p:spPr>
          <a:xfrm>
            <a:off x="254425" y="201113"/>
            <a:ext cx="8635148" cy="47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4"/>
          <p:cNvSpPr txBox="1">
            <a:spLocks noGrp="1"/>
          </p:cNvSpPr>
          <p:nvPr>
            <p:ph type="title"/>
          </p:nvPr>
        </p:nvSpPr>
        <p:spPr>
          <a:xfrm>
            <a:off x="6013614" y="838400"/>
            <a:ext cx="23331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8" name="Google Shape;78;p14"/>
          <p:cNvSpPr txBox="1">
            <a:spLocks noGrp="1"/>
          </p:cNvSpPr>
          <p:nvPr>
            <p:ph type="subTitle" idx="1"/>
          </p:nvPr>
        </p:nvSpPr>
        <p:spPr>
          <a:xfrm>
            <a:off x="6013614" y="1199352"/>
            <a:ext cx="233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2"/>
          </p:nvPr>
        </p:nvSpPr>
        <p:spPr>
          <a:xfrm>
            <a:off x="6013603" y="2104924"/>
            <a:ext cx="23331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3"/>
          </p:nvPr>
        </p:nvSpPr>
        <p:spPr>
          <a:xfrm>
            <a:off x="6013601" y="2465876"/>
            <a:ext cx="233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4"/>
          </p:nvPr>
        </p:nvSpPr>
        <p:spPr>
          <a:xfrm>
            <a:off x="6013618" y="3371448"/>
            <a:ext cx="23331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5"/>
          </p:nvPr>
        </p:nvSpPr>
        <p:spPr>
          <a:xfrm>
            <a:off x="6013615" y="3732400"/>
            <a:ext cx="2333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 idx="6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Concert One"/>
              <a:buNone/>
              <a:defRPr sz="2800" b="1">
                <a:solidFill>
                  <a:schemeClr val="accent2"/>
                </a:solidFill>
                <a:latin typeface="Concert One"/>
                <a:ea typeface="Concert One"/>
                <a:cs typeface="Concert One"/>
                <a:sym typeface="Concert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sz="28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24900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Roboto Mono Medium"/>
              <a:buChar char="●"/>
              <a:defRPr sz="1800"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●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Mono Medium"/>
              <a:buChar char="○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Roboto Mono Medium"/>
              <a:buChar char="■"/>
              <a:defRPr>
                <a:solidFill>
                  <a:schemeClr val="accent2"/>
                </a:solidFill>
                <a:latin typeface="Roboto Mono Medium"/>
                <a:ea typeface="Roboto Mono Medium"/>
                <a:cs typeface="Roboto Mono Medium"/>
                <a:sym typeface="Roboto Mono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56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7" r:id="rId14"/>
    <p:sldLayoutId id="2147483669" r:id="rId15"/>
    <p:sldLayoutId id="2147483670" r:id="rId16"/>
    <p:sldLayoutId id="2147483671" r:id="rId17"/>
    <p:sldLayoutId id="2147483672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ctrTitle"/>
          </p:nvPr>
        </p:nvSpPr>
        <p:spPr>
          <a:xfrm>
            <a:off x="1763688" y="1795393"/>
            <a:ext cx="6079800" cy="165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sz="4000" dirty="0"/>
              <a:t>PENGUJIAN VARIANS DAN MENENTUKAN UKURAN SAMPEL</a:t>
            </a:r>
          </a:p>
        </p:txBody>
      </p:sp>
      <p:sp>
        <p:nvSpPr>
          <p:cNvPr id="177" name="Google Shape;177;p29"/>
          <p:cNvSpPr txBox="1">
            <a:spLocks noGrp="1"/>
          </p:cNvSpPr>
          <p:nvPr>
            <p:ph type="subTitle" idx="1"/>
          </p:nvPr>
        </p:nvSpPr>
        <p:spPr>
          <a:xfrm>
            <a:off x="1672763" y="3769325"/>
            <a:ext cx="1427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/>
              <a:t>Here starts the lesson!</a:t>
            </a:r>
            <a:endParaRPr b="0"/>
          </a:p>
        </p:txBody>
      </p:sp>
      <p:sp>
        <p:nvSpPr>
          <p:cNvPr id="178" name="Google Shape;178;p29"/>
          <p:cNvSpPr/>
          <p:nvPr/>
        </p:nvSpPr>
        <p:spPr>
          <a:xfrm>
            <a:off x="2946813" y="2929265"/>
            <a:ext cx="617075" cy="15875"/>
          </a:xfrm>
          <a:custGeom>
            <a:avLst/>
            <a:gdLst/>
            <a:ahLst/>
            <a:cxnLst/>
            <a:rect l="l" t="t" r="r" b="b"/>
            <a:pathLst>
              <a:path w="24683" h="635" extrusionOk="0">
                <a:moveTo>
                  <a:pt x="0" y="635"/>
                </a:moveTo>
                <a:cubicBezTo>
                  <a:pt x="8115" y="-719"/>
                  <a:pt x="16455" y="635"/>
                  <a:pt x="24683" y="635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9" name="Google Shape;179;p29"/>
          <p:cNvSpPr/>
          <p:nvPr/>
        </p:nvSpPr>
        <p:spPr>
          <a:xfrm>
            <a:off x="6046582" y="2931790"/>
            <a:ext cx="613650" cy="13775"/>
          </a:xfrm>
          <a:custGeom>
            <a:avLst/>
            <a:gdLst/>
            <a:ahLst/>
            <a:cxnLst/>
            <a:rect l="l" t="t" r="r" b="b"/>
            <a:pathLst>
              <a:path w="24546" h="551" extrusionOk="0">
                <a:moveTo>
                  <a:pt x="0" y="551"/>
                </a:moveTo>
                <a:cubicBezTo>
                  <a:pt x="8133" y="-353"/>
                  <a:pt x="16363" y="137"/>
                  <a:pt x="24546" y="137"/>
                </a:cubicBez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0" name="Google Shape;180;p29"/>
          <p:cNvSpPr/>
          <p:nvPr/>
        </p:nvSpPr>
        <p:spPr>
          <a:xfrm>
            <a:off x="1889900" y="4413504"/>
            <a:ext cx="992850" cy="102600"/>
          </a:xfrm>
          <a:custGeom>
            <a:avLst/>
            <a:gdLst/>
            <a:ahLst/>
            <a:cxnLst/>
            <a:rect l="l" t="t" r="r" b="b"/>
            <a:pathLst>
              <a:path w="39714" h="4104" extrusionOk="0">
                <a:moveTo>
                  <a:pt x="0" y="4104"/>
                </a:moveTo>
                <a:cubicBezTo>
                  <a:pt x="11382" y="-2730"/>
                  <a:pt x="26437" y="1070"/>
                  <a:pt x="39714" y="1070"/>
                </a:cubicBezTo>
              </a:path>
            </a:pathLst>
          </a:custGeom>
          <a:noFill/>
          <a:ln w="28575" cap="flat" cmpd="sng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 t="16970" r="8892" b="21025"/>
          <a:stretch/>
        </p:blipFill>
        <p:spPr>
          <a:xfrm>
            <a:off x="6539175" y="3603223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 rotWithShape="1">
          <a:blip r:embed="rId4">
            <a:alphaModFix/>
          </a:blip>
          <a:srcRect t="16734" r="8892" b="18300"/>
          <a:stretch/>
        </p:blipFill>
        <p:spPr>
          <a:xfrm>
            <a:off x="6539175" y="3055100"/>
            <a:ext cx="2036850" cy="8460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827584" y="699542"/>
                <a:ext cx="6696744" cy="3600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Misalkan</a:t>
                </a:r>
                <a:r>
                  <a:rPr lang="en-US" dirty="0" smtClean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 smtClean="0"/>
                  <a:t>mempunyai</a:t>
                </a:r>
                <a:r>
                  <a:rPr lang="en-US" dirty="0" smtClean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normal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 Akan </a:t>
                </a:r>
                <a:r>
                  <a:rPr lang="en-US" dirty="0" err="1"/>
                  <a:t>diuji</a:t>
                </a:r>
                <a:r>
                  <a:rPr lang="en-US" dirty="0"/>
                  <a:t> </a:t>
                </a:r>
                <a:r>
                  <a:rPr lang="en-US" dirty="0" err="1"/>
                  <a:t>mengenai</a:t>
                </a:r>
                <a:r>
                  <a:rPr lang="en-US" dirty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pihak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pasangan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≠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Berdasarkan</a:t>
                </a:r>
                <a:r>
                  <a:rPr lang="en-US" dirty="0" smtClean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yang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independen</a:t>
                </a:r>
                <a:r>
                  <a:rPr lang="en-US" dirty="0"/>
                  <a:t>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.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kesatu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menguji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 smtClean="0"/>
                  <a:t>statistik</a:t>
                </a:r>
                <a:r>
                  <a:rPr lang="en-US" dirty="0"/>
                  <a:t>: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𝐹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algn="just"/>
                <a:r>
                  <a:rPr lang="en-US" dirty="0" smtClean="0"/>
                  <a:t> </a:t>
                </a:r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smtClean="0">
                    <a:effectLst/>
                  </a:rPr>
                  <a:t> </a:t>
                </a:r>
                <a:r>
                  <a:rPr lang="en-US" dirty="0" smtClean="0"/>
                  <a:t>				</a:t>
                </a:r>
                <a:endParaRPr lang="en-US" dirty="0"/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827584" y="699542"/>
                <a:ext cx="6696744" cy="3600400"/>
              </a:xfrm>
              <a:prstGeom prst="rect">
                <a:avLst/>
              </a:prstGeom>
              <a:blipFill rotWithShape="1">
                <a:blip r:embed="rId3"/>
                <a:stretch>
                  <a:fillRect t="-3729" r="-364" b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795669" y="4022943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……XII(2</a:t>
            </a:r>
            <a:r>
              <a:rPr lang="en-US" sz="1200" dirty="0">
                <a:solidFill>
                  <a:schemeClr val="tx1"/>
                </a:solidFill>
                <a:latin typeface="Roboto Mono" charset="0"/>
                <a:ea typeface="Roboto Mono" charset="0"/>
              </a:rPr>
              <a:t>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755576" y="339502"/>
                <a:ext cx="6696744" cy="3600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Kriteria</a:t>
                </a:r>
                <a:r>
                  <a:rPr lang="en-US" dirty="0" smtClean="0"/>
                  <a:t> </a:t>
                </a:r>
                <a:r>
                  <a:rPr lang="en-US" dirty="0" err="1"/>
                  <a:t>pengujian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 </a:t>
                </a:r>
                <a:r>
                  <a:rPr lang="en-US" dirty="0" err="1"/>
                  <a:t>terima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(1−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f>
                          <m:fPr>
                            <m:ctrlPr>
                              <a:rPr lang="en-US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)(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</m:t>
                        </m:r>
                        <m:r>
                          <a:rPr lang="en-US" b="0" i="1" smtClean="0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</m:t>
                        </m:r>
                        <m:r>
                          <a:rPr lang="en-US" b="0" i="1" smtClean="0">
                            <a:latin typeface="Cambria Math"/>
                          </a:rPr>
                          <m:t>)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&lt;</m:t>
                    </m:r>
                    <m:r>
                      <a:rPr lang="en-US" i="1">
                        <a:latin typeface="Cambria Math"/>
                      </a:rPr>
                      <m:t>𝐹</m:t>
                    </m:r>
                    <m:r>
                      <a:rPr lang="en-US" i="1">
                        <a:latin typeface="Cambria Math"/>
                      </a:rPr>
                      <m:t>&lt;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taraf</a:t>
                </a:r>
                <a:r>
                  <a:rPr lang="en-US" dirty="0"/>
                  <a:t> </a:t>
                </a:r>
                <a:r>
                  <a:rPr lang="en-US" dirty="0" err="1"/>
                  <a:t>nyata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 smtClean="0"/>
                  <a:t> dan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−1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err="1" smtClean="0"/>
                  <a:t>sert</a:t>
                </a:r>
                <a:r>
                  <a:rPr lang="en-US" dirty="0" smtClean="0"/>
                  <a:t>a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−1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, dimana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(1− </m:t>
                        </m:r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)(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𝑑𝑎𝑛</m:t>
                    </m:r>
                    <m:r>
                      <a:rPr lang="en-US" b="0" i="1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err="1" smtClean="0"/>
                  <a:t>didapat</a:t>
                </a:r>
                <a:r>
                  <a:rPr lang="en-US" dirty="0" smtClean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 smtClean="0"/>
                  <a:t>Daftar</a:t>
                </a:r>
                <a:r>
                  <a:rPr lang="en-US" dirty="0" smtClean="0"/>
                  <a:t> I </a:t>
                </a:r>
                <a:r>
                  <a:rPr lang="en-US" dirty="0" err="1" smtClean="0"/>
                  <a:t>distribusi</a:t>
                </a:r>
                <a:r>
                  <a:rPr lang="en-US" dirty="0" smtClean="0"/>
                  <a:t> </a:t>
                </a:r>
                <a:r>
                  <a:rPr lang="en-US" dirty="0"/>
                  <a:t>F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 smtClean="0"/>
                  <a:t>peluangnya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1−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 smtClean="0"/>
                  <a:t>, </a:t>
                </a:r>
                <a:r>
                  <a:rPr lang="en-US" dirty="0" err="1"/>
                  <a:t>dk</a:t>
                </a:r>
                <a:r>
                  <a:rPr lang="en-US" dirty="0"/>
                  <a:t> </a:t>
                </a:r>
                <a:r>
                  <a:rPr lang="en-US" dirty="0" err="1"/>
                  <a:t>pembilang</a:t>
                </a:r>
                <a:r>
                  <a:rPr lang="en-US" dirty="0"/>
                  <a:t> </a:t>
                </a:r>
                <a:r>
                  <a:rPr lang="en-US" dirty="0" smtClean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smtClean="0"/>
                  <a:t> 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penyebut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.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hal</a:t>
                </a:r>
                <a:r>
                  <a:rPr lang="en-US" dirty="0"/>
                  <a:t> </a:t>
                </a:r>
                <a:r>
                  <a:rPr lang="en-US" dirty="0" err="1"/>
                  <a:t>lainnya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ditolak</a:t>
                </a:r>
                <a:r>
                  <a:rPr lang="en-US" dirty="0" smtClean="0"/>
                  <a:t>.</a:t>
                </a:r>
              </a:p>
              <a:p>
                <a:pPr algn="just"/>
                <a:endParaRPr lang="en-US" dirty="0" smtClean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Statistik</a:t>
                </a:r>
                <a:r>
                  <a:rPr lang="en-US" dirty="0" smtClean="0"/>
                  <a:t> </a:t>
                </a:r>
                <a:r>
                  <a:rPr lang="en-US" dirty="0"/>
                  <a:t>lain yang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menguji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di </a:t>
                </a:r>
                <a:r>
                  <a:rPr lang="en-US" dirty="0" err="1"/>
                  <a:t>muka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r>
                  <a:rPr lang="en-US" dirty="0" smtClean="0"/>
                  <a:t>:</a:t>
                </a:r>
                <a:endParaRPr lang="en-US" dirty="0"/>
              </a:p>
              <a:p>
                <a:pPr algn="just"/>
                <a:r>
                  <a:rPr lang="en-US" dirty="0"/>
                  <a:t> 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𝐹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𝑉𝑎𝑟𝑖𝑎𝑛𝑠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𝑡𝑒𝑟𝑏𝑒𝑠𝑎𝑟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𝑉𝑎𝑟𝑖𝑎𝑛𝑠</m:t>
                          </m:r>
                          <m:r>
                            <a:rPr lang="en-US" i="1">
                              <a:latin typeface="Cambria Math"/>
                            </a:rPr>
                            <m:t> </m:t>
                          </m:r>
                          <m:r>
                            <a:rPr lang="en-US" i="1">
                              <a:latin typeface="Cambria Math"/>
                            </a:rPr>
                            <m:t>𝑡𝑒𝑟𝑘𝑒𝑐𝑖𝑙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algn="just"/>
                <a:r>
                  <a:rPr lang="en-US" dirty="0"/>
                  <a:t> 			</a:t>
                </a:r>
              </a:p>
              <a:p>
                <a:pPr algn="just"/>
                <a:r>
                  <a:rPr lang="en-US" dirty="0" smtClean="0"/>
                  <a:t>	Dan </a:t>
                </a:r>
                <a:r>
                  <a:rPr lang="en-US" dirty="0" err="1"/>
                  <a:t>tolak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r>
                      <a:rPr lang="en-US" i="1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𝑣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F </a:t>
                </a:r>
                <a:r>
                  <a:rPr lang="en-US" dirty="0" err="1" smtClean="0"/>
                  <a:t>Daftar</a:t>
                </a:r>
                <a:r>
                  <a:rPr lang="en-US" dirty="0" smtClean="0"/>
                  <a:t> I 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𝛼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sedangkan</a:t>
                </a:r>
                <a:r>
                  <a:rPr lang="en-US" dirty="0"/>
                  <a:t> </a:t>
                </a:r>
                <a:r>
                  <a:rPr lang="en-US" dirty="0" err="1"/>
                  <a:t>derajat</a:t>
                </a:r>
                <a:r>
                  <a:rPr lang="en-US" dirty="0"/>
                  <a:t> </a:t>
                </a:r>
                <a:r>
                  <a:rPr lang="en-US" dirty="0" err="1"/>
                  <a:t>kebebasan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sesuai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 </a:t>
                </a:r>
                <a:r>
                  <a:rPr lang="en-US" dirty="0" err="1"/>
                  <a:t>pembilang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penyebut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339502"/>
                <a:ext cx="6696744" cy="3600400"/>
              </a:xfrm>
              <a:prstGeom prst="rect">
                <a:avLst/>
              </a:prstGeom>
              <a:blipFill rotWithShape="1">
                <a:blip r:embed="rId3"/>
                <a:stretch>
                  <a:fillRect r="-364" b="-24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5220071" y="3075806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……XII(3)</a:t>
            </a:r>
            <a:endParaRPr lang="en-US" sz="1200" dirty="0">
              <a:solidFill>
                <a:schemeClr val="tx1"/>
              </a:solidFill>
              <a:latin typeface="Roboto Mono" charset="0"/>
              <a:ea typeface="Roboto Mono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541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99" name="Google Shape;299;p37"/>
              <p:cNvSpPr txBox="1">
                <a:spLocks noGrp="1"/>
              </p:cNvSpPr>
              <p:nvPr>
                <p:ph type="subTitle" idx="5"/>
              </p:nvPr>
            </p:nvSpPr>
            <p:spPr>
              <a:xfrm>
                <a:off x="0" y="565398"/>
                <a:ext cx="4536504" cy="3888432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sz="1400" dirty="0" smtClean="0"/>
                  <a:t>	</a:t>
                </a:r>
                <a:r>
                  <a:rPr lang="en-US" sz="1200" dirty="0" smtClean="0"/>
                  <a:t>Ada </a:t>
                </a:r>
                <a:r>
                  <a:rPr lang="en-US" sz="1200" dirty="0" err="1"/>
                  <a:t>dua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macam</a:t>
                </a:r>
                <a:r>
                  <a:rPr lang="en-US" sz="1200" dirty="0"/>
                  <a:t> </a:t>
                </a:r>
                <a:r>
                  <a:rPr lang="en-US" sz="1200" dirty="0" err="1" smtClean="0"/>
                  <a:t>pengukuran</a:t>
                </a:r>
                <a:r>
                  <a:rPr lang="en-US" sz="1200" dirty="0"/>
                  <a:t> </a:t>
                </a:r>
                <a:r>
                  <a:rPr lang="en-US" sz="1200" dirty="0" err="1" smtClean="0"/>
                  <a:t>kelembaban</a:t>
                </a:r>
                <a:r>
                  <a:rPr lang="en-US" sz="1200" dirty="0" smtClean="0"/>
                  <a:t> </a:t>
                </a:r>
                <a:r>
                  <a:rPr lang="en-US" sz="1200" dirty="0" err="1"/>
                  <a:t>suatu</a:t>
                </a:r>
                <a:r>
                  <a:rPr lang="en-US" sz="1200" dirty="0"/>
                  <a:t> </a:t>
                </a:r>
                <a:r>
                  <a:rPr lang="en-US" sz="1200" dirty="0" err="1"/>
                  <a:t>zat</a:t>
                </a:r>
                <a:r>
                  <a:rPr lang="en-US" sz="1200" dirty="0"/>
                  <a:t>. </a:t>
                </a:r>
                <a:r>
                  <a:rPr lang="en-US" sz="1200" dirty="0" smtClean="0"/>
                  <a:t>Cara ke-1 </a:t>
                </a:r>
                <a:r>
                  <a:rPr lang="en-US" sz="1200" dirty="0" err="1"/>
                  <a:t>dilakukan</a:t>
                </a:r>
                <a:r>
                  <a:rPr lang="en-US" sz="1200" dirty="0"/>
                  <a:t> 10 kali yang </a:t>
                </a:r>
                <a:r>
                  <a:rPr lang="en-US" sz="1200" dirty="0" err="1"/>
                  <a:t>menghasilkan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200" i="1">
                        <a:latin typeface="Cambria Math"/>
                      </a:rPr>
                      <m:t>=24,7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cara</a:t>
                </a:r>
                <a:r>
                  <a:rPr lang="en-US" sz="1200" dirty="0"/>
                  <a:t> ke-2 </a:t>
                </a:r>
                <a:r>
                  <a:rPr lang="en-US" sz="1200" dirty="0" err="1"/>
                  <a:t>dilakukan</a:t>
                </a:r>
                <a:r>
                  <a:rPr lang="en-US" sz="1200" dirty="0"/>
                  <a:t> 13 kali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200" i="1">
                        <a:latin typeface="Cambria Math"/>
                      </a:rPr>
                      <m:t>=37,2</m:t>
                    </m:r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𝛼</m:t>
                    </m:r>
                    <m:r>
                      <a:rPr lang="en-US" sz="1200" i="1">
                        <a:latin typeface="Cambria Math"/>
                      </a:rPr>
                      <m:t>=0,10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tentukan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apakah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kedua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cara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pengukuran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tersebut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mempunyai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varians</a:t>
                </a:r>
                <a:r>
                  <a:rPr lang="en-US" sz="1200" dirty="0"/>
                  <a:t> yang </a:t>
                </a:r>
                <a:r>
                  <a:rPr lang="en-US" sz="1200" dirty="0" err="1"/>
                  <a:t>homogen</a:t>
                </a:r>
                <a:r>
                  <a:rPr lang="en-US" sz="1200" dirty="0"/>
                  <a:t>?</a:t>
                </a:r>
              </a:p>
              <a:p>
                <a:r>
                  <a:rPr lang="en-US" sz="1200" dirty="0"/>
                  <a:t> </a:t>
                </a:r>
              </a:p>
              <a:p>
                <a:r>
                  <a:rPr lang="en-US" sz="1200" dirty="0" smtClean="0"/>
                  <a:t>	</a:t>
                </a:r>
                <a:r>
                  <a:rPr lang="en-US" sz="1200" dirty="0" err="1" smtClean="0"/>
                  <a:t>Jawab</a:t>
                </a:r>
                <a:r>
                  <a:rPr lang="en-US" sz="1200" dirty="0"/>
                  <a:t>:</a:t>
                </a:r>
              </a:p>
              <a:p>
                <a:r>
                  <a:rPr lang="en-US" sz="1200" dirty="0" smtClean="0"/>
                  <a:t>	Dari </a:t>
                </a:r>
                <a:r>
                  <a:rPr lang="en-US" sz="1200" dirty="0" err="1"/>
                  <a:t>rumus</a:t>
                </a:r>
                <a:r>
                  <a:rPr lang="en-US" sz="1200" dirty="0"/>
                  <a:t> </a:t>
                </a:r>
                <a:r>
                  <a:rPr lang="en-US" sz="1200" dirty="0" smtClean="0"/>
                  <a:t>XII(3) </a:t>
                </a:r>
                <a:r>
                  <a:rPr lang="en-US" sz="1200" dirty="0" err="1" smtClean="0"/>
                  <a:t>didapat</a:t>
                </a:r>
                <a:endParaRPr lang="en-US" sz="1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>
                          <a:latin typeface="Cambria Math"/>
                        </a:rPr>
                        <m:t>𝐹</m:t>
                      </m:r>
                      <m:r>
                        <a:rPr lang="en-US" sz="1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/>
                            </a:rPr>
                            <m:t>37,2</m:t>
                          </m:r>
                        </m:num>
                        <m:den>
                          <m:r>
                            <a:rPr lang="en-US" sz="1200" i="1">
                              <a:latin typeface="Cambria Math"/>
                            </a:rPr>
                            <m:t>24,7</m:t>
                          </m:r>
                        </m:den>
                      </m:f>
                      <m:r>
                        <a:rPr lang="en-US" sz="1200" i="1">
                          <a:latin typeface="Cambria Math"/>
                        </a:rPr>
                        <m:t>=1,506</m:t>
                      </m:r>
                    </m:oMath>
                  </m:oMathPara>
                </a14:m>
                <a:endParaRPr lang="en-US" sz="1200" dirty="0" smtClean="0"/>
              </a:p>
              <a:p>
                <a:endParaRPr lang="en-US" sz="1200" dirty="0"/>
              </a:p>
              <a:p>
                <a:pPr algn="just"/>
                <a:r>
                  <a:rPr lang="en-US" sz="1200" dirty="0" smtClean="0"/>
                  <a:t>	</a:t>
                </a:r>
                <a:r>
                  <a:rPr lang="en-US" sz="1200" dirty="0" err="1" smtClean="0"/>
                  <a:t>Derajat</a:t>
                </a:r>
                <a:r>
                  <a:rPr lang="en-US" sz="1200" dirty="0" smtClean="0"/>
                  <a:t> </a:t>
                </a:r>
                <a:r>
                  <a:rPr lang="en-US" sz="1200" dirty="0" err="1"/>
                  <a:t>kebebasan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untuk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pembilang</a:t>
                </a:r>
                <a:r>
                  <a:rPr lang="en-US" sz="1200" dirty="0"/>
                  <a:t> </a:t>
                </a:r>
                <a:r>
                  <a:rPr lang="en-US" sz="1200" dirty="0" smtClean="0"/>
                  <a:t>= 13 – 1 = 12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1200" b="0" i="1" smtClean="0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 smtClean="0"/>
                  <a:t> </a:t>
                </a:r>
                <a:r>
                  <a:rPr lang="en-US" sz="1200" dirty="0" err="1" smtClean="0"/>
                  <a:t>dan</a:t>
                </a:r>
                <a:r>
                  <a:rPr lang="en-US" sz="1200" dirty="0" smtClean="0"/>
                  <a:t> </a:t>
                </a:r>
                <a:r>
                  <a:rPr lang="en-US" sz="1200" dirty="0" err="1"/>
                  <a:t>untuk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penyebut</a:t>
                </a:r>
                <a:r>
                  <a:rPr lang="en-US" sz="1200" dirty="0"/>
                  <a:t> </a:t>
                </a:r>
                <a:r>
                  <a:rPr lang="en-US" sz="1200" dirty="0" smtClean="0"/>
                  <a:t>= 10 – 1 = 9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sz="1200" b="0" i="1" smtClean="0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00" dirty="0" smtClean="0"/>
                  <a:t>.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𝛼</m:t>
                    </m:r>
                    <m:r>
                      <a:rPr lang="en-US" sz="1200" i="1">
                        <a:latin typeface="Cambria Math"/>
                      </a:rPr>
                      <m:t>=0,1</m:t>
                    </m:r>
                  </m:oMath>
                </a14:m>
                <a:r>
                  <a:rPr lang="en-US" sz="1200" dirty="0"/>
                  <a:t> diperoleh 1/2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200" i="1">
                        <a:latin typeface="Cambria Math"/>
                      </a:rPr>
                      <m:t>α</m:t>
                    </m:r>
                    <m:r>
                      <a:rPr lang="en-US" sz="1200">
                        <a:latin typeface="Cambria Math"/>
                      </a:rPr>
                      <m:t>=0,05</m:t>
                    </m:r>
                  </m:oMath>
                </a14:m>
                <a:r>
                  <a:rPr lang="en-US" sz="1200" dirty="0" smtClean="0"/>
                  <a:t> </a:t>
                </a:r>
                <a:r>
                  <a:rPr lang="en-US" sz="1200" dirty="0" err="1" smtClean="0"/>
                  <a:t>dan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dari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distribusi</a:t>
                </a:r>
                <a:r>
                  <a:rPr lang="en-US" sz="1200" dirty="0" smtClean="0"/>
                  <a:t> F </a:t>
                </a:r>
                <a:r>
                  <a:rPr lang="en-US" sz="1200" dirty="0" err="1" smtClean="0"/>
                  <a:t>Daftar</a:t>
                </a:r>
                <a:r>
                  <a:rPr lang="en-US" sz="1200" dirty="0" smtClean="0"/>
                  <a:t> I </a:t>
                </a:r>
                <a:r>
                  <a:rPr lang="en-US" sz="1200" dirty="0" err="1"/>
                  <a:t>didapat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0,05(12,9)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=3,07</m:t>
                    </m:r>
                  </m:oMath>
                </a14:m>
                <a:endParaRPr lang="en-US" sz="1200" dirty="0"/>
              </a:p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100"/>
                  <a:buFont typeface="Arial"/>
                  <a:buNone/>
                </a:pPr>
                <a:endParaRPr sz="1400" dirty="0"/>
              </a:p>
            </p:txBody>
          </p:sp>
        </mc:Choice>
        <mc:Fallback>
          <p:sp>
            <p:nvSpPr>
              <p:cNvPr id="299" name="Google Shape;299;p3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5"/>
              </p:nvPr>
            </p:nvSpPr>
            <p:spPr>
              <a:xfrm>
                <a:off x="0" y="565398"/>
                <a:ext cx="4536504" cy="388843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1730368" y="339502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" dirty="0">
                <a:latin typeface="Roboto Mono" charset="0"/>
                <a:ea typeface="Roboto Mono" charset="0"/>
              </a:rPr>
              <a:t>Contoh Soal: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Google Shape;299;p37"/>
              <p:cNvSpPr txBox="1">
                <a:spLocks noGrp="1"/>
              </p:cNvSpPr>
              <p:nvPr>
                <p:ph type="subTitle" idx="5"/>
              </p:nvPr>
            </p:nvSpPr>
            <p:spPr>
              <a:xfrm>
                <a:off x="4644008" y="267494"/>
                <a:ext cx="3960440" cy="3888432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sz="1400" dirty="0" smtClean="0"/>
                  <a:t>	</a:t>
                </a:r>
                <a:r>
                  <a:rPr lang="en-US" sz="1200" dirty="0" err="1" smtClean="0"/>
                  <a:t>Didapat</a:t>
                </a:r>
                <a:r>
                  <a:rPr lang="en-US" sz="1200" dirty="0" smtClean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𝐹</m:t>
                    </m:r>
                    <m:r>
                      <a:rPr lang="en-US" sz="1200" i="1">
                        <a:latin typeface="Cambria Math"/>
                      </a:rPr>
                      <m:t>=1,506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lebih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kecil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dari</a:t>
                </a:r>
                <a:r>
                  <a:rPr lang="en-US" sz="1200" dirty="0"/>
                  <a:t> </a:t>
                </a:r>
                <a:r>
                  <a:rPr lang="en-US" sz="1200" dirty="0" smtClean="0"/>
                  <a:t>3,07 </a:t>
                </a:r>
                <a:r>
                  <a:rPr lang="en-US" sz="1200" dirty="0" err="1" smtClean="0"/>
                  <a:t>atau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dengan</a:t>
                </a:r>
                <a:r>
                  <a:rPr lang="en-US" sz="1200" dirty="0" smtClean="0"/>
                  <a:t> kata lain F &lt;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200" b="0" i="1" smtClean="0">
                            <a:latin typeface="Cambria Math"/>
                          </a:rPr>
                          <m:t>1/2</m:t>
                        </m:r>
                        <m:r>
                          <m:rPr>
                            <m:sty m:val="p"/>
                          </m:rPr>
                          <a:rPr lang="el-GR" sz="1200" b="0" i="1" smtClean="0">
                            <a:latin typeface="Cambria Math"/>
                          </a:rPr>
                          <m:t>α</m:t>
                        </m:r>
                        <m:r>
                          <a:rPr lang="en-US" sz="1200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sz="1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sz="1200" b="0" i="1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sz="1200" i="1">
                            <a:latin typeface="Cambria Math"/>
                          </a:rPr>
                          <m:t>,</m:t>
                        </m:r>
                        <m:sSub>
                          <m:sSubPr>
                            <m:ctrlPr>
                              <a:rPr lang="en-US" sz="120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latin typeface="Cambria Math"/>
                              </a:rPr>
                              <m:t>𝑉</m:t>
                            </m:r>
                          </m:e>
                          <m:sub>
                            <m:r>
                              <a:rPr lang="en-US" sz="1200" b="0" i="1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sz="1200" i="1">
                            <a:latin typeface="Cambria Math"/>
                          </a:rPr>
                          <m:t>)</m:t>
                        </m:r>
                      </m:sub>
                    </m:sSub>
                  </m:oMath>
                </a14:m>
                <a:r>
                  <a:rPr lang="en-US" sz="1200" dirty="0" smtClean="0"/>
                  <a:t>. </a:t>
                </a:r>
                <a:r>
                  <a:rPr lang="en-US" sz="1200" dirty="0" err="1"/>
                  <a:t>Jadi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 :</m:t>
                    </m:r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1200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diterima</a:t>
                </a:r>
                <a:r>
                  <a:rPr lang="en-US" sz="1200" dirty="0"/>
                  <a:t>. </a:t>
                </a:r>
                <a:r>
                  <a:rPr lang="en-US" sz="1200" dirty="0" err="1"/>
                  <a:t>Kedua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cara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pengukuran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dapat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dikatakan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mempunyai</a:t>
                </a:r>
                <a:r>
                  <a:rPr lang="en-US" sz="1200" dirty="0"/>
                  <a:t> </a:t>
                </a:r>
                <a:r>
                  <a:rPr lang="en-US" sz="1200" dirty="0" err="1" smtClean="0"/>
                  <a:t>varians</a:t>
                </a:r>
                <a:r>
                  <a:rPr lang="en-US" sz="1200" dirty="0" smtClean="0"/>
                  <a:t> </a:t>
                </a:r>
                <a:r>
                  <a:rPr lang="en-US" sz="1200" dirty="0"/>
                  <a:t>yang </a:t>
                </a:r>
                <a:r>
                  <a:rPr lang="en-US" sz="1200" dirty="0" err="1"/>
                  <a:t>sama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besar</a:t>
                </a:r>
                <a:r>
                  <a:rPr lang="en-US" sz="1200" dirty="0" smtClean="0"/>
                  <a:t>.</a:t>
                </a:r>
              </a:p>
              <a:p>
                <a:pPr algn="just"/>
                <a:endParaRPr lang="en-US" sz="1200" dirty="0"/>
              </a:p>
              <a:p>
                <a:pPr algn="just"/>
                <a:r>
                  <a:rPr lang="en-US" sz="1200" dirty="0" smtClean="0"/>
                  <a:t>	</a:t>
                </a:r>
                <a:r>
                  <a:rPr lang="en-US" sz="1200" dirty="0" err="1" smtClean="0"/>
                  <a:t>Jika</a:t>
                </a:r>
                <a:r>
                  <a:rPr lang="en-US" sz="1200" dirty="0" smtClean="0"/>
                  <a:t> </a:t>
                </a:r>
                <a:r>
                  <a:rPr lang="en-US" sz="1200" dirty="0"/>
                  <a:t>yang </a:t>
                </a:r>
                <a:r>
                  <a:rPr lang="en-US" sz="1200" dirty="0" err="1"/>
                  <a:t>digunakan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adalah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rumus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𝐹</m:t>
                    </m:r>
                    <m:r>
                      <a:rPr lang="en-US" sz="1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200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12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1200" i="1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sz="1200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sz="12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sub>
                          <m:sup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sz="1200" dirty="0"/>
                  <a:t>, </a:t>
                </a:r>
                <a:r>
                  <a:rPr lang="en-US" sz="1200" dirty="0" err="1"/>
                  <a:t>maka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𝐹</m:t>
                    </m:r>
                    <m:r>
                      <a:rPr lang="en-US" sz="1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200" i="1">
                            <a:latin typeface="Cambria Math"/>
                          </a:rPr>
                          <m:t>24,7</m:t>
                        </m:r>
                      </m:num>
                      <m:den>
                        <m:r>
                          <a:rPr lang="en-US" sz="1200" i="1">
                            <a:latin typeface="Cambria Math"/>
                          </a:rPr>
                          <m:t>37,2</m:t>
                        </m:r>
                      </m:den>
                    </m:f>
                    <m:r>
                      <a:rPr lang="en-US" sz="1200" i="1">
                        <a:latin typeface="Cambria Math"/>
                      </a:rPr>
                      <m:t>=0,664</m:t>
                    </m:r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𝛼</m:t>
                    </m:r>
                    <m:r>
                      <a:rPr lang="en-US" sz="1200" i="1">
                        <a:latin typeface="Cambria Math"/>
                      </a:rPr>
                      <m:t>=0,10</m:t>
                    </m:r>
                    <m:r>
                      <a:rPr lang="en-US" sz="1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sz="1200" dirty="0" smtClean="0"/>
                  <a:t>diperoleh p = 1/2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200" i="1" smtClean="0">
                        <a:latin typeface="Cambria Math"/>
                      </a:rPr>
                      <m:t>α</m:t>
                    </m:r>
                    <m:r>
                      <a:rPr lang="en-US" sz="1200" b="0" i="0" smtClean="0">
                        <a:latin typeface="Cambria Math"/>
                      </a:rPr>
                      <m:t>=0,05</m:t>
                    </m:r>
                  </m:oMath>
                </a14:m>
                <a:r>
                  <a:rPr lang="en-US" sz="1200" dirty="0" smtClean="0"/>
                  <a:t> </a:t>
                </a:r>
                <a:r>
                  <a:rPr lang="en-US" sz="1200" dirty="0" err="1" smtClean="0"/>
                  <a:t>dan</a:t>
                </a:r>
                <a:r>
                  <a:rPr lang="en-US" sz="1200" dirty="0" smtClean="0"/>
                  <a:t>  </a:t>
                </a:r>
                <a:r>
                  <a:rPr lang="en-US" sz="1200" dirty="0" err="1" smtClean="0"/>
                  <a:t>dari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distribusi</a:t>
                </a:r>
                <a:r>
                  <a:rPr lang="en-US" sz="1200" dirty="0" smtClean="0"/>
                  <a:t> F </a:t>
                </a:r>
                <a:r>
                  <a:rPr lang="en-US" sz="1200" dirty="0" err="1" smtClean="0"/>
                  <a:t>Daftar</a:t>
                </a:r>
                <a:r>
                  <a:rPr lang="en-US" sz="1200" dirty="0" smtClean="0"/>
                  <a:t> I </a:t>
                </a:r>
                <a:r>
                  <a:rPr lang="en-US" sz="1200" dirty="0" err="1"/>
                  <a:t>didapat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0,05(9,12)</m:t>
                        </m:r>
                      </m:sub>
                    </m:sSub>
                  </m:oMath>
                </a14:m>
                <a:r>
                  <a:rPr lang="en-US" sz="1200" dirty="0" smtClean="0">
                    <a:latin typeface="Cambria Math"/>
                  </a:rPr>
                  <a:t>=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2,80</m:t>
                    </m:r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Untuk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mencari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harga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0,95(9,12)</m:t>
                        </m:r>
                      </m:sub>
                    </m:sSub>
                  </m:oMath>
                </a14:m>
                <a:r>
                  <a:rPr lang="en-US" sz="1200" dirty="0" err="1" smtClean="0"/>
                  <a:t>gunaka</a:t>
                </a:r>
                <a:r>
                  <a:rPr lang="en-US" sz="1200" dirty="0"/>
                  <a:t>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latin typeface="Cambria Math"/>
                          </a:rPr>
                          <m:t>𝐹</m:t>
                        </m:r>
                      </m:e>
                      <m:sub>
                        <m:d>
                          <m:dPr>
                            <m:ctrlPr>
                              <a:rPr lang="en-US" sz="12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1200" b="0" i="1" smtClean="0">
                                <a:latin typeface="Cambria Math"/>
                              </a:rPr>
                              <m:t>1 −</m:t>
                            </m:r>
                            <m:r>
                              <a:rPr lang="en-US" sz="1200" b="0" i="1" smtClean="0">
                                <a:latin typeface="Cambria Math"/>
                              </a:rPr>
                              <m:t>𝑝</m:t>
                            </m:r>
                          </m:e>
                        </m:d>
                        <m:d>
                          <m:dPr>
                            <m:ctrlPr>
                              <a:rPr lang="en-US" sz="1200" b="0" i="1" smtClean="0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12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200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12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</m:sub>
                    </m:sSub>
                    <m:r>
                      <a:rPr lang="en-US" sz="1200" b="0" i="1" smtClean="0"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en-US" sz="12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12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sz="1200" b="0" i="1" smtClean="0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latin typeface="Cambria Math"/>
                              </a:rPr>
                              <m:t>𝐹</m:t>
                            </m:r>
                          </m:e>
                          <m:sub>
                            <m:r>
                              <a:rPr lang="en-US" sz="1200" b="0" i="1" smtClean="0">
                                <a:latin typeface="Cambria Math"/>
                              </a:rPr>
                              <m:t>𝑝</m:t>
                            </m:r>
                            <m:r>
                              <a:rPr lang="en-US" sz="1200" b="0" i="1" smtClean="0">
                                <a:latin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1200" i="1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sz="1200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1200" i="1">
                                    <a:latin typeface="Cambria Math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sz="1200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1200" b="0" i="1" smtClean="0">
                                <a:latin typeface="Cambria Math"/>
                              </a:rPr>
                              <m:t>)</m:t>
                            </m:r>
                          </m:sub>
                        </m:sSub>
                      </m:den>
                    </m:f>
                    <m:r>
                      <a:rPr lang="en-US" sz="1200" b="0" i="1" smtClean="0">
                        <a:latin typeface="Cambria Math"/>
                      </a:rPr>
                      <m:t>.</m:t>
                    </m:r>
                  </m:oMath>
                </a14:m>
                <a:r>
                  <a:rPr lang="en-US" sz="1200" dirty="0" smtClean="0"/>
                  <a:t> </a:t>
                </a:r>
                <a:r>
                  <a:rPr lang="en-US" sz="1200" dirty="0" err="1" smtClean="0"/>
                  <a:t>Karena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telah</a:t>
                </a:r>
                <a:r>
                  <a:rPr lang="en-US" sz="1200" dirty="0" smtClean="0"/>
                  <a:t> </a:t>
                </a:r>
                <a:r>
                  <a:rPr lang="en-US" sz="1200" dirty="0" err="1" smtClean="0"/>
                  <a:t>didapat</a:t>
                </a:r>
                <a:r>
                  <a:rPr lang="en-US" sz="1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0,</m:t>
                        </m:r>
                        <m:r>
                          <a:rPr lang="en-US" sz="1200" b="0" i="1" smtClean="0">
                            <a:latin typeface="Cambria Math"/>
                          </a:rPr>
                          <m:t>0</m:t>
                        </m:r>
                        <m:r>
                          <a:rPr lang="en-US" sz="1200" i="1">
                            <a:latin typeface="Cambria Math"/>
                          </a:rPr>
                          <m:t>5(12,9)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=3,0</m:t>
                    </m:r>
                    <m:r>
                      <a:rPr lang="en-US" sz="1200" b="0" i="1" smtClean="0">
                        <a:latin typeface="Cambria Math"/>
                      </a:rPr>
                      <m:t>7</m:t>
                    </m:r>
                  </m:oMath>
                </a14:m>
                <a:r>
                  <a:rPr lang="en-US" sz="1200" dirty="0" smtClean="0"/>
                  <a:t> </a:t>
                </a:r>
                <a:r>
                  <a:rPr lang="en-US" sz="1200" dirty="0" err="1" smtClean="0"/>
                  <a:t>sehingga</a:t>
                </a:r>
                <a:r>
                  <a:rPr lang="en-US" sz="12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0,95(9,12)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1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200" i="1">
                            <a:latin typeface="Cambria Math"/>
                          </a:rPr>
                          <m:t>3,07</m:t>
                        </m:r>
                      </m:den>
                    </m:f>
                    <m:r>
                      <a:rPr lang="en-US" sz="1200" i="1">
                        <a:latin typeface="Cambria Math"/>
                      </a:rPr>
                      <m:t>=0,328</m:t>
                    </m:r>
                    <m:r>
                      <a:rPr lang="en-US" sz="1200" b="0" i="1" smtClean="0">
                        <a:latin typeface="Cambria Math"/>
                      </a:rPr>
                      <m:t>.</m:t>
                    </m:r>
                  </m:oMath>
                </a14:m>
                <a:endParaRPr lang="en-US" sz="1200" dirty="0" smtClean="0"/>
              </a:p>
              <a:p>
                <a:pPr algn="just"/>
                <a:endParaRPr lang="en-US" sz="1200" dirty="0"/>
              </a:p>
              <a:p>
                <a:pPr algn="just"/>
                <a:r>
                  <a:rPr lang="en-US" sz="1200" dirty="0" smtClean="0"/>
                  <a:t>	</a:t>
                </a:r>
                <a:r>
                  <a:rPr lang="en-US" sz="1200" dirty="0" err="1" smtClean="0"/>
                  <a:t>Kriteria</a:t>
                </a:r>
                <a:r>
                  <a:rPr lang="en-US" sz="1200" dirty="0" smtClean="0"/>
                  <a:t> </a:t>
                </a:r>
                <a:r>
                  <a:rPr lang="en-US" sz="1200" dirty="0" err="1"/>
                  <a:t>pengujian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adalah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terima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jika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0,328&lt;</m:t>
                    </m:r>
                    <m:r>
                      <a:rPr lang="en-US" sz="1200" i="1">
                        <a:latin typeface="Cambria Math"/>
                      </a:rPr>
                      <m:t>𝐹</m:t>
                    </m:r>
                    <m:r>
                      <a:rPr lang="en-US" sz="1200" i="1">
                        <a:latin typeface="Cambria Math"/>
                      </a:rPr>
                      <m:t>&lt;2,80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tolak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dalam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lainnya</a:t>
                </a:r>
                <a:r>
                  <a:rPr lang="en-US" sz="1200" dirty="0"/>
                  <a:t>.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𝐹</m:t>
                    </m:r>
                    <m:r>
                      <a:rPr lang="en-US" sz="1200" i="1">
                        <a:latin typeface="Cambria Math"/>
                      </a:rPr>
                      <m:t>=0,664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jatuh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dalam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daerah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penerimaan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Jadi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diterima</a:t>
                </a:r>
                <a:r>
                  <a:rPr lang="en-US" sz="1200" dirty="0"/>
                  <a:t>.</a:t>
                </a:r>
              </a:p>
            </p:txBody>
          </p:sp>
        </mc:Choice>
        <mc:Fallback xmlns="">
          <p:sp>
            <p:nvSpPr>
              <p:cNvPr id="40" name="Google Shape;299;p37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5"/>
              </p:nvPr>
            </p:nvSpPr>
            <p:spPr>
              <a:xfrm>
                <a:off x="4644008" y="267494"/>
                <a:ext cx="3960440" cy="3888432"/>
              </a:xfrm>
              <a:prstGeom prst="rect">
                <a:avLst/>
              </a:prstGeom>
              <a:blipFill rotWithShape="1">
                <a:blip r:embed="rId4"/>
                <a:stretch>
                  <a:fillRect r="-154" b="-1442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683568" y="627534"/>
                <a:ext cx="6840760" cy="3600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/>
                  <a:t>pengujian</a:t>
                </a:r>
                <a:r>
                  <a:rPr lang="en-US" dirty="0"/>
                  <a:t> yang </a:t>
                </a:r>
                <a:r>
                  <a:rPr lang="en-US" dirty="0" err="1"/>
                  <a:t>dihadapi</a:t>
                </a:r>
                <a:r>
                  <a:rPr lang="en-US" dirty="0"/>
                  <a:t>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</a:t>
                </a:r>
                <a:r>
                  <a:rPr lang="en-US" dirty="0" err="1"/>
                  <a:t>satu</a:t>
                </a:r>
                <a:r>
                  <a:rPr lang="en-US" dirty="0"/>
                  <a:t> </a:t>
                </a:r>
                <a:r>
                  <a:rPr lang="en-US" dirty="0" err="1"/>
                  <a:t>pihak</a:t>
                </a:r>
                <a:r>
                  <a:rPr lang="en-US" dirty="0"/>
                  <a:t>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</a:t>
                </a:r>
                <a:r>
                  <a:rPr lang="en-US" dirty="0" err="1"/>
                  <a:t>pihak</a:t>
                </a:r>
                <a:r>
                  <a:rPr lang="en-US" dirty="0"/>
                  <a:t> </a:t>
                </a:r>
                <a:r>
                  <a:rPr lang="en-US" dirty="0" err="1" smtClean="0"/>
                  <a:t>kanan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&gt;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algn="just"/>
                <a:r>
                  <a:rPr lang="en-US" dirty="0"/>
                  <a:t> </a:t>
                </a:r>
              </a:p>
              <a:p>
                <a:pPr algn="just"/>
                <a:r>
                  <a:rPr lang="en-US" dirty="0" smtClean="0"/>
                  <a:t>	Dan </a:t>
                </a:r>
                <a:r>
                  <a:rPr lang="en-US" dirty="0" err="1"/>
                  <a:t>uji</a:t>
                </a:r>
                <a:r>
                  <a:rPr lang="en-US" dirty="0"/>
                  <a:t> </a:t>
                </a:r>
                <a:r>
                  <a:rPr lang="en-US" dirty="0" err="1"/>
                  <a:t>pihak</a:t>
                </a:r>
                <a:r>
                  <a:rPr lang="en-US" dirty="0"/>
                  <a:t> </a:t>
                </a:r>
                <a:r>
                  <a:rPr lang="en-US" dirty="0" err="1"/>
                  <a:t>kiri</a:t>
                </a:r>
                <a:r>
                  <a:rPr lang="en-US" dirty="0"/>
                  <a:t> 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&lt;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Maka</a:t>
                </a:r>
                <a:r>
                  <a:rPr lang="en-US" dirty="0" smtClean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hal</a:t>
                </a:r>
                <a:r>
                  <a:rPr lang="en-US" dirty="0"/>
                  <a:t>, </a:t>
                </a:r>
                <a:r>
                  <a:rPr lang="en-US" dirty="0" err="1"/>
                  <a:t>statistik</a:t>
                </a:r>
                <a:r>
                  <a:rPr lang="en-US" dirty="0"/>
                  <a:t> yang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masih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</a:t>
                </a:r>
                <a:r>
                  <a:rPr lang="en-US" dirty="0" err="1"/>
                  <a:t>pihak</a:t>
                </a:r>
                <a:r>
                  <a:rPr lang="en-US" dirty="0"/>
                  <a:t> </a:t>
                </a:r>
                <a:r>
                  <a:rPr lang="en-US" dirty="0" err="1"/>
                  <a:t>kanan</a:t>
                </a:r>
                <a:r>
                  <a:rPr lang="en-US" dirty="0"/>
                  <a:t>, </a:t>
                </a:r>
                <a:r>
                  <a:rPr lang="en-US" dirty="0" err="1"/>
                  <a:t>kriteria</a:t>
                </a:r>
                <a:r>
                  <a:rPr lang="en-US" dirty="0"/>
                  <a:t> </a:t>
                </a:r>
                <a:r>
                  <a:rPr lang="en-US" dirty="0" err="1"/>
                  <a:t>pengujian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: </a:t>
                </a:r>
                <a:r>
                  <a:rPr lang="en-US" dirty="0" err="1"/>
                  <a:t>tolak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r>
                      <a:rPr lang="en-US" i="1">
                        <a:latin typeface="Cambria Math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𝛼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−1,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sedangkan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</a:t>
                </a:r>
                <a:r>
                  <a:rPr lang="en-US" dirty="0" err="1"/>
                  <a:t>pihak</a:t>
                </a:r>
                <a:r>
                  <a:rPr lang="en-US" dirty="0"/>
                  <a:t> </a:t>
                </a:r>
                <a:r>
                  <a:rPr lang="en-US" dirty="0" err="1"/>
                  <a:t>kiri</a:t>
                </a:r>
                <a:r>
                  <a:rPr lang="en-US" dirty="0"/>
                  <a:t>, </a:t>
                </a:r>
                <a:r>
                  <a:rPr lang="en-US" dirty="0" err="1"/>
                  <a:t>tolak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𝐹</m:t>
                    </m:r>
                    <m:r>
                      <a:rPr lang="en-US" i="1">
                        <a:latin typeface="Cambria Math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𝐹</m:t>
                        </m:r>
                      </m:e>
                      <m:sub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1−</m:t>
                            </m:r>
                            <m:r>
                              <a:rPr lang="en-US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  <m:d>
                          <m:dPr>
                            <m:ctrlPr>
                              <a:rPr lang="en-US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−1,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−1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dirty="0" smtClean="0"/>
                  <a:t> dengan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−1</m:t>
                    </m:r>
                    <m:r>
                      <a:rPr lang="en-US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 err="1"/>
                  <a:t>sert</a:t>
                </a:r>
                <a:r>
                  <a:rPr lang="en-US" dirty="0"/>
                  <a:t>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−1=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 , </a:t>
                </a:r>
                <a:r>
                  <a:rPr lang="en-US" dirty="0" err="1" smtClean="0"/>
                  <a:t>dimana</a:t>
                </a:r>
                <a:r>
                  <a:rPr lang="en-US" dirty="0" smtClean="0"/>
                  <a:t> </a:t>
                </a:r>
                <a:r>
                  <a:rPr lang="en-US" dirty="0"/>
                  <a:t>dk </a:t>
                </a:r>
                <a:r>
                  <a:rPr lang="en-US" dirty="0" err="1"/>
                  <a:t>pembilang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 </a:t>
                </a:r>
                <a:r>
                  <a:rPr lang="en-US" dirty="0" err="1"/>
                  <a:t>penyebut</a:t>
                </a:r>
                <a:r>
                  <a:rPr lang="en-US" dirty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𝑣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 smtClean="0"/>
                  <a:t>. </a:t>
                </a:r>
                <a:r>
                  <a:rPr lang="en-US" dirty="0" err="1" smtClean="0"/>
                  <a:t>Dalam</a:t>
                </a:r>
                <a:r>
                  <a:rPr lang="en-US" dirty="0" smtClean="0"/>
                  <a:t> </a:t>
                </a:r>
                <a:r>
                  <a:rPr lang="en-US" dirty="0" err="1"/>
                  <a:t>hal-hal</a:t>
                </a:r>
                <a:r>
                  <a:rPr lang="en-US" dirty="0"/>
                  <a:t> lain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diterima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683568" y="627534"/>
                <a:ext cx="6840760" cy="3600400"/>
              </a:xfrm>
              <a:prstGeom prst="rect">
                <a:avLst/>
              </a:prstGeom>
              <a:blipFill rotWithShape="1">
                <a:blip r:embed="rId3"/>
                <a:stretch>
                  <a:fillRect t="-9645" r="-357" b="-142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6996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03</a:t>
            </a:r>
            <a:endParaRPr dirty="0"/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00604" y="1385824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2051720" y="2355726"/>
            <a:ext cx="4968552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Homogenitas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</a:t>
            </a:r>
            <a:r>
              <a:rPr lang="en-US" dirty="0" err="1"/>
              <a:t>Populasi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49625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755576" y="987574"/>
                <a:ext cx="6840760" cy="3600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Akan </a:t>
                </a:r>
                <a:r>
                  <a:rPr lang="en-US" dirty="0" err="1"/>
                  <a:t>diuraikan</a:t>
                </a:r>
                <a:r>
                  <a:rPr lang="en-US" dirty="0"/>
                  <a:t> </a:t>
                </a:r>
                <a:r>
                  <a:rPr lang="en-US" dirty="0" err="1"/>
                  <a:t>menguji</a:t>
                </a:r>
                <a:r>
                  <a:rPr lang="en-US" dirty="0"/>
                  <a:t> </a:t>
                </a:r>
                <a:r>
                  <a:rPr lang="en-US" dirty="0" err="1"/>
                  <a:t>kesamaan</a:t>
                </a:r>
                <a:r>
                  <a:rPr lang="en-US" dirty="0"/>
                  <a:t> k </a:t>
                </a:r>
                <a:r>
                  <a:rPr lang="en-US" dirty="0" err="1"/>
                  <a:t>buah</a:t>
                </a:r>
                <a:r>
                  <a:rPr lang="en-US" dirty="0"/>
                  <a:t> (k ≥ 2)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yang </a:t>
                </a:r>
                <a:r>
                  <a:rPr lang="en-US" dirty="0" err="1"/>
                  <a:t>berdistribusi</a:t>
                </a:r>
                <a:r>
                  <a:rPr lang="en-US" dirty="0"/>
                  <a:t> normal. </a:t>
                </a:r>
                <a:r>
                  <a:rPr lang="en-US" dirty="0" err="1"/>
                  <a:t>Tepatnya</a:t>
                </a:r>
                <a:r>
                  <a:rPr lang="en-US" dirty="0"/>
                  <a:t>, </a:t>
                </a:r>
                <a:r>
                  <a:rPr lang="en-US" dirty="0" err="1"/>
                  <a:t>misalkan</a:t>
                </a:r>
                <a:r>
                  <a:rPr lang="en-US" dirty="0"/>
                  <a:t> </a:t>
                </a:r>
                <a:r>
                  <a:rPr lang="en-US" dirty="0" err="1"/>
                  <a:t>dimiliki</a:t>
                </a:r>
                <a:r>
                  <a:rPr lang="en-US" dirty="0"/>
                  <a:t> k (k ≥ 2) </a:t>
                </a:r>
                <a:r>
                  <a:rPr lang="en-US" dirty="0" err="1"/>
                  <a:t>buah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berdistribusi</a:t>
                </a:r>
                <a:r>
                  <a:rPr lang="en-US" dirty="0"/>
                  <a:t> </a:t>
                </a:r>
                <a:r>
                  <a:rPr lang="en-US" dirty="0" err="1"/>
                  <a:t>independen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normal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,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…,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𝑘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 Akan </a:t>
                </a:r>
                <a:r>
                  <a:rPr lang="en-US" dirty="0" err="1"/>
                  <a:t>diuji</a:t>
                </a:r>
                <a:r>
                  <a:rPr lang="en-US" dirty="0"/>
                  <a:t> </a:t>
                </a:r>
                <a:r>
                  <a:rPr lang="en-US" dirty="0" err="1" smtClean="0"/>
                  <a:t>hipotesis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=…=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𝑘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𝑝𝑎𝑙𝑖𝑛𝑔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𝑠𝑒𝑑𝑖𝑘𝑖𝑡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𝑠𝑎𝑡𝑢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𝑡𝑎𝑛𝑑𝑎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𝑠𝑎𝑚𝑎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𝑑𝑒𝑛𝑔𝑎𝑛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𝑡𝑖𝑑𝑎𝑘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𝑏𝑒𝑟𝑙𝑎𝑘𝑢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,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Ini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didasarkan</a:t>
                </a:r>
                <a:r>
                  <a:rPr lang="en-US" dirty="0" smtClean="0"/>
                  <a:t> </a:t>
                </a:r>
                <a:r>
                  <a:rPr lang="en-US" dirty="0" err="1"/>
                  <a:t>sampel-sampel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yang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setiap</a:t>
                </a:r>
                <a:r>
                  <a:rPr lang="en-US" dirty="0"/>
                  <a:t> </a:t>
                </a:r>
                <a:r>
                  <a:rPr lang="en-US" dirty="0" err="1" smtClean="0"/>
                  <a:t>populasi</a:t>
                </a:r>
                <a:r>
                  <a:rPr lang="en-US" dirty="0" smtClean="0"/>
                  <a:t>. </a:t>
                </a:r>
                <a:r>
                  <a:rPr lang="en-US" dirty="0" err="1" smtClean="0"/>
                  <a:t>Untuk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mengujinya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kita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gunakan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metode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Uji</a:t>
                </a:r>
                <a:r>
                  <a:rPr lang="en-US" dirty="0" smtClean="0"/>
                  <a:t> Bartlett.</a:t>
                </a:r>
                <a:endParaRPr lang="en-US" dirty="0"/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987574"/>
                <a:ext cx="6840760" cy="3600400"/>
              </a:xfrm>
              <a:prstGeom prst="rect">
                <a:avLst/>
              </a:prstGeom>
              <a:blipFill rotWithShape="1">
                <a:blip r:embed="rId3"/>
                <a:stretch>
                  <a:fillRect r="-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64860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755576" y="987574"/>
                <a:ext cx="6840760" cy="3600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Misalkan</a:t>
                </a:r>
                <a:r>
                  <a:rPr lang="en-US" dirty="0" smtClean="0"/>
                  <a:t>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n</a:t>
                </a:r>
                <a:r>
                  <a:rPr lang="en-US" baseline="-25000" dirty="0"/>
                  <a:t>1</a:t>
                </a:r>
                <a:r>
                  <a:rPr lang="en-US" dirty="0"/>
                  <a:t>, n</a:t>
                </a:r>
                <a:r>
                  <a:rPr lang="en-US" baseline="-25000" dirty="0"/>
                  <a:t>2</a:t>
                </a:r>
                <a:r>
                  <a:rPr lang="en-US" dirty="0"/>
                  <a:t>, …, </a:t>
                </a:r>
                <a:r>
                  <a:rPr lang="en-US" dirty="0" err="1"/>
                  <a:t>n</a:t>
                </a:r>
                <a:r>
                  <a:rPr lang="en-US" baseline="-25000" dirty="0" err="1"/>
                  <a:t>k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data </a:t>
                </a:r>
                <a:r>
                  <a:rPr lang="en-US" dirty="0" err="1"/>
                  <a:t>Y</a:t>
                </a:r>
                <a:r>
                  <a:rPr lang="en-US" baseline="-25000" dirty="0" err="1"/>
                  <a:t>ij</a:t>
                </a:r>
                <a:r>
                  <a:rPr lang="en-US" baseline="-25000" dirty="0"/>
                  <a:t> </a:t>
                </a:r>
                <a:r>
                  <a:rPr lang="en-US" dirty="0"/>
                  <a:t>(I = 1, 2, …, k </a:t>
                </a:r>
                <a:r>
                  <a:rPr lang="en-US" dirty="0" err="1"/>
                  <a:t>dan</a:t>
                </a:r>
                <a:r>
                  <a:rPr lang="en-US" dirty="0"/>
                  <a:t> j = 1, 2, …, </a:t>
                </a:r>
                <a:r>
                  <a:rPr lang="en-US" dirty="0" err="1"/>
                  <a:t>n</a:t>
                </a:r>
                <a:r>
                  <a:rPr lang="en-US" baseline="-25000" dirty="0" err="1"/>
                  <a:t>k</a:t>
                </a:r>
                <a:r>
                  <a:rPr lang="en-US" dirty="0"/>
                  <a:t>)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hasil</a:t>
                </a:r>
                <a:r>
                  <a:rPr lang="en-US" dirty="0"/>
                  <a:t> </a:t>
                </a:r>
                <a:r>
                  <a:rPr lang="en-US" dirty="0" err="1"/>
                  <a:t>pengamatan</a:t>
                </a:r>
                <a:r>
                  <a:rPr lang="en-US" dirty="0"/>
                  <a:t> </a:t>
                </a:r>
                <a:r>
                  <a:rPr lang="en-US" dirty="0" err="1"/>
                  <a:t>telah</a:t>
                </a:r>
                <a:r>
                  <a:rPr lang="en-US" dirty="0"/>
                  <a:t> </a:t>
                </a:r>
                <a:r>
                  <a:rPr lang="en-US" dirty="0" err="1"/>
                  <a:t>disusun</a:t>
                </a:r>
                <a:r>
                  <a:rPr lang="en-US" dirty="0"/>
                  <a:t> </a:t>
                </a:r>
                <a:r>
                  <a:rPr lang="en-US" dirty="0" err="1"/>
                  <a:t>seperti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XII(1). </a:t>
                </a:r>
                <a:r>
                  <a:rPr lang="en-US" dirty="0" err="1"/>
                  <a:t>Selanjutnya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sampel-sampel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hitung</a:t>
                </a:r>
                <a:r>
                  <a:rPr lang="en-US" dirty="0"/>
                  <a:t> </a:t>
                </a:r>
                <a:r>
                  <a:rPr lang="en-US" dirty="0" err="1"/>
                  <a:t>variansnya</a:t>
                </a:r>
                <a:r>
                  <a:rPr lang="en-US" dirty="0"/>
                  <a:t>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ialah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, 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, …, 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.</a:t>
                </a:r>
                <a:endParaRPr lang="en-US" dirty="0" smtClean="0"/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987574"/>
                <a:ext cx="6840760" cy="3600400"/>
              </a:xfrm>
              <a:prstGeom prst="rect">
                <a:avLst/>
              </a:prstGeom>
              <a:blipFill rotWithShape="1">
                <a:blip r:embed="rId3"/>
                <a:stretch>
                  <a:fillRect r="-17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68" t="52296" r="27159" b="20187"/>
          <a:stretch/>
        </p:blipFill>
        <p:spPr>
          <a:xfrm>
            <a:off x="2051720" y="2513239"/>
            <a:ext cx="4868301" cy="1682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72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8"/>
          <p:cNvSpPr txBox="1">
            <a:spLocks noGrp="1"/>
          </p:cNvSpPr>
          <p:nvPr>
            <p:ph type="subTitle" idx="1"/>
          </p:nvPr>
        </p:nvSpPr>
        <p:spPr>
          <a:xfrm>
            <a:off x="755576" y="987574"/>
            <a:ext cx="6840760" cy="360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smtClean="0"/>
              <a:t>	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/>
              <a:t>memudahkan</a:t>
            </a:r>
            <a:r>
              <a:rPr lang="en-US" dirty="0"/>
              <a:t> </a:t>
            </a:r>
            <a:r>
              <a:rPr lang="en-US" dirty="0" err="1"/>
              <a:t>perhitungan</a:t>
            </a:r>
            <a:r>
              <a:rPr lang="en-US" dirty="0"/>
              <a:t>, </a:t>
            </a:r>
            <a:r>
              <a:rPr lang="en-US" dirty="0" err="1"/>
              <a:t>satuan-satuan</a:t>
            </a:r>
            <a:r>
              <a:rPr lang="en-US" dirty="0"/>
              <a:t> yang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Bartlett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disusun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daftar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Daftar</a:t>
            </a:r>
            <a:r>
              <a:rPr lang="en-US" dirty="0"/>
              <a:t> XII(2).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51670"/>
            <a:ext cx="5887272" cy="2715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179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Google Shape;274;p36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323528" y="555526"/>
                <a:ext cx="3744416" cy="396044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Dari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 smtClean="0"/>
                  <a:t>hitung</a:t>
                </a:r>
                <a:r>
                  <a:rPr lang="en-US" dirty="0"/>
                  <a:t> </a:t>
                </a:r>
                <a:r>
                  <a:rPr lang="en-US" dirty="0" err="1" smtClean="0"/>
                  <a:t>harga-harga</a:t>
                </a:r>
                <a:r>
                  <a:rPr lang="en-US" dirty="0" smtClean="0"/>
                  <a:t> </a:t>
                </a:r>
                <a:r>
                  <a:rPr lang="en-US" dirty="0"/>
                  <a:t>yang </a:t>
                </a:r>
                <a:r>
                  <a:rPr lang="en-US" dirty="0" err="1"/>
                  <a:t>diperlukan</a:t>
                </a:r>
                <a:r>
                  <a:rPr lang="en-US" dirty="0"/>
                  <a:t>, </a:t>
                </a:r>
                <a:r>
                  <a:rPr lang="en-US" dirty="0" err="1" smtClean="0"/>
                  <a:t>yaitu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lvl="0" algn="just">
                  <a:buFont typeface="+mj-lt"/>
                  <a:buAutoNum type="arabicParenR"/>
                </a:pPr>
                <a:r>
                  <a:rPr lang="en-US" dirty="0" err="1" smtClean="0"/>
                  <a:t>Varians</a:t>
                </a:r>
                <a:r>
                  <a:rPr lang="en-US" dirty="0" smtClean="0"/>
                  <a:t> </a:t>
                </a:r>
                <a:r>
                  <a:rPr lang="en-US" dirty="0" err="1"/>
                  <a:t>gabungan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semua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=(</m:t>
                      </m:r>
                      <m:r>
                        <a:rPr lang="en-US" i="1">
                          <a:latin typeface="Cambria Math"/>
                        </a:rPr>
                        <m:t>𝛴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e>
                      </m:d>
                      <m:f>
                        <m:fPr>
                          <m:type m:val="lin"/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𝛴</m:t>
                          </m:r>
                        </m:den>
                      </m:f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algn="just"/>
                <a:r>
                  <a:rPr lang="en-US" dirty="0"/>
                  <a:t> </a:t>
                </a:r>
              </a:p>
              <a:p>
                <a:pPr algn="just"/>
                <a:r>
                  <a:rPr lang="en-US" dirty="0"/>
                  <a:t> </a:t>
                </a:r>
              </a:p>
              <a:p>
                <a:pPr algn="just">
                  <a:buFont typeface="+mj-lt"/>
                  <a:buAutoNum type="arabicParenR" startAt="2"/>
                </a:pPr>
                <a:r>
                  <a:rPr lang="en-US" dirty="0" err="1" smtClean="0"/>
                  <a:t>Harga</a:t>
                </a:r>
                <a:r>
                  <a:rPr lang="en-US" dirty="0" smtClean="0"/>
                  <a:t> </a:t>
                </a:r>
                <a:r>
                  <a:rPr lang="en-US" dirty="0" err="1"/>
                  <a:t>satuan</a:t>
                </a:r>
                <a:r>
                  <a:rPr lang="en-US" dirty="0"/>
                  <a:t> B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 smtClean="0"/>
                  <a:t>rumus</a:t>
                </a:r>
                <a:r>
                  <a:rPr lang="en-US" dirty="0" smtClean="0"/>
                  <a:t>: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𝐵</m:t>
                      </m:r>
                      <m:r>
                        <a:rPr lang="en-US" i="1">
                          <a:latin typeface="Cambria Math"/>
                        </a:rPr>
                        <m:t>=(</m:t>
                      </m:r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log</m:t>
                          </m:r>
                        </m:fName>
                        <m:e>
                          <m:sSup>
                            <m:s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func>
                      <m:r>
                        <a:rPr lang="en-US" i="1">
                          <a:latin typeface="Cambria Math"/>
                        </a:rPr>
                        <m:t>)</m:t>
                      </m:r>
                      <m:r>
                        <a:rPr lang="en-US" i="1">
                          <a:latin typeface="Cambria Math"/>
                        </a:rPr>
                        <m:t>𝛴</m:t>
                      </m:r>
                      <m:r>
                        <a:rPr lang="en-US" i="1">
                          <a:latin typeface="Cambria Math"/>
                        </a:rPr>
                        <m:t>(</m:t>
                      </m:r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−1)</m:t>
                      </m:r>
                    </m:oMath>
                  </m:oMathPara>
                </a14:m>
                <a:endParaRPr lang="en-US" dirty="0"/>
              </a:p>
              <a:p>
                <a:r>
                  <a:rPr lang="en-US" dirty="0"/>
                  <a:t> </a:t>
                </a:r>
              </a:p>
              <a:p>
                <a:pPr algn="just"/>
                <a:r>
                  <a:rPr lang="en-US" dirty="0" smtClean="0"/>
                  <a:t>	</a:t>
                </a:r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Ternyata</a:t>
                </a:r>
                <a:r>
                  <a:rPr lang="en-US" dirty="0" smtClean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Bartlett </a:t>
                </a:r>
                <a:r>
                  <a:rPr lang="en-US" dirty="0" err="1"/>
                  <a:t>digunakan</a:t>
                </a:r>
                <a:r>
                  <a:rPr lang="en-US" dirty="0"/>
                  <a:t> statistic </a:t>
                </a:r>
                <a:r>
                  <a:rPr lang="en-US" dirty="0" smtClean="0"/>
                  <a:t>chi-</a:t>
                </a:r>
                <a:r>
                  <a:rPr lang="en-US" dirty="0" err="1" smtClean="0"/>
                  <a:t>kuadrat</a:t>
                </a:r>
                <a:endParaRPr lang="en-US" dirty="0" smtClean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ln</m:t>
                              </m:r>
                            </m:fName>
                            <m:e>
                              <m:r>
                                <a:rPr lang="en-US" i="1">
                                  <a:latin typeface="Cambria Math"/>
                                </a:rPr>
                                <m:t>10</m:t>
                              </m:r>
                            </m:e>
                          </m:func>
                        </m:e>
                      </m:d>
                      <m:r>
                        <a:rPr lang="en-US" i="1">
                          <a:latin typeface="Cambria Math"/>
                        </a:rPr>
                        <m:t>{</m:t>
                      </m:r>
                      <m:r>
                        <a:rPr lang="en-US" i="1">
                          <a:latin typeface="Cambria Math"/>
                        </a:rPr>
                        <m:t>𝐵</m:t>
                      </m:r>
                      <m:r>
                        <a:rPr lang="en-US" i="1">
                          <a:latin typeface="Cambria Math"/>
                        </a:rPr>
                        <m:t>−</m:t>
                      </m:r>
                      <m:r>
                        <a:rPr lang="en-US" i="1">
                          <a:latin typeface="Cambria Math"/>
                        </a:rPr>
                        <m:t>𝛴</m:t>
                      </m:r>
                      <m:d>
                        <m:dPr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−1</m:t>
                          </m:r>
                        </m:e>
                      </m:d>
                      <m:func>
                        <m:funcPr>
                          <m:ctrlPr>
                            <a:rPr lang="en-US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>
                              <a:latin typeface="Cambria Math"/>
                            </a:rPr>
                            <m:t>log</m:t>
                          </m:r>
                        </m:fName>
                        <m:e>
                          <m:sSubSup>
                            <m:sSubSup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func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74" name="Google Shape;274;p36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323528" y="555526"/>
                <a:ext cx="3744416" cy="3960440"/>
              </a:xfrm>
              <a:prstGeom prst="rect">
                <a:avLst/>
              </a:prstGeom>
              <a:blipFill rotWithShape="1">
                <a:blip r:embed="rId3"/>
                <a:stretch>
                  <a:fillRect r="-3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3275856" y="1923678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……XII(4)</a:t>
            </a:r>
            <a:endParaRPr lang="en-US" sz="1200" dirty="0">
              <a:solidFill>
                <a:schemeClr val="tx1"/>
              </a:solidFill>
              <a:latin typeface="Roboto Mono" charset="0"/>
              <a:ea typeface="Roboto Mono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275856" y="2787774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……XII(5)</a:t>
            </a:r>
            <a:endParaRPr lang="en-US" sz="1200" dirty="0">
              <a:solidFill>
                <a:schemeClr val="tx1"/>
              </a:solidFill>
              <a:latin typeface="Roboto Mono" charset="0"/>
              <a:ea typeface="Roboto Mono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3428256" y="4094951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……XII(6)</a:t>
            </a:r>
            <a:endParaRPr lang="en-US" sz="1200" dirty="0">
              <a:solidFill>
                <a:schemeClr val="tx1"/>
              </a:solidFill>
              <a:latin typeface="Roboto Mono" charset="0"/>
              <a:ea typeface="Roboto Mono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Google Shape;274;p36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4499992" y="1347614"/>
                <a:ext cx="4104456" cy="2747337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/>
                  <a:t>ln</a:t>
                </a:r>
                <a:r>
                  <a:rPr lang="en-US" dirty="0"/>
                  <a:t> 10 = 2,3026,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i="1" dirty="0" err="1"/>
                  <a:t>logaritma</a:t>
                </a:r>
                <a:r>
                  <a:rPr lang="en-US" i="1" dirty="0"/>
                  <a:t> </a:t>
                </a:r>
                <a:r>
                  <a:rPr lang="en-US" i="1" dirty="0" err="1"/>
                  <a:t>asli</a:t>
                </a:r>
                <a:r>
                  <a:rPr lang="en-US" i="1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bilangan</a:t>
                </a:r>
                <a:r>
                  <a:rPr lang="en-US" dirty="0"/>
                  <a:t> 10.</a:t>
                </a:r>
              </a:p>
              <a:p>
                <a:pPr algn="just"/>
                <a:r>
                  <a:rPr lang="en-US" dirty="0"/>
                  <a:t> </a:t>
                </a:r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 err="1"/>
                  <a:t>taraf</a:t>
                </a:r>
                <a:r>
                  <a:rPr lang="en-US" dirty="0"/>
                  <a:t> </a:t>
                </a:r>
                <a:r>
                  <a:rPr lang="en-US" dirty="0" err="1"/>
                  <a:t>nyata</a:t>
                </a:r>
                <a:r>
                  <a:rPr lang="en-US" dirty="0"/>
                  <a:t> α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tolak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/>
                  <a:t> H</a:t>
                </a:r>
                <a:r>
                  <a:rPr lang="en-US" baseline="-25000" dirty="0"/>
                  <a:t>0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x</a:t>
                </a:r>
                <a:r>
                  <a:rPr lang="en-US" baseline="30000" dirty="0"/>
                  <a:t>2</a:t>
                </a:r>
                <a:r>
                  <a:rPr lang="en-US" dirty="0"/>
                  <a:t> ≥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(1−∝)(</m:t>
                        </m:r>
                        <m:r>
                          <a:rPr lang="en-US" i="1">
                            <a:latin typeface="Cambria Math"/>
                          </a:rPr>
                          <m:t>𝑘</m:t>
                        </m:r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dimana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(1−∝)(</m:t>
                        </m:r>
                        <m:r>
                          <a:rPr lang="en-US" i="1">
                            <a:latin typeface="Cambria Math"/>
                          </a:rPr>
                          <m:t>𝑘</m:t>
                        </m:r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chi-</a:t>
                </a:r>
                <a:r>
                  <a:rPr lang="en-US" dirty="0" err="1"/>
                  <a:t>kuadrat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(1 – α)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 = (k – 1).</a:t>
                </a:r>
              </a:p>
            </p:txBody>
          </p:sp>
        </mc:Choice>
        <mc:Fallback xmlns="">
          <p:sp>
            <p:nvSpPr>
              <p:cNvPr id="37" name="Google Shape;274;p36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4499992" y="1347614"/>
                <a:ext cx="4104456" cy="2747337"/>
              </a:xfrm>
              <a:prstGeom prst="rect">
                <a:avLst/>
              </a:prstGeom>
              <a:blipFill rotWithShape="1">
                <a:blip r:embed="rId4"/>
                <a:stretch>
                  <a:fillRect r="-3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755576" y="483518"/>
                <a:ext cx="6840760" cy="4104456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CONTOH SOAL</a:t>
                </a:r>
              </a:p>
              <a:p>
                <a:pPr algn="just"/>
                <a:endParaRPr lang="en-US" dirty="0" smtClean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Bagaimana</a:t>
                </a:r>
                <a:r>
                  <a:rPr lang="en-US" dirty="0" smtClean="0"/>
                  <a:t> </a:t>
                </a:r>
                <a:r>
                  <a:rPr lang="en-US" dirty="0" err="1"/>
                  <a:t>uji</a:t>
                </a:r>
                <a:r>
                  <a:rPr lang="en-US" dirty="0"/>
                  <a:t> Bartlett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digunakan</a:t>
                </a:r>
                <a:r>
                  <a:rPr lang="en-US" dirty="0"/>
                  <a:t>,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contoh</a:t>
                </a:r>
                <a:r>
                  <a:rPr lang="en-US" dirty="0"/>
                  <a:t> </a:t>
                </a:r>
                <a:r>
                  <a:rPr lang="en-US" dirty="0" err="1"/>
                  <a:t>tentang</a:t>
                </a:r>
                <a:r>
                  <a:rPr lang="en-US" dirty="0"/>
                  <a:t> </a:t>
                </a:r>
                <a:r>
                  <a:rPr lang="en-US" dirty="0" err="1"/>
                  <a:t>pertambahan</a:t>
                </a:r>
                <a:r>
                  <a:rPr lang="en-US" dirty="0"/>
                  <a:t> </a:t>
                </a:r>
                <a:r>
                  <a:rPr lang="en-US" dirty="0" err="1"/>
                  <a:t>berat</a:t>
                </a:r>
                <a:r>
                  <a:rPr lang="en-US" dirty="0"/>
                  <a:t> </a:t>
                </a:r>
                <a:r>
                  <a:rPr lang="en-US" dirty="0" err="1"/>
                  <a:t>badan</a:t>
                </a:r>
                <a:r>
                  <a:rPr lang="en-US" dirty="0"/>
                  <a:t> </a:t>
                </a:r>
                <a:r>
                  <a:rPr lang="en-US" dirty="0" err="1"/>
                  <a:t>kambing</a:t>
                </a:r>
                <a:r>
                  <a:rPr lang="en-US" dirty="0"/>
                  <a:t> </a:t>
                </a:r>
                <a:r>
                  <a:rPr lang="en-US" dirty="0" err="1"/>
                  <a:t>karena</a:t>
                </a:r>
                <a:r>
                  <a:rPr lang="en-US" dirty="0"/>
                  <a:t> </a:t>
                </a:r>
                <a:r>
                  <a:rPr lang="en-US" dirty="0" err="1"/>
                  <a:t>empat</a:t>
                </a:r>
                <a:r>
                  <a:rPr lang="en-US" dirty="0"/>
                  <a:t> </a:t>
                </a:r>
                <a:r>
                  <a:rPr lang="en-US" dirty="0" err="1"/>
                  <a:t>macam</a:t>
                </a:r>
                <a:r>
                  <a:rPr lang="en-US" dirty="0"/>
                  <a:t> </a:t>
                </a:r>
                <a:r>
                  <a:rPr lang="en-US" dirty="0" err="1"/>
                  <a:t>makanan</a:t>
                </a:r>
                <a:r>
                  <a:rPr lang="en-US" dirty="0"/>
                  <a:t>.</a:t>
                </a:r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r>
                  <a:rPr lang="en-US" dirty="0"/>
                  <a:t>	</a:t>
                </a:r>
                <a:r>
                  <a:rPr lang="en-US" dirty="0" err="1" smtClean="0"/>
                  <a:t>Varians</a:t>
                </a:r>
                <a:r>
                  <a:rPr lang="en-US" dirty="0" smtClean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tiap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hasilnya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endParaRPr lang="en-US" dirty="0"/>
              </a:p>
              <a:p>
                <a:pPr algn="just"/>
                <a:r>
                  <a:rPr lang="en-US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=29,3</m:t>
                    </m:r>
                  </m:oMath>
                </a14:m>
                <a:r>
                  <a:rPr lang="en-US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=21,5</m:t>
                    </m:r>
                  </m:oMath>
                </a14:m>
                <a:r>
                  <a:rPr lang="en-US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=35,7</m:t>
                    </m:r>
                  </m:oMath>
                </a14:m>
                <a:r>
                  <a:rPr lang="en-US" dirty="0"/>
                  <a:t>	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4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=20,7</m:t>
                    </m:r>
                  </m:oMath>
                </a14:m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Uji</a:t>
                </a:r>
                <a:r>
                  <a:rPr lang="en-US" dirty="0" smtClean="0"/>
                  <a:t> </a:t>
                </a:r>
                <a:r>
                  <a:rPr lang="en-US" dirty="0" err="1"/>
                  <a:t>hipotesisnya</a:t>
                </a:r>
                <a:r>
                  <a:rPr lang="en-US" dirty="0"/>
                  <a:t>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3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𝑝𝑎𝑙𝑖𝑛𝑔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𝑠𝑒𝑑𝑖𝑘𝑖𝑡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𝑠𝑎𝑡𝑢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𝑡𝑎𝑛𝑑𝑎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𝑠𝑎𝑚𝑎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𝑑𝑒𝑛𝑔𝑎𝑛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𝑡𝑖𝑑𝑎𝑘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𝑏𝑒𝑟𝑙𝑎𝑘𝑢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algn="just"/>
                <a:endParaRPr lang="en-US" dirty="0"/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483518"/>
                <a:ext cx="6840760" cy="4104456"/>
              </a:xfrm>
              <a:prstGeom prst="rect">
                <a:avLst/>
              </a:prstGeom>
              <a:blipFill rotWithShape="1">
                <a:blip r:embed="rId3"/>
                <a:stretch>
                  <a:fillRect r="-267" b="-35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14" t="32314" r="30341" b="37570"/>
          <a:stretch/>
        </p:blipFill>
        <p:spPr>
          <a:xfrm>
            <a:off x="2753591" y="1563638"/>
            <a:ext cx="3616036" cy="154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3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1836900" y="711175"/>
            <a:ext cx="547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KELOMPOK 9</a:t>
            </a:r>
            <a:endParaRPr dirty="0"/>
          </a:p>
        </p:txBody>
      </p:sp>
      <p:sp>
        <p:nvSpPr>
          <p:cNvPr id="188" name="Google Shape;188;p30"/>
          <p:cNvSpPr txBox="1">
            <a:spLocks noGrp="1"/>
          </p:cNvSpPr>
          <p:nvPr>
            <p:ph type="body" idx="1"/>
          </p:nvPr>
        </p:nvSpPr>
        <p:spPr>
          <a:xfrm>
            <a:off x="1979712" y="1386175"/>
            <a:ext cx="5405973" cy="306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96875" lvl="0" indent="-2286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 err="1"/>
              <a:t>Yasa</a:t>
            </a:r>
            <a:r>
              <a:rPr lang="en-US" sz="1800" dirty="0"/>
              <a:t> </a:t>
            </a:r>
            <a:r>
              <a:rPr lang="en-US" sz="1800" dirty="0" err="1"/>
              <a:t>Arrizky</a:t>
            </a:r>
            <a:r>
              <a:rPr lang="en-US" sz="1800"/>
              <a:t> </a:t>
            </a:r>
            <a:r>
              <a:rPr lang="en-US" sz="1800" smtClean="0"/>
              <a:t>D.</a:t>
            </a:r>
            <a:r>
              <a:rPr lang="en-US" sz="1800" dirty="0"/>
              <a:t>	</a:t>
            </a:r>
            <a:r>
              <a:rPr lang="en-US" sz="1800" dirty="0" smtClean="0"/>
              <a:t>	1813021048</a:t>
            </a:r>
          </a:p>
          <a:p>
            <a:pPr marL="396875" lvl="0" indent="-2286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 err="1" smtClean="0"/>
              <a:t>Luthfi</a:t>
            </a:r>
            <a:r>
              <a:rPr lang="en-US" sz="1800" dirty="0" smtClean="0"/>
              <a:t> </a:t>
            </a:r>
            <a:r>
              <a:rPr lang="en-US" sz="1800" dirty="0" err="1"/>
              <a:t>Azmi</a:t>
            </a:r>
            <a:r>
              <a:rPr lang="en-US" sz="1800" dirty="0"/>
              <a:t> </a:t>
            </a:r>
            <a:r>
              <a:rPr lang="en-US" sz="1800" dirty="0" err="1"/>
              <a:t>Haikal</a:t>
            </a:r>
            <a:r>
              <a:rPr lang="en-US" sz="1800" dirty="0"/>
              <a:t>	</a:t>
            </a:r>
            <a:r>
              <a:rPr lang="en-US" sz="1800" dirty="0" smtClean="0"/>
              <a:t>2013021025</a:t>
            </a:r>
          </a:p>
          <a:p>
            <a:pPr marL="396875" lvl="0" indent="-2286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 err="1" smtClean="0"/>
              <a:t>Sekar</a:t>
            </a:r>
            <a:r>
              <a:rPr lang="en-US" sz="1800" dirty="0" smtClean="0"/>
              <a:t> </a:t>
            </a:r>
            <a:r>
              <a:rPr lang="en-US" sz="1800" dirty="0"/>
              <a:t>Arum </a:t>
            </a:r>
            <a:r>
              <a:rPr lang="en-US" sz="1800" dirty="0" err="1"/>
              <a:t>Kinasih</a:t>
            </a:r>
            <a:r>
              <a:rPr lang="en-US" sz="1800" dirty="0"/>
              <a:t>	</a:t>
            </a:r>
            <a:r>
              <a:rPr lang="en-US" sz="1800" dirty="0" smtClean="0"/>
              <a:t>2013021029</a:t>
            </a:r>
          </a:p>
          <a:p>
            <a:pPr marL="396875" lvl="0" indent="-228600">
              <a:lnSpc>
                <a:spcPct val="200000"/>
              </a:lnSpc>
              <a:buFont typeface="+mj-lt"/>
              <a:buAutoNum type="arabicPeriod"/>
            </a:pPr>
            <a:r>
              <a:rPr lang="en-US" sz="1800" dirty="0" err="1" smtClean="0"/>
              <a:t>Rahmawati</a:t>
            </a:r>
            <a:r>
              <a:rPr lang="en-US" sz="1800" dirty="0" smtClean="0"/>
              <a:t> </a:t>
            </a:r>
            <a:r>
              <a:rPr lang="en-US" sz="1800" dirty="0" err="1"/>
              <a:t>Annisa</a:t>
            </a:r>
            <a:r>
              <a:rPr lang="en-US" sz="1800" dirty="0"/>
              <a:t> </a:t>
            </a:r>
            <a:r>
              <a:rPr lang="en-US" sz="1800" dirty="0" err="1" smtClean="0"/>
              <a:t>Putri</a:t>
            </a:r>
            <a:r>
              <a:rPr lang="en-US" sz="1800" dirty="0" smtClean="0"/>
              <a:t>	2013021045</a:t>
            </a:r>
            <a:endParaRPr lang="en-US" sz="1800" dirty="0"/>
          </a:p>
          <a:p>
            <a:pPr marL="0" lvl="0" indent="0" algn="l" rtl="0">
              <a:lnSpc>
                <a:spcPct val="200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755576" y="411510"/>
                <a:ext cx="6840760" cy="4104456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/>
                  <a:t>Dari Data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XII(3)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diubah</a:t>
                </a:r>
                <a:r>
                  <a:rPr lang="en-US" dirty="0"/>
                  <a:t> </a:t>
                </a:r>
                <a:r>
                  <a:rPr lang="en-US" dirty="0" err="1"/>
                  <a:t>seperti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XII(2) </a:t>
                </a:r>
                <a:r>
                  <a:rPr lang="en-US" dirty="0" err="1"/>
                  <a:t>sekarang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:</a:t>
                </a:r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Varians </a:t>
                </a:r>
                <a:r>
                  <a:rPr lang="en-US" dirty="0" err="1"/>
                  <a:t>gabungan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empat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𝑠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4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29,3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+4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21,5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+3</m:t>
                          </m:r>
                          <m:d>
                            <m:d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35,7</m:t>
                              </m:r>
                            </m:e>
                          </m:d>
                          <m:r>
                            <a:rPr lang="en-US" i="1">
                              <a:latin typeface="Cambria Math"/>
                            </a:rPr>
                            <m:t>+3(20,70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4+4+3+3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=26,6</m:t>
                      </m:r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Sehingga</a:t>
                </a:r>
                <a:r>
                  <a:rPr lang="en-US" dirty="0" smtClean="0"/>
                  <a:t> </a:t>
                </a:r>
                <a:r>
                  <a:rPr lang="en-US" dirty="0"/>
                  <a:t>log s</a:t>
                </a:r>
                <a:r>
                  <a:rPr lang="en-US" baseline="30000" dirty="0"/>
                  <a:t>2</a:t>
                </a:r>
                <a:r>
                  <a:rPr lang="en-US" dirty="0"/>
                  <a:t> = log 26,6 = 1,4249</a:t>
                </a:r>
              </a:p>
              <a:p>
                <a:pPr algn="just"/>
                <a:r>
                  <a:rPr lang="en-US" dirty="0" smtClean="0"/>
                  <a:t>	Dan </a:t>
                </a:r>
                <a:r>
                  <a:rPr lang="en-US" dirty="0"/>
                  <a:t>B = (1,4249)(14) = 19,9486</a:t>
                </a:r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755576" y="411510"/>
                <a:ext cx="6840760" cy="4104456"/>
              </a:xfrm>
              <a:prstGeom prst="rect">
                <a:avLst/>
              </a:prstGeom>
              <a:blipFill rotWithShape="1">
                <a:blip r:embed="rId3"/>
                <a:stretch>
                  <a:fillRect r="-1783" b="-500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6" t="54548" r="30227" b="17560"/>
          <a:stretch/>
        </p:blipFill>
        <p:spPr>
          <a:xfrm>
            <a:off x="2483767" y="1275606"/>
            <a:ext cx="4248471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183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24" name="Google Shape;324;p38"/>
              <p:cNvSpPr txBox="1">
                <a:spLocks noGrp="1"/>
              </p:cNvSpPr>
              <p:nvPr>
                <p:ph type="subTitle" idx="1"/>
              </p:nvPr>
            </p:nvSpPr>
            <p:spPr>
              <a:xfrm>
                <a:off x="1043608" y="1275606"/>
                <a:ext cx="6840760" cy="201622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</a:p>
              <a:p>
                <a:pPr algn="just"/>
                <a:r>
                  <a:rPr lang="en-US" dirty="0" err="1" smtClean="0"/>
                  <a:t>Akhirnya</a:t>
                </a:r>
                <a:r>
                  <a:rPr lang="en-US" dirty="0" smtClean="0"/>
                  <a:t> </a:t>
                </a:r>
                <a:r>
                  <a:rPr lang="en-US" dirty="0" err="1"/>
                  <a:t>rumus</a:t>
                </a:r>
                <a:r>
                  <a:rPr lang="en-US" dirty="0"/>
                  <a:t> XII(6) </a:t>
                </a:r>
                <a:r>
                  <a:rPr lang="en-US" dirty="0" err="1" smtClean="0"/>
                  <a:t>memberikan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x</a:t>
                </a:r>
                <a:r>
                  <a:rPr lang="en-US" baseline="30000" dirty="0" smtClean="0"/>
                  <a:t>2</a:t>
                </a:r>
                <a:r>
                  <a:rPr lang="en-US" dirty="0" smtClean="0"/>
                  <a:t> </a:t>
                </a:r>
                <a:r>
                  <a:rPr lang="en-US" dirty="0"/>
                  <a:t>= (2,3026)(19,9486 – 19,8033) = 0,063</a:t>
                </a:r>
                <a:r>
                  <a:rPr lang="en-US" dirty="0" smtClean="0"/>
                  <a:t>.</a:t>
                </a:r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Jika</a:t>
                </a:r>
                <a:r>
                  <a:rPr lang="en-US" dirty="0" smtClean="0"/>
                  <a:t> α </a:t>
                </a:r>
                <a:r>
                  <a:rPr lang="en-US" dirty="0"/>
                  <a:t>= 0,05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chi-</a:t>
                </a:r>
                <a:r>
                  <a:rPr lang="en-US" dirty="0" err="1"/>
                  <a:t>kuadrat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 = 3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0,95(3)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=7,81</m:t>
                    </m:r>
                  </m:oMath>
                </a14:m>
                <a:r>
                  <a:rPr lang="en-US" dirty="0"/>
                  <a:t>. </a:t>
                </a:r>
                <a:r>
                  <a:rPr lang="en-US" dirty="0" err="1"/>
                  <a:t>Ternyata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x</a:t>
                </a:r>
                <a:r>
                  <a:rPr lang="en-US" baseline="30000" dirty="0"/>
                  <a:t>2</a:t>
                </a:r>
                <a:r>
                  <a:rPr lang="en-US" dirty="0"/>
                  <a:t> = 0,063 &lt; 7,81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 :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3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</m:t>
                    </m:r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4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diterima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taraf</a:t>
                </a:r>
                <a:r>
                  <a:rPr lang="en-US" dirty="0"/>
                  <a:t> </a:t>
                </a:r>
                <a:r>
                  <a:rPr lang="en-US" dirty="0" err="1"/>
                  <a:t>nyata</a:t>
                </a:r>
                <a:r>
                  <a:rPr lang="en-US" dirty="0"/>
                  <a:t> 0,05.</a:t>
                </a:r>
              </a:p>
            </p:txBody>
          </p:sp>
        </mc:Choice>
        <mc:Fallback xmlns="">
          <p:sp>
            <p:nvSpPr>
              <p:cNvPr id="324" name="Google Shape;324;p38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1"/>
              </p:nvPr>
            </p:nvSpPr>
            <p:spPr>
              <a:xfrm>
                <a:off x="1043608" y="1275606"/>
                <a:ext cx="6840760" cy="2016224"/>
              </a:xfrm>
              <a:prstGeom prst="rect">
                <a:avLst/>
              </a:prstGeom>
              <a:blipFill rotWithShape="1">
                <a:blip r:embed="rId3"/>
                <a:stretch>
                  <a:fillRect r="-357" b="-72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6485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9"/>
          <p:cNvSpPr txBox="1">
            <a:spLocks noGrp="1"/>
          </p:cNvSpPr>
          <p:nvPr>
            <p:ph type="subTitle" idx="3"/>
          </p:nvPr>
        </p:nvSpPr>
        <p:spPr>
          <a:xfrm>
            <a:off x="0" y="987574"/>
            <a:ext cx="4477300" cy="17281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sz="1400" dirty="0" smtClean="0"/>
              <a:t>	</a:t>
            </a:r>
            <a:r>
              <a:rPr lang="en-US" sz="1400" dirty="0" err="1" smtClean="0"/>
              <a:t>Jika</a:t>
            </a:r>
            <a:r>
              <a:rPr lang="en-US" sz="1400" dirty="0" smtClean="0"/>
              <a:t> </a:t>
            </a:r>
            <a:r>
              <a:rPr lang="en-US" sz="1400" dirty="0" err="1"/>
              <a:t>harga</a:t>
            </a:r>
            <a:r>
              <a:rPr lang="en-US" sz="1400" dirty="0"/>
              <a:t> x</a:t>
            </a:r>
            <a:r>
              <a:rPr lang="en-US" sz="1400" baseline="30000" dirty="0"/>
              <a:t>2</a:t>
            </a:r>
            <a:r>
              <a:rPr lang="en-US" sz="1400" dirty="0"/>
              <a:t> yang </a:t>
            </a:r>
            <a:r>
              <a:rPr lang="en-US" sz="1400" dirty="0" err="1"/>
              <a:t>dihitung</a:t>
            </a:r>
            <a:r>
              <a:rPr lang="en-US" sz="1400" dirty="0"/>
              <a:t>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rumus</a:t>
            </a:r>
            <a:r>
              <a:rPr lang="en-US" sz="1400" dirty="0"/>
              <a:t> XII(6) </a:t>
            </a:r>
            <a:r>
              <a:rPr lang="en-US" sz="1400" dirty="0" err="1"/>
              <a:t>ada</a:t>
            </a:r>
            <a:r>
              <a:rPr lang="en-US" sz="1400" dirty="0"/>
              <a:t> di </a:t>
            </a:r>
            <a:r>
              <a:rPr lang="en-US" sz="1400" dirty="0" err="1"/>
              <a:t>atas</a:t>
            </a:r>
            <a:r>
              <a:rPr lang="en-US" sz="1400" dirty="0"/>
              <a:t> </a:t>
            </a:r>
            <a:r>
              <a:rPr lang="en-US" sz="1400" dirty="0" err="1"/>
              <a:t>harga</a:t>
            </a:r>
            <a:r>
              <a:rPr lang="en-US" sz="1400" dirty="0"/>
              <a:t> x</a:t>
            </a:r>
            <a:r>
              <a:rPr lang="en-US" sz="1400" baseline="30000" dirty="0"/>
              <a:t>2</a:t>
            </a:r>
            <a:r>
              <a:rPr lang="en-US" sz="1400" dirty="0"/>
              <a:t> </a:t>
            </a:r>
            <a:r>
              <a:rPr lang="en-US" sz="1400" dirty="0" err="1"/>
              <a:t>dari</a:t>
            </a:r>
            <a:r>
              <a:rPr lang="en-US" sz="1400" dirty="0"/>
              <a:t> </a:t>
            </a:r>
            <a:r>
              <a:rPr lang="en-US" sz="1400" dirty="0" err="1"/>
              <a:t>daftar</a:t>
            </a:r>
            <a:r>
              <a:rPr lang="en-US" sz="1400" dirty="0"/>
              <a:t> </a:t>
            </a:r>
            <a:r>
              <a:rPr lang="en-US" sz="1400" dirty="0" err="1"/>
              <a:t>dan</a:t>
            </a:r>
            <a:r>
              <a:rPr lang="en-US" sz="1400" dirty="0"/>
              <a:t> </a:t>
            </a:r>
            <a:r>
              <a:rPr lang="en-US" sz="1400" dirty="0" err="1"/>
              <a:t>cukup</a:t>
            </a:r>
            <a:r>
              <a:rPr lang="en-US" sz="1400" dirty="0"/>
              <a:t> </a:t>
            </a:r>
            <a:r>
              <a:rPr lang="en-US" sz="1400" dirty="0" err="1"/>
              <a:t>dekat</a:t>
            </a:r>
            <a:r>
              <a:rPr lang="en-US" sz="1400" dirty="0"/>
              <a:t> </a:t>
            </a:r>
            <a:r>
              <a:rPr lang="en-US" sz="1400" dirty="0" err="1"/>
              <a:t>kepada</a:t>
            </a:r>
            <a:r>
              <a:rPr lang="en-US" sz="1400" dirty="0"/>
              <a:t> </a:t>
            </a:r>
            <a:r>
              <a:rPr lang="en-US" sz="1400" dirty="0" err="1"/>
              <a:t>harga</a:t>
            </a:r>
            <a:r>
              <a:rPr lang="en-US" sz="1400" dirty="0"/>
              <a:t> </a:t>
            </a:r>
            <a:r>
              <a:rPr lang="en-US" sz="1400" dirty="0" err="1"/>
              <a:t>tersebut</a:t>
            </a:r>
            <a:r>
              <a:rPr lang="en-US" sz="1400" dirty="0"/>
              <a:t>, </a:t>
            </a:r>
            <a:r>
              <a:rPr lang="en-US" sz="1400" dirty="0" err="1"/>
              <a:t>biasanya</a:t>
            </a:r>
            <a:r>
              <a:rPr lang="en-US" sz="1400" dirty="0"/>
              <a:t> </a:t>
            </a:r>
            <a:r>
              <a:rPr lang="en-US" sz="1400" dirty="0" err="1"/>
              <a:t>dilakukan</a:t>
            </a:r>
            <a:r>
              <a:rPr lang="en-US" sz="1400" dirty="0"/>
              <a:t> </a:t>
            </a:r>
            <a:r>
              <a:rPr lang="en-US" sz="1400" dirty="0" err="1"/>
              <a:t>koreksi</a:t>
            </a:r>
            <a:r>
              <a:rPr lang="en-US" sz="1400" dirty="0"/>
              <a:t> </a:t>
            </a:r>
            <a:r>
              <a:rPr lang="en-US" sz="1400" dirty="0" err="1"/>
              <a:t>terhadap</a:t>
            </a:r>
            <a:r>
              <a:rPr lang="en-US" sz="1400" dirty="0"/>
              <a:t> </a:t>
            </a:r>
            <a:r>
              <a:rPr lang="en-US" sz="1400" dirty="0" err="1"/>
              <a:t>rumus</a:t>
            </a:r>
            <a:r>
              <a:rPr lang="en-US" sz="1400" dirty="0"/>
              <a:t> XII(6) </a:t>
            </a:r>
            <a:r>
              <a:rPr lang="en-US" sz="1400" dirty="0" err="1"/>
              <a:t>dengan</a:t>
            </a:r>
            <a:r>
              <a:rPr lang="en-US" sz="1400" dirty="0"/>
              <a:t> </a:t>
            </a:r>
            <a:r>
              <a:rPr lang="en-US" sz="1400" dirty="0" err="1"/>
              <a:t>menggunakan</a:t>
            </a:r>
            <a:r>
              <a:rPr lang="en-US" sz="1400" dirty="0"/>
              <a:t> </a:t>
            </a:r>
            <a:r>
              <a:rPr lang="en-US" sz="1400" i="1" dirty="0" err="1"/>
              <a:t>faktor</a:t>
            </a:r>
            <a:r>
              <a:rPr lang="en-US" sz="1400" i="1" dirty="0"/>
              <a:t> </a:t>
            </a:r>
            <a:r>
              <a:rPr lang="en-US" sz="1400" i="1" dirty="0" err="1"/>
              <a:t>koreksi</a:t>
            </a:r>
            <a:r>
              <a:rPr lang="en-US" sz="1400" i="1" dirty="0"/>
              <a:t> K</a:t>
            </a:r>
            <a:r>
              <a:rPr lang="en-US" sz="1400" dirty="0"/>
              <a:t> </a:t>
            </a:r>
            <a:r>
              <a:rPr lang="en-US" sz="1400" dirty="0" err="1"/>
              <a:t>sebagai</a:t>
            </a:r>
            <a:r>
              <a:rPr lang="en-US" sz="1400" dirty="0"/>
              <a:t> </a:t>
            </a:r>
            <a:r>
              <a:rPr lang="en-US" sz="1400" dirty="0" err="1"/>
              <a:t>berikut</a:t>
            </a:r>
            <a:r>
              <a:rPr lang="en-US" sz="1400" dirty="0"/>
              <a:t>:</a:t>
            </a:r>
          </a:p>
          <a:p>
            <a:r>
              <a:rPr lang="en-US" sz="1400" dirty="0"/>
              <a:t> 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34252" y="2871720"/>
                <a:ext cx="3721724" cy="7801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𝐾</m:t>
                      </m:r>
                      <m:r>
                        <a:rPr lang="en-US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=1+</m:t>
                      </m:r>
                      <m:f>
                        <m:fPr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3(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𝑘</m:t>
                          </m:r>
                          <m: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−1)</m:t>
                          </m:r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lang="en-US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limLoc m:val="undOvr"/>
                              <m:ctrlP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𝑛</m:t>
                                          </m:r>
                                        </m:e>
                                        <m:sub>
                                          <m:r>
                                            <a:rPr lang="en-US" i="1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−1</m:t>
                                      </m:r>
                                    </m:den>
                                  </m:f>
                                </m:e>
                              </m:d>
                              <m:r>
                                <a:rPr lang="en-US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𝛴</m:t>
                                  </m:r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−1)</m:t>
                                  </m:r>
                                </m:den>
                              </m:f>
                            </m:e>
                          </m:nary>
                        </m:e>
                      </m:d>
                    </m:oMath>
                  </m:oMathPara>
                </a14:m>
                <a:endParaRPr lang="en-US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52" y="2871720"/>
                <a:ext cx="3721724" cy="78015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Rectangle 23"/>
          <p:cNvSpPr/>
          <p:nvPr/>
        </p:nvSpPr>
        <p:spPr>
          <a:xfrm>
            <a:off x="2030884" y="3795886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……XII(7)</a:t>
            </a:r>
            <a:endParaRPr lang="en-US" sz="1200" dirty="0">
              <a:solidFill>
                <a:schemeClr val="tx1"/>
              </a:solidFill>
              <a:latin typeface="Roboto Mono" charset="0"/>
              <a:ea typeface="Roboto Mono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Google Shape;353;p39"/>
              <p:cNvSpPr txBox="1">
                <a:spLocks noGrp="1"/>
              </p:cNvSpPr>
              <p:nvPr>
                <p:ph type="subTitle" idx="3"/>
              </p:nvPr>
            </p:nvSpPr>
            <p:spPr>
              <a:xfrm>
                <a:off x="4355976" y="843558"/>
                <a:ext cx="4117260" cy="1728192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endParaRPr lang="en-US" sz="1400" dirty="0"/>
              </a:p>
              <a:p>
                <a:r>
                  <a:rPr lang="en-US" sz="1400" dirty="0"/>
                  <a:t> </a:t>
                </a:r>
              </a:p>
              <a:p>
                <a:pPr algn="just"/>
                <a:r>
                  <a:rPr lang="en-US" sz="1400" dirty="0" smtClean="0"/>
                  <a:t>	</a:t>
                </a:r>
                <a:r>
                  <a:rPr lang="en-US" sz="1400" dirty="0" err="1" smtClean="0"/>
                  <a:t>Dengan</a:t>
                </a:r>
                <a:r>
                  <a:rPr lang="en-US" sz="1400" dirty="0" smtClean="0"/>
                  <a:t> </a:t>
                </a:r>
                <a:r>
                  <a:rPr lang="en-US" sz="1400" dirty="0" err="1"/>
                  <a:t>faktor</a:t>
                </a:r>
                <a:r>
                  <a:rPr lang="en-US" sz="1400" dirty="0"/>
                  <a:t> </a:t>
                </a:r>
                <a:r>
                  <a:rPr lang="en-US" sz="1400" dirty="0" err="1"/>
                  <a:t>koreksi</a:t>
                </a:r>
                <a:r>
                  <a:rPr lang="en-US" sz="1400" dirty="0"/>
                  <a:t> </a:t>
                </a:r>
                <a:r>
                  <a:rPr lang="en-US" sz="1400" dirty="0" err="1"/>
                  <a:t>ini</a:t>
                </a:r>
                <a:r>
                  <a:rPr lang="en-US" sz="1400" dirty="0"/>
                  <a:t>, statistic x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 yang </a:t>
                </a:r>
                <a:r>
                  <a:rPr lang="en-US" sz="1400" dirty="0" err="1"/>
                  <a:t>dipakai</a:t>
                </a:r>
                <a:r>
                  <a:rPr lang="en-US" sz="1400" dirty="0"/>
                  <a:t> </a:t>
                </a:r>
                <a:r>
                  <a:rPr lang="en-US" sz="1400" dirty="0" err="1"/>
                  <a:t>sekarang</a:t>
                </a:r>
                <a:r>
                  <a:rPr lang="en-US" sz="1400" dirty="0"/>
                  <a:t> </a:t>
                </a:r>
                <a:r>
                  <a:rPr lang="en-US" sz="1400" dirty="0" err="1"/>
                  <a:t>adalah</a:t>
                </a:r>
                <a:r>
                  <a:rPr lang="en-US" sz="1400" dirty="0">
                    <a:effectLst/>
                  </a:rPr>
                  <a:t> </a:t>
                </a:r>
                <a:r>
                  <a:rPr lang="en-US" sz="1400" dirty="0"/>
                  <a:t> </a:t>
                </a:r>
                <a:endParaRPr lang="en-US" sz="1400" dirty="0" smtClean="0"/>
              </a:p>
              <a:p>
                <a:pPr algn="just"/>
                <a:endParaRPr lang="en-US" sz="14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400" i="1">
                              <a:latin typeface="Cambria Math"/>
                            </a:rPr>
                          </m:ctrlPr>
                        </m:sSubSupPr>
                        <m:e>
                          <m:r>
                            <a:rPr lang="en-US" sz="1400" i="1">
                              <a:latin typeface="Cambria Math"/>
                            </a:rPr>
                            <m:t>𝑥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𝐾</m:t>
                          </m:r>
                        </m:sub>
                        <m:sup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sz="14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1400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4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1400" i="1">
                                  <a:latin typeface="Cambria Math"/>
                                </a:rPr>
                                <m:t>𝐾</m:t>
                              </m:r>
                            </m:den>
                          </m:f>
                        </m:e>
                      </m:d>
                      <m:sSup>
                        <m:sSupPr>
                          <m:ctrlPr>
                            <a:rPr lang="en-US" sz="1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1400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1400" dirty="0"/>
              </a:p>
              <a:p>
                <a:pPr algn="just"/>
                <a:endParaRPr lang="en-US" sz="1400" dirty="0"/>
              </a:p>
              <a:p>
                <a:pPr algn="just"/>
                <a:r>
                  <a:rPr lang="en-US" sz="1400" dirty="0" smtClean="0"/>
                  <a:t>	</a:t>
                </a:r>
                <a:r>
                  <a:rPr lang="en-US" sz="1400" dirty="0" err="1" smtClean="0"/>
                  <a:t>Dengan</a:t>
                </a:r>
                <a:r>
                  <a:rPr lang="en-US" sz="1400" dirty="0" smtClean="0"/>
                  <a:t> </a:t>
                </a:r>
                <a:r>
                  <a:rPr lang="en-US" sz="1400" dirty="0"/>
                  <a:t>x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 di </a:t>
                </a:r>
                <a:r>
                  <a:rPr lang="en-US" sz="1400" dirty="0" err="1"/>
                  <a:t>ruas</a:t>
                </a:r>
                <a:r>
                  <a:rPr lang="en-US" sz="1400" dirty="0"/>
                  <a:t> </a:t>
                </a:r>
                <a:r>
                  <a:rPr lang="en-US" sz="1400" dirty="0" err="1"/>
                  <a:t>kanan</a:t>
                </a:r>
                <a:r>
                  <a:rPr lang="en-US" sz="1400" dirty="0"/>
                  <a:t> </a:t>
                </a:r>
                <a:r>
                  <a:rPr lang="en-US" sz="1400" dirty="0" err="1"/>
                  <a:t>dihitung</a:t>
                </a:r>
                <a:r>
                  <a:rPr lang="en-US" sz="1400" dirty="0"/>
                  <a:t> </a:t>
                </a:r>
                <a:r>
                  <a:rPr lang="en-US" sz="1400" dirty="0" err="1"/>
                  <a:t>dengan</a:t>
                </a:r>
                <a:r>
                  <a:rPr lang="en-US" sz="1400" dirty="0"/>
                  <a:t> </a:t>
                </a:r>
                <a:r>
                  <a:rPr lang="en-US" sz="1400" dirty="0" err="1"/>
                  <a:t>rumus</a:t>
                </a:r>
                <a:r>
                  <a:rPr lang="en-US" sz="1400" dirty="0"/>
                  <a:t> XII(6). </a:t>
                </a:r>
                <a:r>
                  <a:rPr lang="en-US" sz="1400" dirty="0" err="1"/>
                  <a:t>Dalam</a:t>
                </a:r>
                <a:r>
                  <a:rPr lang="en-US" sz="1400" dirty="0"/>
                  <a:t> </a:t>
                </a:r>
                <a:r>
                  <a:rPr lang="en-US" sz="1400" dirty="0" err="1"/>
                  <a:t>hal</a:t>
                </a:r>
                <a:r>
                  <a:rPr lang="en-US" sz="1400" dirty="0"/>
                  <a:t> </a:t>
                </a:r>
                <a:r>
                  <a:rPr lang="en-US" sz="1400" dirty="0" err="1"/>
                  <a:t>ini</a:t>
                </a:r>
                <a:r>
                  <a:rPr lang="en-US" sz="1400" dirty="0"/>
                  <a:t>, </a:t>
                </a:r>
                <a:r>
                  <a:rPr lang="en-US" sz="1400" dirty="0" err="1"/>
                  <a:t>hipotesis</a:t>
                </a:r>
                <a:r>
                  <a:rPr lang="en-US" sz="1400" dirty="0"/>
                  <a:t> H</a:t>
                </a:r>
                <a:r>
                  <a:rPr lang="en-US" sz="1400" baseline="-25000" dirty="0"/>
                  <a:t>0</a:t>
                </a:r>
                <a:r>
                  <a:rPr lang="en-US" sz="1400" dirty="0"/>
                  <a:t> </a:t>
                </a:r>
                <a:r>
                  <a:rPr lang="en-US" sz="1400" dirty="0" err="1"/>
                  <a:t>ditolak</a:t>
                </a:r>
                <a:r>
                  <a:rPr lang="en-US" sz="1400" dirty="0"/>
                  <a:t> </a:t>
                </a:r>
                <a:r>
                  <a:rPr lang="en-US" sz="1400" dirty="0" err="1"/>
                  <a:t>jika</a:t>
                </a:r>
                <a:r>
                  <a:rPr lang="en-US" sz="14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𝐾</m:t>
                        </m:r>
                      </m:sub>
                      <m:sup>
                        <m:r>
                          <a:rPr lang="en-US" sz="14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1400" i="1">
                        <a:latin typeface="Cambria Math"/>
                      </a:rPr>
                      <m:t>≥</m:t>
                    </m:r>
                    <m:sSubSup>
                      <m:sSubSupPr>
                        <m:ctrlPr>
                          <a:rPr lang="en-US" sz="14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4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(1−</m:t>
                        </m:r>
                        <m:r>
                          <a:rPr lang="en-US" sz="1400" i="1">
                            <a:latin typeface="Cambria Math"/>
                          </a:rPr>
                          <m:t>𝛼</m:t>
                        </m:r>
                        <m:r>
                          <a:rPr lang="en-US" sz="1400" i="1">
                            <a:latin typeface="Cambria Math"/>
                          </a:rPr>
                          <m:t>)(</m:t>
                        </m:r>
                        <m:r>
                          <a:rPr lang="en-US" sz="1400" i="1">
                            <a:latin typeface="Cambria Math"/>
                          </a:rPr>
                          <m:t>𝑘</m:t>
                        </m:r>
                        <m:r>
                          <a:rPr lang="en-US" sz="1400" i="1">
                            <a:latin typeface="Cambria Math"/>
                          </a:rPr>
                          <m:t>−1)</m:t>
                        </m:r>
                      </m:sub>
                      <m:sup>
                        <m:r>
                          <a:rPr lang="en-US" sz="14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400" dirty="0"/>
                  <a:t>.</a:t>
                </a:r>
              </a:p>
            </p:txBody>
          </p:sp>
        </mc:Choice>
        <mc:Fallback xmlns="">
          <p:sp>
            <p:nvSpPr>
              <p:cNvPr id="25" name="Google Shape;353;p3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3"/>
              </p:nvPr>
            </p:nvSpPr>
            <p:spPr>
              <a:xfrm>
                <a:off x="4355976" y="843558"/>
                <a:ext cx="4117260" cy="1728192"/>
              </a:xfrm>
              <a:prstGeom prst="rect">
                <a:avLst/>
              </a:prstGeom>
              <a:blipFill rotWithShape="1">
                <a:blip r:embed="rId4"/>
                <a:stretch>
                  <a:fillRect r="-3111" b="-757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7164288" y="2427734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……XII(8)</a:t>
            </a:r>
            <a:endParaRPr lang="en-US" sz="1200" dirty="0">
              <a:solidFill>
                <a:schemeClr val="tx1"/>
              </a:solidFill>
              <a:latin typeface="Roboto Mono" charset="0"/>
              <a:ea typeface="Roboto Mono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04</a:t>
            </a:r>
            <a:endParaRPr dirty="0"/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72613" y="1360381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2411760" y="2550900"/>
            <a:ext cx="4464496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9390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9"/>
          <p:cNvSpPr txBox="1">
            <a:spLocks noGrp="1"/>
          </p:cNvSpPr>
          <p:nvPr>
            <p:ph type="subTitle" idx="8"/>
          </p:nvPr>
        </p:nvSpPr>
        <p:spPr>
          <a:xfrm>
            <a:off x="1475656" y="836442"/>
            <a:ext cx="6336704" cy="36795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smtClean="0"/>
              <a:t>	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diperlukan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hipotesis</a:t>
            </a:r>
            <a:r>
              <a:rPr lang="en-US" dirty="0"/>
              <a:t> H</a:t>
            </a:r>
            <a:r>
              <a:rPr lang="en-US" baseline="-25000" dirty="0"/>
              <a:t>0</a:t>
            </a:r>
            <a:r>
              <a:rPr lang="en-US" dirty="0"/>
              <a:t> : µ = 50 </a:t>
            </a:r>
            <a:r>
              <a:rPr lang="en-US" dirty="0" err="1"/>
              <a:t>melawan</a:t>
            </a:r>
            <a:r>
              <a:rPr lang="en-US" dirty="0"/>
              <a:t> H</a:t>
            </a:r>
            <a:r>
              <a:rPr lang="en-US" baseline="-25000" dirty="0"/>
              <a:t>1</a:t>
            </a:r>
            <a:r>
              <a:rPr lang="en-US" dirty="0"/>
              <a:t> : µ ≠ 50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syarat-syarat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algn="just"/>
            <a:endParaRPr lang="en-US" dirty="0"/>
          </a:p>
          <a:p>
            <a:pPr lvl="0" algn="just">
              <a:buFont typeface="+mj-lt"/>
              <a:buAutoNum type="alphaLcParenR"/>
            </a:pP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/>
              <a:t>menolak</a:t>
            </a:r>
            <a:r>
              <a:rPr lang="en-US" dirty="0"/>
              <a:t> 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µ = 50 paling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smtClean="0"/>
              <a:t>0,05.</a:t>
            </a:r>
          </a:p>
          <a:p>
            <a:pPr lvl="0" algn="just">
              <a:buFont typeface="+mj-lt"/>
              <a:buAutoNum type="alphaLcParenR"/>
            </a:pPr>
            <a:r>
              <a:rPr lang="en-US" dirty="0" err="1" smtClean="0"/>
              <a:t>Peluang</a:t>
            </a:r>
            <a:r>
              <a:rPr lang="en-US" dirty="0" smtClean="0"/>
              <a:t> </a:t>
            </a:r>
            <a:r>
              <a:rPr lang="en-US" dirty="0" err="1"/>
              <a:t>menerima</a:t>
            </a:r>
            <a:r>
              <a:rPr lang="en-US" dirty="0"/>
              <a:t> H</a:t>
            </a:r>
            <a:r>
              <a:rPr lang="en-US" baseline="-25000" dirty="0"/>
              <a:t>0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sebenarnya</a:t>
            </a:r>
            <a:r>
              <a:rPr lang="en-US" dirty="0"/>
              <a:t> µ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50 </a:t>
            </a:r>
            <a:r>
              <a:rPr lang="en-US" dirty="0" err="1"/>
              <a:t>dengan</a:t>
            </a:r>
            <a:r>
              <a:rPr lang="en-US" dirty="0"/>
              <a:t> 5 paling </a:t>
            </a:r>
            <a:r>
              <a:rPr lang="en-US" dirty="0" err="1"/>
              <a:t>tinggi</a:t>
            </a:r>
            <a:r>
              <a:rPr lang="en-US" dirty="0"/>
              <a:t> 0,10</a:t>
            </a:r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berdistribusi</a:t>
            </a:r>
            <a:r>
              <a:rPr lang="en-US" dirty="0"/>
              <a:t> normal </a:t>
            </a:r>
            <a:r>
              <a:rPr lang="en-US" dirty="0" err="1"/>
              <a:t>dengan</a:t>
            </a:r>
            <a:r>
              <a:rPr lang="en-US" dirty="0"/>
              <a:t> σ = 6,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obyek</a:t>
            </a:r>
            <a:r>
              <a:rPr lang="en-US" dirty="0"/>
              <a:t> paling </a:t>
            </a:r>
            <a:r>
              <a:rPr lang="en-US" dirty="0" err="1"/>
              <a:t>sedikit</a:t>
            </a:r>
            <a:r>
              <a:rPr lang="en-US" dirty="0"/>
              <a:t> yang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?</a:t>
            </a:r>
          </a:p>
          <a:p>
            <a:pPr algn="just"/>
            <a:r>
              <a:rPr lang="en-US" dirty="0"/>
              <a:t> </a:t>
            </a:r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/>
              <a:t>: </a:t>
            </a:r>
            <a:endParaRPr lang="en-US" dirty="0" smtClean="0"/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Dikatakan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a) </a:t>
            </a:r>
            <a:r>
              <a:rPr lang="en-US" dirty="0" err="1"/>
              <a:t>bahwa</a:t>
            </a:r>
            <a:r>
              <a:rPr lang="en-US" dirty="0"/>
              <a:t> paling </a:t>
            </a:r>
            <a:r>
              <a:rPr lang="en-US" dirty="0" err="1"/>
              <a:t>tinggi</a:t>
            </a:r>
            <a:r>
              <a:rPr lang="en-US" dirty="0"/>
              <a:t> α = 0,05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b) </a:t>
            </a:r>
            <a:r>
              <a:rPr lang="en-US" dirty="0" err="1"/>
              <a:t>dikatakan</a:t>
            </a:r>
            <a:r>
              <a:rPr lang="en-US" dirty="0"/>
              <a:t> paling </a:t>
            </a:r>
            <a:r>
              <a:rPr lang="en-US" dirty="0" err="1"/>
              <a:t>tinggi</a:t>
            </a:r>
            <a:r>
              <a:rPr lang="en-US" dirty="0"/>
              <a:t> β = 0,10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µ = 45 </a:t>
            </a:r>
            <a:r>
              <a:rPr lang="en-US" dirty="0" err="1"/>
              <a:t>dan</a:t>
            </a:r>
            <a:r>
              <a:rPr lang="en-US" dirty="0"/>
              <a:t> µ = 55.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946392" y="483518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" dirty="0">
                <a:solidFill>
                  <a:schemeClr val="tx1"/>
                </a:solidFill>
                <a:latin typeface="Roboto Mono" charset="0"/>
                <a:ea typeface="Roboto Mono" charset="0"/>
              </a:rPr>
              <a:t>Contoh Soal: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6" name="Google Shape;506;p49"/>
              <p:cNvSpPr txBox="1">
                <a:spLocks noGrp="1"/>
              </p:cNvSpPr>
              <p:nvPr>
                <p:ph type="subTitle" idx="8"/>
              </p:nvPr>
            </p:nvSpPr>
            <p:spPr>
              <a:xfrm>
                <a:off x="899592" y="483518"/>
                <a:ext cx="6912768" cy="367952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Keadaan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tersebut</a:t>
                </a:r>
                <a:r>
                  <a:rPr lang="en-US" dirty="0" smtClean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dilihat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gambar</a:t>
                </a:r>
                <a:r>
                  <a:rPr lang="en-US" dirty="0"/>
                  <a:t> XII(15) di </a:t>
                </a:r>
                <a:r>
                  <a:rPr lang="en-US" dirty="0" err="1"/>
                  <a:t>bawah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 smtClean="0"/>
                  <a:t>.</a:t>
                </a:r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endParaRPr lang="en-US" dirty="0" smtClean="0"/>
              </a:p>
              <a:p>
                <a:pPr algn="just"/>
                <a:endParaRPr lang="en-US" dirty="0" smtClean="0"/>
              </a:p>
              <a:p>
                <a:pPr algn="just"/>
                <a:r>
                  <a:rPr lang="en-US" dirty="0" smtClean="0"/>
                  <a:t>	Daerah </a:t>
                </a:r>
                <a:r>
                  <a:rPr lang="en-US" dirty="0" err="1"/>
                  <a:t>penerimaan</a:t>
                </a:r>
                <a:r>
                  <a:rPr lang="en-US" dirty="0"/>
                  <a:t> H</a:t>
                </a:r>
                <a:r>
                  <a:rPr lang="en-US" baseline="-25000" dirty="0"/>
                  <a:t>0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antara</a:t>
                </a:r>
                <a:r>
                  <a:rPr lang="en-US" dirty="0"/>
                  <a:t> z = -1,96 </a:t>
                </a:r>
                <a:r>
                  <a:rPr lang="en-US" dirty="0" err="1"/>
                  <a:t>dan</a:t>
                </a:r>
                <a:r>
                  <a:rPr lang="en-US" dirty="0"/>
                  <a:t> z = 1,96.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rumus</a:t>
                </a:r>
                <a:r>
                  <a:rPr lang="en-US" dirty="0"/>
                  <a:t> z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  <m:r>
                          <a:rPr lang="en-US" i="1">
                            <a:latin typeface="Cambria Math"/>
                          </a:rPr>
                          <m:t>− 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𝜇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i="1">
                            <a:latin typeface="Cambria Math"/>
                          </a:rPr>
                          <m:t>𝜎</m:t>
                        </m:r>
                        <m:r>
                          <a:rPr lang="en-US" i="1">
                            <a:latin typeface="Cambria Math"/>
                          </a:rPr>
                          <m:t>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normal </a:t>
                </a:r>
                <a:r>
                  <a:rPr lang="en-US" dirty="0" err="1"/>
                  <a:t>dengan</a:t>
                </a:r>
                <a:r>
                  <a:rPr lang="en-US" dirty="0"/>
                  <a:t> µ = 50 </a:t>
                </a:r>
                <a:r>
                  <a:rPr lang="en-US" dirty="0" err="1"/>
                  <a:t>didapat</a:t>
                </a:r>
                <a:r>
                  <a:rPr lang="en-US" dirty="0"/>
                  <a:t>:</a:t>
                </a: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1,96=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−50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, n =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endParaRPr lang="en-US" dirty="0"/>
              </a:p>
              <a:p>
                <a:r>
                  <a:rPr lang="en-US" dirty="0"/>
                  <a:t> </a:t>
                </a:r>
              </a:p>
              <a:p>
                <a:pPr algn="just"/>
                <a:r>
                  <a:rPr lang="en-US" dirty="0" smtClean="0"/>
                  <a:t>	Dan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normal </a:t>
                </a:r>
                <a:r>
                  <a:rPr lang="en-US" dirty="0" err="1"/>
                  <a:t>dengan</a:t>
                </a:r>
                <a:r>
                  <a:rPr lang="en-US" dirty="0"/>
                  <a:t> µ = 55 </a:t>
                </a:r>
                <a:r>
                  <a:rPr lang="en-US" dirty="0" err="1"/>
                  <a:t>dan</a:t>
                </a:r>
                <a:r>
                  <a:rPr lang="en-US" dirty="0"/>
                  <a:t> β = 0,10 </a:t>
                </a:r>
                <a:r>
                  <a:rPr lang="en-US" dirty="0" err="1"/>
                  <a:t>didapat</a:t>
                </a: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−1,28= 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−55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/>
                  <a:t>, n =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.</a:t>
                </a:r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506" name="Google Shape;506;p4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8"/>
              </p:nvPr>
            </p:nvSpPr>
            <p:spPr>
              <a:xfrm>
                <a:off x="899592" y="483518"/>
                <a:ext cx="6912768" cy="3679524"/>
              </a:xfrm>
              <a:prstGeom prst="rect">
                <a:avLst/>
              </a:prstGeom>
              <a:blipFill rotWithShape="1">
                <a:blip r:embed="rId3"/>
                <a:stretch>
                  <a:fillRect r="-1852" b="-25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21" t="56729" r="8717" b="26382"/>
          <a:stretch/>
        </p:blipFill>
        <p:spPr bwMode="auto">
          <a:xfrm>
            <a:off x="2987824" y="987574"/>
            <a:ext cx="3633470" cy="13893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359651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6" name="Google Shape;506;p49"/>
              <p:cNvSpPr txBox="1">
                <a:spLocks noGrp="1"/>
              </p:cNvSpPr>
              <p:nvPr>
                <p:ph type="subTitle" idx="8"/>
              </p:nvPr>
            </p:nvSpPr>
            <p:spPr>
              <a:xfrm>
                <a:off x="971600" y="483518"/>
                <a:ext cx="6840760" cy="367952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Kedua</a:t>
                </a:r>
                <a:r>
                  <a:rPr lang="en-US" dirty="0" smtClean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</a:t>
                </a:r>
                <a:r>
                  <a:rPr lang="en-US" dirty="0" err="1" smtClean="0"/>
                  <a:t>memberikan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11,76/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rad>
                    <m:r>
                      <a:rPr lang="en-US" i="1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−50</m:t>
                    </m:r>
                  </m:oMath>
                </a14:m>
                <a:r>
                  <a:rPr lang="en-US" dirty="0"/>
                  <a:t> </a:t>
                </a:r>
              </a:p>
              <a:p>
                <a:pPr algn="just"/>
                <a:r>
                  <a:rPr lang="en-US" dirty="0" smtClean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−7,68/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e>
                    </m:rad>
                    <m:r>
                      <a:rPr lang="en-US" i="1">
                        <a:latin typeface="Cambria Math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−55</m:t>
                    </m:r>
                  </m:oMath>
                </a14:m>
                <a:r>
                  <a:rPr lang="en-US" dirty="0"/>
                  <a:t> 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Didapat</a:t>
                </a:r>
                <a:r>
                  <a:rPr lang="en-US" dirty="0" smtClean="0"/>
                  <a:t> </a:t>
                </a:r>
                <a:r>
                  <a:rPr lang="en-US" dirty="0"/>
                  <a:t>n = 15,12</a:t>
                </a:r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/>
                  <a:t> </a:t>
                </a:r>
              </a:p>
              <a:p>
                <a:pPr algn="just"/>
                <a:r>
                  <a:rPr lang="en-US" dirty="0" smtClean="0"/>
                  <a:t>	Paling </a:t>
                </a:r>
                <a:r>
                  <a:rPr lang="en-US" dirty="0" err="1"/>
                  <a:t>sedikit</a:t>
                </a:r>
                <a:r>
                  <a:rPr lang="en-US" dirty="0"/>
                  <a:t>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diteliti</a:t>
                </a:r>
                <a:r>
                  <a:rPr lang="en-US" dirty="0"/>
                  <a:t> 16 </a:t>
                </a:r>
                <a:r>
                  <a:rPr lang="en-US" dirty="0" err="1"/>
                  <a:t>objek</a:t>
                </a:r>
                <a:r>
                  <a:rPr lang="en-US" dirty="0"/>
                  <a:t>.</a:t>
                </a:r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Dengan</a:t>
                </a:r>
                <a:r>
                  <a:rPr lang="en-US" dirty="0" smtClean="0"/>
                  <a:t> </a:t>
                </a:r>
                <a:r>
                  <a:rPr lang="en-US" dirty="0"/>
                  <a:t>n = 16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=52,9 </m:t>
                    </m:r>
                    <m:r>
                      <a:rPr lang="en-US" i="1">
                        <a:latin typeface="Cambria Math"/>
                      </a:rPr>
                      <m:t>𝑑𝑎𝑛</m:t>
                    </m:r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=47,1</m:t>
                    </m:r>
                  </m:oMath>
                </a14:m>
                <a:endParaRPr lang="en-US" dirty="0"/>
              </a:p>
              <a:p>
                <a:pPr algn="just"/>
                <a:r>
                  <a:rPr lang="en-US" dirty="0"/>
                  <a:t> </a:t>
                </a:r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Kriteria</a:t>
                </a:r>
                <a:r>
                  <a:rPr lang="en-US" dirty="0" smtClean="0"/>
                  <a:t> </a:t>
                </a:r>
                <a:r>
                  <a:rPr lang="en-US" dirty="0" err="1"/>
                  <a:t>pengujian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16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antara</a:t>
                </a:r>
                <a:r>
                  <a:rPr lang="en-US" dirty="0"/>
                  <a:t> 47,1 </a:t>
                </a:r>
                <a:r>
                  <a:rPr lang="en-US" dirty="0" err="1"/>
                  <a:t>dan</a:t>
                </a:r>
                <a:r>
                  <a:rPr lang="en-US" dirty="0"/>
                  <a:t> 52,9 </a:t>
                </a:r>
                <a:r>
                  <a:rPr lang="en-US" dirty="0" err="1"/>
                  <a:t>maka</a:t>
                </a:r>
                <a:r>
                  <a:rPr lang="en-US" dirty="0"/>
                  <a:t> H</a:t>
                </a:r>
                <a:r>
                  <a:rPr lang="en-US" baseline="-25000" dirty="0"/>
                  <a:t>0</a:t>
                </a:r>
                <a:r>
                  <a:rPr lang="en-US" dirty="0"/>
                  <a:t> </a:t>
                </a:r>
                <a:r>
                  <a:rPr lang="en-US" dirty="0" err="1"/>
                  <a:t>diterima</a:t>
                </a:r>
                <a:r>
                  <a:rPr lang="en-US" dirty="0"/>
                  <a:t>, </a:t>
                </a:r>
                <a:r>
                  <a:rPr lang="en-US" dirty="0" err="1"/>
                  <a:t>sedangkan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hal</a:t>
                </a:r>
                <a:r>
                  <a:rPr lang="en-US" dirty="0"/>
                  <a:t> </a:t>
                </a:r>
                <a:r>
                  <a:rPr lang="en-US" dirty="0" err="1"/>
                  <a:t>lainnya</a:t>
                </a:r>
                <a:r>
                  <a:rPr lang="en-US" dirty="0"/>
                  <a:t> H</a:t>
                </a:r>
                <a:r>
                  <a:rPr lang="en-US" baseline="-25000" dirty="0"/>
                  <a:t>o­</a:t>
                </a: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ditolak</a:t>
                </a:r>
                <a:r>
                  <a:rPr lang="en-US" dirty="0" smtClean="0"/>
                  <a:t>.</a:t>
                </a:r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Catatan</a:t>
                </a:r>
                <a:r>
                  <a:rPr lang="en-US" dirty="0" smtClean="0"/>
                  <a:t> </a:t>
                </a:r>
                <a:r>
                  <a:rPr lang="en-US" dirty="0"/>
                  <a:t>: </a:t>
                </a:r>
                <a:r>
                  <a:rPr lang="en-US" dirty="0" err="1"/>
                  <a:t>Hasil</a:t>
                </a:r>
                <a:r>
                  <a:rPr lang="en-US" dirty="0"/>
                  <a:t> yang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apabila</a:t>
                </a:r>
                <a:r>
                  <a:rPr lang="en-US" dirty="0"/>
                  <a:t>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normal </a:t>
                </a:r>
                <a:r>
                  <a:rPr lang="en-US" dirty="0" err="1"/>
                  <a:t>dengan</a:t>
                </a:r>
                <a:r>
                  <a:rPr lang="en-US" dirty="0"/>
                  <a:t> µ = 50 </a:t>
                </a:r>
                <a:r>
                  <a:rPr lang="en-US" dirty="0" err="1"/>
                  <a:t>dan</a:t>
                </a:r>
                <a:r>
                  <a:rPr lang="en-US" dirty="0"/>
                  <a:t> µ = 45.</a:t>
                </a:r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506" name="Google Shape;506;p4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8"/>
              </p:nvPr>
            </p:nvSpPr>
            <p:spPr>
              <a:xfrm>
                <a:off x="971600" y="483518"/>
                <a:ext cx="6840760" cy="3679524"/>
              </a:xfrm>
              <a:prstGeom prst="rect">
                <a:avLst/>
              </a:prstGeom>
              <a:blipFill rotWithShape="1">
                <a:blip r:embed="rId3"/>
                <a:stretch>
                  <a:fillRect r="-1870" b="-41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895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6" name="Google Shape;506;p49"/>
              <p:cNvSpPr txBox="1">
                <a:spLocks noGrp="1"/>
              </p:cNvSpPr>
              <p:nvPr>
                <p:ph type="subTitle" idx="8"/>
              </p:nvPr>
            </p:nvSpPr>
            <p:spPr>
              <a:xfrm>
                <a:off x="971600" y="483518"/>
                <a:ext cx="6840760" cy="367952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Jika</a:t>
                </a:r>
                <a:r>
                  <a:rPr lang="en-US" dirty="0" smtClean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contoh</a:t>
                </a:r>
                <a:r>
                  <a:rPr lang="en-US" dirty="0"/>
                  <a:t> </a:t>
                </a:r>
                <a:r>
                  <a:rPr lang="en-US" dirty="0" err="1"/>
                  <a:t>diambil</a:t>
                </a:r>
                <a:r>
                  <a:rPr lang="en-US" dirty="0"/>
                  <a:t> β = 0,05,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yang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diselesaikan</a:t>
                </a:r>
                <a:r>
                  <a:rPr lang="en-US" dirty="0"/>
                  <a:t> </a:t>
                </a:r>
                <a:r>
                  <a:rPr lang="en-US" dirty="0" err="1" smtClean="0"/>
                  <a:t>adalah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1,96=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−50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−1,645=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</m:acc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−55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6/</m:t>
                        </m:r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n-US" dirty="0"/>
              </a:p>
              <a:p>
                <a:pPr algn="just"/>
                <a:r>
                  <a:rPr lang="en-US" dirty="0"/>
                  <a:t>	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endParaRPr lang="en-US" dirty="0" smtClean="0"/>
              </a:p>
              <a:p>
                <a:pPr algn="just"/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11,76/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e>
                      </m:rad>
                      <m:r>
                        <a:rPr lang="en-US" i="1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i="1">
                          <a:latin typeface="Cambria Math"/>
                        </a:rPr>
                        <m:t>−50</m:t>
                      </m:r>
                    </m:oMath>
                  </m:oMathPara>
                </a14:m>
                <a:endParaRPr lang="en-US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−9,87/</m:t>
                      </m:r>
                      <m:rad>
                        <m:radPr>
                          <m:degHide m:val="on"/>
                          <m:ctrlPr>
                            <a:rPr lang="en-US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e>
                      </m:rad>
                      <m:r>
                        <a:rPr lang="en-US" i="1">
                          <a:latin typeface="Cambria Math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i="1"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</m:acc>
                      <m:r>
                        <a:rPr lang="en-US" i="1">
                          <a:latin typeface="Cambria Math"/>
                        </a:rPr>
                        <m:t>−55</m:t>
                      </m:r>
                    </m:oMath>
                  </m:oMathPara>
                </a14:m>
                <a:endParaRPr lang="en-US" dirty="0"/>
              </a:p>
              <a:p>
                <a:pPr algn="just"/>
                <a:r>
                  <a:rPr lang="en-US" dirty="0"/>
                  <a:t>	</a:t>
                </a:r>
                <a:endParaRPr lang="en-US" dirty="0" smtClean="0"/>
              </a:p>
              <a:p>
                <a:pPr algn="just"/>
                <a:r>
                  <a:rPr lang="en-US" dirty="0"/>
                  <a:t>	</a:t>
                </a:r>
                <a:r>
                  <a:rPr lang="en-US" dirty="0" smtClean="0"/>
                  <a:t>Hal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memberikan</a:t>
                </a:r>
                <a:r>
                  <a:rPr lang="en-US" dirty="0"/>
                  <a:t> </a:t>
                </a:r>
                <a:r>
                  <a:rPr lang="en-US" dirty="0" err="1"/>
                  <a:t>hasil</a:t>
                </a:r>
                <a:r>
                  <a:rPr lang="en-US" dirty="0"/>
                  <a:t> n = 18,71 yang </a:t>
                </a:r>
                <a:r>
                  <a:rPr lang="en-US" dirty="0" err="1"/>
                  <a:t>berarti</a:t>
                </a:r>
                <a:r>
                  <a:rPr lang="en-US" dirty="0"/>
                  <a:t> paling </a:t>
                </a:r>
                <a:r>
                  <a:rPr lang="en-US" dirty="0" err="1"/>
                  <a:t>sedikit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19</a:t>
                </a:r>
                <a:r>
                  <a:rPr lang="en-US" dirty="0" smtClean="0"/>
                  <a:t>.</a:t>
                </a:r>
              </a:p>
              <a:p>
                <a:pPr algn="just"/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Terlihat</a:t>
                </a:r>
                <a:r>
                  <a:rPr lang="en-US" dirty="0" smtClean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dirty="0" err="1"/>
                  <a:t>makin</a:t>
                </a:r>
                <a:r>
                  <a:rPr lang="en-US" dirty="0"/>
                  <a:t> </a:t>
                </a:r>
                <a:r>
                  <a:rPr lang="en-US" dirty="0" err="1"/>
                  <a:t>kecil</a:t>
                </a:r>
                <a:r>
                  <a:rPr lang="en-US" dirty="0"/>
                  <a:t> </a:t>
                </a:r>
                <a:r>
                  <a:rPr lang="en-US" dirty="0" err="1"/>
                  <a:t>kekeliruan</a:t>
                </a:r>
                <a:r>
                  <a:rPr lang="en-US" dirty="0"/>
                  <a:t> yang </a:t>
                </a:r>
                <a:r>
                  <a:rPr lang="en-US" dirty="0" err="1"/>
                  <a:t>dikehendaki</a:t>
                </a:r>
                <a:r>
                  <a:rPr lang="en-US" dirty="0"/>
                  <a:t> </a:t>
                </a:r>
                <a:r>
                  <a:rPr lang="en-US" dirty="0" err="1"/>
                  <a:t>makin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</a:t>
                </a:r>
                <a:r>
                  <a:rPr lang="en-US" dirty="0" err="1"/>
                  <a:t>diperlukan</a:t>
                </a:r>
                <a:r>
                  <a:rPr lang="en-US" dirty="0"/>
                  <a:t>. Hal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sama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terjadi</a:t>
                </a:r>
                <a:r>
                  <a:rPr lang="en-US" dirty="0"/>
                  <a:t> </a:t>
                </a:r>
                <a:r>
                  <a:rPr lang="en-US" dirty="0" err="1"/>
                  <a:t>apabila</a:t>
                </a:r>
                <a:r>
                  <a:rPr lang="en-US" dirty="0"/>
                  <a:t> </a:t>
                </a:r>
                <a:r>
                  <a:rPr lang="en-US" dirty="0" err="1"/>
                  <a:t>menghendaki</a:t>
                </a:r>
                <a:r>
                  <a:rPr lang="en-US" dirty="0"/>
                  <a:t> </a:t>
                </a:r>
                <a:r>
                  <a:rPr lang="en-US" dirty="0" err="1"/>
                  <a:t>penyimpangan</a:t>
                </a:r>
                <a:r>
                  <a:rPr lang="en-US" dirty="0"/>
                  <a:t> yang </a:t>
                </a:r>
                <a:r>
                  <a:rPr lang="en-US" dirty="0" err="1"/>
                  <a:t>semakin</a:t>
                </a:r>
                <a:r>
                  <a:rPr lang="en-US" dirty="0"/>
                  <a:t> </a:t>
                </a:r>
                <a:r>
                  <a:rPr lang="en-US" dirty="0" err="1"/>
                  <a:t>kecil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yang </a:t>
                </a:r>
                <a:r>
                  <a:rPr lang="en-US" dirty="0" err="1"/>
                  <a:t>dihipotesiskan</a:t>
                </a:r>
                <a:r>
                  <a:rPr lang="en-US" dirty="0"/>
                  <a:t>.</a:t>
                </a:r>
              </a:p>
              <a:p>
                <a:pPr algn="just"/>
                <a:endParaRPr lang="en-US" dirty="0"/>
              </a:p>
            </p:txBody>
          </p:sp>
        </mc:Choice>
        <mc:Fallback xmlns="">
          <p:sp>
            <p:nvSpPr>
              <p:cNvPr id="506" name="Google Shape;506;p4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8"/>
              </p:nvPr>
            </p:nvSpPr>
            <p:spPr>
              <a:xfrm>
                <a:off x="971600" y="483518"/>
                <a:ext cx="6840760" cy="3679524"/>
              </a:xfrm>
              <a:prstGeom prst="rect">
                <a:avLst/>
              </a:prstGeom>
              <a:blipFill rotWithShape="1">
                <a:blip r:embed="rId3"/>
                <a:stretch>
                  <a:fillRect r="-1781" b="-132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4065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9"/>
          <p:cNvSpPr txBox="1">
            <a:spLocks noGrp="1"/>
          </p:cNvSpPr>
          <p:nvPr>
            <p:ph type="subTitle" idx="8"/>
          </p:nvPr>
        </p:nvSpPr>
        <p:spPr>
          <a:xfrm>
            <a:off x="971600" y="813663"/>
            <a:ext cx="6840760" cy="36795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smtClean="0"/>
              <a:t>	</a:t>
            </a:r>
            <a:r>
              <a:rPr lang="en-US" dirty="0" err="1" smtClean="0"/>
              <a:t>Diduga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 paling </a:t>
            </a:r>
            <a:r>
              <a:rPr lang="en-US" dirty="0" err="1"/>
              <a:t>banyak</a:t>
            </a:r>
            <a:r>
              <a:rPr lang="en-US" dirty="0"/>
              <a:t> 30%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menderita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A. Kita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pernyataan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α = 0,05 </a:t>
            </a:r>
            <a:r>
              <a:rPr lang="en-US" dirty="0" err="1"/>
              <a:t>dan</a:t>
            </a:r>
            <a:r>
              <a:rPr lang="en-US" dirty="0"/>
              <a:t> β = 0,05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penyimpangan</a:t>
            </a:r>
            <a:r>
              <a:rPr lang="en-US" dirty="0"/>
              <a:t> </a:t>
            </a:r>
            <a:r>
              <a:rPr lang="en-US" dirty="0" err="1"/>
              <a:t>maksimal</a:t>
            </a:r>
            <a:r>
              <a:rPr lang="en-US" dirty="0"/>
              <a:t> 10% </a:t>
            </a:r>
            <a:r>
              <a:rPr lang="en-US" dirty="0" err="1"/>
              <a:t>dari</a:t>
            </a:r>
            <a:r>
              <a:rPr lang="en-US" dirty="0"/>
              <a:t> yang </a:t>
            </a:r>
            <a:r>
              <a:rPr lang="en-US" dirty="0" err="1"/>
              <a:t>dihipotesiskan</a:t>
            </a:r>
            <a:r>
              <a:rPr lang="en-US" dirty="0"/>
              <a:t>.</a:t>
            </a:r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Berapa</a:t>
            </a:r>
            <a:r>
              <a:rPr lang="en-US" dirty="0" smtClean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diteliti</a:t>
            </a:r>
            <a:r>
              <a:rPr lang="en-US" dirty="0"/>
              <a:t>?</a:t>
            </a:r>
          </a:p>
          <a:p>
            <a:pPr algn="just"/>
            <a:r>
              <a:rPr lang="en-US" dirty="0"/>
              <a:t>	</a:t>
            </a:r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Jawab</a:t>
            </a:r>
            <a:r>
              <a:rPr lang="en-US" dirty="0" smtClean="0"/>
              <a:t>:</a:t>
            </a:r>
          </a:p>
          <a:p>
            <a:pPr algn="just"/>
            <a:r>
              <a:rPr lang="en-US" dirty="0"/>
              <a:t>	</a:t>
            </a:r>
            <a:r>
              <a:rPr lang="en-US" dirty="0" smtClean="0"/>
              <a:t>Kita </a:t>
            </a:r>
            <a:r>
              <a:rPr lang="en-US" dirty="0" err="1"/>
              <a:t>lihat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pihak</a:t>
            </a:r>
            <a:r>
              <a:rPr lang="en-US" dirty="0"/>
              <a:t> </a:t>
            </a:r>
            <a:r>
              <a:rPr lang="en-US" dirty="0" err="1"/>
              <a:t>kanan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keadaan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tertera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di </a:t>
            </a:r>
            <a:r>
              <a:rPr lang="en-US" dirty="0" err="1"/>
              <a:t>bawah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1679482" y="483518"/>
            <a:ext cx="14734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" dirty="0">
                <a:solidFill>
                  <a:schemeClr val="tx1"/>
                </a:solidFill>
                <a:latin typeface="Roboto Mono" charset="0"/>
                <a:ea typeface="Roboto Mono" charset="0"/>
              </a:rPr>
              <a:t>Contoh Soal: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1" t="15739" r="21582" b="23180"/>
          <a:stretch/>
        </p:blipFill>
        <p:spPr bwMode="auto">
          <a:xfrm rot="16200000">
            <a:off x="4065982" y="2142601"/>
            <a:ext cx="1367214" cy="32354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190631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06" name="Google Shape;506;p49"/>
              <p:cNvSpPr txBox="1">
                <a:spLocks noGrp="1"/>
              </p:cNvSpPr>
              <p:nvPr>
                <p:ph type="subTitle" idx="8"/>
              </p:nvPr>
            </p:nvSpPr>
            <p:spPr>
              <a:xfrm>
                <a:off x="971600" y="476402"/>
                <a:ext cx="6840760" cy="3679524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smtClean="0"/>
                  <a:t>	Daerah </a:t>
                </a:r>
                <a:r>
                  <a:rPr lang="en-US" dirty="0" err="1"/>
                  <a:t>penerimaan</a:t>
                </a:r>
                <a:r>
                  <a:rPr lang="en-US" dirty="0"/>
                  <a:t> H</a:t>
                </a:r>
                <a:r>
                  <a:rPr lang="en-US" baseline="-25000" dirty="0"/>
                  <a:t>0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z = 1,645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kiri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kurva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normal yang </a:t>
                </a:r>
                <a:r>
                  <a:rPr lang="en-US" dirty="0" err="1"/>
                  <a:t>sesuai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π = 0,3. Dari </a:t>
                </a:r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US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𝜋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(1−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0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)/</m:t>
                            </m:r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1,645=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li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−0,3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type m:val="lin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(0,3)(0,7)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en-US" i="1">
                          <a:latin typeface="Cambria Math"/>
                        </a:rPr>
                        <m:t> , 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𝑢𝑘𝑢𝑟𝑎𝑛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𝑠𝑎𝑚𝑝𝑒𝑙</m:t>
                      </m:r>
                    </m:oMath>
                  </m:oMathPara>
                </a14:m>
                <a:endParaRPr lang="en-US" dirty="0" smtClean="0"/>
              </a:p>
              <a:p>
                <a:pPr algn="just"/>
                <a:endParaRPr lang="en-US" dirty="0"/>
              </a:p>
              <a:p>
                <a:pPr algn="just"/>
                <a:r>
                  <a:rPr lang="en-US" dirty="0" smtClean="0"/>
                  <a:t>	Dari </a:t>
                </a:r>
                <a:r>
                  <a:rPr lang="en-US" dirty="0"/>
                  <a:t>β = 0,05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kuva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normal yang </a:t>
                </a:r>
                <a:r>
                  <a:rPr lang="en-US" dirty="0" err="1"/>
                  <a:t>sesuai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π = 0,4 </a:t>
                </a:r>
                <a:r>
                  <a:rPr lang="en-US" dirty="0" err="1" smtClean="0"/>
                  <a:t>didapat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−1,645=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f>
                            <m:fPr>
                              <m:type m:val="li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  <m:r>
                            <a:rPr lang="en-US" i="1">
                              <a:latin typeface="Cambria Math"/>
                            </a:rPr>
                            <m:t>−0,4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f>
                                <m:fPr>
                                  <m:type m:val="lin"/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/>
                                    </a:rPr>
                                    <m:t>(0,4)(0,6)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/>
                                    </a:rPr>
                                    <m:t>𝑛</m:t>
                                  </m:r>
                                </m:den>
                              </m:f>
                            </m:e>
                          </m:rad>
                        </m:den>
                      </m:f>
                      <m:r>
                        <a:rPr lang="en-US" i="1">
                          <a:latin typeface="Cambria Math"/>
                        </a:rPr>
                        <m:t> , </m:t>
                      </m:r>
                      <m:r>
                        <a:rPr lang="en-US" i="1">
                          <a:latin typeface="Cambria Math"/>
                        </a:rPr>
                        <m:t>𝑛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𝑢𝑘𝑢𝑟𝑎𝑛</m:t>
                      </m:r>
                      <m:r>
                        <a:rPr lang="en-US" i="1">
                          <a:latin typeface="Cambria Math"/>
                        </a:rPr>
                        <m:t> </m:t>
                      </m:r>
                      <m:r>
                        <a:rPr lang="en-US" i="1">
                          <a:latin typeface="Cambria Math"/>
                        </a:rPr>
                        <m:t>𝑠𝑎𝑚𝑝𝑒𝑙</m:t>
                      </m:r>
                    </m:oMath>
                  </m:oMathPara>
                </a14:m>
                <a:endParaRPr lang="en-US" dirty="0" smtClean="0"/>
              </a:p>
              <a:p>
                <a:pPr algn="just"/>
                <a:endParaRPr lang="en-US" dirty="0" smtClean="0"/>
              </a:p>
              <a:p>
                <a:pPr algn="just"/>
                <a:r>
                  <a:rPr lang="en-US" dirty="0" smtClean="0"/>
                  <a:t>	</a:t>
                </a:r>
                <a:r>
                  <a:rPr lang="en-US" dirty="0" err="1" smtClean="0"/>
                  <a:t>Kedua</a:t>
                </a:r>
                <a:r>
                  <a:rPr lang="en-US" dirty="0" smtClean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 </a:t>
                </a:r>
                <a:r>
                  <a:rPr lang="en-US" dirty="0" err="1" smtClean="0"/>
                  <a:t>menjadi</a:t>
                </a:r>
                <a:r>
                  <a:rPr lang="en-US" dirty="0" smtClean="0"/>
                  <a:t>:</a:t>
                </a:r>
              </a:p>
              <a:p>
                <a:pPr algn="just"/>
                <a:endParaRPr lang="en-US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−0,3=</m:t>
                      </m:r>
                      <m:f>
                        <m:fPr>
                          <m:type m:val="lin"/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0,7983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i="1" dirty="0" smtClean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𝑛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−0,4=</m:t>
                      </m:r>
                      <m:f>
                        <m:fPr>
                          <m:type m:val="lin"/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0,8059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𝑛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endParaRPr lang="en-US" dirty="0"/>
              </a:p>
              <a:p>
                <a:pPr algn="just"/>
                <a:r>
                  <a:rPr lang="en-US" dirty="0" smtClean="0"/>
                  <a:t>	</a:t>
                </a:r>
                <a:endParaRPr lang="en-US" dirty="0"/>
              </a:p>
            </p:txBody>
          </p:sp>
        </mc:Choice>
        <mc:Fallback xmlns="">
          <p:sp>
            <p:nvSpPr>
              <p:cNvPr id="506" name="Google Shape;506;p4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subTitle" idx="8"/>
              </p:nvPr>
            </p:nvSpPr>
            <p:spPr>
              <a:xfrm>
                <a:off x="971600" y="476402"/>
                <a:ext cx="6840760" cy="3679524"/>
              </a:xfrm>
              <a:prstGeom prst="rect">
                <a:avLst/>
              </a:prstGeom>
              <a:blipFill rotWithShape="1">
                <a:blip r:embed="rId3"/>
                <a:stretch>
                  <a:fillRect r="-1781" b="-254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4801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>
            <a:spLocks noGrp="1"/>
          </p:cNvSpPr>
          <p:nvPr>
            <p:ph type="title" idx="8"/>
          </p:nvPr>
        </p:nvSpPr>
        <p:spPr>
          <a:xfrm>
            <a:off x="1002325" y="711181"/>
            <a:ext cx="240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Contents!</a:t>
            </a:r>
            <a:endParaRPr/>
          </a:p>
        </p:txBody>
      </p:sp>
      <p:sp>
        <p:nvSpPr>
          <p:cNvPr id="195" name="Google Shape;195;p31"/>
          <p:cNvSpPr/>
          <p:nvPr/>
        </p:nvSpPr>
        <p:spPr>
          <a:xfrm>
            <a:off x="7639575" y="711175"/>
            <a:ext cx="674863" cy="488424"/>
          </a:xfrm>
          <a:custGeom>
            <a:avLst/>
            <a:gdLst/>
            <a:ahLst/>
            <a:cxnLst/>
            <a:rect l="l" t="t" r="r" b="b"/>
            <a:pathLst>
              <a:path w="35347" h="25582" extrusionOk="0">
                <a:moveTo>
                  <a:pt x="32086" y="1331"/>
                </a:moveTo>
                <a:cubicBezTo>
                  <a:pt x="32060" y="1725"/>
                  <a:pt x="32014" y="2116"/>
                  <a:pt x="31884" y="2511"/>
                </a:cubicBezTo>
                <a:cubicBezTo>
                  <a:pt x="31710" y="3037"/>
                  <a:pt x="31422" y="3448"/>
                  <a:pt x="31140" y="3873"/>
                </a:cubicBezTo>
                <a:lnTo>
                  <a:pt x="31140" y="3875"/>
                </a:lnTo>
                <a:cubicBezTo>
                  <a:pt x="31045" y="3802"/>
                  <a:pt x="30957" y="3717"/>
                  <a:pt x="30879" y="3626"/>
                </a:cubicBezTo>
                <a:cubicBezTo>
                  <a:pt x="30960" y="3537"/>
                  <a:pt x="31004" y="3420"/>
                  <a:pt x="31004" y="3300"/>
                </a:cubicBezTo>
                <a:cubicBezTo>
                  <a:pt x="31012" y="2456"/>
                  <a:pt x="31170" y="1364"/>
                  <a:pt x="32086" y="1331"/>
                </a:cubicBezTo>
                <a:close/>
                <a:moveTo>
                  <a:pt x="33448" y="2151"/>
                </a:moveTo>
                <a:lnTo>
                  <a:pt x="33448" y="2151"/>
                </a:lnTo>
                <a:cubicBezTo>
                  <a:pt x="33674" y="2664"/>
                  <a:pt x="33586" y="3318"/>
                  <a:pt x="33167" y="3795"/>
                </a:cubicBezTo>
                <a:cubicBezTo>
                  <a:pt x="33046" y="3933"/>
                  <a:pt x="32896" y="4044"/>
                  <a:pt x="32729" y="4118"/>
                </a:cubicBezTo>
                <a:cubicBezTo>
                  <a:pt x="33098" y="3528"/>
                  <a:pt x="33326" y="2819"/>
                  <a:pt x="33448" y="2151"/>
                </a:cubicBezTo>
                <a:close/>
                <a:moveTo>
                  <a:pt x="32524" y="1387"/>
                </a:moveTo>
                <a:cubicBezTo>
                  <a:pt x="32540" y="1390"/>
                  <a:pt x="32555" y="1392"/>
                  <a:pt x="32571" y="1397"/>
                </a:cubicBezTo>
                <a:cubicBezTo>
                  <a:pt x="32884" y="1486"/>
                  <a:pt x="33123" y="1661"/>
                  <a:pt x="33289" y="1878"/>
                </a:cubicBezTo>
                <a:cubicBezTo>
                  <a:pt x="33081" y="2445"/>
                  <a:pt x="32804" y="2943"/>
                  <a:pt x="32503" y="3432"/>
                </a:cubicBezTo>
                <a:cubicBezTo>
                  <a:pt x="32416" y="3432"/>
                  <a:pt x="32336" y="3480"/>
                  <a:pt x="32295" y="3557"/>
                </a:cubicBezTo>
                <a:cubicBezTo>
                  <a:pt x="32169" y="3777"/>
                  <a:pt x="32049" y="4000"/>
                  <a:pt x="31925" y="4221"/>
                </a:cubicBezTo>
                <a:cubicBezTo>
                  <a:pt x="31817" y="4204"/>
                  <a:pt x="31712" y="4175"/>
                  <a:pt x="31611" y="4138"/>
                </a:cubicBezTo>
                <a:cubicBezTo>
                  <a:pt x="32171" y="3413"/>
                  <a:pt x="32513" y="2340"/>
                  <a:pt x="32524" y="1387"/>
                </a:cubicBezTo>
                <a:close/>
                <a:moveTo>
                  <a:pt x="9407" y="5159"/>
                </a:moveTo>
                <a:cubicBezTo>
                  <a:pt x="10187" y="6580"/>
                  <a:pt x="10603" y="7882"/>
                  <a:pt x="10645" y="9398"/>
                </a:cubicBezTo>
                <a:cubicBezTo>
                  <a:pt x="10279" y="9775"/>
                  <a:pt x="9939" y="10175"/>
                  <a:pt x="9627" y="10596"/>
                </a:cubicBezTo>
                <a:lnTo>
                  <a:pt x="9626" y="10596"/>
                </a:lnTo>
                <a:cubicBezTo>
                  <a:pt x="9570" y="10548"/>
                  <a:pt x="9511" y="10506"/>
                  <a:pt x="9457" y="10455"/>
                </a:cubicBezTo>
                <a:cubicBezTo>
                  <a:pt x="8958" y="9988"/>
                  <a:pt x="8631" y="9478"/>
                  <a:pt x="8445" y="8950"/>
                </a:cubicBezTo>
                <a:cubicBezTo>
                  <a:pt x="8239" y="7563"/>
                  <a:pt x="8522" y="6110"/>
                  <a:pt x="9407" y="5159"/>
                </a:cubicBezTo>
                <a:close/>
                <a:moveTo>
                  <a:pt x="14031" y="4662"/>
                </a:moveTo>
                <a:lnTo>
                  <a:pt x="14031" y="4662"/>
                </a:lnTo>
                <a:cubicBezTo>
                  <a:pt x="15409" y="5488"/>
                  <a:pt x="16195" y="7133"/>
                  <a:pt x="15661" y="8877"/>
                </a:cubicBezTo>
                <a:lnTo>
                  <a:pt x="15659" y="8877"/>
                </a:lnTo>
                <a:cubicBezTo>
                  <a:pt x="15430" y="9624"/>
                  <a:pt x="15018" y="10217"/>
                  <a:pt x="14503" y="10657"/>
                </a:cubicBezTo>
                <a:cubicBezTo>
                  <a:pt x="15162" y="8733"/>
                  <a:pt x="15142" y="6226"/>
                  <a:pt x="14031" y="4662"/>
                </a:cubicBezTo>
                <a:close/>
                <a:moveTo>
                  <a:pt x="12255" y="4111"/>
                </a:moveTo>
                <a:lnTo>
                  <a:pt x="12255" y="4111"/>
                </a:lnTo>
                <a:cubicBezTo>
                  <a:pt x="12734" y="4141"/>
                  <a:pt x="13204" y="4257"/>
                  <a:pt x="13641" y="4456"/>
                </a:cubicBezTo>
                <a:cubicBezTo>
                  <a:pt x="13946" y="5706"/>
                  <a:pt x="14445" y="6784"/>
                  <a:pt x="14438" y="8128"/>
                </a:cubicBezTo>
                <a:cubicBezTo>
                  <a:pt x="14433" y="9221"/>
                  <a:pt x="14153" y="10170"/>
                  <a:pt x="13778" y="11136"/>
                </a:cubicBezTo>
                <a:lnTo>
                  <a:pt x="13777" y="11136"/>
                </a:lnTo>
                <a:cubicBezTo>
                  <a:pt x="13579" y="11237"/>
                  <a:pt x="13371" y="11320"/>
                  <a:pt x="13158" y="11383"/>
                </a:cubicBezTo>
                <a:cubicBezTo>
                  <a:pt x="13508" y="10596"/>
                  <a:pt x="13480" y="9389"/>
                  <a:pt x="13480" y="8738"/>
                </a:cubicBezTo>
                <a:cubicBezTo>
                  <a:pt x="13481" y="7105"/>
                  <a:pt x="13101" y="5512"/>
                  <a:pt x="12255" y="4111"/>
                </a:cubicBezTo>
                <a:close/>
                <a:moveTo>
                  <a:pt x="10574" y="4370"/>
                </a:moveTo>
                <a:cubicBezTo>
                  <a:pt x="11032" y="5394"/>
                  <a:pt x="11434" y="6425"/>
                  <a:pt x="11654" y="7535"/>
                </a:cubicBezTo>
                <a:cubicBezTo>
                  <a:pt x="11731" y="7917"/>
                  <a:pt x="12221" y="10964"/>
                  <a:pt x="11674" y="11503"/>
                </a:cubicBezTo>
                <a:cubicBezTo>
                  <a:pt x="11256" y="11451"/>
                  <a:pt x="10850" y="11331"/>
                  <a:pt x="10471" y="11147"/>
                </a:cubicBezTo>
                <a:cubicBezTo>
                  <a:pt x="10513" y="11076"/>
                  <a:pt x="10551" y="11003"/>
                  <a:pt x="10593" y="10933"/>
                </a:cubicBezTo>
                <a:cubicBezTo>
                  <a:pt x="10613" y="10979"/>
                  <a:pt x="10666" y="11005"/>
                  <a:pt x="10718" y="11005"/>
                </a:cubicBezTo>
                <a:cubicBezTo>
                  <a:pt x="10776" y="11005"/>
                  <a:pt x="10833" y="10974"/>
                  <a:pt x="10849" y="10909"/>
                </a:cubicBezTo>
                <a:cubicBezTo>
                  <a:pt x="10901" y="10692"/>
                  <a:pt x="10939" y="10473"/>
                  <a:pt x="10966" y="10253"/>
                </a:cubicBezTo>
                <a:cubicBezTo>
                  <a:pt x="11086" y="10020"/>
                  <a:pt x="11201" y="9789"/>
                  <a:pt x="11304" y="9554"/>
                </a:cubicBezTo>
                <a:cubicBezTo>
                  <a:pt x="11399" y="9337"/>
                  <a:pt x="11239" y="9113"/>
                  <a:pt x="11045" y="9113"/>
                </a:cubicBezTo>
                <a:cubicBezTo>
                  <a:pt x="11035" y="9113"/>
                  <a:pt x="11025" y="9113"/>
                  <a:pt x="11016" y="9115"/>
                </a:cubicBezTo>
                <a:cubicBezTo>
                  <a:pt x="10959" y="7642"/>
                  <a:pt x="10449" y="6136"/>
                  <a:pt x="9532" y="5039"/>
                </a:cubicBezTo>
                <a:cubicBezTo>
                  <a:pt x="9833" y="4751"/>
                  <a:pt x="10187" y="4523"/>
                  <a:pt x="10574" y="4370"/>
                </a:cubicBezTo>
                <a:close/>
                <a:moveTo>
                  <a:pt x="12017" y="4105"/>
                </a:moveTo>
                <a:cubicBezTo>
                  <a:pt x="12017" y="4115"/>
                  <a:pt x="12020" y="4125"/>
                  <a:pt x="12023" y="4134"/>
                </a:cubicBezTo>
                <a:cubicBezTo>
                  <a:pt x="12459" y="5230"/>
                  <a:pt x="12828" y="6325"/>
                  <a:pt x="12963" y="7502"/>
                </a:cubicBezTo>
                <a:cubicBezTo>
                  <a:pt x="13008" y="7897"/>
                  <a:pt x="13034" y="10935"/>
                  <a:pt x="12588" y="11499"/>
                </a:cubicBezTo>
                <a:lnTo>
                  <a:pt x="12586" y="11499"/>
                </a:lnTo>
                <a:cubicBezTo>
                  <a:pt x="12468" y="11513"/>
                  <a:pt x="12349" y="11524"/>
                  <a:pt x="12230" y="11527"/>
                </a:cubicBezTo>
                <a:cubicBezTo>
                  <a:pt x="12489" y="10895"/>
                  <a:pt x="12334" y="9818"/>
                  <a:pt x="12313" y="9394"/>
                </a:cubicBezTo>
                <a:cubicBezTo>
                  <a:pt x="12224" y="7606"/>
                  <a:pt x="11756" y="5824"/>
                  <a:pt x="10864" y="4269"/>
                </a:cubicBezTo>
                <a:cubicBezTo>
                  <a:pt x="11115" y="4193"/>
                  <a:pt x="11375" y="4142"/>
                  <a:pt x="11637" y="4117"/>
                </a:cubicBezTo>
                <a:cubicBezTo>
                  <a:pt x="11766" y="4105"/>
                  <a:pt x="11891" y="4105"/>
                  <a:pt x="12017" y="4105"/>
                </a:cubicBezTo>
                <a:close/>
                <a:moveTo>
                  <a:pt x="25741" y="16319"/>
                </a:moveTo>
                <a:cubicBezTo>
                  <a:pt x="26033" y="16319"/>
                  <a:pt x="26325" y="16353"/>
                  <a:pt x="26608" y="16425"/>
                </a:cubicBezTo>
                <a:cubicBezTo>
                  <a:pt x="26757" y="16463"/>
                  <a:pt x="26903" y="16513"/>
                  <a:pt x="27044" y="16574"/>
                </a:cubicBezTo>
                <a:cubicBezTo>
                  <a:pt x="28124" y="17916"/>
                  <a:pt x="26413" y="20133"/>
                  <a:pt x="25036" y="20799"/>
                </a:cubicBezTo>
                <a:cubicBezTo>
                  <a:pt x="24616" y="21002"/>
                  <a:pt x="24156" y="21111"/>
                  <a:pt x="23701" y="21111"/>
                </a:cubicBezTo>
                <a:cubicBezTo>
                  <a:pt x="23171" y="21111"/>
                  <a:pt x="22648" y="20963"/>
                  <a:pt x="22200" y="20645"/>
                </a:cubicBezTo>
                <a:cubicBezTo>
                  <a:pt x="21851" y="20398"/>
                  <a:pt x="21618" y="20077"/>
                  <a:pt x="21492" y="19731"/>
                </a:cubicBezTo>
                <a:cubicBezTo>
                  <a:pt x="21476" y="19396"/>
                  <a:pt x="21503" y="19061"/>
                  <a:pt x="21572" y="18733"/>
                </a:cubicBezTo>
                <a:cubicBezTo>
                  <a:pt x="21617" y="18728"/>
                  <a:pt x="21662" y="18715"/>
                  <a:pt x="21702" y="18694"/>
                </a:cubicBezTo>
                <a:cubicBezTo>
                  <a:pt x="22164" y="18440"/>
                  <a:pt x="22446" y="18033"/>
                  <a:pt x="22768" y="17649"/>
                </a:cubicBezTo>
                <a:cubicBezTo>
                  <a:pt x="23416" y="18221"/>
                  <a:pt x="24064" y="18791"/>
                  <a:pt x="24704" y="19359"/>
                </a:cubicBezTo>
                <a:cubicBezTo>
                  <a:pt x="24857" y="19496"/>
                  <a:pt x="25027" y="19554"/>
                  <a:pt x="25190" y="19554"/>
                </a:cubicBezTo>
                <a:cubicBezTo>
                  <a:pt x="25767" y="19554"/>
                  <a:pt x="26268" y="18836"/>
                  <a:pt x="25734" y="18328"/>
                </a:cubicBezTo>
                <a:cubicBezTo>
                  <a:pt x="25166" y="17789"/>
                  <a:pt x="24597" y="17246"/>
                  <a:pt x="24027" y="16699"/>
                </a:cubicBezTo>
                <a:cubicBezTo>
                  <a:pt x="24563" y="16456"/>
                  <a:pt x="25153" y="16319"/>
                  <a:pt x="25741" y="16319"/>
                </a:cubicBezTo>
                <a:close/>
                <a:moveTo>
                  <a:pt x="27895" y="17098"/>
                </a:moveTo>
                <a:cubicBezTo>
                  <a:pt x="28227" y="17383"/>
                  <a:pt x="28508" y="17724"/>
                  <a:pt x="28723" y="18106"/>
                </a:cubicBezTo>
                <a:cubicBezTo>
                  <a:pt x="28458" y="19552"/>
                  <a:pt x="27924" y="20816"/>
                  <a:pt x="26655" y="21718"/>
                </a:cubicBezTo>
                <a:cubicBezTo>
                  <a:pt x="25884" y="22266"/>
                  <a:pt x="25025" y="22582"/>
                  <a:pt x="24076" y="22639"/>
                </a:cubicBezTo>
                <a:cubicBezTo>
                  <a:pt x="24017" y="22642"/>
                  <a:pt x="23950" y="22644"/>
                  <a:pt x="23875" y="22644"/>
                </a:cubicBezTo>
                <a:cubicBezTo>
                  <a:pt x="23571" y="22644"/>
                  <a:pt x="23149" y="22613"/>
                  <a:pt x="22716" y="22526"/>
                </a:cubicBezTo>
                <a:cubicBezTo>
                  <a:pt x="22231" y="22010"/>
                  <a:pt x="21886" y="21431"/>
                  <a:pt x="21690" y="20830"/>
                </a:cubicBezTo>
                <a:lnTo>
                  <a:pt x="21690" y="20830"/>
                </a:lnTo>
                <a:cubicBezTo>
                  <a:pt x="22236" y="21348"/>
                  <a:pt x="23021" y="21617"/>
                  <a:pt x="23774" y="21617"/>
                </a:cubicBezTo>
                <a:cubicBezTo>
                  <a:pt x="23888" y="21617"/>
                  <a:pt x="24001" y="21610"/>
                  <a:pt x="24112" y="21598"/>
                </a:cubicBezTo>
                <a:cubicBezTo>
                  <a:pt x="25882" y="21400"/>
                  <a:pt x="28208" y="18898"/>
                  <a:pt x="27895" y="17098"/>
                </a:cubicBezTo>
                <a:close/>
                <a:moveTo>
                  <a:pt x="4132" y="21347"/>
                </a:moveTo>
                <a:lnTo>
                  <a:pt x="4132" y="21347"/>
                </a:lnTo>
                <a:cubicBezTo>
                  <a:pt x="4450" y="21713"/>
                  <a:pt x="4661" y="22218"/>
                  <a:pt x="4648" y="22688"/>
                </a:cubicBezTo>
                <a:cubicBezTo>
                  <a:pt x="4476" y="22239"/>
                  <a:pt x="4293" y="21798"/>
                  <a:pt x="4132" y="21347"/>
                </a:cubicBezTo>
                <a:close/>
                <a:moveTo>
                  <a:pt x="2094" y="22062"/>
                </a:moveTo>
                <a:cubicBezTo>
                  <a:pt x="2166" y="22580"/>
                  <a:pt x="2241" y="23104"/>
                  <a:pt x="2354" y="23612"/>
                </a:cubicBezTo>
                <a:cubicBezTo>
                  <a:pt x="2209" y="23502"/>
                  <a:pt x="2084" y="23367"/>
                  <a:pt x="1985" y="23213"/>
                </a:cubicBezTo>
                <a:cubicBezTo>
                  <a:pt x="1858" y="23010"/>
                  <a:pt x="1761" y="22723"/>
                  <a:pt x="1712" y="22412"/>
                </a:cubicBezTo>
                <a:cubicBezTo>
                  <a:pt x="1816" y="22378"/>
                  <a:pt x="1908" y="22323"/>
                  <a:pt x="1972" y="22248"/>
                </a:cubicBezTo>
                <a:cubicBezTo>
                  <a:pt x="2019" y="22190"/>
                  <a:pt x="2059" y="22128"/>
                  <a:pt x="2094" y="22062"/>
                </a:cubicBezTo>
                <a:close/>
                <a:moveTo>
                  <a:pt x="29081" y="18929"/>
                </a:moveTo>
                <a:lnTo>
                  <a:pt x="29081" y="18930"/>
                </a:lnTo>
                <a:cubicBezTo>
                  <a:pt x="29363" y="19840"/>
                  <a:pt x="29336" y="20848"/>
                  <a:pt x="28921" y="21706"/>
                </a:cubicBezTo>
                <a:cubicBezTo>
                  <a:pt x="28288" y="23017"/>
                  <a:pt x="26888" y="23727"/>
                  <a:pt x="25492" y="23727"/>
                </a:cubicBezTo>
                <a:cubicBezTo>
                  <a:pt x="24668" y="23727"/>
                  <a:pt x="23846" y="23480"/>
                  <a:pt x="23183" y="22963"/>
                </a:cubicBezTo>
                <a:lnTo>
                  <a:pt x="23183" y="22963"/>
                </a:lnTo>
                <a:cubicBezTo>
                  <a:pt x="23552" y="23022"/>
                  <a:pt x="23905" y="23051"/>
                  <a:pt x="24198" y="23051"/>
                </a:cubicBezTo>
                <a:cubicBezTo>
                  <a:pt x="24347" y="23051"/>
                  <a:pt x="24480" y="23044"/>
                  <a:pt x="24592" y="23029"/>
                </a:cubicBezTo>
                <a:cubicBezTo>
                  <a:pt x="26773" y="22734"/>
                  <a:pt x="28616" y="21040"/>
                  <a:pt x="29081" y="18929"/>
                </a:cubicBezTo>
                <a:close/>
                <a:moveTo>
                  <a:pt x="3135" y="20825"/>
                </a:moveTo>
                <a:cubicBezTo>
                  <a:pt x="3311" y="20825"/>
                  <a:pt x="3491" y="20875"/>
                  <a:pt x="3656" y="20961"/>
                </a:cubicBezTo>
                <a:cubicBezTo>
                  <a:pt x="3657" y="20976"/>
                  <a:pt x="3661" y="20993"/>
                  <a:pt x="3663" y="21009"/>
                </a:cubicBezTo>
                <a:cubicBezTo>
                  <a:pt x="3656" y="21030"/>
                  <a:pt x="3647" y="21051"/>
                  <a:pt x="3641" y="21072"/>
                </a:cubicBezTo>
                <a:cubicBezTo>
                  <a:pt x="3621" y="21137"/>
                  <a:pt x="3651" y="21196"/>
                  <a:pt x="3697" y="21233"/>
                </a:cubicBezTo>
                <a:cubicBezTo>
                  <a:pt x="3821" y="21992"/>
                  <a:pt x="4033" y="22752"/>
                  <a:pt x="4420" y="23383"/>
                </a:cubicBezTo>
                <a:cubicBezTo>
                  <a:pt x="4377" y="23441"/>
                  <a:pt x="4329" y="23494"/>
                  <a:pt x="4277" y="23544"/>
                </a:cubicBezTo>
                <a:lnTo>
                  <a:pt x="4276" y="23544"/>
                </a:lnTo>
                <a:cubicBezTo>
                  <a:pt x="4147" y="23661"/>
                  <a:pt x="3999" y="23755"/>
                  <a:pt x="3838" y="23822"/>
                </a:cubicBezTo>
                <a:cubicBezTo>
                  <a:pt x="3681" y="23377"/>
                  <a:pt x="3463" y="22951"/>
                  <a:pt x="3325" y="22494"/>
                </a:cubicBezTo>
                <a:cubicBezTo>
                  <a:pt x="3162" y="21951"/>
                  <a:pt x="3080" y="21394"/>
                  <a:pt x="2974" y="20839"/>
                </a:cubicBezTo>
                <a:cubicBezTo>
                  <a:pt x="3027" y="20830"/>
                  <a:pt x="3081" y="20825"/>
                  <a:pt x="3135" y="20825"/>
                </a:cubicBezTo>
                <a:close/>
                <a:moveTo>
                  <a:pt x="2618" y="21003"/>
                </a:moveTo>
                <a:lnTo>
                  <a:pt x="2618" y="21003"/>
                </a:lnTo>
                <a:cubicBezTo>
                  <a:pt x="2610" y="21938"/>
                  <a:pt x="2832" y="23104"/>
                  <a:pt x="3325" y="23932"/>
                </a:cubicBezTo>
                <a:cubicBezTo>
                  <a:pt x="3310" y="23933"/>
                  <a:pt x="3294" y="23933"/>
                  <a:pt x="3278" y="23933"/>
                </a:cubicBezTo>
                <a:cubicBezTo>
                  <a:pt x="3134" y="23933"/>
                  <a:pt x="2991" y="23913"/>
                  <a:pt x="2853" y="23872"/>
                </a:cubicBezTo>
                <a:cubicBezTo>
                  <a:pt x="2744" y="23067"/>
                  <a:pt x="2516" y="22253"/>
                  <a:pt x="2314" y="21464"/>
                </a:cubicBezTo>
                <a:cubicBezTo>
                  <a:pt x="2350" y="21361"/>
                  <a:pt x="2400" y="21260"/>
                  <a:pt x="2462" y="21169"/>
                </a:cubicBezTo>
                <a:cubicBezTo>
                  <a:pt x="2506" y="21107"/>
                  <a:pt x="2558" y="21051"/>
                  <a:pt x="2618" y="21003"/>
                </a:cubicBezTo>
                <a:close/>
                <a:moveTo>
                  <a:pt x="32126" y="1"/>
                </a:moveTo>
                <a:cubicBezTo>
                  <a:pt x="31323" y="1"/>
                  <a:pt x="30546" y="369"/>
                  <a:pt x="30075" y="1049"/>
                </a:cubicBezTo>
                <a:cubicBezTo>
                  <a:pt x="29894" y="1313"/>
                  <a:pt x="29762" y="1606"/>
                  <a:pt x="29685" y="1915"/>
                </a:cubicBezTo>
                <a:cubicBezTo>
                  <a:pt x="29466" y="2456"/>
                  <a:pt x="29447" y="3070"/>
                  <a:pt x="29668" y="3630"/>
                </a:cubicBezTo>
                <a:cubicBezTo>
                  <a:pt x="29978" y="4415"/>
                  <a:pt x="30637" y="4960"/>
                  <a:pt x="31382" y="5195"/>
                </a:cubicBezTo>
                <a:cubicBezTo>
                  <a:pt x="30546" y="6732"/>
                  <a:pt x="29755" y="8294"/>
                  <a:pt x="29009" y="9878"/>
                </a:cubicBezTo>
                <a:cubicBezTo>
                  <a:pt x="28225" y="11546"/>
                  <a:pt x="27286" y="13351"/>
                  <a:pt x="26770" y="15158"/>
                </a:cubicBezTo>
                <a:cubicBezTo>
                  <a:pt x="26431" y="15086"/>
                  <a:pt x="26084" y="15051"/>
                  <a:pt x="25737" y="15051"/>
                </a:cubicBezTo>
                <a:cubicBezTo>
                  <a:pt x="25060" y="15051"/>
                  <a:pt x="24380" y="15183"/>
                  <a:pt x="23751" y="15430"/>
                </a:cubicBezTo>
                <a:cubicBezTo>
                  <a:pt x="23471" y="15476"/>
                  <a:pt x="23197" y="15553"/>
                  <a:pt x="22935" y="15660"/>
                </a:cubicBezTo>
                <a:cubicBezTo>
                  <a:pt x="20905" y="13737"/>
                  <a:pt x="18830" y="11837"/>
                  <a:pt x="16633" y="10158"/>
                </a:cubicBezTo>
                <a:cubicBezTo>
                  <a:pt x="16751" y="9931"/>
                  <a:pt x="16852" y="9696"/>
                  <a:pt x="16936" y="9456"/>
                </a:cubicBezTo>
                <a:cubicBezTo>
                  <a:pt x="18116" y="5988"/>
                  <a:pt x="15474" y="2670"/>
                  <a:pt x="12008" y="2670"/>
                </a:cubicBezTo>
                <a:cubicBezTo>
                  <a:pt x="11713" y="2670"/>
                  <a:pt x="11413" y="2694"/>
                  <a:pt x="11109" y="2743"/>
                </a:cubicBezTo>
                <a:cubicBezTo>
                  <a:pt x="7757" y="3292"/>
                  <a:pt x="5808" y="7543"/>
                  <a:pt x="7713" y="10306"/>
                </a:cubicBezTo>
                <a:cubicBezTo>
                  <a:pt x="7866" y="10571"/>
                  <a:pt x="8043" y="10822"/>
                  <a:pt x="8242" y="11054"/>
                </a:cubicBezTo>
                <a:cubicBezTo>
                  <a:pt x="8437" y="11277"/>
                  <a:pt x="8650" y="11485"/>
                  <a:pt x="8877" y="11673"/>
                </a:cubicBezTo>
                <a:cubicBezTo>
                  <a:pt x="8169" y="12760"/>
                  <a:pt x="7533" y="13914"/>
                  <a:pt x="6898" y="14949"/>
                </a:cubicBezTo>
                <a:cubicBezTo>
                  <a:pt x="6032" y="16364"/>
                  <a:pt x="5044" y="17822"/>
                  <a:pt x="4317" y="19357"/>
                </a:cubicBezTo>
                <a:cubicBezTo>
                  <a:pt x="3940" y="19175"/>
                  <a:pt x="3537" y="19084"/>
                  <a:pt x="3136" y="19084"/>
                </a:cubicBezTo>
                <a:cubicBezTo>
                  <a:pt x="2551" y="19084"/>
                  <a:pt x="1971" y="19278"/>
                  <a:pt x="1493" y="19666"/>
                </a:cubicBezTo>
                <a:cubicBezTo>
                  <a:pt x="1421" y="19724"/>
                  <a:pt x="1353" y="19788"/>
                  <a:pt x="1288" y="19853"/>
                </a:cubicBezTo>
                <a:cubicBezTo>
                  <a:pt x="1005" y="19986"/>
                  <a:pt x="760" y="20189"/>
                  <a:pt x="578" y="20442"/>
                </a:cubicBezTo>
                <a:cubicBezTo>
                  <a:pt x="3" y="21266"/>
                  <a:pt x="0" y="22476"/>
                  <a:pt x="318" y="23394"/>
                </a:cubicBezTo>
                <a:cubicBezTo>
                  <a:pt x="793" y="24766"/>
                  <a:pt x="2029" y="25582"/>
                  <a:pt x="3317" y="25582"/>
                </a:cubicBezTo>
                <a:cubicBezTo>
                  <a:pt x="3993" y="25582"/>
                  <a:pt x="4683" y="25357"/>
                  <a:pt x="5286" y="24870"/>
                </a:cubicBezTo>
                <a:cubicBezTo>
                  <a:pt x="6926" y="23545"/>
                  <a:pt x="6474" y="21038"/>
                  <a:pt x="4975" y="19786"/>
                </a:cubicBezTo>
                <a:cubicBezTo>
                  <a:pt x="5861" y="18451"/>
                  <a:pt x="6601" y="16991"/>
                  <a:pt x="7440" y="15647"/>
                </a:cubicBezTo>
                <a:cubicBezTo>
                  <a:pt x="8141" y="14525"/>
                  <a:pt x="8983" y="13408"/>
                  <a:pt x="9754" y="12263"/>
                </a:cubicBezTo>
                <a:cubicBezTo>
                  <a:pt x="10515" y="12669"/>
                  <a:pt x="11345" y="12866"/>
                  <a:pt x="12168" y="12866"/>
                </a:cubicBezTo>
                <a:cubicBezTo>
                  <a:pt x="13591" y="12866"/>
                  <a:pt x="14989" y="12276"/>
                  <a:pt x="15959" y="11158"/>
                </a:cubicBezTo>
                <a:cubicBezTo>
                  <a:pt x="17703" y="13071"/>
                  <a:pt x="19638" y="14863"/>
                  <a:pt x="21595" y="16608"/>
                </a:cubicBezTo>
                <a:cubicBezTo>
                  <a:pt x="20579" y="17737"/>
                  <a:pt x="20201" y="19474"/>
                  <a:pt x="20622" y="21087"/>
                </a:cubicBezTo>
                <a:cubicBezTo>
                  <a:pt x="20529" y="21504"/>
                  <a:pt x="20700" y="21849"/>
                  <a:pt x="21021" y="22127"/>
                </a:cubicBezTo>
                <a:cubicBezTo>
                  <a:pt x="21030" y="22145"/>
                  <a:pt x="21037" y="22162"/>
                  <a:pt x="21047" y="22181"/>
                </a:cubicBezTo>
                <a:cubicBezTo>
                  <a:pt x="21464" y="22969"/>
                  <a:pt x="22080" y="23635"/>
                  <a:pt x="22834" y="24112"/>
                </a:cubicBezTo>
                <a:cubicBezTo>
                  <a:pt x="23111" y="24337"/>
                  <a:pt x="23434" y="24500"/>
                  <a:pt x="23779" y="24592"/>
                </a:cubicBezTo>
                <a:cubicBezTo>
                  <a:pt x="24377" y="24820"/>
                  <a:pt x="25014" y="24938"/>
                  <a:pt x="25653" y="24938"/>
                </a:cubicBezTo>
                <a:cubicBezTo>
                  <a:pt x="26938" y="24938"/>
                  <a:pt x="28232" y="24460"/>
                  <a:pt x="29242" y="23441"/>
                </a:cubicBezTo>
                <a:cubicBezTo>
                  <a:pt x="31489" y="21171"/>
                  <a:pt x="30665" y="17008"/>
                  <a:pt x="27890" y="15554"/>
                </a:cubicBezTo>
                <a:cubicBezTo>
                  <a:pt x="27687" y="15450"/>
                  <a:pt x="27477" y="15363"/>
                  <a:pt x="27260" y="15293"/>
                </a:cubicBezTo>
                <a:cubicBezTo>
                  <a:pt x="28160" y="13554"/>
                  <a:pt x="28800" y="11634"/>
                  <a:pt x="29632" y="9868"/>
                </a:cubicBezTo>
                <a:cubicBezTo>
                  <a:pt x="30359" y="8325"/>
                  <a:pt x="31134" y="6808"/>
                  <a:pt x="31942" y="5308"/>
                </a:cubicBezTo>
                <a:cubicBezTo>
                  <a:pt x="32029" y="5316"/>
                  <a:pt x="32117" y="5321"/>
                  <a:pt x="32204" y="5321"/>
                </a:cubicBezTo>
                <a:cubicBezTo>
                  <a:pt x="32892" y="5321"/>
                  <a:pt x="33575" y="5053"/>
                  <a:pt x="34071" y="4464"/>
                </a:cubicBezTo>
                <a:cubicBezTo>
                  <a:pt x="35347" y="2948"/>
                  <a:pt x="34697" y="521"/>
                  <a:pt x="32711" y="67"/>
                </a:cubicBezTo>
                <a:cubicBezTo>
                  <a:pt x="32517" y="22"/>
                  <a:pt x="32320" y="1"/>
                  <a:pt x="3212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1"/>
          <p:cNvSpPr/>
          <p:nvPr/>
        </p:nvSpPr>
        <p:spPr>
          <a:xfrm>
            <a:off x="7125750" y="544900"/>
            <a:ext cx="564034" cy="445373"/>
          </a:xfrm>
          <a:custGeom>
            <a:avLst/>
            <a:gdLst/>
            <a:ahLst/>
            <a:cxnLst/>
            <a:rect l="l" t="t" r="r" b="b"/>
            <a:pathLst>
              <a:path w="39020" h="30811" extrusionOk="0">
                <a:moveTo>
                  <a:pt x="30681" y="3474"/>
                </a:moveTo>
                <a:cubicBezTo>
                  <a:pt x="32090" y="5955"/>
                  <a:pt x="33478" y="8448"/>
                  <a:pt x="34883" y="10930"/>
                </a:cubicBezTo>
                <a:cubicBezTo>
                  <a:pt x="35369" y="11788"/>
                  <a:pt x="35855" y="12647"/>
                  <a:pt x="36340" y="13505"/>
                </a:cubicBezTo>
                <a:cubicBezTo>
                  <a:pt x="34784" y="12409"/>
                  <a:pt x="33095" y="11459"/>
                  <a:pt x="31412" y="10597"/>
                </a:cubicBezTo>
                <a:cubicBezTo>
                  <a:pt x="29978" y="9864"/>
                  <a:pt x="28301" y="8917"/>
                  <a:pt x="26670" y="8527"/>
                </a:cubicBezTo>
                <a:cubicBezTo>
                  <a:pt x="27959" y="6807"/>
                  <a:pt x="29296" y="5122"/>
                  <a:pt x="30681" y="3474"/>
                </a:cubicBezTo>
                <a:close/>
                <a:moveTo>
                  <a:pt x="29411" y="1254"/>
                </a:moveTo>
                <a:cubicBezTo>
                  <a:pt x="29708" y="1768"/>
                  <a:pt x="30001" y="2286"/>
                  <a:pt x="30296" y="2802"/>
                </a:cubicBezTo>
                <a:cubicBezTo>
                  <a:pt x="30250" y="2825"/>
                  <a:pt x="30209" y="2858"/>
                  <a:pt x="30176" y="2898"/>
                </a:cubicBezTo>
                <a:cubicBezTo>
                  <a:pt x="28464" y="4922"/>
                  <a:pt x="26824" y="7005"/>
                  <a:pt x="25256" y="9144"/>
                </a:cubicBezTo>
                <a:cubicBezTo>
                  <a:pt x="24435" y="10273"/>
                  <a:pt x="23639" y="11420"/>
                  <a:pt x="22870" y="12586"/>
                </a:cubicBezTo>
                <a:cubicBezTo>
                  <a:pt x="22370" y="13341"/>
                  <a:pt x="21985" y="14172"/>
                  <a:pt x="21048" y="14438"/>
                </a:cubicBezTo>
                <a:cubicBezTo>
                  <a:pt x="20343" y="14637"/>
                  <a:pt x="19521" y="14657"/>
                  <a:pt x="18799" y="14757"/>
                </a:cubicBezTo>
                <a:cubicBezTo>
                  <a:pt x="15724" y="15183"/>
                  <a:pt x="12643" y="15575"/>
                  <a:pt x="9548" y="15813"/>
                </a:cubicBezTo>
                <a:cubicBezTo>
                  <a:pt x="6956" y="16012"/>
                  <a:pt x="4377" y="15977"/>
                  <a:pt x="1788" y="16009"/>
                </a:cubicBezTo>
                <a:cubicBezTo>
                  <a:pt x="1837" y="15879"/>
                  <a:pt x="1855" y="15736"/>
                  <a:pt x="1816" y="15615"/>
                </a:cubicBezTo>
                <a:cubicBezTo>
                  <a:pt x="1798" y="15556"/>
                  <a:pt x="1778" y="15497"/>
                  <a:pt x="1759" y="15438"/>
                </a:cubicBezTo>
                <a:cubicBezTo>
                  <a:pt x="1745" y="15392"/>
                  <a:pt x="1726" y="15347"/>
                  <a:pt x="1703" y="15306"/>
                </a:cubicBezTo>
                <a:cubicBezTo>
                  <a:pt x="10986" y="10717"/>
                  <a:pt x="20120" y="5833"/>
                  <a:pt x="29411" y="1254"/>
                </a:cubicBezTo>
                <a:close/>
                <a:moveTo>
                  <a:pt x="26395" y="8892"/>
                </a:moveTo>
                <a:cubicBezTo>
                  <a:pt x="28004" y="9838"/>
                  <a:pt x="29911" y="10434"/>
                  <a:pt x="31549" y="11326"/>
                </a:cubicBezTo>
                <a:cubicBezTo>
                  <a:pt x="33390" y="12329"/>
                  <a:pt x="35083" y="13505"/>
                  <a:pt x="36814" y="14674"/>
                </a:cubicBezTo>
                <a:cubicBezTo>
                  <a:pt x="36810" y="14693"/>
                  <a:pt x="36810" y="14712"/>
                  <a:pt x="36805" y="14732"/>
                </a:cubicBezTo>
                <a:cubicBezTo>
                  <a:pt x="36673" y="15199"/>
                  <a:pt x="36153" y="15305"/>
                  <a:pt x="35745" y="15521"/>
                </a:cubicBezTo>
                <a:cubicBezTo>
                  <a:pt x="33939" y="16469"/>
                  <a:pt x="32140" y="17429"/>
                  <a:pt x="30339" y="18384"/>
                </a:cubicBezTo>
                <a:lnTo>
                  <a:pt x="10312" y="29005"/>
                </a:lnTo>
                <a:cubicBezTo>
                  <a:pt x="10650" y="26988"/>
                  <a:pt x="10593" y="24814"/>
                  <a:pt x="10861" y="22800"/>
                </a:cubicBezTo>
                <a:cubicBezTo>
                  <a:pt x="11148" y="20642"/>
                  <a:pt x="11717" y="18486"/>
                  <a:pt x="11935" y="16319"/>
                </a:cubicBezTo>
                <a:cubicBezTo>
                  <a:pt x="14570" y="16042"/>
                  <a:pt x="17185" y="15652"/>
                  <a:pt x="19712" y="15320"/>
                </a:cubicBezTo>
                <a:cubicBezTo>
                  <a:pt x="20602" y="15204"/>
                  <a:pt x="21612" y="15215"/>
                  <a:pt x="22318" y="14591"/>
                </a:cubicBezTo>
                <a:cubicBezTo>
                  <a:pt x="23239" y="13777"/>
                  <a:pt x="23839" y="12448"/>
                  <a:pt x="24543" y="11446"/>
                </a:cubicBezTo>
                <a:cubicBezTo>
                  <a:pt x="25149" y="10585"/>
                  <a:pt x="25769" y="9736"/>
                  <a:pt x="26395" y="8892"/>
                </a:cubicBezTo>
                <a:close/>
                <a:moveTo>
                  <a:pt x="11565" y="16355"/>
                </a:moveTo>
                <a:cubicBezTo>
                  <a:pt x="10848" y="18447"/>
                  <a:pt x="10590" y="20799"/>
                  <a:pt x="10286" y="22960"/>
                </a:cubicBezTo>
                <a:cubicBezTo>
                  <a:pt x="10010" y="24932"/>
                  <a:pt x="9540" y="27177"/>
                  <a:pt x="9673" y="29206"/>
                </a:cubicBezTo>
                <a:cubicBezTo>
                  <a:pt x="8215" y="27203"/>
                  <a:pt x="6825" y="25154"/>
                  <a:pt x="5529" y="23041"/>
                </a:cubicBezTo>
                <a:cubicBezTo>
                  <a:pt x="4815" y="21877"/>
                  <a:pt x="4127" y="20697"/>
                  <a:pt x="3466" y="19503"/>
                </a:cubicBezTo>
                <a:cubicBezTo>
                  <a:pt x="3136" y="18907"/>
                  <a:pt x="2811" y="18305"/>
                  <a:pt x="2495" y="17701"/>
                </a:cubicBezTo>
                <a:cubicBezTo>
                  <a:pt x="2372" y="17469"/>
                  <a:pt x="2008" y="16935"/>
                  <a:pt x="1782" y="16461"/>
                </a:cubicBezTo>
                <a:lnTo>
                  <a:pt x="1782" y="16461"/>
                </a:lnTo>
                <a:cubicBezTo>
                  <a:pt x="3104" y="16615"/>
                  <a:pt x="4445" y="16680"/>
                  <a:pt x="5796" y="16680"/>
                </a:cubicBezTo>
                <a:cubicBezTo>
                  <a:pt x="7709" y="16680"/>
                  <a:pt x="9641" y="16549"/>
                  <a:pt x="11565" y="16355"/>
                </a:cubicBezTo>
                <a:close/>
                <a:moveTo>
                  <a:pt x="29638" y="1"/>
                </a:moveTo>
                <a:cubicBezTo>
                  <a:pt x="29542" y="1"/>
                  <a:pt x="29444" y="23"/>
                  <a:pt x="29354" y="67"/>
                </a:cubicBezTo>
                <a:cubicBezTo>
                  <a:pt x="19808" y="4672"/>
                  <a:pt x="10218" y="9366"/>
                  <a:pt x="1071" y="14724"/>
                </a:cubicBezTo>
                <a:cubicBezTo>
                  <a:pt x="965" y="14785"/>
                  <a:pt x="908" y="14870"/>
                  <a:pt x="886" y="14959"/>
                </a:cubicBezTo>
                <a:cubicBezTo>
                  <a:pt x="700" y="14987"/>
                  <a:pt x="517" y="15082"/>
                  <a:pt x="443" y="15256"/>
                </a:cubicBezTo>
                <a:cubicBezTo>
                  <a:pt x="1" y="16298"/>
                  <a:pt x="752" y="17207"/>
                  <a:pt x="1237" y="18139"/>
                </a:cubicBezTo>
                <a:cubicBezTo>
                  <a:pt x="1987" y="19577"/>
                  <a:pt x="2773" y="20994"/>
                  <a:pt x="3599" y="22390"/>
                </a:cubicBezTo>
                <a:cubicBezTo>
                  <a:pt x="5248" y="25185"/>
                  <a:pt x="7051" y="27880"/>
                  <a:pt x="8980" y="30488"/>
                </a:cubicBezTo>
                <a:cubicBezTo>
                  <a:pt x="9128" y="30689"/>
                  <a:pt x="9332" y="30810"/>
                  <a:pt x="9556" y="30810"/>
                </a:cubicBezTo>
                <a:cubicBezTo>
                  <a:pt x="9661" y="30810"/>
                  <a:pt x="9771" y="30783"/>
                  <a:pt x="9882" y="30724"/>
                </a:cubicBezTo>
                <a:lnTo>
                  <a:pt x="33215" y="18348"/>
                </a:lnTo>
                <a:cubicBezTo>
                  <a:pt x="34116" y="17871"/>
                  <a:pt x="35016" y="17394"/>
                  <a:pt x="35917" y="16917"/>
                </a:cubicBezTo>
                <a:cubicBezTo>
                  <a:pt x="36568" y="16569"/>
                  <a:pt x="37474" y="16245"/>
                  <a:pt x="37968" y="15675"/>
                </a:cubicBezTo>
                <a:cubicBezTo>
                  <a:pt x="39019" y="14464"/>
                  <a:pt x="37236" y="12516"/>
                  <a:pt x="36631" y="11474"/>
                </a:cubicBezTo>
                <a:cubicBezTo>
                  <a:pt x="34460" y="7732"/>
                  <a:pt x="32244" y="4018"/>
                  <a:pt x="30100" y="262"/>
                </a:cubicBezTo>
                <a:cubicBezTo>
                  <a:pt x="29998" y="84"/>
                  <a:pt x="29822" y="1"/>
                  <a:pt x="296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1"/>
          <p:cNvSpPr txBox="1">
            <a:spLocks noGrp="1"/>
          </p:cNvSpPr>
          <p:nvPr>
            <p:ph type="title"/>
          </p:nvPr>
        </p:nvSpPr>
        <p:spPr>
          <a:xfrm>
            <a:off x="907470" y="1939334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σ</a:t>
            </a:r>
            <a:r>
              <a:rPr lang="en-US" baseline="30000" dirty="0"/>
              <a:t>2</a:t>
            </a:r>
            <a:endParaRPr dirty="0"/>
          </a:p>
        </p:txBody>
      </p:sp>
      <p:sp>
        <p:nvSpPr>
          <p:cNvPr id="199" name="Google Shape;199;p31"/>
          <p:cNvSpPr txBox="1">
            <a:spLocks noGrp="1"/>
          </p:cNvSpPr>
          <p:nvPr>
            <p:ph type="title" idx="2"/>
          </p:nvPr>
        </p:nvSpPr>
        <p:spPr>
          <a:xfrm>
            <a:off x="5292080" y="2067694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Homogenitas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</a:t>
            </a:r>
            <a:r>
              <a:rPr lang="en-US" dirty="0" err="1"/>
              <a:t>Populasi</a:t>
            </a:r>
            <a:endParaRPr dirty="0"/>
          </a:p>
        </p:txBody>
      </p:sp>
      <p:sp>
        <p:nvSpPr>
          <p:cNvPr id="201" name="Google Shape;201;p31"/>
          <p:cNvSpPr txBox="1">
            <a:spLocks noGrp="1"/>
          </p:cNvSpPr>
          <p:nvPr>
            <p:ph type="title" idx="4"/>
          </p:nvPr>
        </p:nvSpPr>
        <p:spPr>
          <a:xfrm>
            <a:off x="899592" y="3435846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Kesamaan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203" name="Google Shape;203;p31"/>
          <p:cNvSpPr txBox="1">
            <a:spLocks noGrp="1"/>
          </p:cNvSpPr>
          <p:nvPr>
            <p:ph type="title" idx="6"/>
          </p:nvPr>
        </p:nvSpPr>
        <p:spPr>
          <a:xfrm>
            <a:off x="5292080" y="3435846"/>
            <a:ext cx="2917800" cy="48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endParaRPr dirty="0"/>
          </a:p>
        </p:txBody>
      </p:sp>
      <p:pic>
        <p:nvPicPr>
          <p:cNvPr id="205" name="Google Shape;205;p31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 rot="-8782544" flipH="1">
            <a:off x="2490549" y="1039473"/>
            <a:ext cx="1124399" cy="51003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9"/>
          <p:cNvSpPr txBox="1">
            <a:spLocks noGrp="1"/>
          </p:cNvSpPr>
          <p:nvPr>
            <p:ph type="subTitle" idx="8"/>
          </p:nvPr>
        </p:nvSpPr>
        <p:spPr>
          <a:xfrm>
            <a:off x="971600" y="1275606"/>
            <a:ext cx="6840760" cy="18722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just"/>
            <a:r>
              <a:rPr lang="en-US" dirty="0" smtClean="0"/>
              <a:t>	Dan </a:t>
            </a:r>
            <a:r>
              <a:rPr lang="en-US" dirty="0" err="1"/>
              <a:t>d</a:t>
            </a:r>
            <a:r>
              <a:rPr lang="en-US" dirty="0" err="1" smtClean="0"/>
              <a:t>idapat</a:t>
            </a:r>
            <a:r>
              <a:rPr lang="en-US" dirty="0" smtClean="0"/>
              <a:t> </a:t>
            </a:r>
            <a:r>
              <a:rPr lang="en-US" dirty="0"/>
              <a:t>n = 257,35.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paling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berukuran</a:t>
            </a:r>
            <a:r>
              <a:rPr lang="en-US" dirty="0"/>
              <a:t> 258</a:t>
            </a:r>
            <a:r>
              <a:rPr lang="en-US" dirty="0" smtClean="0"/>
              <a:t>.</a:t>
            </a:r>
          </a:p>
          <a:p>
            <a:pPr algn="just"/>
            <a:endParaRPr lang="en-US" dirty="0"/>
          </a:p>
          <a:p>
            <a:pPr algn="just"/>
            <a:r>
              <a:rPr lang="en-US" dirty="0" smtClean="0"/>
              <a:t>	</a:t>
            </a:r>
            <a:r>
              <a:rPr lang="en-US" dirty="0" err="1" smtClean="0"/>
              <a:t>Masukkan</a:t>
            </a:r>
            <a:r>
              <a:rPr lang="en-US" dirty="0" smtClean="0"/>
              <a:t> </a:t>
            </a:r>
            <a:r>
              <a:rPr lang="en-US" dirty="0"/>
              <a:t>n = 258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didapat</a:t>
            </a:r>
            <a:r>
              <a:rPr lang="en-US" dirty="0"/>
              <a:t> x = 90. </a:t>
            </a:r>
            <a:r>
              <a:rPr lang="en-US" dirty="0" err="1"/>
              <a:t>Jadi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berukuran</a:t>
            </a:r>
            <a:r>
              <a:rPr lang="en-US" dirty="0"/>
              <a:t> n = 258 </a:t>
            </a:r>
            <a:r>
              <a:rPr lang="en-US" dirty="0" err="1"/>
              <a:t>didapat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90 orang </a:t>
            </a:r>
            <a:r>
              <a:rPr lang="en-US" dirty="0" err="1"/>
              <a:t>menderita</a:t>
            </a:r>
            <a:r>
              <a:rPr lang="en-US" dirty="0"/>
              <a:t> </a:t>
            </a:r>
            <a:r>
              <a:rPr lang="en-US" dirty="0" err="1"/>
              <a:t>penyakit</a:t>
            </a:r>
            <a:r>
              <a:rPr lang="en-US" dirty="0"/>
              <a:t> A, </a:t>
            </a:r>
            <a:r>
              <a:rPr lang="en-US" dirty="0" err="1"/>
              <a:t>maka</a:t>
            </a:r>
            <a:r>
              <a:rPr lang="en-US" dirty="0"/>
              <a:t> H</a:t>
            </a:r>
            <a:r>
              <a:rPr lang="en-US" baseline="-25000" dirty="0"/>
              <a:t>0­ </a:t>
            </a:r>
            <a:r>
              <a:rPr lang="en-US" dirty="0" err="1" smtClean="0"/>
              <a:t>ditolak</a:t>
            </a:r>
            <a:r>
              <a:rPr lang="en-US" dirty="0" smtClean="0"/>
              <a:t>.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H</a:t>
            </a:r>
            <a:r>
              <a:rPr lang="en-US" baseline="-25000" dirty="0"/>
              <a:t>0</a:t>
            </a:r>
            <a:r>
              <a:rPr lang="en-US" dirty="0"/>
              <a:t> </a:t>
            </a:r>
            <a:r>
              <a:rPr lang="en-US" dirty="0" err="1"/>
              <a:t>diterima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6590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3648" y="2720144"/>
            <a:ext cx="2016224" cy="2836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6270" y="1363248"/>
            <a:ext cx="2808312" cy="21446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543;p52"/>
          <p:cNvSpPr txBox="1">
            <a:spLocks noGrp="1"/>
          </p:cNvSpPr>
          <p:nvPr>
            <p:ph type="title"/>
          </p:nvPr>
        </p:nvSpPr>
        <p:spPr>
          <a:xfrm>
            <a:off x="1010460" y="2137382"/>
            <a:ext cx="2802600" cy="7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dirty="0" smtClean="0"/>
              <a:t>THANKS!</a:t>
            </a:r>
            <a:endParaRPr lang="en-US" sz="4800" dirty="0"/>
          </a:p>
        </p:txBody>
      </p:sp>
      <p:sp>
        <p:nvSpPr>
          <p:cNvPr id="3" name="Rectangle 2"/>
          <p:cNvSpPr/>
          <p:nvPr/>
        </p:nvSpPr>
        <p:spPr>
          <a:xfrm>
            <a:off x="5808884" y="2355726"/>
            <a:ext cx="19030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dirty="0">
                <a:solidFill>
                  <a:schemeClr val="tx1"/>
                </a:solidFill>
                <a:latin typeface="Roboto Mono" charset="0"/>
                <a:ea typeface="Roboto Mono" charset="0"/>
              </a:rPr>
              <a:t>Do you have any </a:t>
            </a:r>
            <a:endParaRPr lang="en" dirty="0" smtClean="0">
              <a:solidFill>
                <a:schemeClr val="tx1"/>
              </a:solidFill>
              <a:latin typeface="Roboto Mono" charset="0"/>
              <a:ea typeface="Roboto Mono" charset="0"/>
            </a:endParaRPr>
          </a:p>
          <a:p>
            <a:pPr algn="ctr"/>
            <a:r>
              <a:rPr lang="en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questions</a:t>
            </a:r>
            <a:r>
              <a:rPr lang="en" dirty="0"/>
              <a:t>?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23925" y="1324475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2673000" y="2550900"/>
            <a:ext cx="3798000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</a:t>
            </a:r>
            <a:r>
              <a:rPr lang="el-GR" dirty="0"/>
              <a:t>σ</a:t>
            </a:r>
            <a:r>
              <a:rPr lang="el-GR" baseline="30000" dirty="0"/>
              <a:t>2</a:t>
            </a:r>
            <a:endParaRPr lang="el-G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3" name="Google Shape;233;p34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1619672" y="1059582"/>
                <a:ext cx="4678062" cy="4884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algn="just"/>
                <a:r>
                  <a:rPr lang="en-US" dirty="0" err="1"/>
                  <a:t>Misalkan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berdistribusi</a:t>
                </a:r>
                <a:r>
                  <a:rPr lang="en-US" dirty="0"/>
                  <a:t> normal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daripadanya</a:t>
                </a:r>
                <a:r>
                  <a:rPr lang="en-US" dirty="0"/>
                  <a:t>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n.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</a:t>
                </a:r>
                <a:r>
                  <a:rPr lang="en-US" dirty="0" err="1"/>
                  <a:t>besarnya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dihitung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US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Sup>
                              <m:sSub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bSup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sSup>
                              <m:sSupPr>
                                <m:ctrlPr>
                                  <a:rPr lang="en-US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nary>
                                      <m:naryPr>
                                        <m:chr m:val="∑"/>
                                        <m:limLoc m:val="undOvr"/>
                                        <m:subHide m:val="on"/>
                                        <m:supHide m:val="on"/>
                                        <m:ctrlPr>
                                          <a:rPr lang="en-US" i="1">
                                            <a:latin typeface="Cambria Math"/>
                                          </a:rPr>
                                        </m:ctrlPr>
                                      </m:naryPr>
                                      <m:sub/>
                                      <m:sup/>
                                      <m:e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e>
                                </m:d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−1)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  <a:br>
                  <a:rPr lang="en-US" dirty="0"/>
                </a:br>
                <a:endParaRPr dirty="0"/>
              </a:p>
            </p:txBody>
          </p:sp>
        </mc:Choice>
        <mc:Fallback xmlns="">
          <p:sp>
            <p:nvSpPr>
              <p:cNvPr id="233" name="Google Shape;233;p34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19672" y="1059582"/>
                <a:ext cx="4678062" cy="488400"/>
              </a:xfrm>
              <a:prstGeom prst="rect">
                <a:avLst/>
              </a:prstGeom>
              <a:blipFill rotWithShape="1">
                <a:blip r:embed="rId3"/>
                <a:stretch>
                  <a:fillRect l="-782" r="-3390" b="-33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5" name="Google Shape;235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695460">
            <a:off x="6223868" y="2240688"/>
            <a:ext cx="1796100" cy="2099898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  <p:grpSp>
        <p:nvGrpSpPr>
          <p:cNvPr id="236" name="Google Shape;236;p34"/>
          <p:cNvGrpSpPr/>
          <p:nvPr/>
        </p:nvGrpSpPr>
        <p:grpSpPr>
          <a:xfrm>
            <a:off x="6732240" y="3003798"/>
            <a:ext cx="824184" cy="712067"/>
            <a:chOff x="2341425" y="238100"/>
            <a:chExt cx="1328900" cy="1148125"/>
          </a:xfrm>
        </p:grpSpPr>
        <p:sp>
          <p:nvSpPr>
            <p:cNvPr id="237" name="Google Shape;237;p34"/>
            <p:cNvSpPr/>
            <p:nvPr/>
          </p:nvSpPr>
          <p:spPr>
            <a:xfrm>
              <a:off x="2341425" y="238100"/>
              <a:ext cx="1328900" cy="1148125"/>
            </a:xfrm>
            <a:custGeom>
              <a:avLst/>
              <a:gdLst/>
              <a:ahLst/>
              <a:cxnLst/>
              <a:rect l="l" t="t" r="r" b="b"/>
              <a:pathLst>
                <a:path w="53156" h="45925" extrusionOk="0">
                  <a:moveTo>
                    <a:pt x="49853" y="24103"/>
                  </a:moveTo>
                  <a:cubicBezTo>
                    <a:pt x="50212" y="24609"/>
                    <a:pt x="50681" y="25003"/>
                    <a:pt x="51172" y="25380"/>
                  </a:cubicBezTo>
                  <a:cubicBezTo>
                    <a:pt x="48199" y="26540"/>
                    <a:pt x="45438" y="28144"/>
                    <a:pt x="42987" y="30206"/>
                  </a:cubicBezTo>
                  <a:cubicBezTo>
                    <a:pt x="41727" y="31264"/>
                    <a:pt x="40396" y="32510"/>
                    <a:pt x="39238" y="33887"/>
                  </a:cubicBezTo>
                  <a:cubicBezTo>
                    <a:pt x="39347" y="33688"/>
                    <a:pt x="39460" y="33491"/>
                    <a:pt x="39578" y="33301"/>
                  </a:cubicBezTo>
                  <a:cubicBezTo>
                    <a:pt x="40490" y="31831"/>
                    <a:pt x="41539" y="30449"/>
                    <a:pt x="42711" y="29176"/>
                  </a:cubicBezTo>
                  <a:cubicBezTo>
                    <a:pt x="44775" y="26932"/>
                    <a:pt x="47091" y="25229"/>
                    <a:pt x="49853" y="24103"/>
                  </a:cubicBezTo>
                  <a:close/>
                  <a:moveTo>
                    <a:pt x="35117" y="1053"/>
                  </a:moveTo>
                  <a:lnTo>
                    <a:pt x="35117" y="1053"/>
                  </a:lnTo>
                  <a:cubicBezTo>
                    <a:pt x="36710" y="1715"/>
                    <a:pt x="38294" y="4814"/>
                    <a:pt x="38992" y="5799"/>
                  </a:cubicBezTo>
                  <a:cubicBezTo>
                    <a:pt x="40312" y="7660"/>
                    <a:pt x="41633" y="9523"/>
                    <a:pt x="42954" y="11383"/>
                  </a:cubicBezTo>
                  <a:cubicBezTo>
                    <a:pt x="44182" y="13110"/>
                    <a:pt x="45421" y="14827"/>
                    <a:pt x="46633" y="16564"/>
                  </a:cubicBezTo>
                  <a:cubicBezTo>
                    <a:pt x="46650" y="16588"/>
                    <a:pt x="46667" y="16613"/>
                    <a:pt x="46685" y="16638"/>
                  </a:cubicBezTo>
                  <a:cubicBezTo>
                    <a:pt x="47623" y="18397"/>
                    <a:pt x="48600" y="20134"/>
                    <a:pt x="49618" y="21849"/>
                  </a:cubicBezTo>
                  <a:cubicBezTo>
                    <a:pt x="48693" y="22281"/>
                    <a:pt x="47744" y="23007"/>
                    <a:pt x="47214" y="23343"/>
                  </a:cubicBezTo>
                  <a:cubicBezTo>
                    <a:pt x="45320" y="24544"/>
                    <a:pt x="43587" y="25982"/>
                    <a:pt x="42057" y="27622"/>
                  </a:cubicBezTo>
                  <a:cubicBezTo>
                    <a:pt x="40592" y="29191"/>
                    <a:pt x="39304" y="30938"/>
                    <a:pt x="38281" y="32827"/>
                  </a:cubicBezTo>
                  <a:cubicBezTo>
                    <a:pt x="37877" y="33573"/>
                    <a:pt x="37271" y="34533"/>
                    <a:pt x="36981" y="35496"/>
                  </a:cubicBezTo>
                  <a:cubicBezTo>
                    <a:pt x="36328" y="34434"/>
                    <a:pt x="35635" y="33395"/>
                    <a:pt x="34953" y="32353"/>
                  </a:cubicBezTo>
                  <a:cubicBezTo>
                    <a:pt x="33450" y="30055"/>
                    <a:pt x="31915" y="27777"/>
                    <a:pt x="30347" y="25524"/>
                  </a:cubicBezTo>
                  <a:cubicBezTo>
                    <a:pt x="28841" y="23359"/>
                    <a:pt x="27306" y="21217"/>
                    <a:pt x="25741" y="19095"/>
                  </a:cubicBezTo>
                  <a:cubicBezTo>
                    <a:pt x="24508" y="17421"/>
                    <a:pt x="23256" y="15382"/>
                    <a:pt x="21757" y="13843"/>
                  </a:cubicBezTo>
                  <a:cubicBezTo>
                    <a:pt x="22758" y="10753"/>
                    <a:pt x="24747" y="8361"/>
                    <a:pt x="26903" y="5992"/>
                  </a:cubicBezTo>
                  <a:cubicBezTo>
                    <a:pt x="27357" y="5493"/>
                    <a:pt x="27826" y="4981"/>
                    <a:pt x="28315" y="4481"/>
                  </a:cubicBezTo>
                  <a:cubicBezTo>
                    <a:pt x="29626" y="3498"/>
                    <a:pt x="31045" y="2668"/>
                    <a:pt x="32551" y="2018"/>
                  </a:cubicBezTo>
                  <a:cubicBezTo>
                    <a:pt x="33121" y="1772"/>
                    <a:pt x="33780" y="1496"/>
                    <a:pt x="34476" y="1255"/>
                  </a:cubicBezTo>
                  <a:cubicBezTo>
                    <a:pt x="34702" y="1206"/>
                    <a:pt x="34932" y="1166"/>
                    <a:pt x="35161" y="1125"/>
                  </a:cubicBezTo>
                  <a:cubicBezTo>
                    <a:pt x="35147" y="1101"/>
                    <a:pt x="35132" y="1076"/>
                    <a:pt x="35117" y="1053"/>
                  </a:cubicBezTo>
                  <a:close/>
                  <a:moveTo>
                    <a:pt x="49886" y="22296"/>
                  </a:moveTo>
                  <a:cubicBezTo>
                    <a:pt x="50069" y="22601"/>
                    <a:pt x="50253" y="22905"/>
                    <a:pt x="50437" y="23208"/>
                  </a:cubicBezTo>
                  <a:cubicBezTo>
                    <a:pt x="50328" y="23239"/>
                    <a:pt x="50219" y="23270"/>
                    <a:pt x="50110" y="23305"/>
                  </a:cubicBezTo>
                  <a:cubicBezTo>
                    <a:pt x="50098" y="23304"/>
                    <a:pt x="50086" y="23303"/>
                    <a:pt x="50074" y="23303"/>
                  </a:cubicBezTo>
                  <a:cubicBezTo>
                    <a:pt x="49989" y="23303"/>
                    <a:pt x="49905" y="23334"/>
                    <a:pt x="49839" y="23390"/>
                  </a:cubicBezTo>
                  <a:cubicBezTo>
                    <a:pt x="46983" y="24343"/>
                    <a:pt x="44499" y="26352"/>
                    <a:pt x="42469" y="28520"/>
                  </a:cubicBezTo>
                  <a:cubicBezTo>
                    <a:pt x="40592" y="30525"/>
                    <a:pt x="38254" y="33305"/>
                    <a:pt x="37357" y="36095"/>
                  </a:cubicBezTo>
                  <a:cubicBezTo>
                    <a:pt x="37306" y="36011"/>
                    <a:pt x="37249" y="35923"/>
                    <a:pt x="37190" y="35830"/>
                  </a:cubicBezTo>
                  <a:cubicBezTo>
                    <a:pt x="37565" y="34416"/>
                    <a:pt x="38696" y="32821"/>
                    <a:pt x="39296" y="31878"/>
                  </a:cubicBezTo>
                  <a:cubicBezTo>
                    <a:pt x="40239" y="30393"/>
                    <a:pt x="41330" y="29005"/>
                    <a:pt x="42550" y="27739"/>
                  </a:cubicBezTo>
                  <a:cubicBezTo>
                    <a:pt x="43708" y="26537"/>
                    <a:pt x="44980" y="25451"/>
                    <a:pt x="46348" y="24494"/>
                  </a:cubicBezTo>
                  <a:cubicBezTo>
                    <a:pt x="47234" y="23875"/>
                    <a:pt x="48600" y="22828"/>
                    <a:pt x="49886" y="22296"/>
                  </a:cubicBezTo>
                  <a:close/>
                  <a:moveTo>
                    <a:pt x="20475" y="13918"/>
                  </a:moveTo>
                  <a:cubicBezTo>
                    <a:pt x="20720" y="13985"/>
                    <a:pt x="20968" y="14054"/>
                    <a:pt x="21218" y="14127"/>
                  </a:cubicBezTo>
                  <a:lnTo>
                    <a:pt x="21219" y="14127"/>
                  </a:lnTo>
                  <a:cubicBezTo>
                    <a:pt x="22265" y="15897"/>
                    <a:pt x="23782" y="17534"/>
                    <a:pt x="24979" y="19160"/>
                  </a:cubicBezTo>
                  <a:cubicBezTo>
                    <a:pt x="26409" y="21107"/>
                    <a:pt x="27816" y="23071"/>
                    <a:pt x="29199" y="25052"/>
                  </a:cubicBezTo>
                  <a:cubicBezTo>
                    <a:pt x="30581" y="27035"/>
                    <a:pt x="31937" y="29034"/>
                    <a:pt x="33269" y="31050"/>
                  </a:cubicBezTo>
                  <a:cubicBezTo>
                    <a:pt x="33874" y="31967"/>
                    <a:pt x="34473" y="32886"/>
                    <a:pt x="35069" y="33809"/>
                  </a:cubicBezTo>
                  <a:cubicBezTo>
                    <a:pt x="35425" y="34364"/>
                    <a:pt x="35780" y="34920"/>
                    <a:pt x="36133" y="35475"/>
                  </a:cubicBezTo>
                  <a:lnTo>
                    <a:pt x="36486" y="36032"/>
                  </a:lnTo>
                  <a:cubicBezTo>
                    <a:pt x="36496" y="36074"/>
                    <a:pt x="36508" y="36115"/>
                    <a:pt x="36522" y="36155"/>
                  </a:cubicBezTo>
                  <a:cubicBezTo>
                    <a:pt x="33879" y="32306"/>
                    <a:pt x="31050" y="28568"/>
                    <a:pt x="28325" y="24779"/>
                  </a:cubicBezTo>
                  <a:cubicBezTo>
                    <a:pt x="25722" y="21160"/>
                    <a:pt x="23203" y="17449"/>
                    <a:pt x="20475" y="13918"/>
                  </a:cubicBezTo>
                  <a:close/>
                  <a:moveTo>
                    <a:pt x="37953" y="37630"/>
                  </a:moveTo>
                  <a:cubicBezTo>
                    <a:pt x="37851" y="37834"/>
                    <a:pt x="37753" y="38038"/>
                    <a:pt x="37661" y="38245"/>
                  </a:cubicBezTo>
                  <a:cubicBezTo>
                    <a:pt x="37630" y="38236"/>
                    <a:pt x="37597" y="38231"/>
                    <a:pt x="37565" y="38231"/>
                  </a:cubicBezTo>
                  <a:cubicBezTo>
                    <a:pt x="37533" y="38231"/>
                    <a:pt x="37500" y="38236"/>
                    <a:pt x="37470" y="38245"/>
                  </a:cubicBezTo>
                  <a:cubicBezTo>
                    <a:pt x="37633" y="38041"/>
                    <a:pt x="37793" y="37835"/>
                    <a:pt x="37953" y="37630"/>
                  </a:cubicBezTo>
                  <a:close/>
                  <a:moveTo>
                    <a:pt x="36509" y="38717"/>
                  </a:moveTo>
                  <a:cubicBezTo>
                    <a:pt x="36518" y="38717"/>
                    <a:pt x="36527" y="38717"/>
                    <a:pt x="36536" y="38717"/>
                  </a:cubicBezTo>
                  <a:cubicBezTo>
                    <a:pt x="36609" y="38809"/>
                    <a:pt x="36720" y="38864"/>
                    <a:pt x="36837" y="38865"/>
                  </a:cubicBezTo>
                  <a:cubicBezTo>
                    <a:pt x="36596" y="38971"/>
                    <a:pt x="36282" y="39011"/>
                    <a:pt x="35935" y="39011"/>
                  </a:cubicBezTo>
                  <a:cubicBezTo>
                    <a:pt x="35451" y="39011"/>
                    <a:pt x="34904" y="38934"/>
                    <a:pt x="34409" y="38856"/>
                  </a:cubicBezTo>
                  <a:cubicBezTo>
                    <a:pt x="35105" y="38764"/>
                    <a:pt x="35807" y="38717"/>
                    <a:pt x="36509" y="38717"/>
                  </a:cubicBezTo>
                  <a:close/>
                  <a:moveTo>
                    <a:pt x="15183" y="13113"/>
                  </a:moveTo>
                  <a:cubicBezTo>
                    <a:pt x="16769" y="13113"/>
                    <a:pt x="18319" y="13366"/>
                    <a:pt x="19934" y="13775"/>
                  </a:cubicBezTo>
                  <a:cubicBezTo>
                    <a:pt x="22531" y="17699"/>
                    <a:pt x="25404" y="21460"/>
                    <a:pt x="28149" y="25276"/>
                  </a:cubicBezTo>
                  <a:cubicBezTo>
                    <a:pt x="30879" y="29073"/>
                    <a:pt x="33528" y="32953"/>
                    <a:pt x="36351" y="36684"/>
                  </a:cubicBezTo>
                  <a:cubicBezTo>
                    <a:pt x="34542" y="35843"/>
                    <a:pt x="32568" y="35460"/>
                    <a:pt x="30570" y="35460"/>
                  </a:cubicBezTo>
                  <a:cubicBezTo>
                    <a:pt x="26406" y="35460"/>
                    <a:pt x="22142" y="37123"/>
                    <a:pt x="19074" y="39757"/>
                  </a:cubicBezTo>
                  <a:cubicBezTo>
                    <a:pt x="13793" y="32214"/>
                    <a:pt x="8154" y="24943"/>
                    <a:pt x="2157" y="17945"/>
                  </a:cubicBezTo>
                  <a:lnTo>
                    <a:pt x="2159" y="17945"/>
                  </a:lnTo>
                  <a:cubicBezTo>
                    <a:pt x="5055" y="16227"/>
                    <a:pt x="8015" y="14530"/>
                    <a:pt x="11283" y="13642"/>
                  </a:cubicBezTo>
                  <a:cubicBezTo>
                    <a:pt x="12638" y="13273"/>
                    <a:pt x="13922" y="13113"/>
                    <a:pt x="15183" y="13113"/>
                  </a:cubicBezTo>
                  <a:close/>
                  <a:moveTo>
                    <a:pt x="2578" y="20435"/>
                  </a:moveTo>
                  <a:cubicBezTo>
                    <a:pt x="8168" y="27062"/>
                    <a:pt x="13443" y="33937"/>
                    <a:pt x="18402" y="41058"/>
                  </a:cubicBezTo>
                  <a:cubicBezTo>
                    <a:pt x="18543" y="41262"/>
                    <a:pt x="18758" y="41377"/>
                    <a:pt x="18977" y="41377"/>
                  </a:cubicBezTo>
                  <a:cubicBezTo>
                    <a:pt x="19133" y="41377"/>
                    <a:pt x="19292" y="41318"/>
                    <a:pt x="19427" y="41190"/>
                  </a:cubicBezTo>
                  <a:cubicBezTo>
                    <a:pt x="21632" y="39103"/>
                    <a:pt x="24333" y="37693"/>
                    <a:pt x="27314" y="37090"/>
                  </a:cubicBezTo>
                  <a:cubicBezTo>
                    <a:pt x="28284" y="36894"/>
                    <a:pt x="29226" y="36809"/>
                    <a:pt x="30154" y="36809"/>
                  </a:cubicBezTo>
                  <a:cubicBezTo>
                    <a:pt x="30890" y="36809"/>
                    <a:pt x="31618" y="36863"/>
                    <a:pt x="32345" y="36959"/>
                  </a:cubicBezTo>
                  <a:cubicBezTo>
                    <a:pt x="32139" y="36996"/>
                    <a:pt x="31934" y="37038"/>
                    <a:pt x="31726" y="37085"/>
                  </a:cubicBezTo>
                  <a:cubicBezTo>
                    <a:pt x="29702" y="37535"/>
                    <a:pt x="27672" y="38191"/>
                    <a:pt x="25741" y="38939"/>
                  </a:cubicBezTo>
                  <a:cubicBezTo>
                    <a:pt x="24060" y="39590"/>
                    <a:pt x="22425" y="40379"/>
                    <a:pt x="20975" y="41459"/>
                  </a:cubicBezTo>
                  <a:cubicBezTo>
                    <a:pt x="20335" y="41934"/>
                    <a:pt x="18892" y="42836"/>
                    <a:pt x="18616" y="43758"/>
                  </a:cubicBezTo>
                  <a:cubicBezTo>
                    <a:pt x="15797" y="39642"/>
                    <a:pt x="12269" y="35871"/>
                    <a:pt x="9131" y="31993"/>
                  </a:cubicBezTo>
                  <a:cubicBezTo>
                    <a:pt x="7537" y="30022"/>
                    <a:pt x="5941" y="28055"/>
                    <a:pt x="4343" y="26088"/>
                  </a:cubicBezTo>
                  <a:cubicBezTo>
                    <a:pt x="3509" y="25063"/>
                    <a:pt x="2360" y="24025"/>
                    <a:pt x="1726" y="22872"/>
                  </a:cubicBezTo>
                  <a:lnTo>
                    <a:pt x="1290" y="22336"/>
                  </a:lnTo>
                  <a:cubicBezTo>
                    <a:pt x="1365" y="21812"/>
                    <a:pt x="1612" y="21399"/>
                    <a:pt x="2027" y="21097"/>
                  </a:cubicBezTo>
                  <a:cubicBezTo>
                    <a:pt x="2191" y="20870"/>
                    <a:pt x="2390" y="20654"/>
                    <a:pt x="2578" y="20435"/>
                  </a:cubicBezTo>
                  <a:close/>
                  <a:moveTo>
                    <a:pt x="34214" y="37438"/>
                  </a:moveTo>
                  <a:cubicBezTo>
                    <a:pt x="34480" y="37438"/>
                    <a:pt x="34745" y="37450"/>
                    <a:pt x="35009" y="37476"/>
                  </a:cubicBezTo>
                  <a:cubicBezTo>
                    <a:pt x="35056" y="37488"/>
                    <a:pt x="35104" y="37502"/>
                    <a:pt x="35153" y="37514"/>
                  </a:cubicBezTo>
                  <a:cubicBezTo>
                    <a:pt x="32341" y="37733"/>
                    <a:pt x="29659" y="38637"/>
                    <a:pt x="27141" y="39965"/>
                  </a:cubicBezTo>
                  <a:cubicBezTo>
                    <a:pt x="25564" y="40797"/>
                    <a:pt x="24060" y="41771"/>
                    <a:pt x="22625" y="42823"/>
                  </a:cubicBezTo>
                  <a:cubicBezTo>
                    <a:pt x="22053" y="43241"/>
                    <a:pt x="21266" y="44080"/>
                    <a:pt x="20621" y="44360"/>
                  </a:cubicBezTo>
                  <a:cubicBezTo>
                    <a:pt x="20405" y="44454"/>
                    <a:pt x="20198" y="44493"/>
                    <a:pt x="19997" y="44493"/>
                  </a:cubicBezTo>
                  <a:cubicBezTo>
                    <a:pt x="19802" y="44493"/>
                    <a:pt x="19613" y="44456"/>
                    <a:pt x="19427" y="44400"/>
                  </a:cubicBezTo>
                  <a:cubicBezTo>
                    <a:pt x="19434" y="44391"/>
                    <a:pt x="19440" y="44386"/>
                    <a:pt x="19448" y="44377"/>
                  </a:cubicBezTo>
                  <a:cubicBezTo>
                    <a:pt x="19593" y="44198"/>
                    <a:pt x="19599" y="43995"/>
                    <a:pt x="19448" y="43814"/>
                  </a:cubicBezTo>
                  <a:lnTo>
                    <a:pt x="19430" y="43792"/>
                  </a:lnTo>
                  <a:cubicBezTo>
                    <a:pt x="19697" y="43721"/>
                    <a:pt x="19911" y="43553"/>
                    <a:pt x="20074" y="43287"/>
                  </a:cubicBezTo>
                  <a:cubicBezTo>
                    <a:pt x="20320" y="43038"/>
                    <a:pt x="20576" y="42801"/>
                    <a:pt x="20843" y="42573"/>
                  </a:cubicBezTo>
                  <a:cubicBezTo>
                    <a:pt x="21485" y="42027"/>
                    <a:pt x="22180" y="41552"/>
                    <a:pt x="22907" y="41126"/>
                  </a:cubicBezTo>
                  <a:cubicBezTo>
                    <a:pt x="24188" y="40374"/>
                    <a:pt x="25559" y="39793"/>
                    <a:pt x="26955" y="39291"/>
                  </a:cubicBezTo>
                  <a:cubicBezTo>
                    <a:pt x="29199" y="38484"/>
                    <a:pt x="31750" y="37438"/>
                    <a:pt x="34214" y="37438"/>
                  </a:cubicBezTo>
                  <a:close/>
                  <a:moveTo>
                    <a:pt x="34842" y="0"/>
                  </a:moveTo>
                  <a:cubicBezTo>
                    <a:pt x="34343" y="0"/>
                    <a:pt x="33867" y="188"/>
                    <a:pt x="33507" y="630"/>
                  </a:cubicBezTo>
                  <a:cubicBezTo>
                    <a:pt x="31447" y="1151"/>
                    <a:pt x="29512" y="2015"/>
                    <a:pt x="27862" y="3526"/>
                  </a:cubicBezTo>
                  <a:cubicBezTo>
                    <a:pt x="27217" y="4115"/>
                    <a:pt x="26496" y="4800"/>
                    <a:pt x="25773" y="5555"/>
                  </a:cubicBezTo>
                  <a:cubicBezTo>
                    <a:pt x="23620" y="7604"/>
                    <a:pt x="21769" y="10148"/>
                    <a:pt x="20875" y="12916"/>
                  </a:cubicBezTo>
                  <a:cubicBezTo>
                    <a:pt x="19359" y="12052"/>
                    <a:pt x="17538" y="11727"/>
                    <a:pt x="15721" y="11727"/>
                  </a:cubicBezTo>
                  <a:cubicBezTo>
                    <a:pt x="14356" y="11727"/>
                    <a:pt x="12994" y="11911"/>
                    <a:pt x="11766" y="12185"/>
                  </a:cubicBezTo>
                  <a:cubicBezTo>
                    <a:pt x="7819" y="13067"/>
                    <a:pt x="4277" y="15176"/>
                    <a:pt x="838" y="17217"/>
                  </a:cubicBezTo>
                  <a:cubicBezTo>
                    <a:pt x="458" y="17444"/>
                    <a:pt x="436" y="17923"/>
                    <a:pt x="707" y="18237"/>
                  </a:cubicBezTo>
                  <a:cubicBezTo>
                    <a:pt x="1244" y="18859"/>
                    <a:pt x="1774" y="19488"/>
                    <a:pt x="2305" y="20116"/>
                  </a:cubicBezTo>
                  <a:cubicBezTo>
                    <a:pt x="1441" y="20484"/>
                    <a:pt x="862" y="21064"/>
                    <a:pt x="197" y="21811"/>
                  </a:cubicBezTo>
                  <a:cubicBezTo>
                    <a:pt x="77" y="21947"/>
                    <a:pt x="0" y="22200"/>
                    <a:pt x="127" y="22363"/>
                  </a:cubicBezTo>
                  <a:cubicBezTo>
                    <a:pt x="2951" y="26054"/>
                    <a:pt x="5928" y="29634"/>
                    <a:pt x="8843" y="33254"/>
                  </a:cubicBezTo>
                  <a:cubicBezTo>
                    <a:pt x="11749" y="36861"/>
                    <a:pt x="14485" y="40794"/>
                    <a:pt x="17652" y="44182"/>
                  </a:cubicBezTo>
                  <a:cubicBezTo>
                    <a:pt x="17664" y="44208"/>
                    <a:pt x="17679" y="44232"/>
                    <a:pt x="17699" y="44255"/>
                  </a:cubicBezTo>
                  <a:cubicBezTo>
                    <a:pt x="18282" y="44908"/>
                    <a:pt x="19219" y="45924"/>
                    <a:pt x="20167" y="45924"/>
                  </a:cubicBezTo>
                  <a:cubicBezTo>
                    <a:pt x="20277" y="45924"/>
                    <a:pt x="20387" y="45910"/>
                    <a:pt x="20497" y="45881"/>
                  </a:cubicBezTo>
                  <a:cubicBezTo>
                    <a:pt x="21148" y="45708"/>
                    <a:pt x="21757" y="44978"/>
                    <a:pt x="22286" y="44585"/>
                  </a:cubicBezTo>
                  <a:cubicBezTo>
                    <a:pt x="23162" y="43935"/>
                    <a:pt x="24053" y="43304"/>
                    <a:pt x="24965" y="42705"/>
                  </a:cubicBezTo>
                  <a:cubicBezTo>
                    <a:pt x="27366" y="41130"/>
                    <a:pt x="29934" y="39829"/>
                    <a:pt x="32678" y="39174"/>
                  </a:cubicBezTo>
                  <a:cubicBezTo>
                    <a:pt x="32752" y="39177"/>
                    <a:pt x="32826" y="39174"/>
                    <a:pt x="32900" y="39178"/>
                  </a:cubicBezTo>
                  <a:cubicBezTo>
                    <a:pt x="34054" y="39233"/>
                    <a:pt x="35153" y="39648"/>
                    <a:pt x="36288" y="39715"/>
                  </a:cubicBezTo>
                  <a:cubicBezTo>
                    <a:pt x="36337" y="39718"/>
                    <a:pt x="36385" y="39720"/>
                    <a:pt x="36433" y="39720"/>
                  </a:cubicBezTo>
                  <a:cubicBezTo>
                    <a:pt x="37209" y="39720"/>
                    <a:pt x="37750" y="39337"/>
                    <a:pt x="37827" y="38540"/>
                  </a:cubicBezTo>
                  <a:cubicBezTo>
                    <a:pt x="39593" y="36201"/>
                    <a:pt x="41115" y="33792"/>
                    <a:pt x="43273" y="31744"/>
                  </a:cubicBezTo>
                  <a:cubicBezTo>
                    <a:pt x="44449" y="30626"/>
                    <a:pt x="45716" y="29608"/>
                    <a:pt x="47060" y="28698"/>
                  </a:cubicBezTo>
                  <a:cubicBezTo>
                    <a:pt x="47079" y="28686"/>
                    <a:pt x="47099" y="28675"/>
                    <a:pt x="47118" y="28662"/>
                  </a:cubicBezTo>
                  <a:cubicBezTo>
                    <a:pt x="48826" y="27633"/>
                    <a:pt x="50637" y="26785"/>
                    <a:pt x="52524" y="26133"/>
                  </a:cubicBezTo>
                  <a:cubicBezTo>
                    <a:pt x="52902" y="26003"/>
                    <a:pt x="53156" y="25447"/>
                    <a:pt x="52785" y="25145"/>
                  </a:cubicBezTo>
                  <a:cubicBezTo>
                    <a:pt x="52171" y="24648"/>
                    <a:pt x="51613" y="24099"/>
                    <a:pt x="50959" y="23696"/>
                  </a:cubicBezTo>
                  <a:cubicBezTo>
                    <a:pt x="51006" y="23680"/>
                    <a:pt x="51050" y="23660"/>
                    <a:pt x="51097" y="23645"/>
                  </a:cubicBezTo>
                  <a:cubicBezTo>
                    <a:pt x="51251" y="23594"/>
                    <a:pt x="51309" y="23468"/>
                    <a:pt x="51300" y="23347"/>
                  </a:cubicBezTo>
                  <a:cubicBezTo>
                    <a:pt x="51345" y="23292"/>
                    <a:pt x="51376" y="23227"/>
                    <a:pt x="51391" y="23158"/>
                  </a:cubicBezTo>
                  <a:cubicBezTo>
                    <a:pt x="51657" y="23086"/>
                    <a:pt x="51868" y="22805"/>
                    <a:pt x="51676" y="22507"/>
                  </a:cubicBezTo>
                  <a:cubicBezTo>
                    <a:pt x="51561" y="22326"/>
                    <a:pt x="51447" y="22144"/>
                    <a:pt x="51333" y="21962"/>
                  </a:cubicBezTo>
                  <a:cubicBezTo>
                    <a:pt x="51345" y="21962"/>
                    <a:pt x="51359" y="21961"/>
                    <a:pt x="51371" y="21961"/>
                  </a:cubicBezTo>
                  <a:cubicBezTo>
                    <a:pt x="51374" y="21961"/>
                    <a:pt x="51377" y="21961"/>
                    <a:pt x="51379" y="21961"/>
                  </a:cubicBezTo>
                  <a:cubicBezTo>
                    <a:pt x="51539" y="21961"/>
                    <a:pt x="51585" y="21737"/>
                    <a:pt x="51453" y="21658"/>
                  </a:cubicBezTo>
                  <a:cubicBezTo>
                    <a:pt x="51333" y="21585"/>
                    <a:pt x="51198" y="21544"/>
                    <a:pt x="51056" y="21524"/>
                  </a:cubicBezTo>
                  <a:cubicBezTo>
                    <a:pt x="50796" y="21108"/>
                    <a:pt x="50546" y="20689"/>
                    <a:pt x="50290" y="20269"/>
                  </a:cubicBezTo>
                  <a:cubicBezTo>
                    <a:pt x="50030" y="19581"/>
                    <a:pt x="49589" y="18953"/>
                    <a:pt x="49191" y="18312"/>
                  </a:cubicBezTo>
                  <a:cubicBezTo>
                    <a:pt x="48421" y="17077"/>
                    <a:pt x="47572" y="15893"/>
                    <a:pt x="46728" y="14709"/>
                  </a:cubicBezTo>
                  <a:cubicBezTo>
                    <a:pt x="45005" y="12292"/>
                    <a:pt x="43280" y="9876"/>
                    <a:pt x="41551" y="7464"/>
                  </a:cubicBezTo>
                  <a:cubicBezTo>
                    <a:pt x="40019" y="5325"/>
                    <a:pt x="38618" y="2783"/>
                    <a:pt x="36781" y="897"/>
                  </a:cubicBezTo>
                  <a:cubicBezTo>
                    <a:pt x="36255" y="356"/>
                    <a:pt x="35527" y="0"/>
                    <a:pt x="348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2990175" y="381350"/>
              <a:ext cx="254450" cy="209600"/>
            </a:xfrm>
            <a:custGeom>
              <a:avLst/>
              <a:gdLst/>
              <a:ahLst/>
              <a:cxnLst/>
              <a:rect l="l" t="t" r="r" b="b"/>
              <a:pathLst>
                <a:path w="10178" h="8384" extrusionOk="0">
                  <a:moveTo>
                    <a:pt x="9489" y="1"/>
                  </a:moveTo>
                  <a:cubicBezTo>
                    <a:pt x="9460" y="1"/>
                    <a:pt x="9430" y="3"/>
                    <a:pt x="9398" y="7"/>
                  </a:cubicBezTo>
                  <a:cubicBezTo>
                    <a:pt x="5315" y="589"/>
                    <a:pt x="1324" y="4315"/>
                    <a:pt x="48" y="8144"/>
                  </a:cubicBezTo>
                  <a:cubicBezTo>
                    <a:pt x="1" y="8286"/>
                    <a:pt x="119" y="8384"/>
                    <a:pt x="239" y="8384"/>
                  </a:cubicBezTo>
                  <a:cubicBezTo>
                    <a:pt x="302" y="8384"/>
                    <a:pt x="366" y="8357"/>
                    <a:pt x="406" y="8294"/>
                  </a:cubicBezTo>
                  <a:cubicBezTo>
                    <a:pt x="1475" y="6637"/>
                    <a:pt x="2632" y="5068"/>
                    <a:pt x="4157" y="3799"/>
                  </a:cubicBezTo>
                  <a:cubicBezTo>
                    <a:pt x="5839" y="2399"/>
                    <a:pt x="7661" y="1727"/>
                    <a:pt x="9647" y="909"/>
                  </a:cubicBezTo>
                  <a:cubicBezTo>
                    <a:pt x="10177" y="691"/>
                    <a:pt x="10017" y="1"/>
                    <a:pt x="94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3026350" y="441550"/>
              <a:ext cx="247225" cy="201350"/>
            </a:xfrm>
            <a:custGeom>
              <a:avLst/>
              <a:gdLst/>
              <a:ahLst/>
              <a:cxnLst/>
              <a:rect l="l" t="t" r="r" b="b"/>
              <a:pathLst>
                <a:path w="9889" h="8054" extrusionOk="0">
                  <a:moveTo>
                    <a:pt x="9472" y="1"/>
                  </a:moveTo>
                  <a:cubicBezTo>
                    <a:pt x="9466" y="1"/>
                    <a:pt x="9460" y="1"/>
                    <a:pt x="9454" y="1"/>
                  </a:cubicBezTo>
                  <a:cubicBezTo>
                    <a:pt x="5735" y="204"/>
                    <a:pt x="1142" y="4281"/>
                    <a:pt x="59" y="7752"/>
                  </a:cubicBezTo>
                  <a:cubicBezTo>
                    <a:pt x="0" y="7941"/>
                    <a:pt x="141" y="8053"/>
                    <a:pt x="292" y="8053"/>
                  </a:cubicBezTo>
                  <a:cubicBezTo>
                    <a:pt x="375" y="8053"/>
                    <a:pt x="460" y="8019"/>
                    <a:pt x="517" y="7945"/>
                  </a:cubicBezTo>
                  <a:cubicBezTo>
                    <a:pt x="1756" y="6329"/>
                    <a:pt x="2771" y="4701"/>
                    <a:pt x="4382" y="3401"/>
                  </a:cubicBezTo>
                  <a:cubicBezTo>
                    <a:pt x="6005" y="2092"/>
                    <a:pt x="7844" y="1590"/>
                    <a:pt x="9618" y="609"/>
                  </a:cubicBezTo>
                  <a:cubicBezTo>
                    <a:pt x="9889" y="460"/>
                    <a:pt x="9783" y="1"/>
                    <a:pt x="94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3172850" y="661350"/>
              <a:ext cx="224850" cy="198300"/>
            </a:xfrm>
            <a:custGeom>
              <a:avLst/>
              <a:gdLst/>
              <a:ahLst/>
              <a:cxnLst/>
              <a:rect l="l" t="t" r="r" b="b"/>
              <a:pathLst>
                <a:path w="8994" h="7932" extrusionOk="0">
                  <a:moveTo>
                    <a:pt x="8456" y="0"/>
                  </a:moveTo>
                  <a:cubicBezTo>
                    <a:pt x="8425" y="0"/>
                    <a:pt x="8392" y="4"/>
                    <a:pt x="8358" y="11"/>
                  </a:cubicBezTo>
                  <a:cubicBezTo>
                    <a:pt x="5106" y="738"/>
                    <a:pt x="1076" y="4402"/>
                    <a:pt x="60" y="7579"/>
                  </a:cubicBezTo>
                  <a:cubicBezTo>
                    <a:pt x="1" y="7765"/>
                    <a:pt x="174" y="7931"/>
                    <a:pt x="343" y="7931"/>
                  </a:cubicBezTo>
                  <a:cubicBezTo>
                    <a:pt x="409" y="7931"/>
                    <a:pt x="474" y="7907"/>
                    <a:pt x="524" y="7849"/>
                  </a:cubicBezTo>
                  <a:cubicBezTo>
                    <a:pt x="1689" y="6518"/>
                    <a:pt x="2590" y="5030"/>
                    <a:pt x="3913" y="3818"/>
                  </a:cubicBezTo>
                  <a:cubicBezTo>
                    <a:pt x="5371" y="2483"/>
                    <a:pt x="7047" y="1783"/>
                    <a:pt x="8657" y="718"/>
                  </a:cubicBezTo>
                  <a:cubicBezTo>
                    <a:pt x="8993" y="494"/>
                    <a:pt x="8826" y="0"/>
                    <a:pt x="84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34"/>
            <p:cNvSpPr/>
            <p:nvPr/>
          </p:nvSpPr>
          <p:spPr>
            <a:xfrm>
              <a:off x="3219000" y="725650"/>
              <a:ext cx="226500" cy="215375"/>
            </a:xfrm>
            <a:custGeom>
              <a:avLst/>
              <a:gdLst/>
              <a:ahLst/>
              <a:cxnLst/>
              <a:rect l="l" t="t" r="r" b="b"/>
              <a:pathLst>
                <a:path w="9060" h="8615" extrusionOk="0">
                  <a:moveTo>
                    <a:pt x="8466" y="1"/>
                  </a:moveTo>
                  <a:cubicBezTo>
                    <a:pt x="8403" y="1"/>
                    <a:pt x="8336" y="16"/>
                    <a:pt x="8267" y="50"/>
                  </a:cubicBezTo>
                  <a:cubicBezTo>
                    <a:pt x="6348" y="1017"/>
                    <a:pt x="4571" y="2396"/>
                    <a:pt x="3025" y="3882"/>
                  </a:cubicBezTo>
                  <a:cubicBezTo>
                    <a:pt x="1836" y="5024"/>
                    <a:pt x="0" y="6568"/>
                    <a:pt x="62" y="8367"/>
                  </a:cubicBezTo>
                  <a:cubicBezTo>
                    <a:pt x="66" y="8507"/>
                    <a:pt x="206" y="8614"/>
                    <a:pt x="335" y="8614"/>
                  </a:cubicBezTo>
                  <a:cubicBezTo>
                    <a:pt x="409" y="8614"/>
                    <a:pt x="480" y="8578"/>
                    <a:pt x="518" y="8491"/>
                  </a:cubicBezTo>
                  <a:cubicBezTo>
                    <a:pt x="2016" y="5007"/>
                    <a:pt x="5594" y="2708"/>
                    <a:pt x="8679" y="755"/>
                  </a:cubicBezTo>
                  <a:cubicBezTo>
                    <a:pt x="9059" y="514"/>
                    <a:pt x="8832" y="1"/>
                    <a:pt x="846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34"/>
            <p:cNvSpPr/>
            <p:nvPr/>
          </p:nvSpPr>
          <p:spPr>
            <a:xfrm>
              <a:off x="2528200" y="658025"/>
              <a:ext cx="405900" cy="260600"/>
            </a:xfrm>
            <a:custGeom>
              <a:avLst/>
              <a:gdLst/>
              <a:ahLst/>
              <a:cxnLst/>
              <a:rect l="l" t="t" r="r" b="b"/>
              <a:pathLst>
                <a:path w="16236" h="10424" extrusionOk="0">
                  <a:moveTo>
                    <a:pt x="1382" y="2708"/>
                  </a:moveTo>
                  <a:cubicBezTo>
                    <a:pt x="2705" y="4465"/>
                    <a:pt x="4361" y="5818"/>
                    <a:pt x="5564" y="7549"/>
                  </a:cubicBezTo>
                  <a:cubicBezTo>
                    <a:pt x="5049" y="7000"/>
                    <a:pt x="4518" y="6467"/>
                    <a:pt x="3972" y="5947"/>
                  </a:cubicBezTo>
                  <a:cubicBezTo>
                    <a:pt x="3369" y="5370"/>
                    <a:pt x="2751" y="4825"/>
                    <a:pt x="2113" y="4299"/>
                  </a:cubicBezTo>
                  <a:cubicBezTo>
                    <a:pt x="2286" y="4264"/>
                    <a:pt x="2405" y="4031"/>
                    <a:pt x="2251" y="3877"/>
                  </a:cubicBezTo>
                  <a:cubicBezTo>
                    <a:pt x="1869" y="3498"/>
                    <a:pt x="1454" y="3168"/>
                    <a:pt x="1030" y="2840"/>
                  </a:cubicBezTo>
                  <a:lnTo>
                    <a:pt x="1382" y="2708"/>
                  </a:lnTo>
                  <a:close/>
                  <a:moveTo>
                    <a:pt x="9295" y="739"/>
                  </a:moveTo>
                  <a:cubicBezTo>
                    <a:pt x="10900" y="739"/>
                    <a:pt x="11714" y="2042"/>
                    <a:pt x="12738" y="3153"/>
                  </a:cubicBezTo>
                  <a:cubicBezTo>
                    <a:pt x="13607" y="4096"/>
                    <a:pt x="14464" y="5049"/>
                    <a:pt x="15310" y="6013"/>
                  </a:cubicBezTo>
                  <a:cubicBezTo>
                    <a:pt x="13936" y="6363"/>
                    <a:pt x="12589" y="6790"/>
                    <a:pt x="11275" y="7331"/>
                  </a:cubicBezTo>
                  <a:cubicBezTo>
                    <a:pt x="10703" y="7567"/>
                    <a:pt x="10139" y="7820"/>
                    <a:pt x="9583" y="8091"/>
                  </a:cubicBezTo>
                  <a:cubicBezTo>
                    <a:pt x="9104" y="8323"/>
                    <a:pt x="7997" y="9216"/>
                    <a:pt x="7494" y="9216"/>
                  </a:cubicBezTo>
                  <a:cubicBezTo>
                    <a:pt x="7280" y="9214"/>
                    <a:pt x="7087" y="9143"/>
                    <a:pt x="6911" y="9028"/>
                  </a:cubicBezTo>
                  <a:cubicBezTo>
                    <a:pt x="5976" y="6497"/>
                    <a:pt x="3660" y="4237"/>
                    <a:pt x="1564" y="2642"/>
                  </a:cubicBezTo>
                  <a:cubicBezTo>
                    <a:pt x="3992" y="1737"/>
                    <a:pt x="6804" y="749"/>
                    <a:pt x="9284" y="739"/>
                  </a:cubicBezTo>
                  <a:cubicBezTo>
                    <a:pt x="9288" y="739"/>
                    <a:pt x="9291" y="739"/>
                    <a:pt x="9295" y="739"/>
                  </a:cubicBezTo>
                  <a:close/>
                  <a:moveTo>
                    <a:pt x="9522" y="0"/>
                  </a:moveTo>
                  <a:cubicBezTo>
                    <a:pt x="8353" y="0"/>
                    <a:pt x="6970" y="475"/>
                    <a:pt x="5977" y="700"/>
                  </a:cubicBezTo>
                  <a:cubicBezTo>
                    <a:pt x="4041" y="1140"/>
                    <a:pt x="2155" y="1729"/>
                    <a:pt x="300" y="2432"/>
                  </a:cubicBezTo>
                  <a:cubicBezTo>
                    <a:pt x="25" y="2536"/>
                    <a:pt x="1" y="2846"/>
                    <a:pt x="223" y="3018"/>
                  </a:cubicBezTo>
                  <a:cubicBezTo>
                    <a:pt x="702" y="3388"/>
                    <a:pt x="1169" y="3763"/>
                    <a:pt x="1673" y="4093"/>
                  </a:cubicBezTo>
                  <a:cubicBezTo>
                    <a:pt x="3491" y="5760"/>
                    <a:pt x="5144" y="7550"/>
                    <a:pt x="6623" y="9541"/>
                  </a:cubicBezTo>
                  <a:cubicBezTo>
                    <a:pt x="6713" y="9781"/>
                    <a:pt x="6797" y="10028"/>
                    <a:pt x="6867" y="10287"/>
                  </a:cubicBezTo>
                  <a:cubicBezTo>
                    <a:pt x="6892" y="10382"/>
                    <a:pt x="6963" y="10423"/>
                    <a:pt x="7035" y="10423"/>
                  </a:cubicBezTo>
                  <a:cubicBezTo>
                    <a:pt x="7146" y="10423"/>
                    <a:pt x="7261" y="10329"/>
                    <a:pt x="7234" y="10186"/>
                  </a:cubicBezTo>
                  <a:cubicBezTo>
                    <a:pt x="7224" y="10130"/>
                    <a:pt x="7207" y="10076"/>
                    <a:pt x="7196" y="10021"/>
                  </a:cubicBezTo>
                  <a:cubicBezTo>
                    <a:pt x="7219" y="10016"/>
                    <a:pt x="7243" y="10009"/>
                    <a:pt x="7264" y="9998"/>
                  </a:cubicBezTo>
                  <a:cubicBezTo>
                    <a:pt x="9998" y="8390"/>
                    <a:pt x="12869" y="7216"/>
                    <a:pt x="15954" y="6481"/>
                  </a:cubicBezTo>
                  <a:cubicBezTo>
                    <a:pt x="16193" y="6424"/>
                    <a:pt x="16235" y="6133"/>
                    <a:pt x="16091" y="5967"/>
                  </a:cubicBezTo>
                  <a:cubicBezTo>
                    <a:pt x="14926" y="4637"/>
                    <a:pt x="13744" y="3322"/>
                    <a:pt x="12545" y="2023"/>
                  </a:cubicBezTo>
                  <a:cubicBezTo>
                    <a:pt x="11928" y="1357"/>
                    <a:pt x="11266" y="350"/>
                    <a:pt x="10341" y="98"/>
                  </a:cubicBezTo>
                  <a:cubicBezTo>
                    <a:pt x="10087" y="29"/>
                    <a:pt x="9811" y="0"/>
                    <a:pt x="95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4"/>
            <p:cNvSpPr/>
            <p:nvPr/>
          </p:nvSpPr>
          <p:spPr>
            <a:xfrm>
              <a:off x="2739725" y="878000"/>
              <a:ext cx="265375" cy="114400"/>
            </a:xfrm>
            <a:custGeom>
              <a:avLst/>
              <a:gdLst/>
              <a:ahLst/>
              <a:cxnLst/>
              <a:rect l="l" t="t" r="r" b="b"/>
              <a:pathLst>
                <a:path w="10615" h="4576" extrusionOk="0">
                  <a:moveTo>
                    <a:pt x="8807" y="0"/>
                  </a:moveTo>
                  <a:cubicBezTo>
                    <a:pt x="5620" y="0"/>
                    <a:pt x="1581" y="1966"/>
                    <a:pt x="54" y="4386"/>
                  </a:cubicBezTo>
                  <a:cubicBezTo>
                    <a:pt x="1" y="4471"/>
                    <a:pt x="79" y="4576"/>
                    <a:pt x="166" y="4576"/>
                  </a:cubicBezTo>
                  <a:cubicBezTo>
                    <a:pt x="186" y="4576"/>
                    <a:pt x="207" y="4570"/>
                    <a:pt x="226" y="4558"/>
                  </a:cubicBezTo>
                  <a:cubicBezTo>
                    <a:pt x="1875" y="3508"/>
                    <a:pt x="3258" y="2278"/>
                    <a:pt x="5131" y="1591"/>
                  </a:cubicBezTo>
                  <a:cubicBezTo>
                    <a:pt x="6861" y="957"/>
                    <a:pt x="8587" y="1026"/>
                    <a:pt x="10351" y="694"/>
                  </a:cubicBezTo>
                  <a:cubicBezTo>
                    <a:pt x="10615" y="644"/>
                    <a:pt x="10595" y="242"/>
                    <a:pt x="10351" y="180"/>
                  </a:cubicBezTo>
                  <a:cubicBezTo>
                    <a:pt x="9872" y="58"/>
                    <a:pt x="9352" y="0"/>
                    <a:pt x="88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34"/>
            <p:cNvSpPr/>
            <p:nvPr/>
          </p:nvSpPr>
          <p:spPr>
            <a:xfrm>
              <a:off x="2783475" y="946275"/>
              <a:ext cx="254775" cy="113000"/>
            </a:xfrm>
            <a:custGeom>
              <a:avLst/>
              <a:gdLst/>
              <a:ahLst/>
              <a:cxnLst/>
              <a:rect l="l" t="t" r="r" b="b"/>
              <a:pathLst>
                <a:path w="10191" h="4520" extrusionOk="0">
                  <a:moveTo>
                    <a:pt x="9024" y="1"/>
                  </a:moveTo>
                  <a:cubicBezTo>
                    <a:pt x="7296" y="1"/>
                    <a:pt x="5453" y="625"/>
                    <a:pt x="3919" y="1282"/>
                  </a:cubicBezTo>
                  <a:cubicBezTo>
                    <a:pt x="2789" y="1765"/>
                    <a:pt x="261" y="2658"/>
                    <a:pt x="23" y="4060"/>
                  </a:cubicBezTo>
                  <a:cubicBezTo>
                    <a:pt x="1" y="4188"/>
                    <a:pt x="41" y="4285"/>
                    <a:pt x="145" y="4359"/>
                  </a:cubicBezTo>
                  <a:lnTo>
                    <a:pt x="328" y="4490"/>
                  </a:lnTo>
                  <a:cubicBezTo>
                    <a:pt x="356" y="4510"/>
                    <a:pt x="386" y="4519"/>
                    <a:pt x="416" y="4519"/>
                  </a:cubicBezTo>
                  <a:cubicBezTo>
                    <a:pt x="528" y="4519"/>
                    <a:pt x="634" y="4397"/>
                    <a:pt x="599" y="4281"/>
                  </a:cubicBezTo>
                  <a:cubicBezTo>
                    <a:pt x="310" y="3333"/>
                    <a:pt x="4773" y="1735"/>
                    <a:pt x="5289" y="1569"/>
                  </a:cubicBezTo>
                  <a:cubicBezTo>
                    <a:pt x="6773" y="1093"/>
                    <a:pt x="8295" y="1027"/>
                    <a:pt x="9799" y="688"/>
                  </a:cubicBezTo>
                  <a:cubicBezTo>
                    <a:pt x="10190" y="600"/>
                    <a:pt x="10059" y="73"/>
                    <a:pt x="9711" y="36"/>
                  </a:cubicBezTo>
                  <a:cubicBezTo>
                    <a:pt x="9485" y="12"/>
                    <a:pt x="9255" y="1"/>
                    <a:pt x="90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34"/>
            <p:cNvSpPr/>
            <p:nvPr/>
          </p:nvSpPr>
          <p:spPr>
            <a:xfrm>
              <a:off x="2839925" y="1007825"/>
              <a:ext cx="259925" cy="117700"/>
            </a:xfrm>
            <a:custGeom>
              <a:avLst/>
              <a:gdLst/>
              <a:ahLst/>
              <a:cxnLst/>
              <a:rect l="l" t="t" r="r" b="b"/>
              <a:pathLst>
                <a:path w="10397" h="4708" extrusionOk="0">
                  <a:moveTo>
                    <a:pt x="9045" y="1"/>
                  </a:moveTo>
                  <a:cubicBezTo>
                    <a:pt x="5729" y="1"/>
                    <a:pt x="2019" y="2104"/>
                    <a:pt x="58" y="4551"/>
                  </a:cubicBezTo>
                  <a:cubicBezTo>
                    <a:pt x="0" y="4623"/>
                    <a:pt x="54" y="4707"/>
                    <a:pt x="124" y="4707"/>
                  </a:cubicBezTo>
                  <a:cubicBezTo>
                    <a:pt x="145" y="4707"/>
                    <a:pt x="167" y="4700"/>
                    <a:pt x="188" y="4683"/>
                  </a:cubicBezTo>
                  <a:cubicBezTo>
                    <a:pt x="1738" y="3418"/>
                    <a:pt x="3324" y="2289"/>
                    <a:pt x="5224" y="1613"/>
                  </a:cubicBezTo>
                  <a:cubicBezTo>
                    <a:pt x="6821" y="1047"/>
                    <a:pt x="8433" y="1014"/>
                    <a:pt x="10074" y="712"/>
                  </a:cubicBezTo>
                  <a:cubicBezTo>
                    <a:pt x="10385" y="655"/>
                    <a:pt x="10396" y="120"/>
                    <a:pt x="10074" y="73"/>
                  </a:cubicBezTo>
                  <a:cubicBezTo>
                    <a:pt x="9737" y="24"/>
                    <a:pt x="9393" y="1"/>
                    <a:pt x="90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6" name="Google Shape;246;p34"/>
          <p:cNvSpPr txBox="1">
            <a:spLocks noGrp="1"/>
          </p:cNvSpPr>
          <p:nvPr>
            <p:ph type="title"/>
          </p:nvPr>
        </p:nvSpPr>
        <p:spPr>
          <a:xfrm rot="-694782">
            <a:off x="6550371" y="3741692"/>
            <a:ext cx="1661926" cy="48845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1" dirty="0">
                <a:latin typeface="Roboto Mono Medium"/>
                <a:ea typeface="Roboto Mono Medium"/>
                <a:cs typeface="Roboto Mono Medium"/>
                <a:sym typeface="Roboto Mono Medium"/>
              </a:rPr>
              <a:t>Book Title. P52</a:t>
            </a:r>
            <a:endParaRPr sz="1000" b="0" i="1" dirty="0">
              <a:latin typeface="Roboto Mono Medium"/>
              <a:ea typeface="Roboto Mono Medium"/>
              <a:cs typeface="Roboto Mono Medium"/>
              <a:sym typeface="Roboto Mono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Google Shape;220;p33"/>
              <p:cNvSpPr txBox="1">
                <a:spLocks noGrp="1"/>
              </p:cNvSpPr>
              <p:nvPr>
                <p:ph type="body" idx="1"/>
              </p:nvPr>
            </p:nvSpPr>
            <p:spPr>
              <a:xfrm>
                <a:off x="611560" y="483518"/>
                <a:ext cx="3744416" cy="4032448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127000" indent="0">
                  <a:buNone/>
                </a:pPr>
                <a:r>
                  <a:rPr lang="en-US" sz="1200" b="1" dirty="0"/>
                  <a:t>Hal A). </a:t>
                </a:r>
                <a:r>
                  <a:rPr lang="en-US" sz="1200" b="1" dirty="0" err="1"/>
                  <a:t>Uji</a:t>
                </a:r>
                <a:r>
                  <a:rPr lang="en-US" sz="1200" b="1" dirty="0"/>
                  <a:t> </a:t>
                </a:r>
                <a:r>
                  <a:rPr lang="en-US" sz="1200" b="1" dirty="0" err="1"/>
                  <a:t>dua</a:t>
                </a:r>
                <a:r>
                  <a:rPr lang="en-US" sz="1200" b="1" dirty="0"/>
                  <a:t> </a:t>
                </a:r>
                <a:r>
                  <a:rPr lang="en-US" sz="1200" b="1" dirty="0" err="1" smtClean="0"/>
                  <a:t>pihak</a:t>
                </a:r>
                <a:endParaRPr lang="en-US" sz="1200" b="1" dirty="0" smtClean="0"/>
              </a:p>
              <a:p>
                <a:pPr marL="127000" indent="0">
                  <a:buNone/>
                </a:pPr>
                <a:endParaRPr lang="en-US" sz="1200" b="1" dirty="0"/>
              </a:p>
              <a:p>
                <a:pPr marL="127000" indent="0">
                  <a:buNone/>
                </a:pPr>
                <a:r>
                  <a:rPr lang="en-US" sz="1200" dirty="0" err="1"/>
                  <a:t>Untuk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ini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pasangan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adalah</a:t>
                </a:r>
                <a:r>
                  <a:rPr lang="en-US" sz="1200" dirty="0"/>
                  <a:t>:</a:t>
                </a:r>
              </a:p>
              <a:p>
                <a:pPr marL="1270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2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 i="1">
                                  <a:latin typeface="Cambria Math"/>
                                </a:rPr>
                                <m:t>≠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sz="1200" dirty="0" smtClean="0"/>
              </a:p>
              <a:p>
                <a:pPr marL="127000" indent="0">
                  <a:buNone/>
                </a:pPr>
                <a:endParaRPr lang="en-US" sz="1200" dirty="0"/>
              </a:p>
              <a:p>
                <a:pPr marL="1270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2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1200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12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200" i="1">
                              <a:latin typeface="Cambria Math"/>
                            </a:rPr>
                            <m:t>(</m:t>
                          </m:r>
                          <m:r>
                            <a:rPr lang="en-US" sz="1200" i="1">
                              <a:latin typeface="Cambria Math"/>
                            </a:rPr>
                            <m:t>𝑛</m:t>
                          </m:r>
                          <m:r>
                            <a:rPr lang="en-US" sz="1200" i="1">
                              <a:latin typeface="Cambria Math"/>
                            </a:rPr>
                            <m:t>−1)</m:t>
                          </m:r>
                          <m:sSup>
                            <m:sSup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1200" i="1">
                                  <a:latin typeface="Cambria Math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sz="12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bSup>
                            <m:sSubSup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sSubSupPr>
                            <m:e>
                              <m:r>
                                <a:rPr lang="en-US" sz="1200" i="1">
                                  <a:latin typeface="Cambria Math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sz="1200" i="1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12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sz="1200" dirty="0"/>
              </a:p>
              <a:p>
                <a:pPr marL="127000" indent="0">
                  <a:buNone/>
                </a:pPr>
                <a:endParaRPr lang="en-US" sz="1200" dirty="0"/>
              </a:p>
              <a:p>
                <a:pPr marL="127000" indent="0" algn="just">
                  <a:buNone/>
                </a:pPr>
                <a:r>
                  <a:rPr lang="en-US" sz="1200" dirty="0" err="1"/>
                  <a:t>Untuk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pengujian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dipakai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statistik</a:t>
                </a:r>
                <a:r>
                  <a:rPr lang="en-US" sz="1200" dirty="0"/>
                  <a:t> </a:t>
                </a:r>
                <a:r>
                  <a:rPr lang="en-US" sz="1200" dirty="0" smtClean="0"/>
                  <a:t>chi-</a:t>
                </a:r>
                <a:r>
                  <a:rPr lang="en-US" sz="1200" dirty="0" err="1" smtClean="0"/>
                  <a:t>kuadrat</a:t>
                </a:r>
                <a:r>
                  <a:rPr lang="en-US" sz="1200" dirty="0" smtClean="0"/>
                  <a:t>.</a:t>
                </a:r>
              </a:p>
              <a:p>
                <a:pPr marL="127000" indent="0">
                  <a:buNone/>
                </a:pPr>
                <a:endParaRPr lang="en-US" sz="1200" dirty="0" smtClean="0"/>
              </a:p>
              <a:p>
                <a:pPr marL="127000" indent="0" algn="just">
                  <a:buNone/>
                </a:pPr>
                <a:r>
                  <a:rPr lang="en-US" sz="1200" dirty="0" err="1"/>
                  <a:t>Jika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dalam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pengujian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dipakai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tarif</a:t>
                </a:r>
                <a:r>
                  <a:rPr lang="en-US" sz="1200" dirty="0"/>
                  <a:t> </a:t>
                </a:r>
                <a:r>
                  <a:rPr lang="en-US" sz="1200" dirty="0" err="1"/>
                  <a:t>nyata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1200" dirty="0"/>
                  <a:t>, </a:t>
                </a:r>
                <a:r>
                  <a:rPr lang="en-US" sz="1200" dirty="0" err="1"/>
                  <a:t>maka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kriteria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pengujian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adalah</a:t>
                </a:r>
                <a:r>
                  <a:rPr lang="en-US" sz="1200" dirty="0"/>
                  <a:t>: </a:t>
                </a:r>
                <a:r>
                  <a:rPr lang="en-US" sz="1200" dirty="0" err="1"/>
                  <a:t>terima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jika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ctrlPr>
                              <a:rPr lang="en-US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sz="1200" i="1">
                        <a:latin typeface="Cambria Math"/>
                      </a:rPr>
                      <m:t>&lt;</m:t>
                    </m:r>
                    <m:sSup>
                      <m:sSupPr>
                        <m:ctrlPr>
                          <a:rPr lang="en-US" sz="1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200" i="1">
                        <a:latin typeface="Cambria Math"/>
                      </a:rPr>
                      <m:t>&lt;</m:t>
                    </m:r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dimana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ctrlPr>
                              <a:rPr lang="en-US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en-US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12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didapat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dari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daftar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distribusi</a:t>
                </a:r>
                <a:r>
                  <a:rPr lang="en-US" sz="1200" dirty="0"/>
                  <a:t> chi-</a:t>
                </a:r>
                <a:r>
                  <a:rPr lang="en-US" sz="1200" dirty="0" err="1"/>
                  <a:t>kuadrat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titik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𝑑𝑘</m:t>
                    </m:r>
                    <m:r>
                      <a:rPr lang="en-US" sz="1200" i="1">
                        <a:latin typeface="Cambria Math"/>
                      </a:rPr>
                      <m:t>=(</m:t>
                    </m:r>
                    <m:r>
                      <a:rPr lang="en-US" sz="1200" i="1">
                        <a:latin typeface="Cambria Math"/>
                      </a:rPr>
                      <m:t>𝑛</m:t>
                    </m:r>
                    <m:r>
                      <a:rPr lang="en-US" sz="1200" i="1">
                        <a:latin typeface="Cambria Math"/>
                      </a:rPr>
                      <m:t>−1)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masing-masing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peluang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12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(1−</m:t>
                    </m:r>
                    <m:f>
                      <m:fPr>
                        <m:ctrlPr>
                          <a:rPr lang="en-US" sz="1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1200" i="1">
                        <a:latin typeface="Cambria Math"/>
                      </a:rPr>
                      <m:t>𝛼</m:t>
                    </m:r>
                    <m:r>
                      <a:rPr lang="en-US" sz="1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Dalam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lainnya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ditolak</a:t>
                </a:r>
                <a:r>
                  <a:rPr lang="en-US" sz="1200" dirty="0"/>
                  <a:t>.</a:t>
                </a:r>
              </a:p>
              <a:p>
                <a:pPr marL="127000" indent="0">
                  <a:buNone/>
                </a:pPr>
                <a:r>
                  <a:rPr lang="en-US" sz="1400" dirty="0" smtClean="0">
                    <a:effectLst/>
                  </a:rPr>
                  <a:t> </a:t>
                </a:r>
                <a:r>
                  <a:rPr lang="en-US" sz="1400" dirty="0"/>
                  <a:t>			</a:t>
                </a:r>
                <a:r>
                  <a:rPr lang="en-US" dirty="0"/>
                  <a:t>				</a:t>
                </a:r>
              </a:p>
            </p:txBody>
          </p:sp>
        </mc:Choice>
        <mc:Fallback xmlns="">
          <p:sp>
            <p:nvSpPr>
              <p:cNvPr id="220" name="Google Shape;220;p33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611560" y="483518"/>
                <a:ext cx="3744416" cy="4032448"/>
              </a:xfrm>
              <a:prstGeom prst="rect">
                <a:avLst/>
              </a:prstGeom>
              <a:blipFill rotWithShape="1">
                <a:blip r:embed="rId3"/>
                <a:stretch>
                  <a:fillRect t="-7100" r="-2602" b="-24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220;p33"/>
              <p:cNvSpPr txBox="1">
                <a:spLocks/>
              </p:cNvSpPr>
              <p:nvPr/>
            </p:nvSpPr>
            <p:spPr>
              <a:xfrm>
                <a:off x="4788024" y="411510"/>
                <a:ext cx="3744416" cy="403244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302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●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1pPr>
                <a:lvl2pPr marL="914400" marR="0" lvl="1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○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2pPr>
                <a:lvl3pPr marL="1371600" marR="0" lvl="2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■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3pPr>
                <a:lvl4pPr marL="1828800" marR="0" lvl="3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●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4pPr>
                <a:lvl5pPr marL="2286000" marR="0" lvl="4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○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5pPr>
                <a:lvl6pPr marL="2743200" marR="0" lvl="5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■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6pPr>
                <a:lvl7pPr marL="3200400" marR="0" lvl="6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●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7pPr>
                <a:lvl8pPr marL="3657600" marR="0" lvl="7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600"/>
                  <a:buFont typeface="Roboto Mono Medium"/>
                  <a:buChar char="○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8pPr>
                <a:lvl9pPr marL="4114800" marR="0" lvl="8" indent="-3302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600"/>
                  <a:buFont typeface="Roboto Mono Medium"/>
                  <a:buChar char="■"/>
                  <a:defRPr sz="16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9pPr>
              </a:lstStyle>
              <a:p>
                <a:pPr marL="127000" indent="0">
                  <a:buFont typeface="Roboto Mono Medium"/>
                  <a:buNone/>
                </a:pPr>
                <a:r>
                  <a:rPr lang="en-US" sz="1200" b="1" dirty="0" smtClean="0"/>
                  <a:t>Hal B). </a:t>
                </a:r>
                <a:r>
                  <a:rPr lang="en-US" sz="1200" b="1" dirty="0" err="1"/>
                  <a:t>Uji</a:t>
                </a:r>
                <a:r>
                  <a:rPr lang="en-US" sz="1200" b="1" dirty="0"/>
                  <a:t> </a:t>
                </a:r>
                <a:r>
                  <a:rPr lang="en-US" sz="1200" b="1" dirty="0" err="1" smtClean="0"/>
                  <a:t>satu</a:t>
                </a:r>
                <a:r>
                  <a:rPr lang="en-US" sz="1200" b="1" dirty="0" smtClean="0"/>
                  <a:t> </a:t>
                </a:r>
                <a:r>
                  <a:rPr lang="en-US" sz="1200" b="1" dirty="0" err="1" smtClean="0"/>
                  <a:t>pihak</a:t>
                </a:r>
                <a:endParaRPr lang="en-US" sz="1200" b="1" dirty="0" smtClean="0"/>
              </a:p>
              <a:p>
                <a:pPr marL="127000" indent="0">
                  <a:buFont typeface="Roboto Mono Medium"/>
                  <a:buNone/>
                </a:pPr>
                <a:endParaRPr lang="en-US" sz="1200" b="1" dirty="0"/>
              </a:p>
              <a:p>
                <a:pPr marL="127000" indent="0" algn="just">
                  <a:buNone/>
                </a:pPr>
                <a:r>
                  <a:rPr lang="en-US" sz="1200" dirty="0" err="1" smtClean="0"/>
                  <a:t>Diperlukan</a:t>
                </a:r>
                <a:r>
                  <a:rPr lang="en-US" sz="1200" dirty="0" smtClean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merupakan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uji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pihak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kanan</a:t>
                </a:r>
                <a:r>
                  <a:rPr lang="en-US" sz="1200" dirty="0"/>
                  <a:t>:</a:t>
                </a:r>
              </a:p>
              <a:p>
                <a:pPr marL="1270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2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 i="1">
                                  <a:latin typeface="Cambria Math"/>
                                </a:rPr>
                                <m:t>&gt;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sz="1200" dirty="0"/>
              </a:p>
              <a:p>
                <a:pPr marL="127000" indent="0" algn="just">
                  <a:buNone/>
                </a:pPr>
                <a:r>
                  <a:rPr lang="en-US" sz="1200" dirty="0" err="1"/>
                  <a:t>Statistik</a:t>
                </a:r>
                <a:r>
                  <a:rPr lang="en-US" sz="1200" dirty="0"/>
                  <a:t> yang </a:t>
                </a:r>
                <a:r>
                  <a:rPr lang="en-US" sz="1200" dirty="0" err="1"/>
                  <a:t>digunakan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masih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tetap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Kriteria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pengujian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dalam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ini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adalah</a:t>
                </a:r>
                <a:r>
                  <a:rPr lang="en-US" sz="1200" dirty="0"/>
                  <a:t>: </a:t>
                </a:r>
                <a:r>
                  <a:rPr lang="en-US" sz="1200" dirty="0" err="1"/>
                  <a:t>tolak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jika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200" i="1">
                        <a:latin typeface="Cambria Math"/>
                      </a:rPr>
                      <m:t>≥</m:t>
                    </m:r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1−</m:t>
                        </m:r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, </a:t>
                </a:r>
                <a:r>
                  <a:rPr lang="en-US" sz="1200" dirty="0" err="1"/>
                  <a:t>dimana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1−</m:t>
                        </m:r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didapat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dari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daftar</a:t>
                </a:r>
                <a:r>
                  <a:rPr lang="en-US" sz="1200" dirty="0"/>
                  <a:t> chi-</a:t>
                </a:r>
                <a:r>
                  <a:rPr lang="en-US" sz="1200" dirty="0" err="1"/>
                  <a:t>kuadrat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𝑑𝑘</m:t>
                    </m:r>
                    <m:r>
                      <a:rPr lang="en-US" sz="1200" i="1">
                        <a:latin typeface="Cambria Math"/>
                      </a:rPr>
                      <m:t>=(</m:t>
                    </m:r>
                    <m:r>
                      <a:rPr lang="en-US" sz="1200" i="1">
                        <a:latin typeface="Cambria Math"/>
                      </a:rPr>
                      <m:t>𝑛</m:t>
                    </m:r>
                    <m:r>
                      <a:rPr lang="en-US" sz="1200" i="1">
                        <a:latin typeface="Cambria Math"/>
                      </a:rPr>
                      <m:t>−1)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peluang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(1−</m:t>
                    </m:r>
                    <m:r>
                      <a:rPr lang="en-US" sz="1200" i="1">
                        <a:latin typeface="Cambria Math"/>
                      </a:rPr>
                      <m:t>𝛼</m:t>
                    </m:r>
                    <m:r>
                      <a:rPr lang="en-US" sz="1200" i="1">
                        <a:latin typeface="Cambria Math"/>
                      </a:rPr>
                      <m:t>)</m:t>
                    </m:r>
                  </m:oMath>
                </a14:m>
                <a:r>
                  <a:rPr lang="en-US" sz="1200" dirty="0"/>
                  <a:t>. </a:t>
                </a:r>
                <a:r>
                  <a:rPr lang="en-US" sz="1200" dirty="0" err="1"/>
                  <a:t>Dalam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lainnya</a:t>
                </a:r>
                <a:r>
                  <a:rPr lang="en-US" sz="12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diterima</a:t>
                </a:r>
                <a:r>
                  <a:rPr lang="en-US" sz="1200" dirty="0"/>
                  <a:t>. </a:t>
                </a:r>
                <a:r>
                  <a:rPr lang="en-US" sz="1200" dirty="0" err="1"/>
                  <a:t>Jadi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hipotesis</a:t>
                </a:r>
                <a:r>
                  <a:rPr lang="en-US" sz="1200" dirty="0"/>
                  <a:t> </a:t>
                </a:r>
                <a:r>
                  <a:rPr lang="en-US" sz="1200" dirty="0" err="1"/>
                  <a:t>nol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tandingannya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menyebabkan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uji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pihak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kiri</a:t>
                </a:r>
                <a:r>
                  <a:rPr lang="en-US" sz="1200" dirty="0"/>
                  <a:t>, </a:t>
                </a:r>
                <a:r>
                  <a:rPr lang="en-US" sz="1200" dirty="0" err="1"/>
                  <a:t>yakni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pasangan</a:t>
                </a:r>
                <a:endParaRPr lang="en-US" sz="1200" dirty="0"/>
              </a:p>
              <a:p>
                <a:pPr marL="1270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sz="1200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1200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1200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 i="1">
                                  <a:latin typeface="Cambria Math"/>
                                </a:rPr>
                                <m:t>=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  <m:e>
                              <m:sSub>
                                <m:sSub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200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1200" i="1">
                                  <a:latin typeface="Cambria Math"/>
                                </a:rPr>
                                <m:t>&lt;</m:t>
                              </m:r>
                              <m:sSubSup>
                                <m:sSubSupPr>
                                  <m:ctrlPr>
                                    <a:rPr lang="en-US" sz="1200" i="1">
                                      <a:latin typeface="Cambria Math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US" sz="1200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sz="1200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bSup>
                            </m:e>
                          </m:eqArr>
                        </m:e>
                      </m:d>
                    </m:oMath>
                  </m:oMathPara>
                </a14:m>
                <a:endParaRPr lang="en-US" sz="1200" dirty="0"/>
              </a:p>
              <a:p>
                <a:pPr marL="127000" indent="0" algn="just">
                  <a:buNone/>
                </a:pPr>
                <a:r>
                  <a:rPr lang="en-US" sz="1200" dirty="0" err="1"/>
                  <a:t>Maka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hal</a:t>
                </a:r>
                <a:r>
                  <a:rPr lang="en-US" sz="1200" dirty="0"/>
                  <a:t> yang </a:t>
                </a:r>
                <a:r>
                  <a:rPr lang="en-US" sz="1200" dirty="0" err="1"/>
                  <a:t>sebaliknya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akan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terjadi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mengenai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kriteria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pengujian</a:t>
                </a:r>
                <a:r>
                  <a:rPr lang="en-US" sz="1200" dirty="0"/>
                  <a:t>, </a:t>
                </a:r>
                <a:r>
                  <a:rPr lang="en-US" sz="1200" dirty="0" err="1" smtClean="0"/>
                  <a:t>yaitu</a:t>
                </a:r>
                <a:r>
                  <a:rPr lang="en-US" sz="1200" dirty="0"/>
                  <a:t>:</a:t>
                </a:r>
                <a:r>
                  <a:rPr lang="en-US" sz="1200" dirty="0" smtClean="0"/>
                  <a:t> </a:t>
                </a:r>
                <a:r>
                  <a:rPr lang="en-US" sz="1200" dirty="0" err="1"/>
                  <a:t>tolak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jika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2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1200" i="1">
                        <a:latin typeface="Cambria Math"/>
                      </a:rPr>
                      <m:t>≤</m:t>
                    </m:r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 smtClean="0"/>
                  <a:t>,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dimana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sz="1200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sz="12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𝛼</m:t>
                        </m:r>
                      </m:sub>
                      <m:sup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didapat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dari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daftar</a:t>
                </a:r>
                <a:r>
                  <a:rPr lang="en-US" sz="1200" dirty="0"/>
                  <a:t> chi-</a:t>
                </a:r>
                <a:r>
                  <a:rPr lang="en-US" sz="1200" dirty="0" err="1"/>
                  <a:t>kuadrat</a:t>
                </a:r>
                <a:r>
                  <a:rPr lang="en-US" sz="1200" dirty="0"/>
                  <a:t> </a:t>
                </a:r>
                <a:r>
                  <a:rPr lang="en-US" sz="1200" dirty="0" err="1"/>
                  <a:t>dengan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𝑑𝑘</m:t>
                    </m:r>
                    <m:r>
                      <a:rPr lang="en-US" sz="1200" i="1">
                        <a:latin typeface="Cambria Math"/>
                      </a:rPr>
                      <m:t>=(</m:t>
                    </m:r>
                    <m:r>
                      <a:rPr lang="en-US" sz="1200" i="1">
                        <a:latin typeface="Cambria Math"/>
                      </a:rPr>
                      <m:t>𝑛</m:t>
                    </m:r>
                    <m:r>
                      <a:rPr lang="en-US" sz="1200" i="1">
                        <a:latin typeface="Cambria Math"/>
                      </a:rPr>
                      <m:t>−1)</m:t>
                    </m:r>
                  </m:oMath>
                </a14:m>
                <a:r>
                  <a:rPr lang="en-US" sz="1200" dirty="0"/>
                  <a:t> </a:t>
                </a:r>
                <a:r>
                  <a:rPr lang="en-US" sz="1200" dirty="0" err="1"/>
                  <a:t>dan</a:t>
                </a:r>
                <a:r>
                  <a:rPr lang="en-US" sz="1200" dirty="0"/>
                  <a:t> </a:t>
                </a:r>
                <a:r>
                  <a:rPr lang="en-US" sz="1200" dirty="0" err="1"/>
                  <a:t>peluang</a:t>
                </a:r>
                <a:r>
                  <a:rPr lang="en-US" sz="1200" dirty="0"/>
                  <a:t> 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1200" dirty="0"/>
                  <a:t>.</a:t>
                </a:r>
              </a:p>
              <a:p>
                <a:pPr marL="127000" indent="0">
                  <a:buFont typeface="Roboto Mono Medium"/>
                  <a:buNone/>
                </a:pPr>
                <a:r>
                  <a:rPr lang="en-US" sz="1400" dirty="0" smtClean="0"/>
                  <a:t> </a:t>
                </a:r>
                <a:r>
                  <a:rPr lang="en-US" sz="1400" dirty="0"/>
                  <a:t>			</a:t>
                </a:r>
                <a:r>
                  <a:rPr lang="en-US" dirty="0"/>
                  <a:t>				</a:t>
                </a:r>
              </a:p>
            </p:txBody>
          </p:sp>
        </mc:Choice>
        <mc:Fallback xmlns="">
          <p:sp>
            <p:nvSpPr>
              <p:cNvPr id="13" name="Google Shape;220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411510"/>
                <a:ext cx="3744416" cy="4032448"/>
              </a:xfrm>
              <a:prstGeom prst="rect">
                <a:avLst/>
              </a:prstGeom>
              <a:blipFill rotWithShape="1">
                <a:blip r:embed="rId4"/>
                <a:stretch>
                  <a:fillRect t="-2723" r="-2602" b="-258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3131840" y="1779662"/>
            <a:ext cx="92845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/>
                </a:solidFill>
                <a:latin typeface="Roboto Mono" charset="0"/>
                <a:ea typeface="Roboto Mono" charset="0"/>
              </a:rPr>
              <a:t>……XII(1</a:t>
            </a:r>
            <a:r>
              <a:rPr lang="en-US" sz="1200" dirty="0">
                <a:solidFill>
                  <a:schemeClr val="tx1"/>
                </a:solidFill>
                <a:latin typeface="Roboto Mono" charset="0"/>
                <a:ea typeface="Roboto Mono" charset="0"/>
              </a:rPr>
              <a:t>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Google Shape;252;p35"/>
              <p:cNvSpPr txBox="1">
                <a:spLocks noGrp="1"/>
              </p:cNvSpPr>
              <p:nvPr>
                <p:ph type="body" idx="2"/>
              </p:nvPr>
            </p:nvSpPr>
            <p:spPr>
              <a:xfrm>
                <a:off x="467544" y="627534"/>
                <a:ext cx="3744416" cy="40692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139700" indent="0">
                  <a:buNone/>
                </a:pPr>
                <a:r>
                  <a:rPr lang="en-US" b="1" dirty="0" err="1"/>
                  <a:t>Contoh</a:t>
                </a:r>
                <a:r>
                  <a:rPr lang="en-US" b="1" dirty="0"/>
                  <a:t> </a:t>
                </a:r>
                <a:r>
                  <a:rPr lang="en-US" b="1" dirty="0" err="1"/>
                  <a:t>Soal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Uji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dua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pihak</a:t>
                </a:r>
                <a:r>
                  <a:rPr lang="en-US" dirty="0" smtClean="0"/>
                  <a:t>:</a:t>
                </a:r>
              </a:p>
              <a:p>
                <a:pPr marL="139700" indent="0">
                  <a:buNone/>
                </a:pPr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 err="1"/>
                  <a:t>Terdapat</a:t>
                </a:r>
                <a:r>
                  <a:rPr lang="en-US" dirty="0"/>
                  <a:t> </a:t>
                </a:r>
                <a:r>
                  <a:rPr lang="en-US" dirty="0" err="1"/>
                  <a:t>masa</a:t>
                </a:r>
                <a:r>
                  <a:rPr lang="en-US" dirty="0"/>
                  <a:t> </a:t>
                </a:r>
                <a:r>
                  <a:rPr lang="en-US" dirty="0" err="1"/>
                  <a:t>hidup</a:t>
                </a:r>
                <a:r>
                  <a:rPr lang="en-US" dirty="0"/>
                  <a:t> </a:t>
                </a:r>
                <a:r>
                  <a:rPr lang="en-US" dirty="0" err="1"/>
                  <a:t>lampu</a:t>
                </a:r>
                <a:r>
                  <a:rPr lang="en-US" dirty="0"/>
                  <a:t> A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𝜎</m:t>
                    </m:r>
                    <m:r>
                      <a:rPr lang="en-US" i="1">
                        <a:latin typeface="Cambria Math"/>
                      </a:rPr>
                      <m:t>=60</m:t>
                    </m:r>
                  </m:oMath>
                </a14:m>
                <a:r>
                  <a:rPr lang="en-US" dirty="0"/>
                  <a:t> jam.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𝑛</m:t>
                    </m:r>
                    <m:r>
                      <a:rPr lang="en-US" i="1">
                        <a:latin typeface="Cambria Math"/>
                      </a:rPr>
                      <m:t>=50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𝑠</m:t>
                    </m:r>
                    <m:r>
                      <a:rPr lang="en-US" i="1">
                        <a:latin typeface="Cambria Math"/>
                      </a:rPr>
                      <m:t>=55</m:t>
                    </m:r>
                  </m:oMath>
                </a14:m>
                <a:r>
                  <a:rPr lang="en-US" dirty="0"/>
                  <a:t> jam.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masa</a:t>
                </a:r>
                <a:r>
                  <a:rPr lang="en-US" dirty="0"/>
                  <a:t> </a:t>
                </a:r>
                <a:r>
                  <a:rPr lang="en-US" dirty="0" err="1"/>
                  <a:t>hidup</a:t>
                </a:r>
                <a:r>
                  <a:rPr lang="en-US" dirty="0"/>
                  <a:t> </a:t>
                </a:r>
                <a:r>
                  <a:rPr lang="en-US" dirty="0" err="1"/>
                  <a:t>lampu</a:t>
                </a:r>
                <a:r>
                  <a:rPr lang="en-US" dirty="0"/>
                  <a:t> </a:t>
                </a:r>
                <a:r>
                  <a:rPr lang="en-US" dirty="0" err="1"/>
                  <a:t>berdistribusi</a:t>
                </a:r>
                <a:r>
                  <a:rPr lang="en-US" dirty="0"/>
                  <a:t> normal, </a:t>
                </a:r>
                <a:r>
                  <a:rPr lang="en-US" dirty="0" err="1"/>
                  <a:t>benarkah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𝜎</m:t>
                    </m:r>
                    <m:r>
                      <a:rPr lang="en-US" i="1">
                        <a:latin typeface="Cambria Math"/>
                      </a:rPr>
                      <m:t>=60</m:t>
                    </m:r>
                  </m:oMath>
                </a14:m>
                <a:r>
                  <a:rPr lang="en-US" dirty="0"/>
                  <a:t> jam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tarif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𝛼</m:t>
                    </m:r>
                    <m:r>
                      <a:rPr lang="en-US" i="1">
                        <a:latin typeface="Cambria Math"/>
                      </a:rPr>
                      <m:t>=0,05</m:t>
                    </m:r>
                  </m:oMath>
                </a14:m>
                <a:r>
                  <a:rPr lang="en-US" dirty="0"/>
                  <a:t>?</a:t>
                </a:r>
              </a:p>
              <a:p>
                <a:pPr marL="139700" indent="0">
                  <a:buNone/>
                </a:pPr>
                <a:r>
                  <a:rPr lang="en-US" dirty="0"/>
                  <a:t> </a:t>
                </a:r>
              </a:p>
              <a:p>
                <a:pPr marL="139700" indent="0">
                  <a:buNone/>
                </a:pPr>
                <a:r>
                  <a:rPr lang="en-US" dirty="0" err="1"/>
                  <a:t>Jawab</a:t>
                </a:r>
                <a:r>
                  <a:rPr lang="en-US" dirty="0"/>
                  <a:t>:</a:t>
                </a:r>
              </a:p>
              <a:p>
                <a:pPr marL="139700" indent="0" algn="just">
                  <a:buNone/>
                </a:pP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menyelidiki</a:t>
                </a:r>
                <a:r>
                  <a:rPr lang="en-US" dirty="0"/>
                  <a:t> </a:t>
                </a:r>
                <a:r>
                  <a:rPr lang="en-US" dirty="0" err="1"/>
                  <a:t>benar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tidaknya</a:t>
                </a:r>
                <a:r>
                  <a:rPr lang="en-US" dirty="0"/>
                  <a:t> </a:t>
                </a:r>
                <a:r>
                  <a:rPr lang="en-US" dirty="0" err="1"/>
                  <a:t>tentang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𝜎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berhadapan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pengujian</a:t>
                </a:r>
                <a:endParaRPr lang="en-US" dirty="0"/>
              </a:p>
              <a:p>
                <a:pPr marL="1397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=3600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𝑗𝑎𝑚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≠3600 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𝑗𝑎𝑚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(</m:t>
                        </m:r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n-US" i="1">
                            <a:latin typeface="Cambria Math"/>
                          </a:rPr>
                          <m:t>−1)</m:t>
                        </m:r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𝜎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𝑛</m:t>
                    </m:r>
                    <m:r>
                      <a:rPr lang="en-US" i="1">
                        <a:latin typeface="Cambria Math"/>
                      </a:rPr>
                      <m:t>=50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=3025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endParaRPr lang="en-US" dirty="0"/>
              </a:p>
              <a:p>
                <a:pPr marL="1397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(50−1)(3025)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3600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=41,174</m:t>
                      </m:r>
                    </m:oMath>
                  </m:oMathPara>
                </a14:m>
                <a:endParaRPr lang="en-US" dirty="0"/>
              </a:p>
              <a:p>
                <a:pPr marL="139700" lvl="0" indent="0" algn="l" rtl="0"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endParaRPr dirty="0"/>
              </a:p>
            </p:txBody>
          </p:sp>
        </mc:Choice>
        <mc:Fallback xmlns="">
          <p:sp>
            <p:nvSpPr>
              <p:cNvPr id="252" name="Google Shape;252;p3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2"/>
              </p:nvPr>
            </p:nvSpPr>
            <p:spPr>
              <a:xfrm>
                <a:off x="467544" y="627534"/>
                <a:ext cx="3744416" cy="4069200"/>
              </a:xfrm>
              <a:prstGeom prst="rect">
                <a:avLst/>
              </a:prstGeom>
              <a:blipFill rotWithShape="1">
                <a:blip r:embed="rId3"/>
                <a:stretch>
                  <a:fillRect t="-5697" r="-3420" b="-140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252;p35"/>
              <p:cNvSpPr txBox="1">
                <a:spLocks/>
              </p:cNvSpPr>
              <p:nvPr/>
            </p:nvSpPr>
            <p:spPr>
              <a:xfrm>
                <a:off x="4860032" y="555526"/>
                <a:ext cx="3744416" cy="406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Roboto Mono Medium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9pPr>
              </a:lstStyle>
              <a:p>
                <a:pPr marL="139700" indent="0" algn="just">
                  <a:buNone/>
                </a:pP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𝑑𝑘</m:t>
                    </m:r>
                    <m:r>
                      <a:rPr lang="en-US" i="1">
                        <a:latin typeface="Cambria Math"/>
                      </a:rPr>
                      <m:t>=49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0,025 </a:t>
                </a:r>
                <a:r>
                  <a:rPr lang="en-US" dirty="0" err="1"/>
                  <a:t>dan</a:t>
                </a:r>
                <a:r>
                  <a:rPr lang="en-US" dirty="0"/>
                  <a:t> 0,975,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chi-</a:t>
                </a:r>
                <a:r>
                  <a:rPr lang="en-US" dirty="0" err="1"/>
                  <a:t>kuadrat</a:t>
                </a:r>
                <a:r>
                  <a:rPr lang="en-US" dirty="0"/>
                  <a:t> </a:t>
                </a:r>
                <a:r>
                  <a:rPr lang="en-US" dirty="0" err="1"/>
                  <a:t>berturut-turut</a:t>
                </a:r>
                <a:r>
                  <a:rPr lang="en-US" dirty="0"/>
                  <a:t>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0,025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=32,4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0,975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=71,4</m:t>
                    </m:r>
                  </m:oMath>
                </a14:m>
                <a:endParaRPr lang="en-US" dirty="0" smtClean="0"/>
              </a:p>
              <a:p>
                <a:pPr marL="139700" indent="0" algn="just">
                  <a:buNone/>
                </a:pPr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 err="1"/>
                  <a:t>Kriteria</a:t>
                </a:r>
                <a:r>
                  <a:rPr lang="en-US" dirty="0"/>
                  <a:t> </a:t>
                </a:r>
                <a:r>
                  <a:rPr lang="en-US" dirty="0" err="1"/>
                  <a:t>pengujian</a:t>
                </a:r>
                <a:r>
                  <a:rPr lang="en-US" dirty="0"/>
                  <a:t>: </a:t>
                </a:r>
                <a:r>
                  <a:rPr lang="en-US" dirty="0" err="1"/>
                  <a:t>terima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antara</a:t>
                </a:r>
                <a:r>
                  <a:rPr lang="en-US" dirty="0"/>
                  <a:t> 32,4 </a:t>
                </a:r>
                <a:r>
                  <a:rPr lang="en-US" dirty="0" err="1"/>
                  <a:t>dan</a:t>
                </a:r>
                <a:r>
                  <a:rPr lang="en-US" dirty="0"/>
                  <a:t> 71,4.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harga-harga</a:t>
                </a:r>
                <a:r>
                  <a:rPr lang="en-US" dirty="0"/>
                  <a:t> </a:t>
                </a:r>
                <a:r>
                  <a:rPr lang="en-US" dirty="0" err="1"/>
                  <a:t>lainnya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ditolak</a:t>
                </a:r>
                <a:r>
                  <a:rPr lang="en-US" dirty="0"/>
                  <a:t>. Dari </a:t>
                </a:r>
                <a:r>
                  <a:rPr lang="en-US" dirty="0" err="1"/>
                  <a:t>perhitungan</a:t>
                </a:r>
                <a:r>
                  <a:rPr lang="en-US" dirty="0"/>
                  <a:t> </a:t>
                </a:r>
                <a:r>
                  <a:rPr lang="en-US" dirty="0" err="1"/>
                  <a:t>didapat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=41,174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jatuh</a:t>
                </a:r>
                <a:r>
                  <a:rPr lang="en-US" dirty="0"/>
                  <a:t> </a:t>
                </a:r>
                <a:r>
                  <a:rPr lang="en-US" dirty="0" err="1"/>
                  <a:t>antara</a:t>
                </a:r>
                <a:r>
                  <a:rPr lang="en-US" dirty="0"/>
                  <a:t> 32,4 </a:t>
                </a:r>
                <a:r>
                  <a:rPr lang="en-US" dirty="0" err="1"/>
                  <a:t>dan</a:t>
                </a:r>
                <a:r>
                  <a:rPr lang="en-US" dirty="0"/>
                  <a:t> 71,4; </a:t>
                </a:r>
                <a:r>
                  <a:rPr lang="en-US" dirty="0" err="1"/>
                  <a:t>jadi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daerah</a:t>
                </a:r>
                <a:r>
                  <a:rPr lang="en-US" dirty="0"/>
                  <a:t> </a:t>
                </a:r>
                <a:r>
                  <a:rPr lang="en-US" dirty="0" err="1"/>
                  <a:t>penerimaan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 smtClean="0"/>
                  <a:t>.</a:t>
                </a:r>
              </a:p>
              <a:p>
                <a:pPr marL="139700" indent="0" algn="just">
                  <a:buNone/>
                </a:pPr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 err="1"/>
                  <a:t>Kesimpulan</a:t>
                </a:r>
                <a:r>
                  <a:rPr lang="en-US" dirty="0"/>
                  <a:t> : </a:t>
                </a:r>
                <a:r>
                  <a:rPr lang="en-US" dirty="0" err="1"/>
                  <a:t>hipotesis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𝜎</m:t>
                    </m:r>
                    <m:r>
                      <a:rPr lang="en-US" i="1">
                        <a:latin typeface="Cambria Math"/>
                      </a:rPr>
                      <m:t>=60</m:t>
                    </m:r>
                  </m:oMath>
                </a14:m>
                <a:r>
                  <a:rPr lang="en-US" dirty="0"/>
                  <a:t> jam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diterima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menanggung</a:t>
                </a:r>
                <a:r>
                  <a:rPr lang="en-US" dirty="0"/>
                  <a:t> </a:t>
                </a:r>
                <a:r>
                  <a:rPr lang="en-US" dirty="0" err="1"/>
                  <a:t>resiko</a:t>
                </a:r>
                <a:r>
                  <a:rPr lang="en-US" dirty="0"/>
                  <a:t> 5%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terjadinya</a:t>
                </a:r>
                <a:r>
                  <a:rPr lang="en-US" dirty="0"/>
                  <a:t> </a:t>
                </a:r>
                <a:r>
                  <a:rPr lang="en-US" dirty="0" err="1"/>
                  <a:t>penolakan</a:t>
                </a:r>
                <a:r>
                  <a:rPr lang="en-US" dirty="0"/>
                  <a:t> </a:t>
                </a:r>
                <a:r>
                  <a:rPr lang="en-US" dirty="0" err="1"/>
                  <a:t>hipotesis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=3600</m:t>
                    </m:r>
                  </m:oMath>
                </a14:m>
                <a:r>
                  <a:rPr lang="en-US" dirty="0"/>
                  <a:t> jam.</a:t>
                </a:r>
              </a:p>
            </p:txBody>
          </p:sp>
        </mc:Choice>
        <mc:Fallback xmlns="">
          <p:sp>
            <p:nvSpPr>
              <p:cNvPr id="13" name="Google Shape;252;p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55526"/>
                <a:ext cx="3744416" cy="4069200"/>
              </a:xfrm>
              <a:prstGeom prst="rect">
                <a:avLst/>
              </a:prstGeom>
              <a:blipFill rotWithShape="1">
                <a:blip r:embed="rId4"/>
                <a:stretch>
                  <a:fillRect t="-2096" r="-3583" b="-344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52" name="Google Shape;252;p35"/>
              <p:cNvSpPr txBox="1">
                <a:spLocks noGrp="1"/>
              </p:cNvSpPr>
              <p:nvPr>
                <p:ph type="body" idx="2"/>
              </p:nvPr>
            </p:nvSpPr>
            <p:spPr>
              <a:xfrm>
                <a:off x="467544" y="627534"/>
                <a:ext cx="3744416" cy="40692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139700" indent="0">
                  <a:buNone/>
                </a:pPr>
                <a:r>
                  <a:rPr lang="en-US" b="1" dirty="0" err="1"/>
                  <a:t>Contoh</a:t>
                </a:r>
                <a:r>
                  <a:rPr lang="en-US" b="1" dirty="0"/>
                  <a:t> </a:t>
                </a:r>
                <a:r>
                  <a:rPr lang="en-US" b="1" dirty="0" err="1"/>
                  <a:t>Soal</a:t>
                </a:r>
                <a:r>
                  <a:rPr lang="en-US" b="1" dirty="0"/>
                  <a:t> </a:t>
                </a:r>
                <a:r>
                  <a:rPr lang="en-US" b="1" dirty="0" err="1" smtClean="0"/>
                  <a:t>Uji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satu</a:t>
                </a:r>
                <a:r>
                  <a:rPr lang="en-US" b="1" dirty="0" smtClean="0"/>
                  <a:t> </a:t>
                </a:r>
                <a:r>
                  <a:rPr lang="en-US" b="1" dirty="0" err="1" smtClean="0"/>
                  <a:t>pihak</a:t>
                </a:r>
                <a:r>
                  <a:rPr lang="en-US" dirty="0" smtClean="0"/>
                  <a:t>:</a:t>
                </a:r>
              </a:p>
              <a:p>
                <a:pPr marL="139700" indent="0">
                  <a:buNone/>
                </a:pPr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/>
                  <a:t>Proses </a:t>
                </a:r>
                <a:r>
                  <a:rPr lang="en-US" dirty="0" err="1"/>
                  <a:t>pengisian</a:t>
                </a:r>
                <a:r>
                  <a:rPr lang="en-US" dirty="0"/>
                  <a:t> </a:t>
                </a:r>
                <a:r>
                  <a:rPr lang="en-US" dirty="0" err="1"/>
                  <a:t>semacam</a:t>
                </a:r>
                <a:r>
                  <a:rPr lang="en-US" dirty="0"/>
                  <a:t> </a:t>
                </a:r>
                <a:r>
                  <a:rPr lang="en-US" dirty="0" err="1"/>
                  <a:t>minuman</a:t>
                </a:r>
                <a:r>
                  <a:rPr lang="en-US" dirty="0"/>
                  <a:t> </a:t>
                </a:r>
                <a:r>
                  <a:rPr lang="en-US" dirty="0" err="1"/>
                  <a:t>ke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botol</a:t>
                </a:r>
                <a:r>
                  <a:rPr lang="en-US" dirty="0"/>
                  <a:t> </a:t>
                </a:r>
                <a:r>
                  <a:rPr lang="en-US" dirty="0" err="1"/>
                  <a:t>oleh</a:t>
                </a:r>
                <a:r>
                  <a:rPr lang="en-US" dirty="0"/>
                  <a:t> </a:t>
                </a:r>
                <a:r>
                  <a:rPr lang="en-US" dirty="0" err="1"/>
                  <a:t>mesin</a:t>
                </a:r>
                <a:r>
                  <a:rPr lang="en-US" dirty="0"/>
                  <a:t>, paling </a:t>
                </a:r>
                <a:r>
                  <a:rPr lang="en-US" dirty="0" err="1"/>
                  <a:t>tinggi</a:t>
                </a:r>
                <a:r>
                  <a:rPr lang="en-US" dirty="0"/>
                  <a:t> </a:t>
                </a:r>
                <a:r>
                  <a:rPr lang="en-US" dirty="0" err="1"/>
                  <a:t>mencapai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0,50 cc. </a:t>
                </a:r>
                <a:r>
                  <a:rPr lang="en-US" dirty="0" err="1"/>
                  <a:t>Akhir-akhir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dugaan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dirty="0" err="1"/>
                  <a:t>isi</a:t>
                </a:r>
                <a:r>
                  <a:rPr lang="en-US" dirty="0"/>
                  <a:t> </a:t>
                </a:r>
                <a:r>
                  <a:rPr lang="en-US" dirty="0" err="1"/>
                  <a:t>botol</a:t>
                </a:r>
                <a:r>
                  <a:rPr lang="en-US" dirty="0"/>
                  <a:t> </a:t>
                </a:r>
                <a:r>
                  <a:rPr lang="en-US" dirty="0" err="1"/>
                  <a:t>telah</a:t>
                </a:r>
                <a:r>
                  <a:rPr lang="en-US" dirty="0"/>
                  <a:t> </a:t>
                </a:r>
                <a:r>
                  <a:rPr lang="en-US" dirty="0" err="1"/>
                  <a:t>mempunyai</a:t>
                </a:r>
                <a:r>
                  <a:rPr lang="en-US" dirty="0"/>
                  <a:t> </a:t>
                </a:r>
                <a:r>
                  <a:rPr lang="en-US" dirty="0" err="1"/>
                  <a:t>variabilitas</a:t>
                </a:r>
                <a:r>
                  <a:rPr lang="en-US" dirty="0"/>
                  <a:t> yang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. </a:t>
                </a:r>
                <a:r>
                  <a:rPr lang="en-US" dirty="0" err="1"/>
                  <a:t>Diteliti</a:t>
                </a:r>
                <a:r>
                  <a:rPr lang="en-US" dirty="0"/>
                  <a:t> 20 </a:t>
                </a:r>
                <a:r>
                  <a:rPr lang="en-US" dirty="0" err="1"/>
                  <a:t>buah</a:t>
                </a:r>
                <a:r>
                  <a:rPr lang="en-US" dirty="0"/>
                  <a:t> </a:t>
                </a:r>
                <a:r>
                  <a:rPr lang="en-US" dirty="0" err="1"/>
                  <a:t>botol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isinya</a:t>
                </a:r>
                <a:r>
                  <a:rPr lang="en-US" dirty="0"/>
                  <a:t> </a:t>
                </a:r>
                <a:r>
                  <a:rPr lang="en-US" dirty="0" err="1"/>
                  <a:t>ditakar</a:t>
                </a:r>
                <a:r>
                  <a:rPr lang="en-US" dirty="0"/>
                  <a:t>. </a:t>
                </a:r>
                <a:r>
                  <a:rPr lang="en-US" dirty="0" err="1"/>
                  <a:t>Ternyata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menghasilkan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0,81 cc.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𝛼</m:t>
                    </m:r>
                    <m:r>
                      <a:rPr lang="en-US" i="1">
                        <a:latin typeface="Cambria Math"/>
                      </a:rPr>
                      <m:t>=0,05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perlukah</a:t>
                </a:r>
                <a:r>
                  <a:rPr lang="en-US" dirty="0"/>
                  <a:t> </a:t>
                </a:r>
                <a:r>
                  <a:rPr lang="en-US" dirty="0" err="1"/>
                  <a:t>mesin</a:t>
                </a:r>
                <a:r>
                  <a:rPr lang="en-US" dirty="0"/>
                  <a:t> </a:t>
                </a:r>
                <a:r>
                  <a:rPr lang="en-US" dirty="0" err="1"/>
                  <a:t>disetel</a:t>
                </a:r>
                <a:r>
                  <a:rPr lang="en-US" dirty="0" smtClean="0"/>
                  <a:t>?</a:t>
                </a:r>
              </a:p>
              <a:p>
                <a:pPr marL="139700" indent="0" algn="just">
                  <a:buNone/>
                </a:pPr>
                <a:endParaRPr lang="en-US" dirty="0"/>
              </a:p>
              <a:p>
                <a:pPr marL="139700" indent="0">
                  <a:buNone/>
                </a:pPr>
                <a:r>
                  <a:rPr lang="en-US" dirty="0" err="1" smtClean="0"/>
                  <a:t>Jawab</a:t>
                </a:r>
                <a:r>
                  <a:rPr lang="en-US" dirty="0"/>
                  <a:t>:</a:t>
                </a:r>
              </a:p>
              <a:p>
                <a:pPr marL="139700" indent="0" algn="just">
                  <a:buNone/>
                </a:pPr>
                <a:r>
                  <a:rPr lang="en-US" dirty="0" err="1"/>
                  <a:t>Pengujian</a:t>
                </a:r>
                <a:r>
                  <a:rPr lang="en-US" dirty="0"/>
                  <a:t> yang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mengenai</a:t>
                </a:r>
                <a:r>
                  <a:rPr lang="en-US" dirty="0"/>
                  <a:t>:</a:t>
                </a:r>
              </a:p>
              <a:p>
                <a:pPr marL="1397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en-US" i="1">
                              <a:latin typeface="Cambria Math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=0,50</m:t>
                              </m:r>
                            </m:e>
                            <m:e>
                              <m:sSub>
                                <m:sSub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/>
                                </a:rPr>
                                <m:t> :</m:t>
                              </m:r>
                              <m:sSup>
                                <m:sSupPr>
                                  <m:ctrlPr>
                                    <a:rPr lang="en-US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𝜎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&gt;0,50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dirty="0"/>
              </a:p>
              <a:p>
                <a:pPr marL="139700" lvl="0" indent="0" algn="l" rtl="0">
                  <a:spcBef>
                    <a:spcPts val="0"/>
                  </a:spcBef>
                  <a:spcAft>
                    <a:spcPts val="0"/>
                  </a:spcAft>
                  <a:buSzPts val="1400"/>
                  <a:buNone/>
                </a:pPr>
                <a:endParaRPr dirty="0"/>
              </a:p>
            </p:txBody>
          </p:sp>
        </mc:Choice>
        <mc:Fallback xmlns="">
          <p:sp>
            <p:nvSpPr>
              <p:cNvPr id="252" name="Google Shape;252;p35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2"/>
              </p:nvPr>
            </p:nvSpPr>
            <p:spPr>
              <a:xfrm>
                <a:off x="467544" y="627534"/>
                <a:ext cx="3744416" cy="4069200"/>
              </a:xfrm>
              <a:prstGeom prst="rect">
                <a:avLst/>
              </a:prstGeom>
              <a:blipFill rotWithShape="1">
                <a:blip r:embed="rId3"/>
                <a:stretch>
                  <a:fillRect t="-4348" r="-3420" b="-36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Google Shape;252;p35"/>
              <p:cNvSpPr txBox="1">
                <a:spLocks/>
              </p:cNvSpPr>
              <p:nvPr/>
            </p:nvSpPr>
            <p:spPr>
              <a:xfrm>
                <a:off x="4860032" y="555526"/>
                <a:ext cx="3744416" cy="4069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457200" marR="0" lvl="0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1pPr>
                <a:lvl2pPr marL="914400" marR="0" lvl="1" indent="-31750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2pPr>
                <a:lvl3pPr marL="1371600" marR="0" lvl="2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3pPr>
                <a:lvl4pPr marL="1828800" marR="0" lvl="3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4pPr>
                <a:lvl5pPr marL="2286000" marR="0" lvl="4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5pPr>
                <a:lvl6pPr marL="2743200" marR="0" lvl="5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6pPr>
                <a:lvl7pPr marL="3200400" marR="0" lvl="6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●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7pPr>
                <a:lvl8pPr marL="3657600" marR="0" lvl="7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0"/>
                  </a:spcAft>
                  <a:buClr>
                    <a:schemeClr val="dk2"/>
                  </a:buClr>
                  <a:buSzPts val="1400"/>
                  <a:buFont typeface="Roboto Mono Medium"/>
                  <a:buChar char="○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8pPr>
                <a:lvl9pPr marL="4114800" marR="0" lvl="8" indent="-317500" algn="l" rtl="0">
                  <a:lnSpc>
                    <a:spcPct val="100000"/>
                  </a:lnSpc>
                  <a:spcBef>
                    <a:spcPts val="1600"/>
                  </a:spcBef>
                  <a:spcAft>
                    <a:spcPts val="1600"/>
                  </a:spcAft>
                  <a:buClr>
                    <a:schemeClr val="dk2"/>
                  </a:buClr>
                  <a:buSzPts val="1400"/>
                  <a:buFont typeface="Roboto Mono Medium"/>
                  <a:buChar char="■"/>
                  <a:defRPr sz="1400" b="0" i="0" u="none" strike="noStrike" cap="none">
                    <a:solidFill>
                      <a:schemeClr val="dk2"/>
                    </a:solidFill>
                    <a:latin typeface="Roboto Mono Medium"/>
                    <a:ea typeface="Roboto Mono Medium"/>
                    <a:cs typeface="Roboto Mono Medium"/>
                    <a:sym typeface="Roboto Mono Medium"/>
                  </a:defRPr>
                </a:lvl9pPr>
              </a:lstStyle>
              <a:p>
                <a:pPr marL="139700" indent="0" algn="just">
                  <a:buNone/>
                </a:pPr>
                <a:r>
                  <a:rPr lang="en-US" dirty="0"/>
                  <a:t>Dengan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=0,81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𝑛</m:t>
                    </m:r>
                    <m:r>
                      <a:rPr lang="en-US" i="1">
                        <a:latin typeface="Cambria Math"/>
                      </a:rPr>
                      <m:t>=20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didapat</a:t>
                </a:r>
                <a:endParaRPr lang="en-US" dirty="0"/>
              </a:p>
              <a:p>
                <a:pPr marL="13970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(20−1)(0,81)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0,50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=30,78</m:t>
                      </m:r>
                    </m:oMath>
                  </m:oMathPara>
                </a14:m>
                <a:endParaRPr lang="en-US" dirty="0" smtClean="0"/>
              </a:p>
              <a:p>
                <a:pPr marL="139700" indent="0">
                  <a:buNone/>
                </a:pPr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daftar</a:t>
                </a:r>
                <a:r>
                  <a:rPr lang="en-US" dirty="0"/>
                  <a:t> chi-</a:t>
                </a:r>
                <a:r>
                  <a:rPr lang="en-US" dirty="0" err="1"/>
                  <a:t>kuadrat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𝑑𝑘</m:t>
                    </m:r>
                    <m:r>
                      <a:rPr lang="en-US" i="1">
                        <a:latin typeface="Cambria Math"/>
                      </a:rPr>
                      <m:t>=19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0,95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0,95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  <m:r>
                      <a:rPr lang="en-US" i="1">
                        <a:latin typeface="Cambria Math"/>
                      </a:rPr>
                      <m:t>=30,1</m:t>
                    </m:r>
                  </m:oMath>
                </a14:m>
                <a:endParaRPr lang="en-US" dirty="0"/>
              </a:p>
              <a:p>
                <a:pPr marL="139700" indent="0" algn="just">
                  <a:buNone/>
                </a:pPr>
                <a:r>
                  <a:rPr lang="en-US" dirty="0" err="1"/>
                  <a:t>Karena</a:t>
                </a:r>
                <a:r>
                  <a:rPr lang="en-US" dirty="0"/>
                  <a:t> chi-</a:t>
                </a:r>
                <a:r>
                  <a:rPr lang="en-US" dirty="0" err="1"/>
                  <a:t>kuadrat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penelitian</a:t>
                </a:r>
                <a:r>
                  <a:rPr lang="en-US" dirty="0"/>
                  <a:t>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30,1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ditolak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taraf</a:t>
                </a:r>
                <a:r>
                  <a:rPr lang="en-US" dirty="0"/>
                  <a:t> 5%. </a:t>
                </a:r>
                <a:r>
                  <a:rPr lang="en-US" dirty="0" err="1"/>
                  <a:t>Ini</a:t>
                </a:r>
                <a:r>
                  <a:rPr lang="en-US" dirty="0"/>
                  <a:t> </a:t>
                </a:r>
                <a:r>
                  <a:rPr lang="en-US" dirty="0" err="1"/>
                  <a:t>berarti</a:t>
                </a:r>
                <a:r>
                  <a:rPr lang="en-US" dirty="0"/>
                  <a:t> </a:t>
                </a:r>
                <a:r>
                  <a:rPr lang="en-US" dirty="0" err="1"/>
                  <a:t>variasi</a:t>
                </a:r>
                <a:r>
                  <a:rPr lang="en-US" dirty="0"/>
                  <a:t> </a:t>
                </a:r>
                <a:r>
                  <a:rPr lang="en-US" dirty="0" err="1" smtClean="0"/>
                  <a:t>isi</a:t>
                </a:r>
                <a:r>
                  <a:rPr lang="en-US" dirty="0" smtClean="0"/>
                  <a:t> </a:t>
                </a:r>
                <a:r>
                  <a:rPr lang="en-US" dirty="0" err="1"/>
                  <a:t>botol</a:t>
                </a:r>
                <a:r>
                  <a:rPr lang="en-US" dirty="0"/>
                  <a:t> </a:t>
                </a:r>
                <a:r>
                  <a:rPr lang="en-US" dirty="0" err="1"/>
                  <a:t>telah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,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dianjurkan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menyetel</a:t>
                </a:r>
                <a:r>
                  <a:rPr lang="en-US" dirty="0"/>
                  <a:t> </a:t>
                </a:r>
                <a:r>
                  <a:rPr lang="en-US" dirty="0" err="1"/>
                  <a:t>kembali</a:t>
                </a:r>
                <a:r>
                  <a:rPr lang="en-US" dirty="0"/>
                  <a:t> </a:t>
                </a:r>
                <a:r>
                  <a:rPr lang="en-US" dirty="0" err="1"/>
                  <a:t>mesin</a:t>
                </a:r>
                <a:r>
                  <a:rPr lang="en-US" dirty="0"/>
                  <a:t> agar </a:t>
                </a:r>
                <a:r>
                  <a:rPr lang="en-US" dirty="0" err="1"/>
                  <a:t>mendapatkan</a:t>
                </a:r>
                <a:r>
                  <a:rPr lang="en-US" dirty="0"/>
                  <a:t> </a:t>
                </a:r>
                <a:r>
                  <a:rPr lang="en-US" dirty="0" err="1"/>
                  <a:t>pengisian</a:t>
                </a:r>
                <a:r>
                  <a:rPr lang="en-US" dirty="0"/>
                  <a:t> yang </a:t>
                </a:r>
                <a:r>
                  <a:rPr lang="en-US" dirty="0" err="1"/>
                  <a:t>lebih</a:t>
                </a:r>
                <a:r>
                  <a:rPr lang="en-US" dirty="0"/>
                  <a:t> </a:t>
                </a:r>
                <a:r>
                  <a:rPr lang="en-US" dirty="0" err="1"/>
                  <a:t>merata</a:t>
                </a:r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13" name="Google Shape;252;p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55526"/>
                <a:ext cx="3744416" cy="4069200"/>
              </a:xfrm>
              <a:prstGeom prst="rect">
                <a:avLst/>
              </a:prstGeom>
              <a:blipFill rotWithShape="1">
                <a:blip r:embed="rId4"/>
                <a:stretch>
                  <a:fillRect r="-358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6391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2"/>
          <p:cNvSpPr txBox="1">
            <a:spLocks noGrp="1"/>
          </p:cNvSpPr>
          <p:nvPr>
            <p:ph type="title" idx="2"/>
          </p:nvPr>
        </p:nvSpPr>
        <p:spPr>
          <a:xfrm>
            <a:off x="3778200" y="1403800"/>
            <a:ext cx="1587600" cy="10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02</a:t>
            </a:r>
            <a:endParaRPr dirty="0"/>
          </a:p>
        </p:txBody>
      </p:sp>
      <p:pic>
        <p:nvPicPr>
          <p:cNvPr id="211" name="Google Shape;211;p32"/>
          <p:cNvPicPr preferRelativeResize="0"/>
          <p:nvPr/>
        </p:nvPicPr>
        <p:blipFill>
          <a:blip r:embed="rId3">
            <a:alphaModFix amt="86000"/>
          </a:blip>
          <a:stretch>
            <a:fillRect/>
          </a:stretch>
        </p:blipFill>
        <p:spPr>
          <a:xfrm rot="1344117">
            <a:off x="3842523" y="1385826"/>
            <a:ext cx="1496149" cy="116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 rotWithShape="1">
          <a:blip r:embed="rId4">
            <a:alphaModFix/>
          </a:blip>
          <a:srcRect t="16970" r="8892" b="21025"/>
          <a:stretch/>
        </p:blipFill>
        <p:spPr>
          <a:xfrm rot="10800000">
            <a:off x="833700" y="1225600"/>
            <a:ext cx="2036850" cy="810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3" name="Google Shape;213;p32"/>
          <p:cNvPicPr preferRelativeResize="0"/>
          <p:nvPr/>
        </p:nvPicPr>
        <p:blipFill rotWithShape="1">
          <a:blip r:embed="rId5">
            <a:alphaModFix/>
          </a:blip>
          <a:srcRect t="16734" r="8892" b="18300"/>
          <a:stretch/>
        </p:blipFill>
        <p:spPr>
          <a:xfrm rot="10800000">
            <a:off x="833700" y="1737957"/>
            <a:ext cx="2036850" cy="846042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32"/>
          <p:cNvSpPr txBox="1">
            <a:spLocks noGrp="1"/>
          </p:cNvSpPr>
          <p:nvPr>
            <p:ph type="title"/>
          </p:nvPr>
        </p:nvSpPr>
        <p:spPr>
          <a:xfrm>
            <a:off x="2411760" y="2550900"/>
            <a:ext cx="4464496" cy="81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err="1"/>
              <a:t>Menguji</a:t>
            </a:r>
            <a:r>
              <a:rPr lang="en-US" dirty="0"/>
              <a:t> </a:t>
            </a:r>
            <a:r>
              <a:rPr lang="en-US" dirty="0" err="1"/>
              <a:t>Kesamaan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Varians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486790"/>
      </p:ext>
    </p:extLst>
  </p:cSld>
  <p:clrMapOvr>
    <a:masterClrMapping/>
  </p:clrMapOvr>
</p:sld>
</file>

<file path=ppt/theme/theme1.xml><?xml version="1.0" encoding="utf-8"?>
<a:theme xmlns:a="http://schemas.openxmlformats.org/drawingml/2006/main" name="Notebook Lesson by Slidesgo">
  <a:themeElements>
    <a:clrScheme name="Simple Light">
      <a:dk1>
        <a:srgbClr val="595959"/>
      </a:dk1>
      <a:lt1>
        <a:srgbClr val="F13286"/>
      </a:lt1>
      <a:dk2>
        <a:srgbClr val="595959"/>
      </a:dk2>
      <a:lt2>
        <a:srgbClr val="8CB2D6"/>
      </a:lt2>
      <a:accent1>
        <a:srgbClr val="F13286"/>
      </a:accent1>
      <a:accent2>
        <a:srgbClr val="C76D03"/>
      </a:accent2>
      <a:accent3>
        <a:srgbClr val="F13286"/>
      </a:accent3>
      <a:accent4>
        <a:srgbClr val="F58435"/>
      </a:accent4>
      <a:accent5>
        <a:srgbClr val="64889E"/>
      </a:accent5>
      <a:accent6>
        <a:srgbClr val="595959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984</Words>
  <Application>Microsoft Office PowerPoint</Application>
  <PresentationFormat>On-screen Show (16:9)</PresentationFormat>
  <Paragraphs>266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Arial</vt:lpstr>
      <vt:lpstr>Roboto Mono</vt:lpstr>
      <vt:lpstr>Concert One</vt:lpstr>
      <vt:lpstr>Cambria Math</vt:lpstr>
      <vt:lpstr>Coming Soon</vt:lpstr>
      <vt:lpstr>Anonymous Pro</vt:lpstr>
      <vt:lpstr>Roboto Mono Medium</vt:lpstr>
      <vt:lpstr>Notebook Lesson by Slidesgo</vt:lpstr>
      <vt:lpstr>PENGUJIAN VARIANS DAN MENENTUKAN UKURAN SAMPEL</vt:lpstr>
      <vt:lpstr>KELOMPOK 9</vt:lpstr>
      <vt:lpstr>Table of Contents!</vt:lpstr>
      <vt:lpstr>01</vt:lpstr>
      <vt:lpstr>Misalkan populasi berdistribusi normal dengan varians σ^2 dan daripadanya diambil sebuah sampel acak berukuran n. Varians sampel yang besarnya s^2 dihitung dengan rumus s^2=(∑1▒(x_i-x)^2 )/(n-1) atau s^2=(n∑1▒〖x_i^2-(∑1▒z_i )^2 〗)/(n(n-1)). </vt:lpstr>
      <vt:lpstr>PowerPoint Presentation</vt:lpstr>
      <vt:lpstr>PowerPoint Presentation</vt:lpstr>
      <vt:lpstr>PowerPoint Presentation</vt:lpstr>
      <vt:lpstr>02</vt:lpstr>
      <vt:lpstr>PowerPoint Presentation</vt:lpstr>
      <vt:lpstr>PowerPoint Presentation</vt:lpstr>
      <vt:lpstr>PowerPoint Presentation</vt:lpstr>
      <vt:lpstr>PowerPoint Presentation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PENGUJIAN VARIANS DAN MENENTUKAN UKURAN SAMPEL</dc:title>
  <cp:lastModifiedBy>ACER</cp:lastModifiedBy>
  <cp:revision>45</cp:revision>
  <dcterms:modified xsi:type="dcterms:W3CDTF">2021-11-14T13:08:36Z</dcterms:modified>
</cp:coreProperties>
</file>