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Montaser Arabic Bold" charset="1" panose="00000800000000000000"/>
      <p:regular r:id="rId17"/>
    </p:embeddedFont>
    <p:embeddedFont>
      <p:font typeface="Chewy" charset="1" panose="02000000000000000000"/>
      <p:regular r:id="rId18"/>
    </p:embeddedFont>
    <p:embeddedFont>
      <p:font typeface="Montaser Arabic" charset="1" panose="00000500000000000000"/>
      <p:regular r:id="rId19"/>
    </p:embeddedFont>
    <p:embeddedFont>
      <p:font typeface="Red Hat Display" charset="1" panose="02010503040201060303"/>
      <p:regular r:id="rId20"/>
    </p:embeddedFont>
    <p:embeddedFont>
      <p:font typeface="Montaser Arabic Semi-Bold" charset="1" panose="000007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false" flipV="false" rot="0">
            <a:off x="-751483" y="7716875"/>
            <a:ext cx="20597850" cy="4007998"/>
          </a:xfrm>
          <a:custGeom>
            <a:avLst/>
            <a:gdLst/>
            <a:ahLst/>
            <a:cxnLst/>
            <a:rect r="r" b="b" t="t" l="l"/>
            <a:pathLst>
              <a:path h="4007998" w="20597850">
                <a:moveTo>
                  <a:pt x="0" y="0"/>
                </a:moveTo>
                <a:lnTo>
                  <a:pt x="20597850" y="0"/>
                </a:lnTo>
                <a:lnTo>
                  <a:pt x="20597850" y="4007998"/>
                </a:lnTo>
                <a:lnTo>
                  <a:pt x="0" y="40079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080408" y="6339166"/>
            <a:ext cx="2937510" cy="3435684"/>
          </a:xfrm>
          <a:custGeom>
            <a:avLst/>
            <a:gdLst/>
            <a:ahLst/>
            <a:cxnLst/>
            <a:rect r="r" b="b" t="t" l="l"/>
            <a:pathLst>
              <a:path h="3435684" w="2937510">
                <a:moveTo>
                  <a:pt x="0" y="0"/>
                </a:moveTo>
                <a:lnTo>
                  <a:pt x="2937511" y="0"/>
                </a:lnTo>
                <a:lnTo>
                  <a:pt x="2937511" y="3435684"/>
                </a:lnTo>
                <a:lnTo>
                  <a:pt x="0" y="34356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6658557" y="1028700"/>
            <a:ext cx="910909" cy="891552"/>
          </a:xfrm>
          <a:custGeom>
            <a:avLst/>
            <a:gdLst/>
            <a:ahLst/>
            <a:cxnLst/>
            <a:rect r="r" b="b" t="t" l="l"/>
            <a:pathLst>
              <a:path h="891552" w="910909">
                <a:moveTo>
                  <a:pt x="0" y="0"/>
                </a:moveTo>
                <a:lnTo>
                  <a:pt x="910909" y="0"/>
                </a:lnTo>
                <a:lnTo>
                  <a:pt x="910909" y="891552"/>
                </a:lnTo>
                <a:lnTo>
                  <a:pt x="0" y="891552"/>
                </a:lnTo>
                <a:lnTo>
                  <a:pt x="0" y="0"/>
                </a:lnTo>
                <a:close/>
              </a:path>
            </a:pathLst>
          </a:custGeom>
          <a:blipFill>
            <a:blip r:embed="rId6"/>
            <a:stretch>
              <a:fillRect l="0" t="0" r="0" b="0"/>
            </a:stretch>
          </a:blipFill>
        </p:spPr>
      </p:sp>
      <p:sp>
        <p:nvSpPr>
          <p:cNvPr name="Freeform 5" id="5"/>
          <p:cNvSpPr/>
          <p:nvPr/>
        </p:nvSpPr>
        <p:spPr>
          <a:xfrm flipH="false" flipV="false" rot="0">
            <a:off x="520637" y="6196624"/>
            <a:ext cx="7465313" cy="3524250"/>
          </a:xfrm>
          <a:custGeom>
            <a:avLst/>
            <a:gdLst/>
            <a:ahLst/>
            <a:cxnLst/>
            <a:rect r="r" b="b" t="t" l="l"/>
            <a:pathLst>
              <a:path h="3524250" w="7465313">
                <a:moveTo>
                  <a:pt x="0" y="0"/>
                </a:moveTo>
                <a:lnTo>
                  <a:pt x="7465313" y="0"/>
                </a:lnTo>
                <a:lnTo>
                  <a:pt x="7465313" y="3524250"/>
                </a:lnTo>
                <a:lnTo>
                  <a:pt x="0" y="3524250"/>
                </a:lnTo>
                <a:lnTo>
                  <a:pt x="0" y="0"/>
                </a:lnTo>
                <a:close/>
              </a:path>
            </a:pathLst>
          </a:custGeom>
          <a:blipFill>
            <a:blip r:embed="rId7"/>
            <a:stretch>
              <a:fillRect l="0" t="0" r="0" b="0"/>
            </a:stretch>
          </a:blipFill>
        </p:spPr>
      </p:sp>
      <p:sp>
        <p:nvSpPr>
          <p:cNvPr name="Freeform 6" id="6"/>
          <p:cNvSpPr/>
          <p:nvPr/>
        </p:nvSpPr>
        <p:spPr>
          <a:xfrm flipH="false" flipV="false" rot="0">
            <a:off x="11593126" y="7295678"/>
            <a:ext cx="2159978" cy="2479172"/>
          </a:xfrm>
          <a:custGeom>
            <a:avLst/>
            <a:gdLst/>
            <a:ahLst/>
            <a:cxnLst/>
            <a:rect r="r" b="b" t="t" l="l"/>
            <a:pathLst>
              <a:path h="2479172" w="2159978">
                <a:moveTo>
                  <a:pt x="0" y="0"/>
                </a:moveTo>
                <a:lnTo>
                  <a:pt x="2159978" y="0"/>
                </a:lnTo>
                <a:lnTo>
                  <a:pt x="2159978" y="2479172"/>
                </a:lnTo>
                <a:lnTo>
                  <a:pt x="0" y="24791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0">
            <a:off x="13991229" y="7242593"/>
            <a:ext cx="849308" cy="2479732"/>
          </a:xfrm>
          <a:custGeom>
            <a:avLst/>
            <a:gdLst/>
            <a:ahLst/>
            <a:cxnLst/>
            <a:rect r="r" b="b" t="t" l="l"/>
            <a:pathLst>
              <a:path h="2479732" w="849308">
                <a:moveTo>
                  <a:pt x="849308" y="0"/>
                </a:moveTo>
                <a:lnTo>
                  <a:pt x="0" y="0"/>
                </a:lnTo>
                <a:lnTo>
                  <a:pt x="0" y="2479731"/>
                </a:lnTo>
                <a:lnTo>
                  <a:pt x="849308" y="2479731"/>
                </a:lnTo>
                <a:lnTo>
                  <a:pt x="849308" y="0"/>
                </a:lnTo>
                <a:close/>
              </a:path>
            </a:pathLst>
          </a:custGeom>
          <a:blipFill>
            <a:blip r:embed="rId10"/>
            <a:stretch>
              <a:fillRect l="0" t="0" r="0" b="0"/>
            </a:stretch>
          </a:blipFill>
        </p:spPr>
      </p:sp>
      <p:sp>
        <p:nvSpPr>
          <p:cNvPr name="TextBox 8" id="8"/>
          <p:cNvSpPr txBox="true"/>
          <p:nvPr/>
        </p:nvSpPr>
        <p:spPr>
          <a:xfrm rot="0">
            <a:off x="3715861" y="2351005"/>
            <a:ext cx="10856277" cy="4454581"/>
          </a:xfrm>
          <a:prstGeom prst="rect">
            <a:avLst/>
          </a:prstGeom>
        </p:spPr>
        <p:txBody>
          <a:bodyPr anchor="t" rtlCol="false" tIns="0" lIns="0" bIns="0" rIns="0">
            <a:spAutoFit/>
          </a:bodyPr>
          <a:lstStyle/>
          <a:p>
            <a:pPr algn="ctr">
              <a:lnSpc>
                <a:spcPts val="7067"/>
              </a:lnSpc>
            </a:pPr>
            <a:r>
              <a:rPr lang="en-US" sz="5047" b="true">
                <a:solidFill>
                  <a:srgbClr val="336459"/>
                </a:solidFill>
                <a:latin typeface="Montaser Arabic Bold"/>
                <a:ea typeface="Montaser Arabic Bold"/>
                <a:cs typeface="Montaser Arabic Bold"/>
                <a:sym typeface="Montaser Arabic Bold"/>
              </a:rPr>
              <a:t>Konsep Kewirausahaan </a:t>
            </a:r>
          </a:p>
          <a:p>
            <a:pPr algn="ctr">
              <a:lnSpc>
                <a:spcPts val="7067"/>
              </a:lnSpc>
            </a:pPr>
            <a:r>
              <a:rPr lang="en-US" sz="5047" b="true">
                <a:solidFill>
                  <a:srgbClr val="336459"/>
                </a:solidFill>
                <a:latin typeface="Montaser Arabic Bold"/>
                <a:ea typeface="Montaser Arabic Bold"/>
                <a:cs typeface="Montaser Arabic Bold"/>
                <a:sym typeface="Montaser Arabic Bold"/>
              </a:rPr>
              <a:t>dan Karakteristik Wirausahawan</a:t>
            </a:r>
          </a:p>
          <a:p>
            <a:pPr algn="ctr">
              <a:lnSpc>
                <a:spcPts val="7067"/>
              </a:lnSpc>
            </a:pPr>
          </a:p>
          <a:p>
            <a:pPr algn="ctr">
              <a:lnSpc>
                <a:spcPts val="7067"/>
              </a:lnSpc>
            </a:pPr>
          </a:p>
          <a:p>
            <a:pPr algn="ctr">
              <a:lnSpc>
                <a:spcPts val="7067"/>
              </a:lnSpc>
              <a:spcBef>
                <a:spcPct val="0"/>
              </a:spcBef>
            </a:pPr>
            <a:r>
              <a:rPr lang="en-US" b="true" sz="5047">
                <a:solidFill>
                  <a:srgbClr val="336459"/>
                </a:solidFill>
                <a:latin typeface="Montaser Arabic Bold"/>
                <a:ea typeface="Montaser Arabic Bold"/>
                <a:cs typeface="Montaser Arabic Bold"/>
                <a:sym typeface="Montaser Arabic Bold"/>
              </a:rPr>
              <a:t>oleh kelompok 1</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true" flipV="false" rot="0">
            <a:off x="0" y="7938175"/>
            <a:ext cx="18288000" cy="5737860"/>
          </a:xfrm>
          <a:custGeom>
            <a:avLst/>
            <a:gdLst/>
            <a:ahLst/>
            <a:cxnLst/>
            <a:rect r="r" b="b" t="t" l="l"/>
            <a:pathLst>
              <a:path h="5737860" w="18288000">
                <a:moveTo>
                  <a:pt x="18288000" y="0"/>
                </a:moveTo>
                <a:lnTo>
                  <a:pt x="0" y="0"/>
                </a:lnTo>
                <a:lnTo>
                  <a:pt x="0" y="5737860"/>
                </a:lnTo>
                <a:lnTo>
                  <a:pt x="18288000" y="5737860"/>
                </a:lnTo>
                <a:lnTo>
                  <a:pt x="182880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2260315" y="249238"/>
            <a:ext cx="13767371" cy="1387475"/>
          </a:xfrm>
          <a:prstGeom prst="rect">
            <a:avLst/>
          </a:prstGeom>
        </p:spPr>
        <p:txBody>
          <a:bodyPr anchor="t" rtlCol="false" tIns="0" lIns="0" bIns="0" rIns="0">
            <a:spAutoFit/>
          </a:bodyPr>
          <a:lstStyle/>
          <a:p>
            <a:pPr algn="ctr">
              <a:lnSpc>
                <a:spcPts val="11200"/>
              </a:lnSpc>
            </a:pPr>
            <a:r>
              <a:rPr lang="en-US" sz="8000">
                <a:solidFill>
                  <a:srgbClr val="336459"/>
                </a:solidFill>
                <a:latin typeface="Chewy"/>
                <a:ea typeface="Chewy"/>
                <a:cs typeface="Chewy"/>
                <a:sym typeface="Chewy"/>
              </a:rPr>
              <a:t>Kesimpulan</a:t>
            </a:r>
          </a:p>
        </p:txBody>
      </p:sp>
      <p:sp>
        <p:nvSpPr>
          <p:cNvPr name="TextBox 4" id="4"/>
          <p:cNvSpPr txBox="true"/>
          <p:nvPr/>
        </p:nvSpPr>
        <p:spPr>
          <a:xfrm rot="0">
            <a:off x="0" y="2006103"/>
            <a:ext cx="18288000" cy="6179543"/>
          </a:xfrm>
          <a:prstGeom prst="rect">
            <a:avLst/>
          </a:prstGeom>
        </p:spPr>
        <p:txBody>
          <a:bodyPr anchor="t" rtlCol="false" tIns="0" lIns="0" bIns="0" rIns="0">
            <a:spAutoFit/>
          </a:bodyPr>
          <a:lstStyle/>
          <a:p>
            <a:pPr algn="ctr">
              <a:lnSpc>
                <a:spcPts val="5421"/>
              </a:lnSpc>
            </a:pPr>
            <a:r>
              <a:rPr lang="en-US" sz="3872">
                <a:solidFill>
                  <a:srgbClr val="336459"/>
                </a:solidFill>
                <a:latin typeface="Chewy"/>
                <a:ea typeface="Chewy"/>
                <a:cs typeface="Chewy"/>
                <a:sym typeface="Chewy"/>
              </a:rPr>
              <a:t>Wirausaha adalah seorang yang berani berusaha secara mandiri dengan</a:t>
            </a:r>
            <a:r>
              <a:rPr lang="en-US" sz="3872">
                <a:solidFill>
                  <a:srgbClr val="336459"/>
                </a:solidFill>
                <a:latin typeface="Chewy"/>
                <a:ea typeface="Chewy"/>
                <a:cs typeface="Chewy"/>
                <a:sym typeface="Chewy"/>
              </a:rPr>
              <a:t> </a:t>
            </a:r>
          </a:p>
          <a:p>
            <a:pPr algn="ctr">
              <a:lnSpc>
                <a:spcPts val="5421"/>
              </a:lnSpc>
            </a:pPr>
            <a:r>
              <a:rPr lang="en-US" sz="3872">
                <a:solidFill>
                  <a:srgbClr val="336459"/>
                </a:solidFill>
                <a:latin typeface="Chewy"/>
                <a:ea typeface="Chewy"/>
                <a:cs typeface="Chewy"/>
                <a:sym typeface="Chewy"/>
              </a:rPr>
              <a:t>mengerahkan segala sumber daya dan upaya meliputi kepandaian mengenali produk baru, </a:t>
            </a:r>
          </a:p>
          <a:p>
            <a:pPr algn="ctr">
              <a:lnSpc>
                <a:spcPts val="5421"/>
              </a:lnSpc>
            </a:pPr>
            <a:r>
              <a:rPr lang="en-US" sz="3872">
                <a:solidFill>
                  <a:srgbClr val="336459"/>
                </a:solidFill>
                <a:latin typeface="Chewy"/>
                <a:ea typeface="Chewy"/>
                <a:cs typeface="Chewy"/>
                <a:sym typeface="Chewy"/>
              </a:rPr>
              <a:t>menentukan cara produksi baru, menyusun operasi untuk pengadaan produk baru, </a:t>
            </a:r>
          </a:p>
          <a:p>
            <a:pPr algn="ctr">
              <a:lnSpc>
                <a:spcPts val="5421"/>
              </a:lnSpc>
            </a:pPr>
            <a:r>
              <a:rPr lang="en-US" sz="3872">
                <a:solidFill>
                  <a:srgbClr val="336459"/>
                </a:solidFill>
                <a:latin typeface="Chewy"/>
                <a:ea typeface="Chewy"/>
                <a:cs typeface="Chewy"/>
                <a:sym typeface="Chewy"/>
              </a:rPr>
              <a:t>memasarkannya, serta mengatur permodelan operasinya untuk menghasilkan sesuatu yang </a:t>
            </a:r>
          </a:p>
          <a:p>
            <a:pPr algn="ctr">
              <a:lnSpc>
                <a:spcPts val="5421"/>
              </a:lnSpc>
            </a:pPr>
            <a:r>
              <a:rPr lang="en-US" sz="3872">
                <a:solidFill>
                  <a:srgbClr val="336459"/>
                </a:solidFill>
                <a:latin typeface="Chewy"/>
                <a:ea typeface="Chewy"/>
                <a:cs typeface="Chewy"/>
                <a:sym typeface="Chewy"/>
              </a:rPr>
              <a:t>bernilai lebih tinggi. Pendidikan kewirausahaan merupakan salah satu bentuk aplikasi </a:t>
            </a:r>
          </a:p>
          <a:p>
            <a:pPr algn="ctr">
              <a:lnSpc>
                <a:spcPts val="5421"/>
              </a:lnSpc>
            </a:pPr>
            <a:r>
              <a:rPr lang="en-US" sz="3872">
                <a:solidFill>
                  <a:srgbClr val="336459"/>
                </a:solidFill>
                <a:latin typeface="Chewy"/>
                <a:ea typeface="Chewy"/>
                <a:cs typeface="Chewy"/>
                <a:sym typeface="Chewy"/>
              </a:rPr>
              <a:t>kepedulian dunia pendidikan terhadap kemajuan bangsanya. Di dalam pendidikan </a:t>
            </a:r>
          </a:p>
          <a:p>
            <a:pPr algn="ctr">
              <a:lnSpc>
                <a:spcPts val="5421"/>
              </a:lnSpc>
            </a:pPr>
            <a:r>
              <a:rPr lang="en-US" sz="3872">
                <a:solidFill>
                  <a:srgbClr val="336459"/>
                </a:solidFill>
                <a:latin typeface="Chewy"/>
                <a:ea typeface="Chewy"/>
                <a:cs typeface="Chewy"/>
                <a:sym typeface="Chewy"/>
              </a:rPr>
              <a:t>kewirausahaan diperlihatkan di antaranya adalah nilai dan bentuk kerja untuk mencapai </a:t>
            </a:r>
          </a:p>
          <a:p>
            <a:pPr algn="ctr">
              <a:lnSpc>
                <a:spcPts val="5421"/>
              </a:lnSpc>
            </a:pPr>
            <a:r>
              <a:rPr lang="en-US" sz="3872">
                <a:solidFill>
                  <a:srgbClr val="336459"/>
                </a:solidFill>
                <a:latin typeface="Chewy"/>
                <a:ea typeface="Chewy"/>
                <a:cs typeface="Chewy"/>
                <a:sym typeface="Chewy"/>
              </a:rPr>
              <a:t>kesuksesan.</a:t>
            </a:r>
          </a:p>
          <a:p>
            <a:pPr algn="ctr">
              <a:lnSpc>
                <a:spcPts val="5421"/>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TextBox 2" id="2"/>
          <p:cNvSpPr txBox="true"/>
          <p:nvPr/>
        </p:nvSpPr>
        <p:spPr>
          <a:xfrm rot="0">
            <a:off x="3484562" y="3575573"/>
            <a:ext cx="11318875" cy="2212867"/>
          </a:xfrm>
          <a:prstGeom prst="rect">
            <a:avLst/>
          </a:prstGeom>
        </p:spPr>
        <p:txBody>
          <a:bodyPr anchor="t" rtlCol="false" tIns="0" lIns="0" bIns="0" rIns="0">
            <a:spAutoFit/>
          </a:bodyPr>
          <a:lstStyle/>
          <a:p>
            <a:pPr algn="ctr">
              <a:lnSpc>
                <a:spcPts val="17855"/>
              </a:lnSpc>
            </a:pPr>
            <a:r>
              <a:rPr lang="en-US" sz="12754">
                <a:solidFill>
                  <a:srgbClr val="336459"/>
                </a:solidFill>
                <a:latin typeface="Chewy"/>
                <a:ea typeface="Chewy"/>
                <a:cs typeface="Chewy"/>
                <a:sym typeface="Chewy"/>
              </a:rPr>
              <a:t>Terima kasih</a:t>
            </a:r>
          </a:p>
        </p:txBody>
      </p:sp>
      <p:sp>
        <p:nvSpPr>
          <p:cNvPr name="Freeform 3" id="3"/>
          <p:cNvSpPr/>
          <p:nvPr/>
        </p:nvSpPr>
        <p:spPr>
          <a:xfrm flipH="false" flipV="false" rot="0">
            <a:off x="-221293" y="8239717"/>
            <a:ext cx="18730586" cy="2856414"/>
          </a:xfrm>
          <a:custGeom>
            <a:avLst/>
            <a:gdLst/>
            <a:ahLst/>
            <a:cxnLst/>
            <a:rect r="r" b="b" t="t" l="l"/>
            <a:pathLst>
              <a:path h="2856414" w="18730586">
                <a:moveTo>
                  <a:pt x="0" y="0"/>
                </a:moveTo>
                <a:lnTo>
                  <a:pt x="18730586" y="0"/>
                </a:lnTo>
                <a:lnTo>
                  <a:pt x="18730586" y="2856414"/>
                </a:lnTo>
                <a:lnTo>
                  <a:pt x="0" y="28564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4347983" y="3160301"/>
            <a:ext cx="910909" cy="891552"/>
          </a:xfrm>
          <a:custGeom>
            <a:avLst/>
            <a:gdLst/>
            <a:ahLst/>
            <a:cxnLst/>
            <a:rect r="r" b="b" t="t" l="l"/>
            <a:pathLst>
              <a:path h="891552" w="910909">
                <a:moveTo>
                  <a:pt x="0" y="0"/>
                </a:moveTo>
                <a:lnTo>
                  <a:pt x="910909" y="0"/>
                </a:lnTo>
                <a:lnTo>
                  <a:pt x="910909" y="891552"/>
                </a:lnTo>
                <a:lnTo>
                  <a:pt x="0" y="891552"/>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false" flipV="false" rot="0">
            <a:off x="-4843535" y="7726213"/>
            <a:ext cx="26859822" cy="4096123"/>
          </a:xfrm>
          <a:custGeom>
            <a:avLst/>
            <a:gdLst/>
            <a:ahLst/>
            <a:cxnLst/>
            <a:rect r="r" b="b" t="t" l="l"/>
            <a:pathLst>
              <a:path h="4096123" w="26859822">
                <a:moveTo>
                  <a:pt x="0" y="0"/>
                </a:moveTo>
                <a:lnTo>
                  <a:pt x="26859821" y="0"/>
                </a:lnTo>
                <a:lnTo>
                  <a:pt x="26859821" y="4096123"/>
                </a:lnTo>
                <a:lnTo>
                  <a:pt x="0" y="40961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054923" y="7534191"/>
            <a:ext cx="1683937" cy="2183386"/>
          </a:xfrm>
          <a:custGeom>
            <a:avLst/>
            <a:gdLst/>
            <a:ahLst/>
            <a:cxnLst/>
            <a:rect r="r" b="b" t="t" l="l"/>
            <a:pathLst>
              <a:path h="2183386" w="1683937">
                <a:moveTo>
                  <a:pt x="0" y="0"/>
                </a:moveTo>
                <a:lnTo>
                  <a:pt x="1683937" y="0"/>
                </a:lnTo>
                <a:lnTo>
                  <a:pt x="1683937" y="2183386"/>
                </a:lnTo>
                <a:lnTo>
                  <a:pt x="0" y="218338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19866" y="1401530"/>
            <a:ext cx="11248269" cy="1052781"/>
          </a:xfrm>
          <a:prstGeom prst="rect">
            <a:avLst/>
          </a:prstGeom>
        </p:spPr>
        <p:txBody>
          <a:bodyPr anchor="t" rtlCol="false" tIns="0" lIns="0" bIns="0" rIns="0">
            <a:spAutoFit/>
          </a:bodyPr>
          <a:lstStyle/>
          <a:p>
            <a:pPr algn="ctr" marL="0" indent="0" lvl="0">
              <a:lnSpc>
                <a:spcPts val="7760"/>
              </a:lnSpc>
              <a:spcBef>
                <a:spcPct val="0"/>
              </a:spcBef>
            </a:pPr>
            <a:r>
              <a:rPr lang="en-US" sz="8000">
                <a:solidFill>
                  <a:srgbClr val="336459"/>
                </a:solidFill>
                <a:latin typeface="Chewy"/>
                <a:ea typeface="Chewy"/>
                <a:cs typeface="Chewy"/>
                <a:sym typeface="Chewy"/>
              </a:rPr>
              <a:t>Anggota Kelompok</a:t>
            </a:r>
          </a:p>
        </p:txBody>
      </p:sp>
      <p:sp>
        <p:nvSpPr>
          <p:cNvPr name="TextBox 5" id="5"/>
          <p:cNvSpPr txBox="true"/>
          <p:nvPr/>
        </p:nvSpPr>
        <p:spPr>
          <a:xfrm rot="0">
            <a:off x="2897062" y="3288357"/>
            <a:ext cx="12493876" cy="3590824"/>
          </a:xfrm>
          <a:prstGeom prst="rect">
            <a:avLst/>
          </a:prstGeom>
        </p:spPr>
        <p:txBody>
          <a:bodyPr anchor="t" rtlCol="false" tIns="0" lIns="0" bIns="0" rIns="0">
            <a:spAutoFit/>
          </a:bodyPr>
          <a:lstStyle/>
          <a:p>
            <a:pPr algn="l" marL="889490" indent="-444745" lvl="1">
              <a:lnSpc>
                <a:spcPts val="5767"/>
              </a:lnSpc>
              <a:buAutoNum type="arabicPeriod" startAt="1"/>
            </a:pPr>
            <a:r>
              <a:rPr lang="en-US" sz="4119">
                <a:solidFill>
                  <a:srgbClr val="336459"/>
                </a:solidFill>
                <a:latin typeface="Montaser Arabic"/>
                <a:ea typeface="Montaser Arabic"/>
                <a:cs typeface="Montaser Arabic"/>
                <a:sym typeface="Montaser Arabic"/>
              </a:rPr>
              <a:t>Ni Putu Sinta Prihana Dewi (2353053026) </a:t>
            </a:r>
          </a:p>
          <a:p>
            <a:pPr algn="just" marL="889490" indent="-444745" lvl="1">
              <a:lnSpc>
                <a:spcPts val="5767"/>
              </a:lnSpc>
              <a:buAutoNum type="arabicPeriod" startAt="1"/>
            </a:pPr>
            <a:r>
              <a:rPr lang="en-US" sz="4119">
                <a:solidFill>
                  <a:srgbClr val="336459"/>
                </a:solidFill>
                <a:latin typeface="Montaser Arabic"/>
                <a:ea typeface="Montaser Arabic"/>
                <a:cs typeface="Montaser Arabic"/>
                <a:sym typeface="Montaser Arabic"/>
              </a:rPr>
              <a:t>Fizka Lisari                               (2353053029) </a:t>
            </a:r>
          </a:p>
          <a:p>
            <a:pPr algn="l" marL="889490" indent="-444745" lvl="1">
              <a:lnSpc>
                <a:spcPts val="5767"/>
              </a:lnSpc>
              <a:buAutoNum type="arabicPeriod" startAt="1"/>
            </a:pPr>
            <a:r>
              <a:rPr lang="en-US" sz="4119">
                <a:solidFill>
                  <a:srgbClr val="336459"/>
                </a:solidFill>
                <a:latin typeface="Montaser Arabic"/>
                <a:ea typeface="Montaser Arabic"/>
                <a:cs typeface="Montaser Arabic"/>
                <a:sym typeface="Montaser Arabic"/>
              </a:rPr>
              <a:t>Intania Alda                             (2313053040) </a:t>
            </a:r>
          </a:p>
          <a:p>
            <a:pPr algn="l" marL="889490" indent="-444745" lvl="1">
              <a:lnSpc>
                <a:spcPts val="5767"/>
              </a:lnSpc>
              <a:buAutoNum type="arabicPeriod" startAt="1"/>
            </a:pPr>
            <a:r>
              <a:rPr lang="en-US" sz="4119">
                <a:solidFill>
                  <a:srgbClr val="336459"/>
                </a:solidFill>
                <a:latin typeface="Montaser Arabic"/>
                <a:ea typeface="Montaser Arabic"/>
                <a:cs typeface="Montaser Arabic"/>
                <a:sym typeface="Montaser Arabic"/>
              </a:rPr>
              <a:t>Melyanti Hasanah                  (2313053050) </a:t>
            </a:r>
          </a:p>
          <a:p>
            <a:pPr algn="l" marL="889490" indent="-444745" lvl="1">
              <a:lnSpc>
                <a:spcPts val="5767"/>
              </a:lnSpc>
              <a:buAutoNum type="arabicPeriod" startAt="1"/>
            </a:pPr>
            <a:r>
              <a:rPr lang="en-US" sz="4119">
                <a:solidFill>
                  <a:srgbClr val="336459"/>
                </a:solidFill>
                <a:latin typeface="Montaser Arabic"/>
                <a:ea typeface="Montaser Arabic"/>
                <a:cs typeface="Montaser Arabic"/>
                <a:sym typeface="Montaser Arabic"/>
              </a:rPr>
              <a:t>Adinda Mutiara Cantika       ( 2313053063)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false" flipV="false" rot="0">
            <a:off x="-2945021" y="8662438"/>
            <a:ext cx="11031387" cy="3006053"/>
          </a:xfrm>
          <a:custGeom>
            <a:avLst/>
            <a:gdLst/>
            <a:ahLst/>
            <a:cxnLst/>
            <a:rect r="r" b="b" t="t" l="l"/>
            <a:pathLst>
              <a:path h="3006053" w="11031387">
                <a:moveTo>
                  <a:pt x="0" y="0"/>
                </a:moveTo>
                <a:lnTo>
                  <a:pt x="11031387" y="0"/>
                </a:lnTo>
                <a:lnTo>
                  <a:pt x="11031387" y="3006053"/>
                </a:lnTo>
                <a:lnTo>
                  <a:pt x="0" y="30060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8076841" y="8662438"/>
            <a:ext cx="11031387" cy="3006053"/>
          </a:xfrm>
          <a:custGeom>
            <a:avLst/>
            <a:gdLst/>
            <a:ahLst/>
            <a:cxnLst/>
            <a:rect r="r" b="b" t="t" l="l"/>
            <a:pathLst>
              <a:path h="3006053" w="11031387">
                <a:moveTo>
                  <a:pt x="11031386" y="0"/>
                </a:moveTo>
                <a:lnTo>
                  <a:pt x="0" y="0"/>
                </a:lnTo>
                <a:lnTo>
                  <a:pt x="0" y="3006053"/>
                </a:lnTo>
                <a:lnTo>
                  <a:pt x="11031386" y="3006053"/>
                </a:lnTo>
                <a:lnTo>
                  <a:pt x="1103138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08688" y="7829550"/>
            <a:ext cx="3315783" cy="2068220"/>
          </a:xfrm>
          <a:custGeom>
            <a:avLst/>
            <a:gdLst/>
            <a:ahLst/>
            <a:cxnLst/>
            <a:rect r="r" b="b" t="t" l="l"/>
            <a:pathLst>
              <a:path h="2068220" w="3315783">
                <a:moveTo>
                  <a:pt x="0" y="0"/>
                </a:moveTo>
                <a:lnTo>
                  <a:pt x="3315783" y="0"/>
                </a:lnTo>
                <a:lnTo>
                  <a:pt x="3315783" y="2068220"/>
                </a:lnTo>
                <a:lnTo>
                  <a:pt x="0" y="20682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277175" y="7920225"/>
            <a:ext cx="1735295" cy="1977544"/>
          </a:xfrm>
          <a:custGeom>
            <a:avLst/>
            <a:gdLst/>
            <a:ahLst/>
            <a:cxnLst/>
            <a:rect r="r" b="b" t="t" l="l"/>
            <a:pathLst>
              <a:path h="1977544" w="1735295">
                <a:moveTo>
                  <a:pt x="0" y="0"/>
                </a:moveTo>
                <a:lnTo>
                  <a:pt x="1735296" y="0"/>
                </a:lnTo>
                <a:lnTo>
                  <a:pt x="1735296" y="1977545"/>
                </a:lnTo>
                <a:lnTo>
                  <a:pt x="0" y="1977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3496909" y="3524282"/>
            <a:ext cx="11294182" cy="3181286"/>
          </a:xfrm>
          <a:prstGeom prst="rect">
            <a:avLst/>
          </a:prstGeom>
        </p:spPr>
        <p:txBody>
          <a:bodyPr anchor="t" rtlCol="false" tIns="0" lIns="0" bIns="0" rIns="0">
            <a:spAutoFit/>
          </a:bodyPr>
          <a:lstStyle/>
          <a:p>
            <a:pPr algn="ctr">
              <a:lnSpc>
                <a:spcPts val="4200"/>
              </a:lnSpc>
            </a:pPr>
            <a:r>
              <a:rPr lang="en-US" sz="3000">
                <a:solidFill>
                  <a:srgbClr val="336459"/>
                </a:solidFill>
                <a:latin typeface="Montaser Arabic"/>
                <a:ea typeface="Montaser Arabic"/>
                <a:cs typeface="Montaser Arabic"/>
                <a:sym typeface="Montaser Arabic"/>
              </a:rPr>
              <a:t>Menurut Kamus Besar Bahasa Indonesia (KBBI) Pengertian wirausaha sama dengan wiraswasta, yaitu orang yang pandai atau berbakat mengenali produk baru, menentukan cara promosi baru, menyusun operasi untuk pengadaan baru, memasarkannya, serta mengatur permodelan operasinya. </a:t>
            </a:r>
          </a:p>
        </p:txBody>
      </p:sp>
      <p:sp>
        <p:nvSpPr>
          <p:cNvPr name="TextBox 7" id="7"/>
          <p:cNvSpPr txBox="true"/>
          <p:nvPr/>
        </p:nvSpPr>
        <p:spPr>
          <a:xfrm rot="0">
            <a:off x="2389179" y="1404619"/>
            <a:ext cx="13509642" cy="1052781"/>
          </a:xfrm>
          <a:prstGeom prst="rect">
            <a:avLst/>
          </a:prstGeom>
        </p:spPr>
        <p:txBody>
          <a:bodyPr anchor="t" rtlCol="false" tIns="0" lIns="0" bIns="0" rIns="0">
            <a:spAutoFit/>
          </a:bodyPr>
          <a:lstStyle/>
          <a:p>
            <a:pPr algn="ctr" marL="0" indent="0" lvl="0">
              <a:lnSpc>
                <a:spcPts val="7760"/>
              </a:lnSpc>
              <a:spcBef>
                <a:spcPct val="0"/>
              </a:spcBef>
            </a:pPr>
            <a:r>
              <a:rPr lang="en-US" sz="8000">
                <a:solidFill>
                  <a:srgbClr val="336459"/>
                </a:solidFill>
                <a:latin typeface="Chewy"/>
                <a:ea typeface="Chewy"/>
                <a:cs typeface="Chewy"/>
                <a:sym typeface="Chewy"/>
              </a:rPr>
              <a:t>Pengertian Wirausaha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true" flipV="false" rot="0">
            <a:off x="-219075" y="8585346"/>
            <a:ext cx="18507075" cy="5806595"/>
          </a:xfrm>
          <a:custGeom>
            <a:avLst/>
            <a:gdLst/>
            <a:ahLst/>
            <a:cxnLst/>
            <a:rect r="r" b="b" t="t" l="l"/>
            <a:pathLst>
              <a:path h="5806595" w="18507075">
                <a:moveTo>
                  <a:pt x="18507075" y="0"/>
                </a:moveTo>
                <a:lnTo>
                  <a:pt x="0" y="0"/>
                </a:lnTo>
                <a:lnTo>
                  <a:pt x="0" y="5806595"/>
                </a:lnTo>
                <a:lnTo>
                  <a:pt x="18507075" y="5806595"/>
                </a:lnTo>
                <a:lnTo>
                  <a:pt x="18507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323093" y="8183971"/>
            <a:ext cx="1964907" cy="1761048"/>
          </a:xfrm>
          <a:custGeom>
            <a:avLst/>
            <a:gdLst/>
            <a:ahLst/>
            <a:cxnLst/>
            <a:rect r="r" b="b" t="t" l="l"/>
            <a:pathLst>
              <a:path h="1761048" w="1964907">
                <a:moveTo>
                  <a:pt x="0" y="0"/>
                </a:moveTo>
                <a:lnTo>
                  <a:pt x="1964907" y="0"/>
                </a:lnTo>
                <a:lnTo>
                  <a:pt x="1964907" y="1761048"/>
                </a:lnTo>
                <a:lnTo>
                  <a:pt x="0" y="17610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706537" y="408726"/>
            <a:ext cx="16181973" cy="1387432"/>
          </a:xfrm>
          <a:prstGeom prst="rect">
            <a:avLst/>
          </a:prstGeom>
        </p:spPr>
        <p:txBody>
          <a:bodyPr anchor="t" rtlCol="false" tIns="0" lIns="0" bIns="0" rIns="0">
            <a:spAutoFit/>
          </a:bodyPr>
          <a:lstStyle/>
          <a:p>
            <a:pPr algn="ctr">
              <a:lnSpc>
                <a:spcPts val="11200"/>
              </a:lnSpc>
            </a:pPr>
            <a:r>
              <a:rPr lang="en-US" sz="8000">
                <a:solidFill>
                  <a:srgbClr val="336459"/>
                </a:solidFill>
                <a:latin typeface="Chewy"/>
                <a:ea typeface="Chewy"/>
                <a:cs typeface="Chewy"/>
                <a:sym typeface="Chewy"/>
              </a:rPr>
              <a:t> Aspek penting dalam kewirausahaan</a:t>
            </a:r>
          </a:p>
        </p:txBody>
      </p:sp>
      <p:grpSp>
        <p:nvGrpSpPr>
          <p:cNvPr name="Group 5" id="5"/>
          <p:cNvGrpSpPr/>
          <p:nvPr/>
        </p:nvGrpSpPr>
        <p:grpSpPr>
          <a:xfrm rot="0">
            <a:off x="268922" y="2891533"/>
            <a:ext cx="5715000" cy="2772504"/>
            <a:chOff x="0" y="0"/>
            <a:chExt cx="2268594" cy="1100557"/>
          </a:xfrm>
        </p:grpSpPr>
        <p:sp>
          <p:nvSpPr>
            <p:cNvPr name="Freeform 6" id="6"/>
            <p:cNvSpPr/>
            <p:nvPr/>
          </p:nvSpPr>
          <p:spPr>
            <a:xfrm flipH="false" flipV="false" rot="0">
              <a:off x="0" y="0"/>
              <a:ext cx="2268594" cy="1100557"/>
            </a:xfrm>
            <a:custGeom>
              <a:avLst/>
              <a:gdLst/>
              <a:ahLst/>
              <a:cxnLst/>
              <a:rect r="r" b="b" t="t" l="l"/>
              <a:pathLst>
                <a:path h="1100557" w="2268594">
                  <a:moveTo>
                    <a:pt x="33867" y="0"/>
                  </a:moveTo>
                  <a:lnTo>
                    <a:pt x="2234727" y="0"/>
                  </a:lnTo>
                  <a:cubicBezTo>
                    <a:pt x="2253431" y="0"/>
                    <a:pt x="2268594" y="15163"/>
                    <a:pt x="2268594" y="33867"/>
                  </a:cubicBezTo>
                  <a:lnTo>
                    <a:pt x="2268594" y="1066691"/>
                  </a:lnTo>
                  <a:cubicBezTo>
                    <a:pt x="2268594" y="1085395"/>
                    <a:pt x="2253431" y="1100557"/>
                    <a:pt x="2234727" y="1100557"/>
                  </a:cubicBezTo>
                  <a:lnTo>
                    <a:pt x="33867" y="1100557"/>
                  </a:lnTo>
                  <a:cubicBezTo>
                    <a:pt x="15163" y="1100557"/>
                    <a:pt x="0" y="1085395"/>
                    <a:pt x="0" y="1066691"/>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7" id="7"/>
            <p:cNvSpPr txBox="true"/>
            <p:nvPr/>
          </p:nvSpPr>
          <p:spPr>
            <a:xfrm>
              <a:off x="0" y="-47625"/>
              <a:ext cx="2268594" cy="1148182"/>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376237" y="2834383"/>
            <a:ext cx="5514975" cy="514339"/>
          </a:xfrm>
          <a:prstGeom prst="rect">
            <a:avLst/>
          </a:prstGeom>
        </p:spPr>
        <p:txBody>
          <a:bodyPr anchor="t" rtlCol="false" tIns="0" lIns="0" bIns="0" rIns="0">
            <a:spAutoFit/>
          </a:bodyPr>
          <a:lstStyle/>
          <a:p>
            <a:pPr algn="ctr">
              <a:lnSpc>
                <a:spcPts val="4200"/>
              </a:lnSpc>
            </a:pPr>
            <a:r>
              <a:rPr lang="en-US" sz="3000" b="true">
                <a:solidFill>
                  <a:srgbClr val="EF5E1E"/>
                </a:solidFill>
                <a:latin typeface="Montaser Arabic Bold"/>
                <a:ea typeface="Montaser Arabic Bold"/>
                <a:cs typeface="Montaser Arabic Bold"/>
                <a:sym typeface="Montaser Arabic Bold"/>
              </a:rPr>
              <a:t>inovasi</a:t>
            </a:r>
          </a:p>
        </p:txBody>
      </p:sp>
      <p:sp>
        <p:nvSpPr>
          <p:cNvPr name="TextBox 9" id="9"/>
          <p:cNvSpPr txBox="true"/>
          <p:nvPr/>
        </p:nvSpPr>
        <p:spPr>
          <a:xfrm rot="0">
            <a:off x="376237" y="3552530"/>
            <a:ext cx="5514975" cy="1819570"/>
          </a:xfrm>
          <a:prstGeom prst="rect">
            <a:avLst/>
          </a:prstGeom>
        </p:spPr>
        <p:txBody>
          <a:bodyPr anchor="t" rtlCol="false" tIns="0" lIns="0" bIns="0" rIns="0">
            <a:spAutoFit/>
          </a:bodyPr>
          <a:lstStyle/>
          <a:p>
            <a:pPr algn="ctr">
              <a:lnSpc>
                <a:spcPts val="3640"/>
              </a:lnSpc>
            </a:pPr>
            <a:r>
              <a:rPr lang="en-US" sz="2600">
                <a:solidFill>
                  <a:srgbClr val="336459"/>
                </a:solidFill>
                <a:latin typeface="Red Hat Display"/>
                <a:ea typeface="Red Hat Display"/>
                <a:cs typeface="Red Hat Display"/>
                <a:sym typeface="Red Hat Display"/>
              </a:rPr>
              <a:t>: Wirausahawan harus terus berinovasi agar bisa bersaing di pasar dan menciptakan produk atau layanan yang berbeda dari yang sudah ada.</a:t>
            </a:r>
          </a:p>
        </p:txBody>
      </p:sp>
      <p:grpSp>
        <p:nvGrpSpPr>
          <p:cNvPr name="Group 10" id="10"/>
          <p:cNvGrpSpPr/>
          <p:nvPr/>
        </p:nvGrpSpPr>
        <p:grpSpPr>
          <a:xfrm rot="0">
            <a:off x="12173510" y="2891533"/>
            <a:ext cx="5715000" cy="2772504"/>
            <a:chOff x="0" y="0"/>
            <a:chExt cx="2268594" cy="1100557"/>
          </a:xfrm>
        </p:grpSpPr>
        <p:sp>
          <p:nvSpPr>
            <p:cNvPr name="Freeform 11" id="11"/>
            <p:cNvSpPr/>
            <p:nvPr/>
          </p:nvSpPr>
          <p:spPr>
            <a:xfrm flipH="false" flipV="false" rot="0">
              <a:off x="0" y="0"/>
              <a:ext cx="2268594" cy="1100557"/>
            </a:xfrm>
            <a:custGeom>
              <a:avLst/>
              <a:gdLst/>
              <a:ahLst/>
              <a:cxnLst/>
              <a:rect r="r" b="b" t="t" l="l"/>
              <a:pathLst>
                <a:path h="1100557" w="2268594">
                  <a:moveTo>
                    <a:pt x="33867" y="0"/>
                  </a:moveTo>
                  <a:lnTo>
                    <a:pt x="2234727" y="0"/>
                  </a:lnTo>
                  <a:cubicBezTo>
                    <a:pt x="2253431" y="0"/>
                    <a:pt x="2268594" y="15163"/>
                    <a:pt x="2268594" y="33867"/>
                  </a:cubicBezTo>
                  <a:lnTo>
                    <a:pt x="2268594" y="1066691"/>
                  </a:lnTo>
                  <a:cubicBezTo>
                    <a:pt x="2268594" y="1085395"/>
                    <a:pt x="2253431" y="1100557"/>
                    <a:pt x="2234727" y="1100557"/>
                  </a:cubicBezTo>
                  <a:lnTo>
                    <a:pt x="33867" y="1100557"/>
                  </a:lnTo>
                  <a:cubicBezTo>
                    <a:pt x="15163" y="1100557"/>
                    <a:pt x="0" y="1085395"/>
                    <a:pt x="0" y="1066691"/>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12" id="12"/>
            <p:cNvSpPr txBox="true"/>
            <p:nvPr/>
          </p:nvSpPr>
          <p:spPr>
            <a:xfrm>
              <a:off x="0" y="-47625"/>
              <a:ext cx="2268594" cy="1148182"/>
            </a:xfrm>
            <a:prstGeom prst="rect">
              <a:avLst/>
            </a:prstGeom>
          </p:spPr>
          <p:txBody>
            <a:bodyPr anchor="ctr" rtlCol="false" tIns="50800" lIns="50800" bIns="50800" rIns="50800"/>
            <a:lstStyle/>
            <a:p>
              <a:pPr algn="ctr">
                <a:lnSpc>
                  <a:spcPts val="2659"/>
                </a:lnSpc>
                <a:spcBef>
                  <a:spcPct val="0"/>
                </a:spcBef>
              </a:pPr>
            </a:p>
          </p:txBody>
        </p:sp>
      </p:grpSp>
      <p:sp>
        <p:nvSpPr>
          <p:cNvPr name="TextBox 13" id="13"/>
          <p:cNvSpPr txBox="true"/>
          <p:nvPr/>
        </p:nvSpPr>
        <p:spPr>
          <a:xfrm rot="0">
            <a:off x="12173510" y="2834383"/>
            <a:ext cx="5514975" cy="514339"/>
          </a:xfrm>
          <a:prstGeom prst="rect">
            <a:avLst/>
          </a:prstGeom>
        </p:spPr>
        <p:txBody>
          <a:bodyPr anchor="t" rtlCol="false" tIns="0" lIns="0" bIns="0" rIns="0">
            <a:spAutoFit/>
          </a:bodyPr>
          <a:lstStyle/>
          <a:p>
            <a:pPr algn="ctr">
              <a:lnSpc>
                <a:spcPts val="4200"/>
              </a:lnSpc>
            </a:pPr>
            <a:r>
              <a:rPr lang="en-US" sz="3000" b="true">
                <a:solidFill>
                  <a:srgbClr val="EF5E1E"/>
                </a:solidFill>
                <a:latin typeface="Montaser Arabic Bold"/>
                <a:ea typeface="Montaser Arabic Bold"/>
                <a:cs typeface="Montaser Arabic Bold"/>
                <a:sym typeface="Montaser Arabic Bold"/>
              </a:rPr>
              <a:t>Manajemen Risiko</a:t>
            </a:r>
          </a:p>
        </p:txBody>
      </p:sp>
      <p:sp>
        <p:nvSpPr>
          <p:cNvPr name="TextBox 14" id="14"/>
          <p:cNvSpPr txBox="true"/>
          <p:nvPr/>
        </p:nvSpPr>
        <p:spPr>
          <a:xfrm rot="0">
            <a:off x="12225337" y="3552530"/>
            <a:ext cx="5514975" cy="1819570"/>
          </a:xfrm>
          <a:prstGeom prst="rect">
            <a:avLst/>
          </a:prstGeom>
        </p:spPr>
        <p:txBody>
          <a:bodyPr anchor="t" rtlCol="false" tIns="0" lIns="0" bIns="0" rIns="0">
            <a:spAutoFit/>
          </a:bodyPr>
          <a:lstStyle/>
          <a:p>
            <a:pPr algn="ctr">
              <a:lnSpc>
                <a:spcPts val="3640"/>
              </a:lnSpc>
            </a:pPr>
            <a:r>
              <a:rPr lang="en-US" sz="2600">
                <a:solidFill>
                  <a:srgbClr val="336459"/>
                </a:solidFill>
                <a:latin typeface="Red Hat Display"/>
                <a:ea typeface="Red Hat Display"/>
                <a:cs typeface="Red Hat Display"/>
                <a:sym typeface="Red Hat Display"/>
              </a:rPr>
              <a:t>Kemampuan untuk mengidentifikasi, menganalisis, dan mengelola risiko yang mungkin terjadi dalam menjalankan usaha. </a:t>
            </a:r>
          </a:p>
        </p:txBody>
      </p:sp>
      <p:grpSp>
        <p:nvGrpSpPr>
          <p:cNvPr name="Group 15" id="15"/>
          <p:cNvGrpSpPr/>
          <p:nvPr/>
        </p:nvGrpSpPr>
        <p:grpSpPr>
          <a:xfrm rot="0">
            <a:off x="368934" y="6635377"/>
            <a:ext cx="5715000" cy="2772504"/>
            <a:chOff x="0" y="0"/>
            <a:chExt cx="2268594" cy="1100557"/>
          </a:xfrm>
        </p:grpSpPr>
        <p:sp>
          <p:nvSpPr>
            <p:cNvPr name="Freeform 16" id="16"/>
            <p:cNvSpPr/>
            <p:nvPr/>
          </p:nvSpPr>
          <p:spPr>
            <a:xfrm flipH="false" flipV="false" rot="0">
              <a:off x="0" y="0"/>
              <a:ext cx="2268594" cy="1100557"/>
            </a:xfrm>
            <a:custGeom>
              <a:avLst/>
              <a:gdLst/>
              <a:ahLst/>
              <a:cxnLst/>
              <a:rect r="r" b="b" t="t" l="l"/>
              <a:pathLst>
                <a:path h="1100557" w="2268594">
                  <a:moveTo>
                    <a:pt x="33867" y="0"/>
                  </a:moveTo>
                  <a:lnTo>
                    <a:pt x="2234727" y="0"/>
                  </a:lnTo>
                  <a:cubicBezTo>
                    <a:pt x="2253431" y="0"/>
                    <a:pt x="2268594" y="15163"/>
                    <a:pt x="2268594" y="33867"/>
                  </a:cubicBezTo>
                  <a:lnTo>
                    <a:pt x="2268594" y="1066691"/>
                  </a:lnTo>
                  <a:cubicBezTo>
                    <a:pt x="2268594" y="1085395"/>
                    <a:pt x="2253431" y="1100557"/>
                    <a:pt x="2234727" y="1100557"/>
                  </a:cubicBezTo>
                  <a:lnTo>
                    <a:pt x="33867" y="1100557"/>
                  </a:lnTo>
                  <a:cubicBezTo>
                    <a:pt x="15163" y="1100557"/>
                    <a:pt x="0" y="1085395"/>
                    <a:pt x="0" y="1066691"/>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17" id="17"/>
            <p:cNvSpPr txBox="true"/>
            <p:nvPr/>
          </p:nvSpPr>
          <p:spPr>
            <a:xfrm>
              <a:off x="0" y="-47625"/>
              <a:ext cx="2268594" cy="1148182"/>
            </a:xfrm>
            <a:prstGeom prst="rect">
              <a:avLst/>
            </a:prstGeom>
          </p:spPr>
          <p:txBody>
            <a:bodyPr anchor="ctr" rtlCol="false" tIns="50800" lIns="50800" bIns="50800" rIns="50800"/>
            <a:lstStyle/>
            <a:p>
              <a:pPr algn="ctr">
                <a:lnSpc>
                  <a:spcPts val="2659"/>
                </a:lnSpc>
                <a:spcBef>
                  <a:spcPct val="0"/>
                </a:spcBef>
              </a:pPr>
            </a:p>
          </p:txBody>
        </p:sp>
      </p:grpSp>
      <p:sp>
        <p:nvSpPr>
          <p:cNvPr name="TextBox 18" id="18"/>
          <p:cNvSpPr txBox="true"/>
          <p:nvPr/>
        </p:nvSpPr>
        <p:spPr>
          <a:xfrm rot="0">
            <a:off x="131640" y="6617160"/>
            <a:ext cx="6189588" cy="1047729"/>
          </a:xfrm>
          <a:prstGeom prst="rect">
            <a:avLst/>
          </a:prstGeom>
        </p:spPr>
        <p:txBody>
          <a:bodyPr anchor="t" rtlCol="false" tIns="0" lIns="0" bIns="0" rIns="0">
            <a:spAutoFit/>
          </a:bodyPr>
          <a:lstStyle/>
          <a:p>
            <a:pPr algn="ctr">
              <a:lnSpc>
                <a:spcPts val="4200"/>
              </a:lnSpc>
            </a:pPr>
            <a:r>
              <a:rPr lang="en-US" sz="3000" b="true">
                <a:solidFill>
                  <a:srgbClr val="EF5E1E"/>
                </a:solidFill>
                <a:latin typeface="Montaser Arabic Semi-Bold"/>
                <a:ea typeface="Montaser Arabic Semi-Bold"/>
                <a:cs typeface="Montaser Arabic Semi-Bold"/>
                <a:sym typeface="Montaser Arabic Semi-Bold"/>
              </a:rPr>
              <a:t>Keberanian Mengambil Keputusan</a:t>
            </a:r>
          </a:p>
        </p:txBody>
      </p:sp>
      <p:sp>
        <p:nvSpPr>
          <p:cNvPr name="TextBox 19" id="19"/>
          <p:cNvSpPr txBox="true"/>
          <p:nvPr/>
        </p:nvSpPr>
        <p:spPr>
          <a:xfrm rot="0">
            <a:off x="468947" y="7540299"/>
            <a:ext cx="5514975" cy="1819570"/>
          </a:xfrm>
          <a:prstGeom prst="rect">
            <a:avLst/>
          </a:prstGeom>
        </p:spPr>
        <p:txBody>
          <a:bodyPr anchor="t" rtlCol="false" tIns="0" lIns="0" bIns="0" rIns="0">
            <a:spAutoFit/>
          </a:bodyPr>
          <a:lstStyle/>
          <a:p>
            <a:pPr algn="ctr">
              <a:lnSpc>
                <a:spcPts val="3640"/>
              </a:lnSpc>
            </a:pPr>
            <a:r>
              <a:rPr lang="en-US" sz="2600">
                <a:solidFill>
                  <a:srgbClr val="336459"/>
                </a:solidFill>
                <a:latin typeface="Red Hat Display"/>
                <a:ea typeface="Red Hat Display"/>
                <a:cs typeface="Red Hat Display"/>
                <a:sym typeface="Red Hat Display"/>
              </a:rPr>
              <a:t>Wirausahawan harus mampu mengambil keputusan yang tepat dengan cepat, terutama dalam situasi yang penuh ketidakpastian.</a:t>
            </a:r>
          </a:p>
        </p:txBody>
      </p:sp>
      <p:grpSp>
        <p:nvGrpSpPr>
          <p:cNvPr name="Group 20" id="20"/>
          <p:cNvGrpSpPr/>
          <p:nvPr/>
        </p:nvGrpSpPr>
        <p:grpSpPr>
          <a:xfrm rot="0">
            <a:off x="12173510" y="6635377"/>
            <a:ext cx="5715000" cy="2772504"/>
            <a:chOff x="0" y="0"/>
            <a:chExt cx="2268594" cy="1100557"/>
          </a:xfrm>
        </p:grpSpPr>
        <p:sp>
          <p:nvSpPr>
            <p:cNvPr name="Freeform 21" id="21"/>
            <p:cNvSpPr/>
            <p:nvPr/>
          </p:nvSpPr>
          <p:spPr>
            <a:xfrm flipH="false" flipV="false" rot="0">
              <a:off x="0" y="0"/>
              <a:ext cx="2268594" cy="1100557"/>
            </a:xfrm>
            <a:custGeom>
              <a:avLst/>
              <a:gdLst/>
              <a:ahLst/>
              <a:cxnLst/>
              <a:rect r="r" b="b" t="t" l="l"/>
              <a:pathLst>
                <a:path h="1100557" w="2268594">
                  <a:moveTo>
                    <a:pt x="33867" y="0"/>
                  </a:moveTo>
                  <a:lnTo>
                    <a:pt x="2234727" y="0"/>
                  </a:lnTo>
                  <a:cubicBezTo>
                    <a:pt x="2253431" y="0"/>
                    <a:pt x="2268594" y="15163"/>
                    <a:pt x="2268594" y="33867"/>
                  </a:cubicBezTo>
                  <a:lnTo>
                    <a:pt x="2268594" y="1066691"/>
                  </a:lnTo>
                  <a:cubicBezTo>
                    <a:pt x="2268594" y="1085395"/>
                    <a:pt x="2253431" y="1100557"/>
                    <a:pt x="2234727" y="1100557"/>
                  </a:cubicBezTo>
                  <a:lnTo>
                    <a:pt x="33867" y="1100557"/>
                  </a:lnTo>
                  <a:cubicBezTo>
                    <a:pt x="15163" y="1100557"/>
                    <a:pt x="0" y="1085395"/>
                    <a:pt x="0" y="1066691"/>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22" id="22"/>
            <p:cNvSpPr txBox="true"/>
            <p:nvPr/>
          </p:nvSpPr>
          <p:spPr>
            <a:xfrm>
              <a:off x="0" y="-47625"/>
              <a:ext cx="2268594" cy="1148182"/>
            </a:xfrm>
            <a:prstGeom prst="rect">
              <a:avLst/>
            </a:prstGeom>
          </p:spPr>
          <p:txBody>
            <a:bodyPr anchor="ctr" rtlCol="false" tIns="50800" lIns="50800" bIns="50800" rIns="50800"/>
            <a:lstStyle/>
            <a:p>
              <a:pPr algn="ctr">
                <a:lnSpc>
                  <a:spcPts val="2659"/>
                </a:lnSpc>
                <a:spcBef>
                  <a:spcPct val="0"/>
                </a:spcBef>
              </a:pPr>
            </a:p>
          </p:txBody>
        </p:sp>
      </p:grpSp>
      <p:sp>
        <p:nvSpPr>
          <p:cNvPr name="TextBox 23" id="23"/>
          <p:cNvSpPr txBox="true"/>
          <p:nvPr/>
        </p:nvSpPr>
        <p:spPr>
          <a:xfrm rot="0">
            <a:off x="12225337" y="6578227"/>
            <a:ext cx="5514975" cy="514339"/>
          </a:xfrm>
          <a:prstGeom prst="rect">
            <a:avLst/>
          </a:prstGeom>
        </p:spPr>
        <p:txBody>
          <a:bodyPr anchor="t" rtlCol="false" tIns="0" lIns="0" bIns="0" rIns="0">
            <a:spAutoFit/>
          </a:bodyPr>
          <a:lstStyle/>
          <a:p>
            <a:pPr algn="ctr">
              <a:lnSpc>
                <a:spcPts val="4200"/>
              </a:lnSpc>
            </a:pPr>
            <a:r>
              <a:rPr lang="en-US" sz="3000" b="true">
                <a:solidFill>
                  <a:srgbClr val="EF5E1E"/>
                </a:solidFill>
                <a:latin typeface="Montaser Arabic Semi-Bold"/>
                <a:ea typeface="Montaser Arabic Semi-Bold"/>
                <a:cs typeface="Montaser Arabic Semi-Bold"/>
                <a:sym typeface="Montaser Arabic Semi-Bold"/>
              </a:rPr>
              <a:t>Kompetensi Manajerial</a:t>
            </a:r>
          </a:p>
        </p:txBody>
      </p:sp>
      <p:sp>
        <p:nvSpPr>
          <p:cNvPr name="TextBox 24" id="24"/>
          <p:cNvSpPr txBox="true"/>
          <p:nvPr/>
        </p:nvSpPr>
        <p:spPr>
          <a:xfrm rot="0">
            <a:off x="12373535" y="7438730"/>
            <a:ext cx="5514975" cy="1819570"/>
          </a:xfrm>
          <a:prstGeom prst="rect">
            <a:avLst/>
          </a:prstGeom>
        </p:spPr>
        <p:txBody>
          <a:bodyPr anchor="t" rtlCol="false" tIns="0" lIns="0" bIns="0" rIns="0">
            <a:spAutoFit/>
          </a:bodyPr>
          <a:lstStyle/>
          <a:p>
            <a:pPr algn="ctr">
              <a:lnSpc>
                <a:spcPts val="3640"/>
              </a:lnSpc>
            </a:pPr>
            <a:r>
              <a:rPr lang="en-US" sz="2600">
                <a:solidFill>
                  <a:srgbClr val="336459"/>
                </a:solidFill>
                <a:latin typeface="Red Hat Display"/>
                <a:ea typeface="Red Hat Display"/>
                <a:cs typeface="Red Hat Display"/>
                <a:sym typeface="Red Hat Display"/>
              </a:rPr>
              <a:t>Mampu mengelola berbagai aspek bisnis seperti keuangan, pemasaran, operasional, dan sumber daya manusia.</a:t>
            </a:r>
          </a:p>
        </p:txBody>
      </p:sp>
      <p:grpSp>
        <p:nvGrpSpPr>
          <p:cNvPr name="Group 25" id="25"/>
          <p:cNvGrpSpPr/>
          <p:nvPr/>
        </p:nvGrpSpPr>
        <p:grpSpPr>
          <a:xfrm rot="0">
            <a:off x="6215062" y="4682070"/>
            <a:ext cx="5715000" cy="2772504"/>
            <a:chOff x="0" y="0"/>
            <a:chExt cx="2268594" cy="1100557"/>
          </a:xfrm>
        </p:grpSpPr>
        <p:sp>
          <p:nvSpPr>
            <p:cNvPr name="Freeform 26" id="26"/>
            <p:cNvSpPr/>
            <p:nvPr/>
          </p:nvSpPr>
          <p:spPr>
            <a:xfrm flipH="false" flipV="false" rot="0">
              <a:off x="0" y="0"/>
              <a:ext cx="2268594" cy="1100557"/>
            </a:xfrm>
            <a:custGeom>
              <a:avLst/>
              <a:gdLst/>
              <a:ahLst/>
              <a:cxnLst/>
              <a:rect r="r" b="b" t="t" l="l"/>
              <a:pathLst>
                <a:path h="1100557" w="2268594">
                  <a:moveTo>
                    <a:pt x="33867" y="0"/>
                  </a:moveTo>
                  <a:lnTo>
                    <a:pt x="2234727" y="0"/>
                  </a:lnTo>
                  <a:cubicBezTo>
                    <a:pt x="2253431" y="0"/>
                    <a:pt x="2268594" y="15163"/>
                    <a:pt x="2268594" y="33867"/>
                  </a:cubicBezTo>
                  <a:lnTo>
                    <a:pt x="2268594" y="1066691"/>
                  </a:lnTo>
                  <a:cubicBezTo>
                    <a:pt x="2268594" y="1085395"/>
                    <a:pt x="2253431" y="1100557"/>
                    <a:pt x="2234727" y="1100557"/>
                  </a:cubicBezTo>
                  <a:lnTo>
                    <a:pt x="33867" y="1100557"/>
                  </a:lnTo>
                  <a:cubicBezTo>
                    <a:pt x="15163" y="1100557"/>
                    <a:pt x="0" y="1085395"/>
                    <a:pt x="0" y="1066691"/>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27" id="27"/>
            <p:cNvSpPr txBox="true"/>
            <p:nvPr/>
          </p:nvSpPr>
          <p:spPr>
            <a:xfrm>
              <a:off x="0" y="-47625"/>
              <a:ext cx="2268594" cy="1148182"/>
            </a:xfrm>
            <a:prstGeom prst="rect">
              <a:avLst/>
            </a:prstGeom>
          </p:spPr>
          <p:txBody>
            <a:bodyPr anchor="ctr" rtlCol="false" tIns="50800" lIns="50800" bIns="50800" rIns="50800"/>
            <a:lstStyle/>
            <a:p>
              <a:pPr algn="ctr">
                <a:lnSpc>
                  <a:spcPts val="2659"/>
                </a:lnSpc>
                <a:spcBef>
                  <a:spcPct val="0"/>
                </a:spcBef>
              </a:pPr>
            </a:p>
          </p:txBody>
        </p:sp>
      </p:grpSp>
      <p:sp>
        <p:nvSpPr>
          <p:cNvPr name="TextBox 28" id="28"/>
          <p:cNvSpPr txBox="true"/>
          <p:nvPr/>
        </p:nvSpPr>
        <p:spPr>
          <a:xfrm rot="0">
            <a:off x="6321228" y="4695825"/>
            <a:ext cx="5514975" cy="514339"/>
          </a:xfrm>
          <a:prstGeom prst="rect">
            <a:avLst/>
          </a:prstGeom>
        </p:spPr>
        <p:txBody>
          <a:bodyPr anchor="t" rtlCol="false" tIns="0" lIns="0" bIns="0" rIns="0">
            <a:spAutoFit/>
          </a:bodyPr>
          <a:lstStyle/>
          <a:p>
            <a:pPr algn="ctr">
              <a:lnSpc>
                <a:spcPts val="4200"/>
              </a:lnSpc>
            </a:pPr>
            <a:r>
              <a:rPr lang="en-US" sz="3000" b="true">
                <a:solidFill>
                  <a:srgbClr val="EF5E1E"/>
                </a:solidFill>
                <a:latin typeface="Montaser Arabic Semi-Bold"/>
                <a:ea typeface="Montaser Arabic Semi-Bold"/>
                <a:cs typeface="Montaser Arabic Semi-Bold"/>
                <a:sym typeface="Montaser Arabic Semi-Bold"/>
              </a:rPr>
              <a:t>Kreativitas dan Visi</a:t>
            </a:r>
          </a:p>
        </p:txBody>
      </p:sp>
      <p:sp>
        <p:nvSpPr>
          <p:cNvPr name="TextBox 29" id="29"/>
          <p:cNvSpPr txBox="true"/>
          <p:nvPr/>
        </p:nvSpPr>
        <p:spPr>
          <a:xfrm rot="0">
            <a:off x="6489882" y="5546409"/>
            <a:ext cx="5514975" cy="1819570"/>
          </a:xfrm>
          <a:prstGeom prst="rect">
            <a:avLst/>
          </a:prstGeom>
        </p:spPr>
        <p:txBody>
          <a:bodyPr anchor="t" rtlCol="false" tIns="0" lIns="0" bIns="0" rIns="0">
            <a:spAutoFit/>
          </a:bodyPr>
          <a:lstStyle/>
          <a:p>
            <a:pPr algn="ctr">
              <a:lnSpc>
                <a:spcPts val="3640"/>
              </a:lnSpc>
            </a:pPr>
            <a:r>
              <a:rPr lang="en-US" sz="2600">
                <a:solidFill>
                  <a:srgbClr val="336459"/>
                </a:solidFill>
                <a:latin typeface="Red Hat Display"/>
                <a:ea typeface="Red Hat Display"/>
                <a:cs typeface="Red Hat Display"/>
                <a:sym typeface="Red Hat Display"/>
              </a:rPr>
              <a:t>Memiliki visi yang jelas untuk masa depan usaha serta kemampuan untuk berpikir kreatif dalam mengatasi tantangan.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false" flipV="false" rot="0">
            <a:off x="-2945021" y="8662438"/>
            <a:ext cx="11031387" cy="3006053"/>
          </a:xfrm>
          <a:custGeom>
            <a:avLst/>
            <a:gdLst/>
            <a:ahLst/>
            <a:cxnLst/>
            <a:rect r="r" b="b" t="t" l="l"/>
            <a:pathLst>
              <a:path h="3006053" w="11031387">
                <a:moveTo>
                  <a:pt x="0" y="0"/>
                </a:moveTo>
                <a:lnTo>
                  <a:pt x="11031387" y="0"/>
                </a:lnTo>
                <a:lnTo>
                  <a:pt x="11031387" y="3006053"/>
                </a:lnTo>
                <a:lnTo>
                  <a:pt x="0" y="30060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8076841" y="8662438"/>
            <a:ext cx="11031387" cy="3006053"/>
          </a:xfrm>
          <a:custGeom>
            <a:avLst/>
            <a:gdLst/>
            <a:ahLst/>
            <a:cxnLst/>
            <a:rect r="r" b="b" t="t" l="l"/>
            <a:pathLst>
              <a:path h="3006053" w="11031387">
                <a:moveTo>
                  <a:pt x="11031386" y="0"/>
                </a:moveTo>
                <a:lnTo>
                  <a:pt x="0" y="0"/>
                </a:lnTo>
                <a:lnTo>
                  <a:pt x="0" y="3006053"/>
                </a:lnTo>
                <a:lnTo>
                  <a:pt x="11031386" y="3006053"/>
                </a:lnTo>
                <a:lnTo>
                  <a:pt x="11031386"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408688" y="7829550"/>
            <a:ext cx="3315783" cy="2068220"/>
          </a:xfrm>
          <a:custGeom>
            <a:avLst/>
            <a:gdLst/>
            <a:ahLst/>
            <a:cxnLst/>
            <a:rect r="r" b="b" t="t" l="l"/>
            <a:pathLst>
              <a:path h="2068220" w="3315783">
                <a:moveTo>
                  <a:pt x="0" y="0"/>
                </a:moveTo>
                <a:lnTo>
                  <a:pt x="3315783" y="0"/>
                </a:lnTo>
                <a:lnTo>
                  <a:pt x="3315783" y="2068220"/>
                </a:lnTo>
                <a:lnTo>
                  <a:pt x="0" y="20682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277175" y="7920225"/>
            <a:ext cx="1735295" cy="1977544"/>
          </a:xfrm>
          <a:custGeom>
            <a:avLst/>
            <a:gdLst/>
            <a:ahLst/>
            <a:cxnLst/>
            <a:rect r="r" b="b" t="t" l="l"/>
            <a:pathLst>
              <a:path h="1977544" w="1735295">
                <a:moveTo>
                  <a:pt x="0" y="0"/>
                </a:moveTo>
                <a:lnTo>
                  <a:pt x="1735296" y="0"/>
                </a:lnTo>
                <a:lnTo>
                  <a:pt x="1735296" y="1977545"/>
                </a:lnTo>
                <a:lnTo>
                  <a:pt x="0" y="19775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541952" y="3093828"/>
            <a:ext cx="15204095" cy="4105642"/>
          </a:xfrm>
          <a:prstGeom prst="rect">
            <a:avLst/>
          </a:prstGeom>
        </p:spPr>
        <p:txBody>
          <a:bodyPr anchor="t" rtlCol="false" tIns="0" lIns="0" bIns="0" rIns="0">
            <a:spAutoFit/>
          </a:bodyPr>
          <a:lstStyle/>
          <a:p>
            <a:pPr algn="just">
              <a:lnSpc>
                <a:spcPts val="4696"/>
              </a:lnSpc>
            </a:pPr>
            <a:r>
              <a:rPr lang="en-US" sz="3354">
                <a:solidFill>
                  <a:srgbClr val="336459"/>
                </a:solidFill>
                <a:latin typeface="Montaser Arabic"/>
                <a:ea typeface="Montaser Arabic"/>
                <a:cs typeface="Montaser Arabic"/>
                <a:sym typeface="Montaser Arabic"/>
              </a:rPr>
              <a:t>Menurut Suparman Suhamidjajabahwa:”Pendidikan kewirausahaan adalah pendidikan yang bertujuan untuk menempa bangsa Indonesia sesuai dengan kepribadian Indonesia yang berdasarkan Pancasila”. Dalam arti yang lebih luas bahwa pendidikan kewirausahaan adalah pertolongan untuk membelajarkan manusia Indonesia sehingga mereka memiliki kekuatan pribadi yang dinamis dan kreatif sesuai dengan kepribadian bangsa Indonesia yang berdasarkan pancasila</a:t>
            </a:r>
          </a:p>
        </p:txBody>
      </p:sp>
      <p:sp>
        <p:nvSpPr>
          <p:cNvPr name="TextBox 7" id="7"/>
          <p:cNvSpPr txBox="true"/>
          <p:nvPr/>
        </p:nvSpPr>
        <p:spPr>
          <a:xfrm rot="0">
            <a:off x="1194589" y="1509602"/>
            <a:ext cx="15898821" cy="1052781"/>
          </a:xfrm>
          <a:prstGeom prst="rect">
            <a:avLst/>
          </a:prstGeom>
        </p:spPr>
        <p:txBody>
          <a:bodyPr anchor="t" rtlCol="false" tIns="0" lIns="0" bIns="0" rIns="0">
            <a:spAutoFit/>
          </a:bodyPr>
          <a:lstStyle/>
          <a:p>
            <a:pPr algn="ctr" marL="0" indent="0" lvl="0">
              <a:lnSpc>
                <a:spcPts val="7760"/>
              </a:lnSpc>
              <a:spcBef>
                <a:spcPct val="0"/>
              </a:spcBef>
            </a:pPr>
            <a:r>
              <a:rPr lang="en-US" sz="8000">
                <a:solidFill>
                  <a:srgbClr val="336459"/>
                </a:solidFill>
                <a:latin typeface="Chewy"/>
                <a:ea typeface="Chewy"/>
                <a:cs typeface="Chewy"/>
                <a:sym typeface="Chewy"/>
              </a:rPr>
              <a:t> Pengertian Pendidikan Kewirausahaan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false" flipV="false" rot="0">
            <a:off x="-256309" y="8542765"/>
            <a:ext cx="18544309" cy="3894305"/>
          </a:xfrm>
          <a:custGeom>
            <a:avLst/>
            <a:gdLst/>
            <a:ahLst/>
            <a:cxnLst/>
            <a:rect r="r" b="b" t="t" l="l"/>
            <a:pathLst>
              <a:path h="3894305" w="18544309">
                <a:moveTo>
                  <a:pt x="0" y="0"/>
                </a:moveTo>
                <a:lnTo>
                  <a:pt x="18544309" y="0"/>
                </a:lnTo>
                <a:lnTo>
                  <a:pt x="18544309" y="3894305"/>
                </a:lnTo>
                <a:lnTo>
                  <a:pt x="0" y="389430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4866751" y="8227557"/>
            <a:ext cx="2951248" cy="1774438"/>
          </a:xfrm>
          <a:custGeom>
            <a:avLst/>
            <a:gdLst/>
            <a:ahLst/>
            <a:cxnLst/>
            <a:rect r="r" b="b" t="t" l="l"/>
            <a:pathLst>
              <a:path h="1774438" w="2951248">
                <a:moveTo>
                  <a:pt x="0" y="0"/>
                </a:moveTo>
                <a:lnTo>
                  <a:pt x="2951248" y="0"/>
                </a:lnTo>
                <a:lnTo>
                  <a:pt x="2951248" y="1774438"/>
                </a:lnTo>
                <a:lnTo>
                  <a:pt x="0" y="17744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876813" y="2454000"/>
            <a:ext cx="14465562" cy="5331376"/>
          </a:xfrm>
          <a:prstGeom prst="rect">
            <a:avLst/>
          </a:prstGeom>
        </p:spPr>
        <p:txBody>
          <a:bodyPr anchor="t" rtlCol="false" tIns="0" lIns="0" bIns="0" rIns="0">
            <a:spAutoFit/>
          </a:bodyPr>
          <a:lstStyle/>
          <a:p>
            <a:pPr algn="just">
              <a:lnSpc>
                <a:spcPts val="4269"/>
              </a:lnSpc>
            </a:pPr>
            <a:r>
              <a:rPr lang="en-US" sz="3049">
                <a:solidFill>
                  <a:srgbClr val="336459"/>
                </a:solidFill>
                <a:latin typeface="Red Hat Display"/>
                <a:ea typeface="Red Hat Display"/>
                <a:cs typeface="Red Hat Display"/>
                <a:sym typeface="Red Hat Display"/>
              </a:rPr>
              <a:t>Fokus penting dalam kurikulum pendidikan kewirausahaan adalah materi ajar yang dapat mendorong sikap kewirausahaan, mengembangkan keterampilan, memberi pelatihan manajerial (Kirby, 2004). Dengan demikian, pendidikan kewirausahaan dengan beberapa jenis proses pendidikan dan pelatihan, bertujuan untuk mempengaruhi sikap, perilaku, nilai atau niat individu terhadap konsep usaha mandiri sebagai karir yang dapat diwujudkan di tengah masyarakat. Dapat dikatakan bahwa wirausahawan mengacu pada individu yang memiliki kemampuan untuk mengubah sebuah ide menjadi suatu tindakan nyata. Hal tersebut mencakup kreativitas, inovasi dan pengambilan risiko, serta kemampuan untuk merencanakan dan mengelola proyek untuk mencapai tujuan. </a:t>
            </a:r>
          </a:p>
        </p:txBody>
      </p:sp>
      <p:sp>
        <p:nvSpPr>
          <p:cNvPr name="TextBox 5" id="5"/>
          <p:cNvSpPr txBox="true"/>
          <p:nvPr/>
        </p:nvSpPr>
        <p:spPr>
          <a:xfrm rot="0">
            <a:off x="2132996" y="1010694"/>
            <a:ext cx="13953196" cy="1052781"/>
          </a:xfrm>
          <a:prstGeom prst="rect">
            <a:avLst/>
          </a:prstGeom>
        </p:spPr>
        <p:txBody>
          <a:bodyPr anchor="t" rtlCol="false" tIns="0" lIns="0" bIns="0" rIns="0">
            <a:spAutoFit/>
          </a:bodyPr>
          <a:lstStyle/>
          <a:p>
            <a:pPr algn="ctr" marL="0" indent="0" lvl="0">
              <a:lnSpc>
                <a:spcPts val="7760"/>
              </a:lnSpc>
              <a:spcBef>
                <a:spcPct val="0"/>
              </a:spcBef>
            </a:pPr>
            <a:r>
              <a:rPr lang="en-US" sz="8000">
                <a:solidFill>
                  <a:srgbClr val="336459"/>
                </a:solidFill>
                <a:latin typeface="Chewy"/>
                <a:ea typeface="Chewy"/>
                <a:cs typeface="Chewy"/>
                <a:sym typeface="Chewy"/>
              </a:rPr>
              <a:t> Tujuan pendidikan kewirausahaan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false" flipV="false" rot="0">
            <a:off x="-219075" y="8585346"/>
            <a:ext cx="18507075" cy="5806595"/>
          </a:xfrm>
          <a:custGeom>
            <a:avLst/>
            <a:gdLst/>
            <a:ahLst/>
            <a:cxnLst/>
            <a:rect r="r" b="b" t="t" l="l"/>
            <a:pathLst>
              <a:path h="5806595" w="18507075">
                <a:moveTo>
                  <a:pt x="0" y="0"/>
                </a:moveTo>
                <a:lnTo>
                  <a:pt x="18507075" y="0"/>
                </a:lnTo>
                <a:lnTo>
                  <a:pt x="18507075" y="5806595"/>
                </a:lnTo>
                <a:lnTo>
                  <a:pt x="0" y="58065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3759236" y="2919723"/>
            <a:ext cx="3010585" cy="4419207"/>
          </a:xfrm>
          <a:custGeom>
            <a:avLst/>
            <a:gdLst/>
            <a:ahLst/>
            <a:cxnLst/>
            <a:rect r="r" b="b" t="t" l="l"/>
            <a:pathLst>
              <a:path h="4419207" w="3010585">
                <a:moveTo>
                  <a:pt x="3010585" y="0"/>
                </a:moveTo>
                <a:lnTo>
                  <a:pt x="0" y="0"/>
                </a:lnTo>
                <a:lnTo>
                  <a:pt x="0" y="4419207"/>
                </a:lnTo>
                <a:lnTo>
                  <a:pt x="3010585" y="4419207"/>
                </a:lnTo>
                <a:lnTo>
                  <a:pt x="3010585" y="0"/>
                </a:lnTo>
                <a:close/>
              </a:path>
            </a:pathLst>
          </a:custGeom>
          <a:blipFill>
            <a:blip r:embed="rId4"/>
            <a:stretch>
              <a:fillRect l="0" t="0" r="0" b="0"/>
            </a:stretch>
          </a:blipFill>
        </p:spPr>
      </p:sp>
      <p:sp>
        <p:nvSpPr>
          <p:cNvPr name="Freeform 4" id="4"/>
          <p:cNvSpPr/>
          <p:nvPr/>
        </p:nvSpPr>
        <p:spPr>
          <a:xfrm flipH="false" flipV="false" rot="0">
            <a:off x="1028700" y="3020805"/>
            <a:ext cx="2730536" cy="4217044"/>
          </a:xfrm>
          <a:custGeom>
            <a:avLst/>
            <a:gdLst/>
            <a:ahLst/>
            <a:cxnLst/>
            <a:rect r="r" b="b" t="t" l="l"/>
            <a:pathLst>
              <a:path h="4217044" w="2730536">
                <a:moveTo>
                  <a:pt x="0" y="0"/>
                </a:moveTo>
                <a:lnTo>
                  <a:pt x="2730536" y="0"/>
                </a:lnTo>
                <a:lnTo>
                  <a:pt x="2730536" y="4217044"/>
                </a:lnTo>
                <a:lnTo>
                  <a:pt x="0" y="4217044"/>
                </a:lnTo>
                <a:lnTo>
                  <a:pt x="0" y="0"/>
                </a:lnTo>
                <a:close/>
              </a:path>
            </a:pathLst>
          </a:custGeom>
          <a:blipFill>
            <a:blip r:embed="rId5"/>
            <a:stretch>
              <a:fillRect l="0" t="0" r="0" b="0"/>
            </a:stretch>
          </a:blipFill>
        </p:spPr>
      </p:sp>
      <p:sp>
        <p:nvSpPr>
          <p:cNvPr name="TextBox 5" id="5"/>
          <p:cNvSpPr txBox="true"/>
          <p:nvPr/>
        </p:nvSpPr>
        <p:spPr>
          <a:xfrm rot="0">
            <a:off x="7563076" y="2482439"/>
            <a:ext cx="12643623" cy="6775861"/>
          </a:xfrm>
          <a:prstGeom prst="rect">
            <a:avLst/>
          </a:prstGeom>
        </p:spPr>
        <p:txBody>
          <a:bodyPr anchor="t" rtlCol="false" tIns="0" lIns="0" bIns="0" rIns="0">
            <a:spAutoFit/>
          </a:bodyPr>
          <a:lstStyle/>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kreativitas dan inovasi</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kemandirian</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tanggung jawab</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keberanian mengambil resiko</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etika dan integritas</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kerja keras dan disiplin</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keberlanjutan</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kemampuan beradaptasi</a:t>
            </a:r>
          </a:p>
          <a:p>
            <a:pPr algn="l" marL="918520" indent="-459260" lvl="1">
              <a:lnSpc>
                <a:spcPts val="5956"/>
              </a:lnSpc>
              <a:buAutoNum type="arabicPeriod" startAt="1"/>
            </a:pPr>
            <a:r>
              <a:rPr lang="en-US" b="true" sz="4254">
                <a:solidFill>
                  <a:srgbClr val="336459"/>
                </a:solidFill>
                <a:latin typeface="Montaser Arabic Bold"/>
                <a:ea typeface="Montaser Arabic Bold"/>
                <a:cs typeface="Montaser Arabic Bold"/>
                <a:sym typeface="Montaser Arabic Bold"/>
              </a:rPr>
              <a:t>kolaborasi</a:t>
            </a:r>
          </a:p>
        </p:txBody>
      </p:sp>
      <p:sp>
        <p:nvSpPr>
          <p:cNvPr name="TextBox 6" id="6"/>
          <p:cNvSpPr txBox="true"/>
          <p:nvPr/>
        </p:nvSpPr>
        <p:spPr>
          <a:xfrm rot="0">
            <a:off x="1455561" y="619169"/>
            <a:ext cx="15157803" cy="1052779"/>
          </a:xfrm>
          <a:prstGeom prst="rect">
            <a:avLst/>
          </a:prstGeom>
        </p:spPr>
        <p:txBody>
          <a:bodyPr anchor="t" rtlCol="false" tIns="0" lIns="0" bIns="0" rIns="0">
            <a:spAutoFit/>
          </a:bodyPr>
          <a:lstStyle/>
          <a:p>
            <a:pPr algn="ctr" marL="0" indent="0" lvl="0">
              <a:lnSpc>
                <a:spcPts val="7759"/>
              </a:lnSpc>
              <a:spcBef>
                <a:spcPct val="0"/>
              </a:spcBef>
            </a:pPr>
            <a:r>
              <a:rPr lang="en-US" sz="7999">
                <a:solidFill>
                  <a:srgbClr val="336459"/>
                </a:solidFill>
                <a:latin typeface="Chewy"/>
                <a:ea typeface="Chewy"/>
                <a:cs typeface="Chewy"/>
                <a:sym typeface="Chewy"/>
              </a:rPr>
              <a:t>Nilai-nilai pendidikan kewirausahaan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true" flipV="false" rot="0">
            <a:off x="-219075" y="8585346"/>
            <a:ext cx="18507075" cy="5806595"/>
          </a:xfrm>
          <a:custGeom>
            <a:avLst/>
            <a:gdLst/>
            <a:ahLst/>
            <a:cxnLst/>
            <a:rect r="r" b="b" t="t" l="l"/>
            <a:pathLst>
              <a:path h="5806595" w="18507075">
                <a:moveTo>
                  <a:pt x="18507075" y="0"/>
                </a:moveTo>
                <a:lnTo>
                  <a:pt x="0" y="0"/>
                </a:lnTo>
                <a:lnTo>
                  <a:pt x="0" y="5806595"/>
                </a:lnTo>
                <a:lnTo>
                  <a:pt x="18507075" y="5806595"/>
                </a:lnTo>
                <a:lnTo>
                  <a:pt x="18507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323093" y="8183971"/>
            <a:ext cx="1964907" cy="1761048"/>
          </a:xfrm>
          <a:custGeom>
            <a:avLst/>
            <a:gdLst/>
            <a:ahLst/>
            <a:cxnLst/>
            <a:rect r="r" b="b" t="t" l="l"/>
            <a:pathLst>
              <a:path h="1761048" w="1964907">
                <a:moveTo>
                  <a:pt x="0" y="0"/>
                </a:moveTo>
                <a:lnTo>
                  <a:pt x="1964907" y="0"/>
                </a:lnTo>
                <a:lnTo>
                  <a:pt x="1964907" y="1761048"/>
                </a:lnTo>
                <a:lnTo>
                  <a:pt x="0" y="17610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150777" y="159046"/>
            <a:ext cx="13767371" cy="2806614"/>
          </a:xfrm>
          <a:prstGeom prst="rect">
            <a:avLst/>
          </a:prstGeom>
        </p:spPr>
        <p:txBody>
          <a:bodyPr anchor="t" rtlCol="false" tIns="0" lIns="0" bIns="0" rIns="0">
            <a:spAutoFit/>
          </a:bodyPr>
          <a:lstStyle/>
          <a:p>
            <a:pPr algn="ctr">
              <a:lnSpc>
                <a:spcPts val="11200"/>
              </a:lnSpc>
            </a:pPr>
            <a:r>
              <a:rPr lang="en-US" sz="8000">
                <a:solidFill>
                  <a:srgbClr val="336459"/>
                </a:solidFill>
                <a:latin typeface="Chewy"/>
                <a:ea typeface="Chewy"/>
                <a:cs typeface="Chewy"/>
                <a:sym typeface="Chewy"/>
              </a:rPr>
              <a:t>Tahapan proses internalisasi jiwa kewirausahaan di SD</a:t>
            </a:r>
          </a:p>
        </p:txBody>
      </p:sp>
      <p:grpSp>
        <p:nvGrpSpPr>
          <p:cNvPr name="Group 5" id="5"/>
          <p:cNvGrpSpPr/>
          <p:nvPr/>
        </p:nvGrpSpPr>
        <p:grpSpPr>
          <a:xfrm rot="0">
            <a:off x="2775476" y="3108535"/>
            <a:ext cx="5715000" cy="1386252"/>
            <a:chOff x="0" y="0"/>
            <a:chExt cx="2268594" cy="550279"/>
          </a:xfrm>
        </p:grpSpPr>
        <p:sp>
          <p:nvSpPr>
            <p:cNvPr name="Freeform 6" id="6"/>
            <p:cNvSpPr/>
            <p:nvPr/>
          </p:nvSpPr>
          <p:spPr>
            <a:xfrm flipH="false" flipV="false" rot="0">
              <a:off x="0" y="0"/>
              <a:ext cx="2268594" cy="550279"/>
            </a:xfrm>
            <a:custGeom>
              <a:avLst/>
              <a:gdLst/>
              <a:ahLst/>
              <a:cxnLst/>
              <a:rect r="r" b="b" t="t" l="l"/>
              <a:pathLst>
                <a:path h="550279" w="2268594">
                  <a:moveTo>
                    <a:pt x="33867" y="0"/>
                  </a:moveTo>
                  <a:lnTo>
                    <a:pt x="2234727" y="0"/>
                  </a:lnTo>
                  <a:cubicBezTo>
                    <a:pt x="2253431" y="0"/>
                    <a:pt x="2268594" y="15163"/>
                    <a:pt x="2268594" y="33867"/>
                  </a:cubicBezTo>
                  <a:lnTo>
                    <a:pt x="2268594" y="516412"/>
                  </a:lnTo>
                  <a:cubicBezTo>
                    <a:pt x="2268594" y="535116"/>
                    <a:pt x="2253431" y="550279"/>
                    <a:pt x="2234727" y="550279"/>
                  </a:cubicBezTo>
                  <a:lnTo>
                    <a:pt x="33867" y="550279"/>
                  </a:lnTo>
                  <a:cubicBezTo>
                    <a:pt x="15163" y="550279"/>
                    <a:pt x="0" y="535116"/>
                    <a:pt x="0" y="516412"/>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7" id="7"/>
            <p:cNvSpPr txBox="true"/>
            <p:nvPr/>
          </p:nvSpPr>
          <p:spPr>
            <a:xfrm>
              <a:off x="0" y="-47625"/>
              <a:ext cx="2268594" cy="597904"/>
            </a:xfrm>
            <a:prstGeom prst="rect">
              <a:avLst/>
            </a:prstGeom>
          </p:spPr>
          <p:txBody>
            <a:bodyPr anchor="ctr" rtlCol="false" tIns="50800" lIns="50800" bIns="50800" rIns="50800"/>
            <a:lstStyle/>
            <a:p>
              <a:pPr algn="ctr">
                <a:lnSpc>
                  <a:spcPts val="2659"/>
                </a:lnSpc>
                <a:spcBef>
                  <a:spcPct val="0"/>
                </a:spcBef>
              </a:pPr>
            </a:p>
          </p:txBody>
        </p:sp>
      </p:grpSp>
      <p:sp>
        <p:nvSpPr>
          <p:cNvPr name="TextBox 8" id="8"/>
          <p:cNvSpPr txBox="true"/>
          <p:nvPr/>
        </p:nvSpPr>
        <p:spPr>
          <a:xfrm rot="0">
            <a:off x="1407060" y="3377678"/>
            <a:ext cx="8390464" cy="771766"/>
          </a:xfrm>
          <a:prstGeom prst="rect">
            <a:avLst/>
          </a:prstGeom>
        </p:spPr>
        <p:txBody>
          <a:bodyPr anchor="t" rtlCol="false" tIns="0" lIns="0" bIns="0" rIns="0">
            <a:spAutoFit/>
          </a:bodyPr>
          <a:lstStyle/>
          <a:p>
            <a:pPr algn="ctr">
              <a:lnSpc>
                <a:spcPts val="6389"/>
              </a:lnSpc>
            </a:pPr>
            <a:r>
              <a:rPr lang="en-US" sz="4564" b="true">
                <a:solidFill>
                  <a:srgbClr val="EF5E1E"/>
                </a:solidFill>
                <a:latin typeface="Montaser Arabic Bold"/>
                <a:ea typeface="Montaser Arabic Bold"/>
                <a:cs typeface="Montaser Arabic Bold"/>
                <a:sym typeface="Montaser Arabic Bold"/>
              </a:rPr>
              <a:t>PENGENALAN</a:t>
            </a:r>
          </a:p>
        </p:txBody>
      </p:sp>
      <p:grpSp>
        <p:nvGrpSpPr>
          <p:cNvPr name="Group 9" id="9"/>
          <p:cNvGrpSpPr/>
          <p:nvPr/>
        </p:nvGrpSpPr>
        <p:grpSpPr>
          <a:xfrm rot="0">
            <a:off x="9797524" y="3108535"/>
            <a:ext cx="5715000" cy="1386252"/>
            <a:chOff x="0" y="0"/>
            <a:chExt cx="2268594" cy="550279"/>
          </a:xfrm>
        </p:grpSpPr>
        <p:sp>
          <p:nvSpPr>
            <p:cNvPr name="Freeform 10" id="10"/>
            <p:cNvSpPr/>
            <p:nvPr/>
          </p:nvSpPr>
          <p:spPr>
            <a:xfrm flipH="false" flipV="false" rot="0">
              <a:off x="0" y="0"/>
              <a:ext cx="2268594" cy="550279"/>
            </a:xfrm>
            <a:custGeom>
              <a:avLst/>
              <a:gdLst/>
              <a:ahLst/>
              <a:cxnLst/>
              <a:rect r="r" b="b" t="t" l="l"/>
              <a:pathLst>
                <a:path h="550279" w="2268594">
                  <a:moveTo>
                    <a:pt x="33867" y="0"/>
                  </a:moveTo>
                  <a:lnTo>
                    <a:pt x="2234727" y="0"/>
                  </a:lnTo>
                  <a:cubicBezTo>
                    <a:pt x="2253431" y="0"/>
                    <a:pt x="2268594" y="15163"/>
                    <a:pt x="2268594" y="33867"/>
                  </a:cubicBezTo>
                  <a:lnTo>
                    <a:pt x="2268594" y="516412"/>
                  </a:lnTo>
                  <a:cubicBezTo>
                    <a:pt x="2268594" y="535116"/>
                    <a:pt x="2253431" y="550279"/>
                    <a:pt x="2234727" y="550279"/>
                  </a:cubicBezTo>
                  <a:lnTo>
                    <a:pt x="33867" y="550279"/>
                  </a:lnTo>
                  <a:cubicBezTo>
                    <a:pt x="15163" y="550279"/>
                    <a:pt x="0" y="535116"/>
                    <a:pt x="0" y="516412"/>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11" id="11"/>
            <p:cNvSpPr txBox="true"/>
            <p:nvPr/>
          </p:nvSpPr>
          <p:spPr>
            <a:xfrm>
              <a:off x="0" y="-47625"/>
              <a:ext cx="2268594" cy="597904"/>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8874873" y="3465315"/>
            <a:ext cx="7448220" cy="684130"/>
          </a:xfrm>
          <a:prstGeom prst="rect">
            <a:avLst/>
          </a:prstGeom>
        </p:spPr>
        <p:txBody>
          <a:bodyPr anchor="t" rtlCol="false" tIns="0" lIns="0" bIns="0" rIns="0">
            <a:spAutoFit/>
          </a:bodyPr>
          <a:lstStyle/>
          <a:p>
            <a:pPr algn="ctr">
              <a:lnSpc>
                <a:spcPts val="5672"/>
              </a:lnSpc>
            </a:pPr>
            <a:r>
              <a:rPr lang="en-US" sz="4051" b="true">
                <a:solidFill>
                  <a:srgbClr val="EF5E1E"/>
                </a:solidFill>
                <a:latin typeface="Montaser Arabic Bold"/>
                <a:ea typeface="Montaser Arabic Bold"/>
                <a:cs typeface="Montaser Arabic Bold"/>
                <a:sym typeface="Montaser Arabic Bold"/>
              </a:rPr>
              <a:t>KONEKSI</a:t>
            </a:r>
          </a:p>
        </p:txBody>
      </p:sp>
      <p:grpSp>
        <p:nvGrpSpPr>
          <p:cNvPr name="Group 13" id="13"/>
          <p:cNvGrpSpPr/>
          <p:nvPr/>
        </p:nvGrpSpPr>
        <p:grpSpPr>
          <a:xfrm rot="0">
            <a:off x="2775476" y="6497745"/>
            <a:ext cx="5715000" cy="1386252"/>
            <a:chOff x="0" y="0"/>
            <a:chExt cx="2268594" cy="550279"/>
          </a:xfrm>
        </p:grpSpPr>
        <p:sp>
          <p:nvSpPr>
            <p:cNvPr name="Freeform 14" id="14"/>
            <p:cNvSpPr/>
            <p:nvPr/>
          </p:nvSpPr>
          <p:spPr>
            <a:xfrm flipH="false" flipV="false" rot="0">
              <a:off x="0" y="0"/>
              <a:ext cx="2268594" cy="550279"/>
            </a:xfrm>
            <a:custGeom>
              <a:avLst/>
              <a:gdLst/>
              <a:ahLst/>
              <a:cxnLst/>
              <a:rect r="r" b="b" t="t" l="l"/>
              <a:pathLst>
                <a:path h="550279" w="2268594">
                  <a:moveTo>
                    <a:pt x="33867" y="0"/>
                  </a:moveTo>
                  <a:lnTo>
                    <a:pt x="2234727" y="0"/>
                  </a:lnTo>
                  <a:cubicBezTo>
                    <a:pt x="2253431" y="0"/>
                    <a:pt x="2268594" y="15163"/>
                    <a:pt x="2268594" y="33867"/>
                  </a:cubicBezTo>
                  <a:lnTo>
                    <a:pt x="2268594" y="516412"/>
                  </a:lnTo>
                  <a:cubicBezTo>
                    <a:pt x="2268594" y="535116"/>
                    <a:pt x="2253431" y="550279"/>
                    <a:pt x="2234727" y="550279"/>
                  </a:cubicBezTo>
                  <a:lnTo>
                    <a:pt x="33867" y="550279"/>
                  </a:lnTo>
                  <a:cubicBezTo>
                    <a:pt x="15163" y="550279"/>
                    <a:pt x="0" y="535116"/>
                    <a:pt x="0" y="516412"/>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15" id="15"/>
            <p:cNvSpPr txBox="true"/>
            <p:nvPr/>
          </p:nvSpPr>
          <p:spPr>
            <a:xfrm>
              <a:off x="0" y="-47625"/>
              <a:ext cx="2268594" cy="597904"/>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2114692" y="6554938"/>
            <a:ext cx="6975200" cy="1329059"/>
          </a:xfrm>
          <a:prstGeom prst="rect">
            <a:avLst/>
          </a:prstGeom>
        </p:spPr>
        <p:txBody>
          <a:bodyPr anchor="t" rtlCol="false" tIns="0" lIns="0" bIns="0" rIns="0">
            <a:spAutoFit/>
          </a:bodyPr>
          <a:lstStyle/>
          <a:p>
            <a:pPr algn="ctr">
              <a:lnSpc>
                <a:spcPts val="5312"/>
              </a:lnSpc>
            </a:pPr>
            <a:r>
              <a:rPr lang="en-US" sz="3794" b="true">
                <a:solidFill>
                  <a:srgbClr val="EF5E1E"/>
                </a:solidFill>
                <a:latin typeface="Montaser Arabic Semi-Bold"/>
                <a:ea typeface="Montaser Arabic Semi-Bold"/>
                <a:cs typeface="Montaser Arabic Semi-Bold"/>
                <a:sym typeface="Montaser Arabic Semi-Bold"/>
              </a:rPr>
              <a:t>PELAKSANAAN </a:t>
            </a:r>
          </a:p>
          <a:p>
            <a:pPr algn="ctr">
              <a:lnSpc>
                <a:spcPts val="5312"/>
              </a:lnSpc>
            </a:pPr>
            <a:r>
              <a:rPr lang="en-US" sz="3794" b="true">
                <a:solidFill>
                  <a:srgbClr val="EF5E1E"/>
                </a:solidFill>
                <a:latin typeface="Montaser Arabic Semi-Bold"/>
                <a:ea typeface="Montaser Arabic Semi-Bold"/>
                <a:cs typeface="Montaser Arabic Semi-Bold"/>
                <a:sym typeface="Montaser Arabic Semi-Bold"/>
              </a:rPr>
              <a:t>TAHAPAN</a:t>
            </a:r>
          </a:p>
        </p:txBody>
      </p:sp>
      <p:grpSp>
        <p:nvGrpSpPr>
          <p:cNvPr name="Group 17" id="17"/>
          <p:cNvGrpSpPr/>
          <p:nvPr/>
        </p:nvGrpSpPr>
        <p:grpSpPr>
          <a:xfrm rot="0">
            <a:off x="9797524" y="6497745"/>
            <a:ext cx="5715000" cy="1386252"/>
            <a:chOff x="0" y="0"/>
            <a:chExt cx="2268594" cy="550279"/>
          </a:xfrm>
        </p:grpSpPr>
        <p:sp>
          <p:nvSpPr>
            <p:cNvPr name="Freeform 18" id="18"/>
            <p:cNvSpPr/>
            <p:nvPr/>
          </p:nvSpPr>
          <p:spPr>
            <a:xfrm flipH="false" flipV="false" rot="0">
              <a:off x="0" y="0"/>
              <a:ext cx="2268594" cy="550279"/>
            </a:xfrm>
            <a:custGeom>
              <a:avLst/>
              <a:gdLst/>
              <a:ahLst/>
              <a:cxnLst/>
              <a:rect r="r" b="b" t="t" l="l"/>
              <a:pathLst>
                <a:path h="550279" w="2268594">
                  <a:moveTo>
                    <a:pt x="33867" y="0"/>
                  </a:moveTo>
                  <a:lnTo>
                    <a:pt x="2234727" y="0"/>
                  </a:lnTo>
                  <a:cubicBezTo>
                    <a:pt x="2253431" y="0"/>
                    <a:pt x="2268594" y="15163"/>
                    <a:pt x="2268594" y="33867"/>
                  </a:cubicBezTo>
                  <a:lnTo>
                    <a:pt x="2268594" y="516412"/>
                  </a:lnTo>
                  <a:cubicBezTo>
                    <a:pt x="2268594" y="535116"/>
                    <a:pt x="2253431" y="550279"/>
                    <a:pt x="2234727" y="550279"/>
                  </a:cubicBezTo>
                  <a:lnTo>
                    <a:pt x="33867" y="550279"/>
                  </a:lnTo>
                  <a:cubicBezTo>
                    <a:pt x="15163" y="550279"/>
                    <a:pt x="0" y="535116"/>
                    <a:pt x="0" y="516412"/>
                  </a:cubicBezTo>
                  <a:lnTo>
                    <a:pt x="0" y="33867"/>
                  </a:lnTo>
                  <a:cubicBezTo>
                    <a:pt x="0" y="15163"/>
                    <a:pt x="15163" y="0"/>
                    <a:pt x="33867" y="0"/>
                  </a:cubicBezTo>
                  <a:close/>
                </a:path>
              </a:pathLst>
            </a:custGeom>
            <a:solidFill>
              <a:srgbClr val="FFFFFF"/>
            </a:solidFill>
            <a:ln w="19050" cap="rnd">
              <a:solidFill>
                <a:srgbClr val="336459"/>
              </a:solidFill>
              <a:prstDash val="solid"/>
              <a:round/>
            </a:ln>
          </p:spPr>
        </p:sp>
        <p:sp>
          <p:nvSpPr>
            <p:cNvPr name="TextBox 19" id="19"/>
            <p:cNvSpPr txBox="true"/>
            <p:nvPr/>
          </p:nvSpPr>
          <p:spPr>
            <a:xfrm>
              <a:off x="0" y="-47625"/>
              <a:ext cx="2268594" cy="597904"/>
            </a:xfrm>
            <a:prstGeom prst="rect">
              <a:avLst/>
            </a:prstGeom>
          </p:spPr>
          <p:txBody>
            <a:bodyPr anchor="ctr" rtlCol="false" tIns="50800" lIns="50800" bIns="50800" rIns="50800"/>
            <a:lstStyle/>
            <a:p>
              <a:pPr algn="ctr">
                <a:lnSpc>
                  <a:spcPts val="2659"/>
                </a:lnSpc>
                <a:spcBef>
                  <a:spcPct val="0"/>
                </a:spcBef>
              </a:pPr>
            </a:p>
          </p:txBody>
        </p:sp>
      </p:grpSp>
      <p:sp>
        <p:nvSpPr>
          <p:cNvPr name="TextBox 20" id="20"/>
          <p:cNvSpPr txBox="true"/>
          <p:nvPr/>
        </p:nvSpPr>
        <p:spPr>
          <a:xfrm rot="0">
            <a:off x="8839749" y="6798386"/>
            <a:ext cx="7630550" cy="708770"/>
          </a:xfrm>
          <a:prstGeom prst="rect">
            <a:avLst/>
          </a:prstGeom>
        </p:spPr>
        <p:txBody>
          <a:bodyPr anchor="t" rtlCol="false" tIns="0" lIns="0" bIns="0" rIns="0">
            <a:spAutoFit/>
          </a:bodyPr>
          <a:lstStyle/>
          <a:p>
            <a:pPr algn="ctr">
              <a:lnSpc>
                <a:spcPts val="5811"/>
              </a:lnSpc>
            </a:pPr>
            <a:r>
              <a:rPr lang="en-US" sz="4150" b="true">
                <a:solidFill>
                  <a:srgbClr val="EF5E1E"/>
                </a:solidFill>
                <a:latin typeface="Montaser Arabic Semi-Bold"/>
                <a:ea typeface="Montaser Arabic Semi-Bold"/>
                <a:cs typeface="Montaser Arabic Semi-Bold"/>
                <a:sym typeface="Montaser Arabic Semi-Bold"/>
              </a:rPr>
              <a:t>REFLEKSI</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FFED"/>
        </a:solidFill>
      </p:bgPr>
    </p:bg>
    <p:spTree>
      <p:nvGrpSpPr>
        <p:cNvPr id="1" name=""/>
        <p:cNvGrpSpPr/>
        <p:nvPr/>
      </p:nvGrpSpPr>
      <p:grpSpPr>
        <a:xfrm>
          <a:off x="0" y="0"/>
          <a:ext cx="0" cy="0"/>
          <a:chOff x="0" y="0"/>
          <a:chExt cx="0" cy="0"/>
        </a:xfrm>
      </p:grpSpPr>
      <p:sp>
        <p:nvSpPr>
          <p:cNvPr name="Freeform 2" id="2"/>
          <p:cNvSpPr/>
          <p:nvPr/>
        </p:nvSpPr>
        <p:spPr>
          <a:xfrm flipH="true" flipV="false" rot="0">
            <a:off x="-219075" y="8585346"/>
            <a:ext cx="18507075" cy="5806595"/>
          </a:xfrm>
          <a:custGeom>
            <a:avLst/>
            <a:gdLst/>
            <a:ahLst/>
            <a:cxnLst/>
            <a:rect r="r" b="b" t="t" l="l"/>
            <a:pathLst>
              <a:path h="5806595" w="18507075">
                <a:moveTo>
                  <a:pt x="18507075" y="0"/>
                </a:moveTo>
                <a:lnTo>
                  <a:pt x="0" y="0"/>
                </a:lnTo>
                <a:lnTo>
                  <a:pt x="0" y="5806595"/>
                </a:lnTo>
                <a:lnTo>
                  <a:pt x="18507075" y="5806595"/>
                </a:lnTo>
                <a:lnTo>
                  <a:pt x="185070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323093" y="8183971"/>
            <a:ext cx="1964907" cy="1761048"/>
          </a:xfrm>
          <a:custGeom>
            <a:avLst/>
            <a:gdLst/>
            <a:ahLst/>
            <a:cxnLst/>
            <a:rect r="r" b="b" t="t" l="l"/>
            <a:pathLst>
              <a:path h="1761048" w="1964907">
                <a:moveTo>
                  <a:pt x="0" y="0"/>
                </a:moveTo>
                <a:lnTo>
                  <a:pt x="1964907" y="0"/>
                </a:lnTo>
                <a:lnTo>
                  <a:pt x="1964907" y="1761048"/>
                </a:lnTo>
                <a:lnTo>
                  <a:pt x="0" y="176104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2150777" y="159046"/>
            <a:ext cx="13767371" cy="1387475"/>
          </a:xfrm>
          <a:prstGeom prst="rect">
            <a:avLst/>
          </a:prstGeom>
        </p:spPr>
        <p:txBody>
          <a:bodyPr anchor="t" rtlCol="false" tIns="0" lIns="0" bIns="0" rIns="0">
            <a:spAutoFit/>
          </a:bodyPr>
          <a:lstStyle/>
          <a:p>
            <a:pPr algn="ctr">
              <a:lnSpc>
                <a:spcPts val="11200"/>
              </a:lnSpc>
            </a:pPr>
            <a:r>
              <a:rPr lang="en-US" sz="8000">
                <a:solidFill>
                  <a:srgbClr val="336459"/>
                </a:solidFill>
                <a:latin typeface="Chewy"/>
                <a:ea typeface="Chewy"/>
                <a:cs typeface="Chewy"/>
                <a:sym typeface="Chewy"/>
              </a:rPr>
              <a:t>Kesimpulan</a:t>
            </a:r>
          </a:p>
        </p:txBody>
      </p:sp>
      <p:sp>
        <p:nvSpPr>
          <p:cNvPr name="TextBox 5" id="5"/>
          <p:cNvSpPr txBox="true"/>
          <p:nvPr/>
        </p:nvSpPr>
        <p:spPr>
          <a:xfrm rot="0">
            <a:off x="-4555625" y="2376064"/>
            <a:ext cx="27180175" cy="4221480"/>
          </a:xfrm>
          <a:prstGeom prst="rect">
            <a:avLst/>
          </a:prstGeom>
        </p:spPr>
        <p:txBody>
          <a:bodyPr anchor="t" rtlCol="false" tIns="0" lIns="0" bIns="0" rIns="0">
            <a:spAutoFit/>
          </a:bodyPr>
          <a:lstStyle/>
          <a:p>
            <a:pPr algn="ctr">
              <a:lnSpc>
                <a:spcPts val="4173"/>
              </a:lnSpc>
            </a:pPr>
            <a:r>
              <a:rPr lang="en-US" sz="2980">
                <a:solidFill>
                  <a:srgbClr val="EF5E1E"/>
                </a:solidFill>
                <a:latin typeface="Montaser Arabic"/>
                <a:ea typeface="Montaser Arabic"/>
                <a:cs typeface="Montaser Arabic"/>
                <a:sym typeface="Montaser Arabic"/>
              </a:rPr>
              <a:t>Wirausaha adalah seorang yang berani berusaha secara mandiri dengan </a:t>
            </a:r>
          </a:p>
          <a:p>
            <a:pPr algn="ctr">
              <a:lnSpc>
                <a:spcPts val="4173"/>
              </a:lnSpc>
            </a:pPr>
            <a:r>
              <a:rPr lang="en-US" sz="2980">
                <a:solidFill>
                  <a:srgbClr val="EF5E1E"/>
                </a:solidFill>
                <a:latin typeface="Montaser Arabic"/>
                <a:ea typeface="Montaser Arabic"/>
                <a:cs typeface="Montaser Arabic"/>
                <a:sym typeface="Montaser Arabic"/>
              </a:rPr>
              <a:t>mengerahkan segala sumber daya dan upaya meliputi kepandaian mengenali produk baru, </a:t>
            </a:r>
          </a:p>
          <a:p>
            <a:pPr algn="ctr">
              <a:lnSpc>
                <a:spcPts val="4173"/>
              </a:lnSpc>
            </a:pPr>
            <a:r>
              <a:rPr lang="en-US" sz="2980">
                <a:solidFill>
                  <a:srgbClr val="EF5E1E"/>
                </a:solidFill>
                <a:latin typeface="Montaser Arabic"/>
                <a:ea typeface="Montaser Arabic"/>
                <a:cs typeface="Montaser Arabic"/>
                <a:sym typeface="Montaser Arabic"/>
              </a:rPr>
              <a:t>menentukan cara produksi baru, menyusun operasi untuk pengadaan produk baru, </a:t>
            </a:r>
          </a:p>
          <a:p>
            <a:pPr algn="ctr">
              <a:lnSpc>
                <a:spcPts val="4173"/>
              </a:lnSpc>
            </a:pPr>
            <a:r>
              <a:rPr lang="en-US" sz="2980">
                <a:solidFill>
                  <a:srgbClr val="EF5E1E"/>
                </a:solidFill>
                <a:latin typeface="Montaser Arabic"/>
                <a:ea typeface="Montaser Arabic"/>
                <a:cs typeface="Montaser Arabic"/>
                <a:sym typeface="Montaser Arabic"/>
              </a:rPr>
              <a:t>memasarkannya, serta mengatur permodelan operasinya untuk menghasilkan sesuatu yang </a:t>
            </a:r>
          </a:p>
          <a:p>
            <a:pPr algn="ctr">
              <a:lnSpc>
                <a:spcPts val="4173"/>
              </a:lnSpc>
            </a:pPr>
            <a:r>
              <a:rPr lang="en-US" sz="2980">
                <a:solidFill>
                  <a:srgbClr val="EF5E1E"/>
                </a:solidFill>
                <a:latin typeface="Montaser Arabic"/>
                <a:ea typeface="Montaser Arabic"/>
                <a:cs typeface="Montaser Arabic"/>
                <a:sym typeface="Montaser Arabic"/>
              </a:rPr>
              <a:t>bernilai lebih tinggi. Pendidikan kewirausahaan merupakan salah satu bentuk aplikasi </a:t>
            </a:r>
          </a:p>
          <a:p>
            <a:pPr algn="ctr">
              <a:lnSpc>
                <a:spcPts val="4173"/>
              </a:lnSpc>
            </a:pPr>
            <a:r>
              <a:rPr lang="en-US" sz="2980">
                <a:solidFill>
                  <a:srgbClr val="EF5E1E"/>
                </a:solidFill>
                <a:latin typeface="Montaser Arabic"/>
                <a:ea typeface="Montaser Arabic"/>
                <a:cs typeface="Montaser Arabic"/>
                <a:sym typeface="Montaser Arabic"/>
              </a:rPr>
              <a:t>kepedulian dunia pendidikan terhadap kemajuan bangsanya. Di dalam pendidikan </a:t>
            </a:r>
          </a:p>
          <a:p>
            <a:pPr algn="ctr">
              <a:lnSpc>
                <a:spcPts val="4173"/>
              </a:lnSpc>
            </a:pPr>
            <a:r>
              <a:rPr lang="en-US" sz="2980">
                <a:solidFill>
                  <a:srgbClr val="EF5E1E"/>
                </a:solidFill>
                <a:latin typeface="Montaser Arabic"/>
                <a:ea typeface="Montaser Arabic"/>
                <a:cs typeface="Montaser Arabic"/>
                <a:sym typeface="Montaser Arabic"/>
              </a:rPr>
              <a:t>kewirausahaan diperlihatkan di antaranya adalah nilai dan bentuk kerja untuk mencapai </a:t>
            </a:r>
          </a:p>
          <a:p>
            <a:pPr algn="ctr">
              <a:lnSpc>
                <a:spcPts val="4173"/>
              </a:lnSpc>
            </a:pPr>
            <a:r>
              <a:rPr lang="en-US" sz="2980">
                <a:solidFill>
                  <a:srgbClr val="EF5E1E"/>
                </a:solidFill>
                <a:latin typeface="Montaser Arabic"/>
                <a:ea typeface="Montaser Arabic"/>
                <a:cs typeface="Montaser Arabic"/>
                <a:sym typeface="Montaser Arabic"/>
              </a:rPr>
              <a:t>kesuksesan.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DAGPz0-putg</dc:identifier>
  <dcterms:modified xsi:type="dcterms:W3CDTF">2011-08-01T06:04:30Z</dcterms:modified>
  <cp:revision>1</cp:revision>
  <dc:title>Presentasi Materi Kewirausahaan Dasar Hijau Ilustratif</dc:title>
</cp:coreProperties>
</file>