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57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474D0-CE89-4618-B340-71239AC1B3F2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3E9B3-4BF6-47CD-A210-E075A9D8B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ut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lgerian" pitchFamily="82" charset="0"/>
              </a:rPr>
              <a:t>PANCASILA SEBAGAI DASAR NILAI PENGEMBANGAN ILMU</a:t>
            </a:r>
            <a:endParaRPr lang="en-US" sz="48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10600" cy="63246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Memasuki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Abad Tengah (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abad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ke-5 M)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pasca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Aristoteles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filsafat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Yunani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Kuno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menjadi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ajaran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praktis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bahkan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mistis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yaitu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sebagaimana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diajarkan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oleh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Stoa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Epicuri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Plotinus.</a:t>
            </a:r>
          </a:p>
          <a:p>
            <a:pPr algn="just"/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Semua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hal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tersebut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bersamaan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dengan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pudarnya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kekuasaan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Romawi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mengisyaratkan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akan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datang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nya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tahapan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baru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yaitu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filsafat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harus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mengabdi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kepada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agama (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Ancilla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Theologiae</a:t>
            </a:r>
            <a:r>
              <a:rPr lang="en-US" sz="36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).</a:t>
            </a:r>
            <a:endParaRPr lang="en-US" sz="3600" b="1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09600"/>
            <a:ext cx="8686800" cy="5562600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Bersamaan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dengan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itu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kehadiran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para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filsuf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Arab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tidak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kalah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penting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seperti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: Al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Kindi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Al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Farabi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Ibnu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Sina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Ibnu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Rusyd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Al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Gazali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yang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telah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menyebarkan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filsafat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Aristoteles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dengan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membawanya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ke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Cordova (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spanyol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)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untuk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kemudian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diwarisi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oleh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dunia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Barat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melalui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kaum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Patristik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kaun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Skolastik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. Wells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dalam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karyanya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The Outline of History (1951)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mengatakan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. “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Jika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orang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Yunani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adalah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Bapak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metode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ilmiah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maka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orang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muslim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adalah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Bapak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angkatnya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”.</a:t>
            </a:r>
            <a:endParaRPr lang="en-US" b="1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04800"/>
            <a:ext cx="8763000" cy="6172200"/>
          </a:xfrm>
        </p:spPr>
        <p:txBody>
          <a:bodyPr/>
          <a:lstStyle/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Munculah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abad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Modern (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abad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ke-18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sampai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19 M)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dengan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dipelopori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oleh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gerakan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Renaissance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abad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ke-15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matangkan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oleh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Gerakan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Aufklaerung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abad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ke-18,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melalui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langkah2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revolusionernya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filsafat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memasuki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tahap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baru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modern.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Kepeloporan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revolusioner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telah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dilakukan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oleh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anak-anak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Renaissance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Aufklaerung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seperti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: Copernicus,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Galiloe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G,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Kepler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, Descartes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Immanuel Kant,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telah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memberikan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implikasi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amat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sangat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luas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mendalam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satu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pihak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otonomi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beserta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segala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kebebasannya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telah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dimiliki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kembali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oleh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umat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manusia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sedang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dipihak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lain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manusia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kemudian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mengarahkan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hidupnya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dunia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sekunder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yaitu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suatu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kehidupan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pembebasan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dari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kedudukannya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semula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merupakan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koloni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subkoloni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agama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gereja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.</a:t>
            </a:r>
          </a:p>
          <a:p>
            <a:pPr algn="just"/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Agama yang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semula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menguasai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menunggal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dengan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filsafat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segera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ditinggalkan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oleh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filsafat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.</a:t>
            </a:r>
            <a:endParaRPr lang="en-US" sz="3600" b="1" dirty="0">
              <a:solidFill>
                <a:schemeClr val="tx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458200" cy="5562599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Lepasnya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ilmu-ilmu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cabang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dari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batang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filsafatnya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diawali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oleh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ilmu-ilmu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alam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atau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fisika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,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melalui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tokoh-tokohnya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Bodoni MT" pitchFamily="18" charset="0"/>
              </a:rPr>
              <a:t>antara</a:t>
            </a:r>
            <a:r>
              <a:rPr lang="en-US" sz="5400" b="1" dirty="0" smtClean="0">
                <a:solidFill>
                  <a:srgbClr val="FF0066"/>
                </a:solidFill>
                <a:latin typeface="Bodoni MT" pitchFamily="18" charset="0"/>
              </a:rPr>
              <a:t> lain : </a:t>
            </a:r>
            <a:endParaRPr lang="en-US" sz="5400" b="1" dirty="0">
              <a:solidFill>
                <a:srgbClr val="FF0066"/>
              </a:solidFill>
              <a:latin typeface="Bodoni MT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10600" cy="6324600"/>
          </a:xfrm>
        </p:spPr>
        <p:txBody>
          <a:bodyPr>
            <a:normAutofit fontScale="92500" lnSpcReduction="10000"/>
          </a:bodyPr>
          <a:lstStyle/>
          <a:p>
            <a:pPr marL="514350" indent="-514350" algn="just"/>
            <a:r>
              <a:rPr lang="en-US" b="1" dirty="0" smtClean="0">
                <a:solidFill>
                  <a:srgbClr val="FF0066"/>
                </a:solidFill>
                <a:latin typeface="Bell MT" pitchFamily="18" charset="0"/>
              </a:rPr>
              <a:t>1. Copernicus (1473-1543)</a:t>
            </a:r>
          </a:p>
          <a:p>
            <a:pPr marL="514350" indent="-514350" algn="just"/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astronominya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menyelidiki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putaran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benda-benda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angkasa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Karyanya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Revolutionibus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Orbium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Caelistium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kemudian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dikembangkan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Galileo G (1564-1642)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Johanes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Kepler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(1571-1630).</a:t>
            </a:r>
          </a:p>
          <a:p>
            <a:pPr marL="514350" indent="-514350" algn="just"/>
            <a:r>
              <a:rPr lang="en-US" b="1" dirty="0" smtClean="0">
                <a:solidFill>
                  <a:srgbClr val="FF0066"/>
                </a:solidFill>
                <a:latin typeface="Bell MT" pitchFamily="18" charset="0"/>
              </a:rPr>
              <a:t>2. </a:t>
            </a:r>
            <a:r>
              <a:rPr lang="en-US" b="1" dirty="0" err="1" smtClean="0">
                <a:solidFill>
                  <a:srgbClr val="FF0066"/>
                </a:solidFill>
                <a:latin typeface="Bell MT" pitchFamily="18" charset="0"/>
              </a:rPr>
              <a:t>Versalius</a:t>
            </a:r>
            <a:r>
              <a:rPr lang="en-US" b="1" dirty="0" smtClean="0">
                <a:solidFill>
                  <a:srgbClr val="FF0066"/>
                </a:solidFill>
                <a:latin typeface="Bell MT" pitchFamily="18" charset="0"/>
              </a:rPr>
              <a:t> (1514-1564)</a:t>
            </a:r>
          </a:p>
          <a:p>
            <a:pPr marL="514350" indent="-514350" algn="just"/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karyanya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Humani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Corporis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Febrica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melahirkan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pembaharuan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persepsi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bidang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anatomi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biologi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</a:p>
          <a:p>
            <a:pPr marL="514350" indent="-514350" algn="just"/>
            <a:r>
              <a:rPr lang="en-US" b="1" dirty="0" smtClean="0">
                <a:solidFill>
                  <a:srgbClr val="FF0066"/>
                </a:solidFill>
                <a:latin typeface="Bell MT" pitchFamily="18" charset="0"/>
              </a:rPr>
              <a:t>3. Isaac Newtown (1642-1727)</a:t>
            </a:r>
          </a:p>
          <a:p>
            <a:pPr marL="514350" indent="-514350" algn="just"/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Melalui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Philosopie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Naturalis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Principia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Mathematica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menyumbangkan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definitif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bagi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mekanika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klasik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8382000" cy="51816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positif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diberi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arti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eksplisit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sengan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muatan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filsafati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menerangkan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benar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nyata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haruslah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konkret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eksak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akurat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memberi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manfaat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Metode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observasi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eksperimentasi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komparasi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dipelopori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Francis Bacon (1651-1626)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semakin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mendorong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pesatnya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perkembangan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IP.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Semua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memberi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isyarat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dunia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Barat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berhasil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melakukan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tinggal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landas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mengarungi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dirgantara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IP yang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tiada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bertepi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39999">
              <a:srgbClr val="85C2FF"/>
            </a:gs>
            <a:gs pos="70000">
              <a:srgbClr val="00B0F0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05800" cy="57150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Battle cry-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nya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Francis Bacon yang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menyerukan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nahwa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“knowledge is power”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bukan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sekedar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mitos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melainkan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sudah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menjadi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etos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telah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melahirkan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corak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sikap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pandang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manusia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meyakini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kemampuan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rasionalitasnya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untuk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menguasai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meramalkan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masa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depan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dengan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optimismenya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menguasai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berinovasi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secara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kreatif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untuk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membuka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rahasia-rahasia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alam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  <a:endParaRPr lang="en-US" sz="36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F0066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458200" cy="6096000"/>
          </a:xfrm>
        </p:spPr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Revolusi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ilmu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pengetahuan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memasuki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abad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Kontemporer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abad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ke-20-sekarang)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berkat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Einstein yang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merombak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Newton,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samping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kuantumnya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mengubah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persepsi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dunia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ilmu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sifat-sifat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perilaku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materi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Sedemikian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rupa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para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pakar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melanjutkan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penelitian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-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penelitiannya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berhasil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mengembangkan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ilmu-ilmu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: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astronomi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fisika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kimia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bioloogi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molekuler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hasilnya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kita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nikmati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sekarang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16000">
              <a:srgbClr val="00CCCC"/>
            </a:gs>
            <a:gs pos="47000">
              <a:srgbClr val="9999FF"/>
            </a:gs>
            <a:gs pos="60001">
              <a:srgbClr val="7030A0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8153400" cy="52578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Berdasarkan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gejalan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yang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dihadapi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oleh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masing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-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masing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cabang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ilmu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Auguste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Comte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dalam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sebuah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Ensiklopedia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menyusun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hirarki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ilmu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pengetahuan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dengan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meletakkan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matematika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sebagai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dasar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bagi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semua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cabang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ilmi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.</a:t>
            </a:r>
          </a:p>
          <a:p>
            <a:pPr algn="just"/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Diatas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matematika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secara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berurutan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ditunjukan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ilmu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astronomi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fisika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kimia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fisika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sosial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/</a:t>
            </a:r>
            <a:r>
              <a:rPr lang="en-US" sz="3600" dirty="0" err="1" smtClean="0">
                <a:solidFill>
                  <a:schemeClr val="bg1"/>
                </a:solidFill>
                <a:latin typeface="Bell MT" pitchFamily="18" charset="0"/>
              </a:rPr>
              <a:t>sosiologi</a:t>
            </a:r>
            <a:r>
              <a:rPr lang="en-US" sz="3600" dirty="0" smtClean="0">
                <a:solidFill>
                  <a:schemeClr val="bg1"/>
                </a:solidFill>
                <a:latin typeface="Bell MT" pitchFamily="18" charset="0"/>
              </a:rPr>
              <a:t>. </a:t>
            </a:r>
            <a:endParaRPr lang="en-US" sz="3600" dirty="0">
              <a:solidFill>
                <a:schemeClr val="bg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3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153400" cy="5562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Andaikan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para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ilmuan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dalam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pengembangan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konsisten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akan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janji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awalnya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ditemukan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yaitu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untuk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mencerdaskan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manusia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memartabatkan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manusia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mensejahterahkan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manusia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maka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pengembangan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didasarkan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pada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kaidah-kaidah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keilmuannya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sendiri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tak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perlu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menimbulkan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ketegangan-ketegangan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antara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(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teknologi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)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masyarakat</a:t>
            </a:r>
            <a:r>
              <a:rPr lang="en-US" sz="3600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229600" cy="5562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Pemikiran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Auguste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Comte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hingga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kini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telah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menjadi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acuan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pola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pikir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masyarakat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sebagai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tolak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ukur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bagi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bercapainya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modernisasi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maka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harus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disiapkan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melalui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penguasaan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basic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scince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yaitu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mtk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fisika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kimia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biologi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dengan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penyediaan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dana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fasilitas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dalam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skala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prioritas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utama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FFC0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09600"/>
            <a:ext cx="8305800" cy="5486400"/>
          </a:xfrm>
        </p:spPr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Bersamaan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Logico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Positivesme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sebuah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model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epistemologi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langkah-langkah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progresinya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menempuh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jalan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Observasi</a:t>
            </a: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Eksperimentasi</a:t>
            </a: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Komparasi</a:t>
            </a: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Sebagaimana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diterapkan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penelitian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ilmu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alam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mendapatkan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apresiasi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berlebihan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model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juga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mulai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dikembangkan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penelitian-penelitian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ilmu-ilmu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sosial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FF00"/>
            </a:gs>
            <a:gs pos="100000">
              <a:srgbClr val="4D0808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534400" cy="6248400"/>
          </a:xfrm>
        </p:spPr>
        <p:txBody>
          <a:bodyPr>
            <a:normAutofit/>
          </a:bodyPr>
          <a:lstStyle/>
          <a:p>
            <a:pPr algn="just"/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Logico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positivisme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merupakan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model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atau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teknik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penelitian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menggunakan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presisi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verifiabilitas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konfirmasi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eksperimentasi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dengan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derajad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optimal,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bermaksud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agar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sejauh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mungkin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dapat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melakukan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prediksi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dengan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derajad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ketetapan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optimal.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Dengan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demikian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keberhasilan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kebeneran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ilmiah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diukur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secara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Bell MT" pitchFamily="18" charset="0"/>
              </a:rPr>
              <a:t>positivistik</a:t>
            </a:r>
            <a:r>
              <a:rPr lang="en-US" sz="4000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  <a:endParaRPr lang="en-US" sz="40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46000">
              <a:srgbClr val="FF0000"/>
            </a:gs>
            <a:gs pos="82001">
              <a:srgbClr val="B43E85"/>
            </a:gs>
            <a:gs pos="100000">
              <a:srgbClr val="F8B049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85800"/>
            <a:ext cx="8382000" cy="51816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Masalah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objektifitas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menjadi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tema-tema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unggulan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dalam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kehidupan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keseharian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dengan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mengandalkan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penjelasan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validitas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kebenarannya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secara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sistematis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melalui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angka-angka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statik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</a:p>
          <a:p>
            <a:pPr algn="just"/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Langkah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metodis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semacam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ini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sering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penuh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dengan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rekayasa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kuantifikasi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dipaksakan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sehingga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tidak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menjangkau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akar-akar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permasalahannya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  <a:endParaRPr lang="en-US" sz="36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Wilhelm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Dilthey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(1833-1911)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mengajukan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klasifikasi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membagi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ilmu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kedalam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Natuurwissenchaf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sebagai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Science of the Word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menggunakan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metode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Erklaeren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Geistenwissenchaft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sebagai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Science of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Geist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menggunakan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metode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Verstehen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.</a:t>
            </a:r>
          </a:p>
          <a:p>
            <a:pPr algn="just"/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Kemudian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Juergen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Habermas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salah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seorang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tokoh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mazhab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Frankfrut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(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Jerman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)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mengajukan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klasifikasi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lain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dengan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the basic human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interst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sebagai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dasar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menggunakan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klasifikasi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ilmu-ilmu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Empiris-Analitis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(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metode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empiris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),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Sosial-Kritis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(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metode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intelektual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rasionalistik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),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Historis-Hermeneutik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(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metode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hermaneutik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).</a:t>
            </a:r>
            <a:endParaRPr lang="en-US" dirty="0">
              <a:solidFill>
                <a:schemeClr val="bg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57000">
              <a:srgbClr val="FF0000"/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610600" cy="6248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Adanya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faktor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heuristik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mendorong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lahirnya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cabang-cabang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ilmu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seperti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: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Ilmu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lingkungan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ilmu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komputer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futurologi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sehingga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berapapun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jumlah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pengklasifikasian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pasti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akan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kita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jumpai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seperti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kita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lihat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dalam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kehidupan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perguruan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tinggi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dengan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munculnya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berbagai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fakultas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program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studi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baru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IPTEK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kini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telah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menjadi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sesuatu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substansial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bagian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dari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harga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diri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(prestige)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mitos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, yang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akan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menjadi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survival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suatu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bangsa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prasyarat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(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prereuisite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)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untuk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mencapai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kemajuan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(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progres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)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kedigdayaan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(power) yang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ditumbuhkan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dalam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hubungan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antar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ell MT" pitchFamily="18" charset="0"/>
              </a:rPr>
              <a:t>bangsa</a:t>
            </a:r>
            <a:r>
              <a:rPr lang="en-US" dirty="0" smtClean="0">
                <a:solidFill>
                  <a:schemeClr val="bg1"/>
                </a:solidFill>
                <a:latin typeface="Bell MT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93000" sy="93000" flip="x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85800"/>
            <a:ext cx="8382000" cy="5334000"/>
          </a:xfrm>
        </p:spPr>
        <p:txBody>
          <a:bodyPr>
            <a:normAutofit fontScale="90000"/>
          </a:bodyPr>
          <a:lstStyle/>
          <a:p>
            <a:r>
              <a:rPr lang="en-US" sz="6000" dirty="0" err="1" smtClean="0">
                <a:solidFill>
                  <a:schemeClr val="bg1"/>
                </a:solidFill>
                <a:latin typeface="Century" pitchFamily="18" charset="0"/>
              </a:rPr>
              <a:t>Fenomena</a:t>
            </a:r>
            <a:r>
              <a:rPr lang="en-US" sz="6000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Century" pitchFamily="18" charset="0"/>
              </a:rPr>
              <a:t>perubahan</a:t>
            </a:r>
            <a:r>
              <a:rPr lang="en-US" sz="6000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Century" pitchFamily="18" charset="0"/>
              </a:rPr>
              <a:t>tercermin</a:t>
            </a:r>
            <a:r>
              <a:rPr lang="en-US" sz="6000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Century" pitchFamily="18" charset="0"/>
              </a:rPr>
              <a:t>dalam</a:t>
            </a:r>
            <a:r>
              <a:rPr lang="en-US" sz="6000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Century" pitchFamily="18" charset="0"/>
              </a:rPr>
              <a:t>masyarakat</a:t>
            </a:r>
            <a:r>
              <a:rPr lang="en-US" sz="6000" dirty="0" smtClean="0">
                <a:solidFill>
                  <a:schemeClr val="bg1"/>
                </a:solidFill>
                <a:latin typeface="Century" pitchFamily="18" charset="0"/>
              </a:rPr>
              <a:t> yang </a:t>
            </a:r>
            <a:r>
              <a:rPr lang="en-US" sz="6000" dirty="0" err="1" smtClean="0">
                <a:solidFill>
                  <a:schemeClr val="bg1"/>
                </a:solidFill>
                <a:latin typeface="Century" pitchFamily="18" charset="0"/>
              </a:rPr>
              <a:t>sedang</a:t>
            </a:r>
            <a:r>
              <a:rPr lang="en-US" sz="6000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Century" pitchFamily="18" charset="0"/>
              </a:rPr>
              <a:t>mengalami</a:t>
            </a:r>
            <a:r>
              <a:rPr lang="en-US" sz="6000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Century" pitchFamily="18" charset="0"/>
              </a:rPr>
              <a:t>masa</a:t>
            </a:r>
            <a:r>
              <a:rPr lang="en-US" sz="6000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Century" pitchFamily="18" charset="0"/>
              </a:rPr>
              <a:t>transisi</a:t>
            </a:r>
            <a:r>
              <a:rPr lang="en-US" sz="6000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Century" pitchFamily="18" charset="0"/>
              </a:rPr>
              <a:t>simultan</a:t>
            </a:r>
            <a:r>
              <a:rPr lang="en-US" sz="6000" dirty="0" smtClean="0">
                <a:solidFill>
                  <a:schemeClr val="bg1"/>
                </a:solidFill>
                <a:latin typeface="Century" pitchFamily="18" charset="0"/>
              </a:rPr>
              <a:t>, </a:t>
            </a:r>
            <a:r>
              <a:rPr lang="en-US" sz="6000" dirty="0" err="1" smtClean="0">
                <a:solidFill>
                  <a:schemeClr val="bg1"/>
                </a:solidFill>
                <a:latin typeface="Century" pitchFamily="18" charset="0"/>
              </a:rPr>
              <a:t>yaitu</a:t>
            </a:r>
            <a:r>
              <a:rPr lang="en-US" sz="6000" dirty="0" smtClean="0">
                <a:solidFill>
                  <a:schemeClr val="bg1"/>
                </a:solidFill>
                <a:latin typeface="Century" pitchFamily="18" charset="0"/>
              </a:rPr>
              <a:t> :</a:t>
            </a:r>
            <a:endParaRPr lang="en-US" sz="6000" dirty="0">
              <a:solidFill>
                <a:schemeClr val="bg1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67000">
              <a:srgbClr val="FFFF00"/>
            </a:gs>
            <a:gs pos="93000">
              <a:srgbClr val="FF0000"/>
            </a:gs>
            <a:gs pos="100000">
              <a:srgbClr val="FF33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534400" cy="6172200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Masa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transisi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masyarakat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berbudaya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agraris-tradisional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menuju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masyarakat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dengan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budaya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industri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modern.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Dalam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masa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transisi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ini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peran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mitos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mulai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diambil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alih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oleh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logos (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akal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pikir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).</a:t>
            </a:r>
          </a:p>
          <a:p>
            <a:pPr marL="514350" indent="-514350" algn="just">
              <a:buAutoNum type="arabicPeriod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Masa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transisi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budaya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etnis-kedaerahan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menuju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budaya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nasional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kebangsaan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Puncak-puncak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kebudayaan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daerah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mencair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secara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konvergen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menuju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satu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kesatuan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yang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utuh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dan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tegak-kokoh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suatu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negara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kebangsaan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dari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sabang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sampai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merauke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Masa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transisi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budaya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nasional-kebangsaan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menuju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budaya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gobal-mondial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Visi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orientasi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dan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persepsi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mengenai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nilai-nilai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univesal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seperti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hak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azasi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domokrasi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keadilan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kebebasan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masalah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lingkungan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kebangsaan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/pun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keagamaan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dalam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satu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kesatuan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yg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konkret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ll MT" pitchFamily="18" charset="0"/>
                <a:cs typeface="Adobe Hebrew" pitchFamily="18" charset="-79"/>
              </a:rPr>
              <a:t>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Bell MT" pitchFamily="18" charset="0"/>
              <a:cs typeface="Adobe Hebrew" pitchFamily="18" charset="-79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4000">
              <a:srgbClr val="FFFF00"/>
            </a:gs>
            <a:gs pos="28000">
              <a:srgbClr val="FF3399"/>
            </a:gs>
            <a:gs pos="56000">
              <a:schemeClr val="accent6">
                <a:lumMod val="60000"/>
                <a:lumOff val="40000"/>
              </a:schemeClr>
            </a:gs>
            <a:gs pos="58000">
              <a:srgbClr val="825600"/>
            </a:gs>
            <a:gs pos="58000">
              <a:srgbClr val="FFFF00"/>
            </a:gs>
            <a:gs pos="87000">
              <a:srgbClr val="825600"/>
            </a:gs>
            <a:gs pos="87000">
              <a:srgbClr val="FF0000"/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458200" cy="62484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Implikasi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globalisasi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menunjukkan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pula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berkembangnya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suatu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standarisasi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sama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dalam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kehidupan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berbagai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bidang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. Negara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atau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pemerintahan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dimana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pun,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terlepas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dari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sistem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ideologi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/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sistem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sosial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dimilikinya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</a:p>
          <a:p>
            <a:pPr algn="just"/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Dipertanyakannya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apakah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hak-hak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azasi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dihormati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apakah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demokrasi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dikembangkan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apakah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kebebasan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keadilan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dimiliki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oleh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setiap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warga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bagaimana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hidup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ell MT" pitchFamily="18" charset="0"/>
              </a:rPr>
              <a:t>dikelola</a:t>
            </a:r>
            <a:r>
              <a:rPr lang="en-US" sz="3600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  <a:endParaRPr lang="en-US" sz="36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x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8458200" cy="5029200"/>
          </a:xfrm>
        </p:spPr>
        <p:txBody>
          <a:bodyPr>
            <a:noAutofit/>
          </a:bodyPr>
          <a:lstStyle/>
          <a:p>
            <a:pPr algn="just"/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Bahwasannya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masyarakat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ingin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mempertahankan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nilai-nilai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budaya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lama yang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diimpovisasikan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untuk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melayani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perkembangan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baru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yang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kemudian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disebut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sebagai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lahirnya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budaya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sandingan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(sub-culture),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sedang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dipihak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lain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muncul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tindakan-tindakan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yang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bersifat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melawan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terhadap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perubahan-perubahan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yg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dipinggirkan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tergeser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dan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tergusur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dari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tempat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ke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tempat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dari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waktu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ke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waktu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, yang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disebut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budaya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ell MT" pitchFamily="18" charset="0"/>
              </a:rPr>
              <a:t>tandingan</a:t>
            </a:r>
            <a:r>
              <a:rPr lang="en-US" b="1" dirty="0" smtClean="0">
                <a:solidFill>
                  <a:schemeClr val="bg1"/>
                </a:solidFill>
                <a:latin typeface="Bell MT" pitchFamily="18" charset="0"/>
              </a:rPr>
              <a:t> (counter-culture).</a:t>
            </a:r>
            <a:endParaRPr lang="en-US" b="1" dirty="0">
              <a:solidFill>
                <a:schemeClr val="bg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458200" cy="6324600"/>
          </a:xfrm>
        </p:spPr>
        <p:txBody>
          <a:bodyPr/>
          <a:lstStyle/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Fakta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kita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saksikan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saat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ini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ilmu-ilmu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empiris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mendapat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tempatnya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sentral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dalam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kehidupan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manusia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karena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dengan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teknologi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modern yang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dikembangkannya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dapat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memenuhi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kebutuhan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praktis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hidup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manusia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.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Ilmu-ilmu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empiris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tersebut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tumbuh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berkembang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dengan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cepat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melebihi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ritme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pertumbuhan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perkembangan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peradaban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manusia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.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Ironinya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tidak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diimbangi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dengan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kesiapan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mentalitas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sebagian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masyarakat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khususnya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Indonesia.</a:t>
            </a:r>
            <a:endParaRPr lang="en-US" b="1" dirty="0">
              <a:solidFill>
                <a:schemeClr val="tx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76300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Problematika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keilmuan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dalam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millenium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ketiga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ini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tidak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terlepas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dari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sejarah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perkembangan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pada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masa</a:t>
            </a:r>
            <a:r>
              <a:rPr lang="en-US" b="1" dirty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2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sebelumnya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.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Karena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ini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untuk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mendapatkan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pemahaman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komprehensif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perlu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dikaji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aspek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kesejahteraan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aspek-aspek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lainnya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terkait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dengan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IPTEK.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Problematika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keilmuan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dapat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segera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diantisipasi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dengan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merumuskan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kerangka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dasar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nilai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bagi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pengembangan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b="1" dirty="0" smtClean="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</a:rPr>
              <a:t>.</a:t>
            </a:r>
            <a:endParaRPr lang="en-US" b="1" dirty="0">
              <a:solidFill>
                <a:schemeClr val="tx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62484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lgerian" pitchFamily="82" charset="0"/>
              </a:rPr>
              <a:t>ILMU DALAM PRESPEKTIF HISTORIS</a:t>
            </a:r>
            <a:endParaRPr lang="en-US" sz="60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33400"/>
            <a:ext cx="8610600" cy="5791200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Ilmu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pengetahuan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berkembang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melangkah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secara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bertahap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menurut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dekade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waktu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dan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menciptakan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jamannya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dimulai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dari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jaman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Yunani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Kuno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, Abad Tengah, Abad Modern,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sampai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Abad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Kontemporer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Masa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Yunani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Kuno</a:t>
            </a:r>
            <a:r>
              <a:rPr lang="en-US" sz="3600" b="1" dirty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(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abad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ke-6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sebelum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Masehi-6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Masehi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)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saat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ilmu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pengetahuan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lahir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kedudukan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ilmu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pengetahuan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identik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dengan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filsafat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memiliki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corak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mitilogis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.</a:t>
            </a:r>
            <a:endParaRPr lang="en-US" sz="3600" b="1" dirty="0">
              <a:solidFill>
                <a:schemeClr val="tx1"/>
              </a:solidFill>
              <a:latin typeface="Adobe Kaiti Std R" pitchFamily="18" charset="-128"/>
              <a:ea typeface="Adobe Kaiti Std R" pitchFamily="18" charset="-12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33400"/>
            <a:ext cx="8610600" cy="5638800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Alam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dengan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berbagai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aturannya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diterangkan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secara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theogoni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bahwa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ada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peranan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para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dewa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yang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merupakan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unsur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penentu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segala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sesuatu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yang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ada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.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Bagaimana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pun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corak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mitologis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ini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telah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mendorong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upaya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manusia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terus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menerobos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lebih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jauh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untuk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mengetahui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adanya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sesuatu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yang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eka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tetap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dan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abadi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di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balik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yang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bhineka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berubah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dan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sementara</a:t>
            </a:r>
            <a:r>
              <a:rPr lang="en-US" sz="3600" b="1" dirty="0" smtClean="0">
                <a:solidFill>
                  <a:schemeClr val="tx1"/>
                </a:solidFill>
                <a:latin typeface="Adobe Kaiti Std R" pitchFamily="18" charset="-128"/>
                <a:ea typeface="Adobe Kaiti Std R" pitchFamily="18" charset="-128"/>
              </a:rPr>
              <a:t>.</a:t>
            </a:r>
            <a:endParaRPr lang="en-US" sz="3600" b="1" dirty="0">
              <a:solidFill>
                <a:schemeClr val="tx1"/>
              </a:solidFill>
              <a:latin typeface="Adobe Kaiti Std R" pitchFamily="18" charset="-128"/>
              <a:ea typeface="Adobe Kaiti Std R" pitchFamily="18" charset="-128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1000"/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"/>
            <a:ext cx="8686800" cy="5943600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Setelah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timbul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gerakan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demitologisasi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dipelopori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filsuf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pra-Sokrates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yaitu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dengan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kemampuan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rasionalitasnya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maka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filsafat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telah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mencapai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puncak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perkembangan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seperti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yg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ditunjukan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oleh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trio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filsuf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besar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:</a:t>
            </a:r>
          </a:p>
          <a:p>
            <a:pPr algn="just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Socrates</a:t>
            </a:r>
          </a:p>
          <a:p>
            <a:pPr algn="just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Plato</a:t>
            </a:r>
          </a:p>
          <a:p>
            <a:pPr algn="just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Aristoteles</a:t>
            </a:r>
            <a:endParaRPr lang="en-US" b="1" dirty="0" smtClean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  <a:p>
            <a:pPr algn="just"/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Filsafat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semula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bersifat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mitologis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berkembang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menjadi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pengetahuan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yang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meliputi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berbagai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macam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bidang</a:t>
            </a:r>
            <a:r>
              <a:rPr lang="en-US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.</a:t>
            </a:r>
            <a:endParaRPr lang="en-US" b="1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33400"/>
            <a:ext cx="8610600" cy="5791200"/>
          </a:xfrm>
        </p:spPr>
        <p:txBody>
          <a:bodyPr>
            <a:normAutofit/>
          </a:bodyPr>
          <a:lstStyle/>
          <a:p>
            <a:pPr algn="just"/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Aristoteles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membagi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menjadi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pengetahuan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poietis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(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terapan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),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pengetahuan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praktis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(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etika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politik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)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pengetahuan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teoretik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. </a:t>
            </a:r>
          </a:p>
          <a:p>
            <a:pPr algn="just"/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pengetahuan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teoritik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dibagi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menjadi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alam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,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ilmu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pasti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dan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filsafat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pertama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atau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kemudian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disebut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metafisika</a:t>
            </a:r>
            <a:r>
              <a:rPr lang="en-US" sz="4000" b="1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.</a:t>
            </a:r>
            <a:endParaRPr lang="en-US" sz="4000" b="1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1516</Words>
  <Application>Microsoft Office PowerPoint</Application>
  <PresentationFormat>On-screen Show (4:3)</PresentationFormat>
  <Paragraphs>57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PANCASILA SEBAGAI DASAR NILAI PENGEMBANGAN ILMU</vt:lpstr>
      <vt:lpstr>Slide 2</vt:lpstr>
      <vt:lpstr>Slide 3</vt:lpstr>
      <vt:lpstr>Slide 4</vt:lpstr>
      <vt:lpstr>ILMU DALAM PRESPEKTIF HISTORIS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Lepasnya ilmu-ilmu cabang dari batang filsafatnya diawali oleh ilmu-ilmu alam atau fisika, melalui tokoh-tokohnya antara lain : 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Fenomena perubahan tercermin dalam masyarakat yang sedang mengalami masa transisi simultan, yaitu :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Kelompok B-1</dc:title>
  <dc:creator>ACER</dc:creator>
  <cp:lastModifiedBy>User</cp:lastModifiedBy>
  <cp:revision>95</cp:revision>
  <dcterms:created xsi:type="dcterms:W3CDTF">2017-11-09T11:47:53Z</dcterms:created>
  <dcterms:modified xsi:type="dcterms:W3CDTF">2020-02-08T18:15:57Z</dcterms:modified>
</cp:coreProperties>
</file>