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9" autoAdjust="0"/>
    <p:restoredTop sz="94624" autoAdjust="0"/>
  </p:normalViewPr>
  <p:slideViewPr>
    <p:cSldViewPr>
      <p:cViewPr varScale="1">
        <p:scale>
          <a:sx n="74" d="100"/>
          <a:sy n="74" d="100"/>
        </p:scale>
        <p:origin x="-10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004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64639-FD01-46E7-8B79-74B0CAFDCF8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A0B26-3C3F-4B3D-84B6-1947F9E1D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B53F2A-A64D-4679-890F-9B8A52B64994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2A48B-FD69-4431-AF3C-EA9532F668B3}" type="slidenum">
              <a:rPr lang="en-US"/>
              <a:pPr/>
              <a:t>10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085F8A-8A86-4F46-B20B-2889DC8D3E2A}" type="slidenum">
              <a:rPr lang="en-US"/>
              <a:pPr/>
              <a:t>2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26A0F-41B8-4244-AC38-5E4221DA1ACF}" type="slidenum">
              <a:rPr lang="en-US"/>
              <a:pPr/>
              <a:t>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7A14A-88E0-414A-93CA-CFC828422D1F}" type="slidenum">
              <a:rPr lang="en-US"/>
              <a:pPr/>
              <a:t>4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CD06DA-35EA-4DCB-A419-EE9EE8BCAA74}" type="slidenum">
              <a:rPr lang="en-US"/>
              <a:pPr/>
              <a:t>5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FE5B20-2E36-4BE1-9993-D44D1C0C4619}" type="slidenum">
              <a:rPr lang="en-US"/>
              <a:pPr/>
              <a:t>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5F1236-2AB8-486C-BE5C-23C99C2CAD1A}" type="slidenum">
              <a:rPr lang="en-US"/>
              <a:pPr/>
              <a:t>7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32D2D-3D34-4D7A-8E0F-F390BDE9116D}" type="slidenum">
              <a:rPr lang="en-US"/>
              <a:pPr/>
              <a:t>8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FB6741-AE9E-4DF8-A6C9-49DE8769B876}" type="slidenum">
              <a:rPr lang="en-US"/>
              <a:pPr/>
              <a:t>9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C537-ECFA-4A3E-A746-A1FEFA914C73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8043-3C11-4EDA-A6FB-3C7957EF5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C537-ECFA-4A3E-A746-A1FEFA914C73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8043-3C11-4EDA-A6FB-3C7957EF5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C537-ECFA-4A3E-A746-A1FEFA914C73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8043-3C11-4EDA-A6FB-3C7957EF5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C537-ECFA-4A3E-A746-A1FEFA914C73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8043-3C11-4EDA-A6FB-3C7957EF5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C537-ECFA-4A3E-A746-A1FEFA914C73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8043-3C11-4EDA-A6FB-3C7957EF5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C537-ECFA-4A3E-A746-A1FEFA914C73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8043-3C11-4EDA-A6FB-3C7957EF5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C537-ECFA-4A3E-A746-A1FEFA914C73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8043-3C11-4EDA-A6FB-3C7957EF5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C537-ECFA-4A3E-A746-A1FEFA914C73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8043-3C11-4EDA-A6FB-3C7957EF5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C537-ECFA-4A3E-A746-A1FEFA914C73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8043-3C11-4EDA-A6FB-3C7957EF5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C537-ECFA-4A3E-A746-A1FEFA914C73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8043-3C11-4EDA-A6FB-3C7957EF5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C537-ECFA-4A3E-A746-A1FEFA914C73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8043-3C11-4EDA-A6FB-3C7957EF5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6C537-ECFA-4A3E-A746-A1FEFA914C73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B8043-3C11-4EDA-A6FB-3C7957EF5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93585"/>
            <a:ext cx="9144000" cy="2438400"/>
          </a:xfrm>
          <a:solidFill>
            <a:schemeClr val="folHlink"/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PANCASILA SEBAGAI SISTEM FILSAFAT</a:t>
            </a:r>
            <a:b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PENGERTIAN FILSAFAT)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052" name="Picture 4" descr="garu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00" y="771657"/>
            <a:ext cx="2032000" cy="2057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26719"/>
            <a:ext cx="8686800" cy="37338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err="1">
                <a:latin typeface="Comic Sans MS" pitchFamily="66" charset="0"/>
              </a:rPr>
              <a:t>Membahas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Pancasila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sebagai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filsafat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berarti</a:t>
            </a:r>
            <a:r>
              <a:rPr lang="en-US" sz="2800" dirty="0">
                <a:latin typeface="Comic Sans MS" pitchFamily="66" charset="0"/>
              </a:rPr>
              <a:t>  </a:t>
            </a:r>
            <a:r>
              <a:rPr lang="en-US" sz="2800" dirty="0" err="1">
                <a:latin typeface="Comic Sans MS" pitchFamily="66" charset="0"/>
              </a:rPr>
              <a:t>mengungkapkan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konsep-konsep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kebenaran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Pancasila</a:t>
            </a:r>
            <a:r>
              <a:rPr lang="en-US" sz="2800" dirty="0">
                <a:latin typeface="Comic Sans MS" pitchFamily="66" charset="0"/>
              </a:rPr>
              <a:t> yang </a:t>
            </a:r>
            <a:r>
              <a:rPr lang="en-US" sz="2800" dirty="0" err="1">
                <a:latin typeface="Comic Sans MS" pitchFamily="66" charset="0"/>
              </a:rPr>
              <a:t>bukan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saja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ditujukan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pada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bangsa</a:t>
            </a:r>
            <a:r>
              <a:rPr lang="en-US" sz="2800" dirty="0">
                <a:latin typeface="Comic Sans MS" pitchFamily="66" charset="0"/>
              </a:rPr>
              <a:t> Indonesia, </a:t>
            </a:r>
            <a:r>
              <a:rPr lang="en-US" sz="2800" dirty="0" err="1">
                <a:latin typeface="Comic Sans MS" pitchFamily="66" charset="0"/>
              </a:rPr>
              <a:t>melainkan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juga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bagi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manusia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pada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umumnya</a:t>
            </a:r>
            <a:r>
              <a:rPr lang="en-US" sz="2800" dirty="0">
                <a:latin typeface="Comic Sans MS" pitchFamily="66" charset="0"/>
              </a:rPr>
              <a:t>.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err="1">
                <a:latin typeface="Comic Sans MS" pitchFamily="66" charset="0"/>
              </a:rPr>
              <a:t>Wawasan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filsafat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meliputi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bidang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atau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aspek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penyelidikan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ontologi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epistemologi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dan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aksiologi</a:t>
            </a:r>
            <a:r>
              <a:rPr lang="en-US" sz="2800" dirty="0">
                <a:latin typeface="Comic Sans MS" pitchFamily="66" charset="0"/>
              </a:rPr>
              <a:t>. </a:t>
            </a:r>
            <a:r>
              <a:rPr lang="en-US" sz="2800" dirty="0" err="1">
                <a:latin typeface="Comic Sans MS" pitchFamily="66" charset="0"/>
              </a:rPr>
              <a:t>Ketiga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bidang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tersebut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dapat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dianggap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mencakup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kesemestaan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37F9-9EDF-40A6-B9D0-B41E1D0F05A1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81000"/>
            <a:ext cx="8229600" cy="4457700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Pengertian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Filsafat</a:t>
            </a:r>
            <a:endParaRPr lang="en-US" b="1" dirty="0">
              <a:latin typeface="Comic Sans MS" pitchFamily="66" charset="0"/>
              <a:cs typeface="Times New Roman" pitchFamily="18" charset="0"/>
            </a:endParaRP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err="1">
                <a:latin typeface="Comic Sans MS" pitchFamily="66" charset="0"/>
                <a:cs typeface="Times New Roman" pitchFamily="18" charset="0"/>
              </a:rPr>
              <a:t>Istilah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‘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filsafat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’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secara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etimologis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merupakan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padanan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kata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falsafah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(Arab)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dan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i="1" dirty="0">
                <a:latin typeface="Comic Sans MS" pitchFamily="66" charset="0"/>
                <a:cs typeface="Times New Roman" pitchFamily="18" charset="0"/>
              </a:rPr>
              <a:t>philosophy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(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Inggris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) yang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berasal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dari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bahasa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Yunani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(</a:t>
            </a:r>
            <a:r>
              <a:rPr lang="en-US" i="1" dirty="0" err="1">
                <a:latin typeface="Comic Sans MS" pitchFamily="66" charset="0"/>
                <a:cs typeface="Times New Roman" pitchFamily="18" charset="0"/>
              </a:rPr>
              <a:t>philosophia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).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err="1">
                <a:latin typeface="Comic Sans MS" pitchFamily="66" charset="0"/>
                <a:cs typeface="Times New Roman" pitchFamily="18" charset="0"/>
              </a:rPr>
              <a:t>Kata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i="1" dirty="0" err="1">
                <a:latin typeface="Comic Sans MS" pitchFamily="66" charset="0"/>
                <a:cs typeface="Times New Roman" pitchFamily="18" charset="0"/>
              </a:rPr>
              <a:t>philosophia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merupakan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kata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majemuk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yang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terususun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dari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kata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i="1" dirty="0" err="1">
                <a:latin typeface="Comic Sans MS" pitchFamily="66" charset="0"/>
                <a:cs typeface="Times New Roman" pitchFamily="18" charset="0"/>
              </a:rPr>
              <a:t>philos</a:t>
            </a:r>
            <a:r>
              <a:rPr lang="en-US" i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atau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i="1" dirty="0" err="1">
                <a:latin typeface="Comic Sans MS" pitchFamily="66" charset="0"/>
                <a:cs typeface="Times New Roman" pitchFamily="18" charset="0"/>
              </a:rPr>
              <a:t>philein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yang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berarti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kekasih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sahabat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mencintai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dan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kata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i="1" dirty="0" err="1">
                <a:latin typeface="Comic Sans MS" pitchFamily="66" charset="0"/>
                <a:cs typeface="Times New Roman" pitchFamily="18" charset="0"/>
              </a:rPr>
              <a:t>sophia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yang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berarti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kebijaksanaan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hikmat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kearifan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pengetahuan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D860-7C5C-403F-A21C-F025EE401EBE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686800" cy="5440363"/>
          </a:xfrm>
        </p:spPr>
        <p:txBody>
          <a:bodyPr>
            <a:normAutofit lnSpcReduction="10000"/>
          </a:bodyPr>
          <a:lstStyle/>
          <a:p>
            <a:pPr lvl="1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err="1">
                <a:latin typeface="Comic Sans MS" pitchFamily="66" charset="0"/>
                <a:cs typeface="Times New Roman" pitchFamily="18" charset="0"/>
              </a:rPr>
              <a:t>Dengan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demikian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i="1" dirty="0" err="1">
                <a:latin typeface="Comic Sans MS" pitchFamily="66" charset="0"/>
                <a:cs typeface="Times New Roman" pitchFamily="18" charset="0"/>
              </a:rPr>
              <a:t>philosophia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secara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harafiah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berarti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mencintai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kebijaksanaan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mencintai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hikmat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atau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mencintai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pengetahuan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. </a:t>
            </a:r>
            <a:endParaRPr lang="en-US" dirty="0">
              <a:latin typeface="Comic Sans MS" pitchFamily="66" charset="0"/>
            </a:endParaRPr>
          </a:p>
          <a:p>
            <a:pPr lvl="1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err="1">
                <a:latin typeface="Comic Sans MS" pitchFamily="66" charset="0"/>
                <a:cs typeface="Times New Roman" pitchFamily="18" charset="0"/>
              </a:rPr>
              <a:t>Cinta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mempunyai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pengertian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yang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luas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.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Sedangkan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kebijaksanaan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mempunyai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arti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yang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bermacam-macam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yang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berbeda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satu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dari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yang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lainnya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lvl="1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err="1">
                <a:latin typeface="Comic Sans MS" pitchFamily="66" charset="0"/>
                <a:cs typeface="Times New Roman" pitchFamily="18" charset="0"/>
              </a:rPr>
              <a:t>Istilah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philosophos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pertama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kali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digunakan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oleh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Pythagoras. </a:t>
            </a:r>
          </a:p>
          <a:p>
            <a:pPr lvl="2" algn="just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 err="1">
                <a:latin typeface="Comic Sans MS" pitchFamily="66" charset="0"/>
                <a:cs typeface="Times New Roman" pitchFamily="18" charset="0"/>
              </a:rPr>
              <a:t>Ketika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 Pythagoras </a:t>
            </a:r>
            <a:r>
              <a:rPr lang="en-US" sz="2800" dirty="0" err="1">
                <a:latin typeface="Comic Sans MS" pitchFamily="66" charset="0"/>
                <a:cs typeface="Times New Roman" pitchFamily="18" charset="0"/>
              </a:rPr>
              <a:t>ditanya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Comic Sans MS" pitchFamily="66" charset="0"/>
                <a:cs typeface="Times New Roman" pitchFamily="18" charset="0"/>
              </a:rPr>
              <a:t>apakah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omic Sans MS" pitchFamily="66" charset="0"/>
                <a:cs typeface="Times New Roman" pitchFamily="18" charset="0"/>
              </a:rPr>
              <a:t>engkau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omic Sans MS" pitchFamily="66" charset="0"/>
                <a:cs typeface="Times New Roman" pitchFamily="18" charset="0"/>
              </a:rPr>
              <a:t>seorang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Comic Sans MS" pitchFamily="66" charset="0"/>
                <a:cs typeface="Times New Roman" pitchFamily="18" charset="0"/>
              </a:rPr>
              <a:t>bijaksana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? </a:t>
            </a:r>
          </a:p>
          <a:p>
            <a:pPr lvl="2" algn="just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 err="1">
                <a:latin typeface="Comic Sans MS" pitchFamily="66" charset="0"/>
                <a:cs typeface="Times New Roman" pitchFamily="18" charset="0"/>
              </a:rPr>
              <a:t>Dengan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omic Sans MS" pitchFamily="66" charset="0"/>
                <a:cs typeface="Times New Roman" pitchFamily="18" charset="0"/>
              </a:rPr>
              <a:t>rendah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omic Sans MS" pitchFamily="66" charset="0"/>
                <a:cs typeface="Times New Roman" pitchFamily="18" charset="0"/>
              </a:rPr>
              <a:t>hati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 Pythagoras </a:t>
            </a:r>
            <a:r>
              <a:rPr lang="en-US" sz="2800" dirty="0" err="1">
                <a:latin typeface="Comic Sans MS" pitchFamily="66" charset="0"/>
                <a:cs typeface="Times New Roman" pitchFamily="18" charset="0"/>
              </a:rPr>
              <a:t>menjawab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, ‘</a:t>
            </a:r>
            <a:r>
              <a:rPr lang="en-US" sz="2800" dirty="0" err="1">
                <a:latin typeface="Comic Sans MS" pitchFamily="66" charset="0"/>
                <a:cs typeface="Times New Roman" pitchFamily="18" charset="0"/>
              </a:rPr>
              <a:t>saya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omic Sans MS" pitchFamily="66" charset="0"/>
                <a:cs typeface="Times New Roman" pitchFamily="18" charset="0"/>
              </a:rPr>
              <a:t>hanyalah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omic Sans MS" pitchFamily="66" charset="0"/>
                <a:cs typeface="Times New Roman" pitchFamily="18" charset="0"/>
              </a:rPr>
              <a:t>philosophos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Comic Sans MS" pitchFamily="66" charset="0"/>
                <a:cs typeface="Times New Roman" pitchFamily="18" charset="0"/>
              </a:rPr>
              <a:t>yakni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omic Sans MS" pitchFamily="66" charset="0"/>
                <a:cs typeface="Times New Roman" pitchFamily="18" charset="0"/>
              </a:rPr>
              <a:t>orang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Comic Sans MS" pitchFamily="66" charset="0"/>
                <a:cs typeface="Times New Roman" pitchFamily="18" charset="0"/>
              </a:rPr>
              <a:t>mencintai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omic Sans MS" pitchFamily="66" charset="0"/>
                <a:cs typeface="Times New Roman" pitchFamily="18" charset="0"/>
              </a:rPr>
              <a:t>pengetahuan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’.</a:t>
            </a:r>
            <a:r>
              <a:rPr lang="en-US" dirty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4061-E76E-4216-8AD0-E81C17A0560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686800" cy="5440363"/>
          </a:xfrm>
        </p:spPr>
        <p:txBody>
          <a:bodyPr>
            <a:normAutofit fontScale="92500" lnSpcReduction="10000"/>
          </a:bodyPr>
          <a:lstStyle/>
          <a:p>
            <a:pPr lvl="1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err="1">
                <a:latin typeface="Comic Sans MS" pitchFamily="66" charset="0"/>
              </a:rPr>
              <a:t>Ada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dua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pengertian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filsafat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yaitu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pPr lvl="2" algn="just">
              <a:lnSpc>
                <a:spcPct val="90000"/>
              </a:lnSpc>
              <a:buClr>
                <a:schemeClr val="tx1"/>
              </a:buClr>
              <a:buFontTx/>
              <a:buBlip>
                <a:blip r:embed="rId4"/>
              </a:buBlip>
            </a:pPr>
            <a:r>
              <a:rPr lang="en-US" sz="2600" dirty="0" err="1">
                <a:latin typeface="Comic Sans MS" pitchFamily="66" charset="0"/>
              </a:rPr>
              <a:t>Filsafat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dalam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arti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proses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filsafat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dalam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arti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produk</a:t>
            </a:r>
            <a:r>
              <a:rPr lang="en-US" sz="2600" dirty="0">
                <a:latin typeface="Comic Sans MS" pitchFamily="66" charset="0"/>
              </a:rPr>
              <a:t>.</a:t>
            </a:r>
          </a:p>
          <a:p>
            <a:pPr lvl="2" algn="just">
              <a:lnSpc>
                <a:spcPct val="90000"/>
              </a:lnSpc>
              <a:buClr>
                <a:schemeClr val="tx1"/>
              </a:buClr>
              <a:buFontTx/>
              <a:buBlip>
                <a:blip r:embed="rId4"/>
              </a:buBlip>
            </a:pPr>
            <a:r>
              <a:rPr lang="en-US" sz="2600" dirty="0" err="1">
                <a:latin typeface="Comic Sans MS" pitchFamily="66" charset="0"/>
              </a:rPr>
              <a:t>Filsafat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sebagai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ilmu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atau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metode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filsafat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sebagai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pandangan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hidup</a:t>
            </a:r>
            <a:endParaRPr lang="en-US" sz="2600" dirty="0">
              <a:latin typeface="Comic Sans MS" pitchFamily="66" charset="0"/>
            </a:endParaRPr>
          </a:p>
          <a:p>
            <a:pPr lvl="2" algn="just">
              <a:lnSpc>
                <a:spcPct val="90000"/>
              </a:lnSpc>
              <a:buClr>
                <a:schemeClr val="tx1"/>
              </a:buClr>
              <a:buFontTx/>
              <a:buBlip>
                <a:blip r:embed="rId4"/>
              </a:buBlip>
            </a:pPr>
            <a:r>
              <a:rPr lang="en-US" sz="2600" dirty="0" err="1">
                <a:latin typeface="Comic Sans MS" pitchFamily="66" charset="0"/>
              </a:rPr>
              <a:t>Filsafat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dalam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arti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teoritis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filsafat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dalam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arti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praktis</a:t>
            </a:r>
            <a:r>
              <a:rPr lang="en-US" sz="2600" dirty="0">
                <a:latin typeface="Comic Sans MS" pitchFamily="66" charset="0"/>
              </a:rPr>
              <a:t>.</a:t>
            </a:r>
          </a:p>
          <a:p>
            <a:pPr lvl="1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err="1">
                <a:latin typeface="Comic Sans MS" pitchFamily="66" charset="0"/>
              </a:rPr>
              <a:t>Pancasila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dapat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digolongkan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sebagai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filsafat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dalam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arti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produk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sebagai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pandangan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hidup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dalam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arti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praktis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lvl="1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err="1">
                <a:latin typeface="Comic Sans MS" pitchFamily="66" charset="0"/>
              </a:rPr>
              <a:t>Ini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berarti</a:t>
            </a:r>
            <a:r>
              <a:rPr lang="en-US" dirty="0">
                <a:latin typeface="Comic Sans MS" pitchFamily="66" charset="0"/>
              </a:rPr>
              <a:t>  </a:t>
            </a:r>
            <a:r>
              <a:rPr lang="en-US" dirty="0" err="1">
                <a:latin typeface="Comic Sans MS" pitchFamily="66" charset="0"/>
              </a:rPr>
              <a:t>Filsafat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Pancasila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mempunyai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fungsi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peranan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sebagai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pedoman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pegangan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dalam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sikap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tingkah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laku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perbuatan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dalam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kehidupan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sehari-hari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dalam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bermasyarakat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berbangsa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bernegara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bagi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bangsa</a:t>
            </a:r>
            <a:r>
              <a:rPr lang="en-US" dirty="0">
                <a:latin typeface="Comic Sans MS" pitchFamily="66" charset="0"/>
              </a:rPr>
              <a:t> Indonesia.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02B2-835D-44BF-94E4-3AD0792855D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686800" cy="54403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b="1" dirty="0" err="1">
                <a:latin typeface="Comic Sans MS" pitchFamily="66" charset="0"/>
              </a:rPr>
              <a:t>Pengertian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Filsafat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Pancasila</a:t>
            </a:r>
            <a:endParaRPr lang="en-US" sz="2800" b="1" dirty="0">
              <a:latin typeface="Comic Sans MS" pitchFamily="66" charset="0"/>
            </a:endParaRPr>
          </a:p>
          <a:p>
            <a:pPr lvl="1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err="1">
                <a:latin typeface="Comic Sans MS" pitchFamily="66" charset="0"/>
              </a:rPr>
              <a:t>Pancasila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sebagai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filsafat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mengandung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pandangan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nilai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pemikiran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dapat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menjadi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substansi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pembentukan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ideologi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Pancasila</a:t>
            </a:r>
            <a:r>
              <a:rPr lang="en-US" sz="2400" dirty="0">
                <a:latin typeface="Comic Sans MS" pitchFamily="66" charset="0"/>
              </a:rPr>
              <a:t>.</a:t>
            </a:r>
          </a:p>
          <a:p>
            <a:pPr lvl="1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err="1">
                <a:latin typeface="Comic Sans MS" pitchFamily="66" charset="0"/>
              </a:rPr>
              <a:t>Filsafat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Pancasila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dapat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didefinisikan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secara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ringkas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sebagai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refleksi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kritis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dan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rasional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tentang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Pancasila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sebagai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dasar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negara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dan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kenyataan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budaya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bangsa</a:t>
            </a:r>
            <a:r>
              <a:rPr lang="en-US" sz="2400" i="1" dirty="0">
                <a:latin typeface="Comic Sans MS" pitchFamily="66" charset="0"/>
              </a:rPr>
              <a:t>, </a:t>
            </a:r>
            <a:r>
              <a:rPr lang="en-US" sz="2400" i="1" dirty="0" err="1">
                <a:latin typeface="Comic Sans MS" pitchFamily="66" charset="0"/>
              </a:rPr>
              <a:t>dengan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tujuan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untuk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mendapatkan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pokok-pokok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pengertiannya</a:t>
            </a:r>
            <a:r>
              <a:rPr lang="en-US" sz="2400" i="1" dirty="0">
                <a:latin typeface="Comic Sans MS" pitchFamily="66" charset="0"/>
              </a:rPr>
              <a:t> yang </a:t>
            </a:r>
            <a:r>
              <a:rPr lang="en-US" sz="2400" i="1" dirty="0" err="1">
                <a:latin typeface="Comic Sans MS" pitchFamily="66" charset="0"/>
              </a:rPr>
              <a:t>mendasar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dan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i="1" dirty="0" err="1">
                <a:latin typeface="Comic Sans MS" pitchFamily="66" charset="0"/>
              </a:rPr>
              <a:t>menyeluruh</a:t>
            </a:r>
            <a:r>
              <a:rPr lang="en-US" sz="2400" i="1" dirty="0">
                <a:latin typeface="Comic Sans MS" pitchFamily="66" charset="0"/>
              </a:rPr>
              <a:t>.</a:t>
            </a:r>
          </a:p>
          <a:p>
            <a:pPr lvl="1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err="1">
                <a:latin typeface="Comic Sans MS" pitchFamily="66" charset="0"/>
              </a:rPr>
              <a:t>Pancasila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dikatakan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sebagai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filsafat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karena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Pancasila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merupakan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hasil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perenungan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jiwa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mendalam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dilakukan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oleh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i="1" dirty="0">
                <a:latin typeface="Comic Sans MS" pitchFamily="66" charset="0"/>
              </a:rPr>
              <a:t>the </a:t>
            </a:r>
            <a:r>
              <a:rPr lang="en-US" sz="2400" i="1" dirty="0" err="1">
                <a:latin typeface="Comic Sans MS" pitchFamily="66" charset="0"/>
              </a:rPr>
              <a:t>faounding</a:t>
            </a:r>
            <a:r>
              <a:rPr lang="en-US" sz="2400" i="1" dirty="0">
                <a:latin typeface="Comic Sans MS" pitchFamily="66" charset="0"/>
              </a:rPr>
              <a:t> father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kita</a:t>
            </a:r>
            <a:r>
              <a:rPr lang="en-US" sz="2400" dirty="0">
                <a:latin typeface="Comic Sans MS" pitchFamily="66" charset="0"/>
              </a:rPr>
              <a:t>, yang </a:t>
            </a:r>
            <a:r>
              <a:rPr lang="en-US" sz="2400" dirty="0" err="1">
                <a:latin typeface="Comic Sans MS" pitchFamily="66" charset="0"/>
              </a:rPr>
              <a:t>dituangkan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dalam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suatu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sistem</a:t>
            </a:r>
            <a:r>
              <a:rPr lang="en-US" sz="2400" dirty="0">
                <a:latin typeface="Comic Sans MS" pitchFamily="66" charset="0"/>
              </a:rPr>
              <a:t> (</a:t>
            </a:r>
            <a:r>
              <a:rPr lang="en-US" sz="2400" dirty="0" err="1">
                <a:latin typeface="Comic Sans MS" pitchFamily="66" charset="0"/>
              </a:rPr>
              <a:t>Ruslan</a:t>
            </a:r>
            <a:r>
              <a:rPr lang="en-US" sz="2400" dirty="0">
                <a:latin typeface="Comic Sans MS" pitchFamily="66" charset="0"/>
              </a:rPr>
              <a:t> Abdul </a:t>
            </a:r>
            <a:r>
              <a:rPr lang="en-US" sz="2400" dirty="0" err="1">
                <a:latin typeface="Comic Sans MS" pitchFamily="66" charset="0"/>
              </a:rPr>
              <a:t>Gani</a:t>
            </a:r>
            <a:r>
              <a:rPr lang="en-US" sz="2400" dirty="0">
                <a:latin typeface="Comic Sans MS" pitchFamily="66" charset="0"/>
              </a:rPr>
              <a:t>).</a:t>
            </a:r>
          </a:p>
          <a:p>
            <a:pPr lvl="1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err="1">
                <a:latin typeface="Comic Sans MS" pitchFamily="66" charset="0"/>
              </a:rPr>
              <a:t>Filsafat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Pancasila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memberi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pengetahuan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penngertian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ilmiah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yaitu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tentang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hakikat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Pancasla</a:t>
            </a:r>
            <a:r>
              <a:rPr lang="en-US" sz="2400" dirty="0">
                <a:latin typeface="Comic Sans MS" pitchFamily="66" charset="0"/>
              </a:rPr>
              <a:t> (</a:t>
            </a:r>
            <a:r>
              <a:rPr lang="en-US" sz="2400" dirty="0" err="1">
                <a:latin typeface="Comic Sans MS" pitchFamily="66" charset="0"/>
              </a:rPr>
              <a:t>Notonagoro</a:t>
            </a:r>
            <a:r>
              <a:rPr lang="en-US" sz="2400" dirty="0">
                <a:latin typeface="Comic Sans MS" pitchFamily="66" charset="0"/>
              </a:rPr>
              <a:t>).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folHlink"/>
          </a:solidFill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PANCASILA </a:t>
            </a:r>
            <a:b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SEBAGAI SUATU SISTEM FILSAFAT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err="1">
                <a:latin typeface="Comic Sans MS" pitchFamily="66" charset="0"/>
              </a:rPr>
              <a:t>Pembahasan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mengenai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Pancasila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sebagai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sistem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filsafat</a:t>
            </a:r>
            <a:r>
              <a:rPr lang="en-US" sz="2800" dirty="0">
                <a:latin typeface="Comic Sans MS" pitchFamily="66" charset="0"/>
              </a:rPr>
              <a:t>  </a:t>
            </a:r>
            <a:r>
              <a:rPr lang="en-US" sz="2800" dirty="0" err="1">
                <a:latin typeface="Comic Sans MS" pitchFamily="66" charset="0"/>
              </a:rPr>
              <a:t>dapat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dilakukan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dengan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cara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deduktif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induktif</a:t>
            </a:r>
            <a:r>
              <a:rPr lang="en-US" sz="2800" dirty="0">
                <a:latin typeface="Comic Sans MS" pitchFamily="66" charset="0"/>
              </a:rPr>
              <a:t>.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>
                <a:latin typeface="Comic Sans MS" pitchFamily="66" charset="0"/>
              </a:rPr>
              <a:t>Cara </a:t>
            </a:r>
            <a:r>
              <a:rPr lang="en-US" b="1" dirty="0" err="1">
                <a:latin typeface="Comic Sans MS" pitchFamily="66" charset="0"/>
              </a:rPr>
              <a:t>deduktif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yaitu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dengan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mencari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hakikat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Pancasila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serta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menganalisis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menyusunnya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secara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sistematis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menjadi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keutuhan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pandangan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komprehensif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>
                <a:latin typeface="Comic Sans MS" pitchFamily="66" charset="0"/>
              </a:rPr>
              <a:t>Cara </a:t>
            </a:r>
            <a:r>
              <a:rPr lang="en-US" b="1" dirty="0" err="1">
                <a:latin typeface="Comic Sans MS" pitchFamily="66" charset="0"/>
              </a:rPr>
              <a:t>induktif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yaitu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dengan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mengamati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gejala-gejala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sosial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budaya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masyarakat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merefleksikannya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menarik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arti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makna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hakiki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dari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gejala-gejala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itu</a:t>
            </a:r>
            <a:r>
              <a:rPr lang="en-US" dirty="0">
                <a:latin typeface="Comic Sans MS" pitchFamily="66" charset="0"/>
              </a:rPr>
              <a:t>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1455-76D0-4054-B320-D4E9DDC1A865}" type="slidenum">
              <a:rPr lang="en-US"/>
              <a:pPr/>
              <a:t>6</a:t>
            </a:fld>
            <a:endParaRPr lang="en-US"/>
          </a:p>
        </p:txBody>
      </p:sp>
      <p:pic>
        <p:nvPicPr>
          <p:cNvPr id="21508" name="Picture 4" descr="garu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67" y="152400"/>
            <a:ext cx="891822" cy="1143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5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686800" cy="54403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en-US" sz="2800" dirty="0" err="1">
                <a:latin typeface="Comic Sans MS" pitchFamily="66" charset="0"/>
              </a:rPr>
              <a:t>Pancasila</a:t>
            </a:r>
            <a:r>
              <a:rPr lang="en-US" sz="2800" dirty="0">
                <a:latin typeface="Comic Sans MS" pitchFamily="66" charset="0"/>
              </a:rPr>
              <a:t> yang </a:t>
            </a:r>
            <a:r>
              <a:rPr lang="en-US" sz="2800" dirty="0" err="1">
                <a:latin typeface="Comic Sans MS" pitchFamily="66" charset="0"/>
              </a:rPr>
              <a:t>terdiri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atas</a:t>
            </a:r>
            <a:r>
              <a:rPr lang="en-US" sz="2800" dirty="0">
                <a:latin typeface="Comic Sans MS" pitchFamily="66" charset="0"/>
              </a:rPr>
              <a:t> lima </a:t>
            </a:r>
            <a:r>
              <a:rPr lang="en-US" sz="2800" dirty="0" err="1">
                <a:latin typeface="Comic Sans MS" pitchFamily="66" charset="0"/>
              </a:rPr>
              <a:t>sila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pada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hakikatnya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merupakan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sistem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filsafat</a:t>
            </a:r>
            <a:r>
              <a:rPr lang="en-US" sz="2800" dirty="0">
                <a:latin typeface="Comic Sans MS" pitchFamily="66" charset="0"/>
              </a:rPr>
              <a:t>. </a:t>
            </a:r>
          </a:p>
          <a:p>
            <a:pPr algn="just">
              <a:lnSpc>
                <a:spcPct val="80000"/>
              </a:lnSpc>
            </a:pPr>
            <a:r>
              <a:rPr lang="en-US" sz="2800" dirty="0">
                <a:latin typeface="Comic Sans MS" pitchFamily="66" charset="0"/>
              </a:rPr>
              <a:t>Yang </a:t>
            </a:r>
            <a:r>
              <a:rPr lang="en-US" sz="2800" dirty="0" err="1">
                <a:latin typeface="Comic Sans MS" pitchFamily="66" charset="0"/>
              </a:rPr>
              <a:t>dimaksud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sistem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adalah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suatu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kesatuan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bagian-bagian</a:t>
            </a:r>
            <a:r>
              <a:rPr lang="en-US" sz="2800" dirty="0">
                <a:latin typeface="Comic Sans MS" pitchFamily="66" charset="0"/>
              </a:rPr>
              <a:t> yang </a:t>
            </a:r>
            <a:r>
              <a:rPr lang="en-US" sz="2800" dirty="0" err="1">
                <a:latin typeface="Comic Sans MS" pitchFamily="66" charset="0"/>
              </a:rPr>
              <a:t>saling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berhubungan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saling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bekerjasama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untuk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tujuan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tertentu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secara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keseluruhan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merupakan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suatu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kesatuan</a:t>
            </a:r>
            <a:r>
              <a:rPr lang="en-US" sz="2800" dirty="0">
                <a:latin typeface="Comic Sans MS" pitchFamily="66" charset="0"/>
              </a:rPr>
              <a:t> yang </a:t>
            </a:r>
            <a:r>
              <a:rPr lang="en-US" sz="2800" dirty="0" err="1">
                <a:latin typeface="Comic Sans MS" pitchFamily="66" charset="0"/>
              </a:rPr>
              <a:t>utuh</a:t>
            </a:r>
            <a:r>
              <a:rPr lang="en-US" sz="2800" dirty="0">
                <a:latin typeface="Comic Sans MS" pitchFamily="66" charset="0"/>
              </a:rPr>
              <a:t>.</a:t>
            </a:r>
          </a:p>
          <a:p>
            <a:pPr algn="just">
              <a:lnSpc>
                <a:spcPct val="80000"/>
              </a:lnSpc>
            </a:pPr>
            <a:r>
              <a:rPr lang="en-US" sz="2800" dirty="0" err="1">
                <a:latin typeface="Comic Sans MS" pitchFamily="66" charset="0"/>
              </a:rPr>
              <a:t>Sila-sila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Pancasila</a:t>
            </a:r>
            <a:r>
              <a:rPr lang="en-US" sz="2800" dirty="0">
                <a:latin typeface="Comic Sans MS" pitchFamily="66" charset="0"/>
              </a:rPr>
              <a:t> yang </a:t>
            </a:r>
            <a:r>
              <a:rPr lang="en-US" sz="2800" dirty="0" err="1">
                <a:latin typeface="Comic Sans MS" pitchFamily="66" charset="0"/>
              </a:rPr>
              <a:t>merupakan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sistem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filsafat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pada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hakikatnya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merupakan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suatu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kesatuan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organis</a:t>
            </a:r>
            <a:r>
              <a:rPr lang="en-US" sz="2800" dirty="0">
                <a:latin typeface="Comic Sans MS" pitchFamily="66" charset="0"/>
              </a:rPr>
              <a:t>. </a:t>
            </a:r>
            <a:r>
              <a:rPr lang="en-US" sz="2800" dirty="0" err="1">
                <a:latin typeface="Comic Sans MS" pitchFamily="66" charset="0"/>
              </a:rPr>
              <a:t>Artinya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antara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sila-sila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Pancasila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itu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saling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berkaitan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saling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berhubungan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bahkan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saling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mengkualifikasi</a:t>
            </a:r>
            <a:r>
              <a:rPr lang="en-US" sz="2800" dirty="0">
                <a:latin typeface="Comic Sans MS" pitchFamily="66" charset="0"/>
              </a:rPr>
              <a:t>. </a:t>
            </a:r>
            <a:r>
              <a:rPr lang="en-US" sz="2800" dirty="0" err="1">
                <a:latin typeface="Comic Sans MS" pitchFamily="66" charset="0"/>
              </a:rPr>
              <a:t>Pemikiran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dasar</a:t>
            </a:r>
            <a:r>
              <a:rPr lang="en-US" sz="2800" dirty="0">
                <a:latin typeface="Comic Sans MS" pitchFamily="66" charset="0"/>
              </a:rPr>
              <a:t> yang </a:t>
            </a:r>
            <a:r>
              <a:rPr lang="en-US" sz="2800" dirty="0" err="1">
                <a:latin typeface="Comic Sans MS" pitchFamily="66" charset="0"/>
              </a:rPr>
              <a:t>terkandung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dalam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Pancasila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yaitu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pemikiran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tentang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manusia</a:t>
            </a:r>
            <a:r>
              <a:rPr lang="en-US" sz="2800" dirty="0">
                <a:latin typeface="Comic Sans MS" pitchFamily="66" charset="0"/>
              </a:rPr>
              <a:t> yang </a:t>
            </a:r>
            <a:r>
              <a:rPr lang="en-US" sz="2800" dirty="0" err="1">
                <a:latin typeface="Comic Sans MS" pitchFamily="66" charset="0"/>
              </a:rPr>
              <a:t>berhubungan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dengan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Tuhan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dengan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diri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sendiri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dengan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sesama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dengan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masyarakat</a:t>
            </a:r>
            <a:r>
              <a:rPr lang="en-US" sz="2800" dirty="0">
                <a:latin typeface="Comic Sans MS" pitchFamily="66" charset="0"/>
              </a:rPr>
              <a:t>  </a:t>
            </a:r>
            <a:r>
              <a:rPr lang="en-US" sz="2800" dirty="0" err="1">
                <a:latin typeface="Comic Sans MS" pitchFamily="66" charset="0"/>
              </a:rPr>
              <a:t>bangsa</a:t>
            </a:r>
            <a:r>
              <a:rPr lang="en-US" sz="2800" dirty="0">
                <a:latin typeface="Comic Sans MS" pitchFamily="66" charset="0"/>
              </a:rPr>
              <a:t> yang </a:t>
            </a:r>
            <a:r>
              <a:rPr lang="en-US" sz="2800" dirty="0" err="1">
                <a:latin typeface="Comic Sans MS" pitchFamily="66" charset="0"/>
              </a:rPr>
              <a:t>nilai-nilai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itu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dimiliki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oleh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bangsa</a:t>
            </a:r>
            <a:r>
              <a:rPr lang="en-US" sz="2800" dirty="0">
                <a:latin typeface="Comic Sans MS" pitchFamily="66" charset="0"/>
              </a:rPr>
              <a:t> Indonesia.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4314-6989-4B28-8811-493F4781F07B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686800" cy="5440363"/>
          </a:xfrm>
        </p:spPr>
        <p:txBody>
          <a:bodyPr>
            <a:normAutofit lnSpcReduction="10000"/>
          </a:bodyPr>
          <a:lstStyle/>
          <a:p>
            <a:pPr marL="357188" indent="-357188" algn="just">
              <a:lnSpc>
                <a:spcPct val="90000"/>
              </a:lnSpc>
            </a:pPr>
            <a:r>
              <a:rPr lang="en-US" sz="2800" dirty="0" err="1">
                <a:latin typeface="Comic Sans MS" pitchFamily="66" charset="0"/>
              </a:rPr>
              <a:t>Dengan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demikian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Pancasila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sebagai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sistem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filsafat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memiliki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ciri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khas</a:t>
            </a:r>
            <a:r>
              <a:rPr lang="en-US" sz="2800" dirty="0">
                <a:latin typeface="Comic Sans MS" pitchFamily="66" charset="0"/>
              </a:rPr>
              <a:t> yang </a:t>
            </a:r>
            <a:r>
              <a:rPr lang="en-US" sz="2800" dirty="0" err="1">
                <a:latin typeface="Comic Sans MS" pitchFamily="66" charset="0"/>
              </a:rPr>
              <a:t>berbeda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dengan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sistem-sistem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filsafat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lainnya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seperti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materialisme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idealisme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rasionalisme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liberalisme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komunisme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sebagainya</a:t>
            </a:r>
            <a:r>
              <a:rPr lang="en-US" sz="2800" dirty="0">
                <a:latin typeface="Comic Sans MS" pitchFamily="66" charset="0"/>
              </a:rPr>
              <a:t>.</a:t>
            </a:r>
          </a:p>
          <a:p>
            <a:pPr marL="357188" indent="-357188" algn="just">
              <a:lnSpc>
                <a:spcPct val="90000"/>
              </a:lnSpc>
            </a:pPr>
            <a:r>
              <a:rPr lang="en-US" sz="2800" b="1" dirty="0" err="1">
                <a:latin typeface="Comic Sans MS" pitchFamily="66" charset="0"/>
              </a:rPr>
              <a:t>Ciri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sistem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Filsafat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Pancasila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itu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antara</a:t>
            </a:r>
            <a:r>
              <a:rPr lang="en-US" sz="2800" b="1" dirty="0">
                <a:latin typeface="Comic Sans MS" pitchFamily="66" charset="0"/>
              </a:rPr>
              <a:t> lain</a:t>
            </a:r>
            <a:r>
              <a:rPr lang="en-US" sz="2800" dirty="0">
                <a:latin typeface="Comic Sans MS" pitchFamily="66" charset="0"/>
              </a:rPr>
              <a:t>:</a:t>
            </a:r>
          </a:p>
          <a:p>
            <a:pPr marL="901700" lvl="1" indent="-358775" algn="just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dirty="0" err="1">
                <a:latin typeface="Comic Sans MS" pitchFamily="66" charset="0"/>
              </a:rPr>
              <a:t>Sila-sila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Pancasila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merupakan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satu-kesatuan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sistem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bulat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utuh</a:t>
            </a:r>
            <a:r>
              <a:rPr lang="en-US" dirty="0">
                <a:latin typeface="Comic Sans MS" pitchFamily="66" charset="0"/>
              </a:rPr>
              <a:t>. </a:t>
            </a:r>
            <a:r>
              <a:rPr lang="en-US" dirty="0" err="1">
                <a:latin typeface="Comic Sans MS" pitchFamily="66" charset="0"/>
              </a:rPr>
              <a:t>Dengan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kata</a:t>
            </a:r>
            <a:r>
              <a:rPr lang="en-US" dirty="0">
                <a:latin typeface="Comic Sans MS" pitchFamily="66" charset="0"/>
              </a:rPr>
              <a:t> lain, </a:t>
            </a:r>
            <a:r>
              <a:rPr lang="en-US" dirty="0" err="1">
                <a:latin typeface="Comic Sans MS" pitchFamily="66" charset="0"/>
              </a:rPr>
              <a:t>apabila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tidak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bulat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utuh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atau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sila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dengan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sila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lainnya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terpisah-pisah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maka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bukan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Pancasila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marL="901700" lvl="1" indent="-358775" algn="just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dirty="0" err="1">
                <a:latin typeface="Comic Sans MS" pitchFamily="66" charset="0"/>
              </a:rPr>
              <a:t>Susunan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Pancasila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dengan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suatu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sistem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bulat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utuh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dapat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digambarkan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sebagai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berikut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F888-4C71-4407-A02E-1DD02D592F2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686800" cy="5440363"/>
          </a:xfrm>
        </p:spPr>
        <p:txBody>
          <a:bodyPr/>
          <a:lstStyle/>
          <a:p>
            <a:pPr marL="357188" indent="-357188" algn="just">
              <a:lnSpc>
                <a:spcPct val="90000"/>
              </a:lnSpc>
              <a:buClr>
                <a:schemeClr val="tx1"/>
              </a:buClr>
              <a:tabLst>
                <a:tab pos="901700" algn="l"/>
              </a:tabLst>
            </a:pPr>
            <a:r>
              <a:rPr lang="en-US" sz="2800" b="1" dirty="0" err="1" smtClean="0">
                <a:latin typeface="Comic Sans MS" pitchFamily="66" charset="0"/>
              </a:rPr>
              <a:t>Inti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sila-sila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Pancasila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meliputi</a:t>
            </a:r>
            <a:r>
              <a:rPr lang="en-US" sz="2800" b="1" dirty="0">
                <a:latin typeface="Comic Sans MS" pitchFamily="66" charset="0"/>
              </a:rPr>
              <a:t>:</a:t>
            </a:r>
          </a:p>
          <a:p>
            <a:pPr marL="901700" lvl="1" indent="-358775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US" sz="2400" i="1" dirty="0" err="1">
                <a:latin typeface="Comic Sans MS" pitchFamily="66" charset="0"/>
              </a:rPr>
              <a:t>Tuhan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yaitu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sebagai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kausa</a:t>
            </a:r>
            <a:r>
              <a:rPr lang="en-US" sz="2400" dirty="0">
                <a:latin typeface="Comic Sans MS" pitchFamily="66" charset="0"/>
              </a:rPr>
              <a:t> prima</a:t>
            </a:r>
          </a:p>
          <a:p>
            <a:pPr marL="901700" lvl="1" indent="-358775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US" sz="2400" i="1" dirty="0" err="1">
                <a:latin typeface="Comic Sans MS" pitchFamily="66" charset="0"/>
              </a:rPr>
              <a:t>Manusia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yaitu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makhluk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individu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makhluk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sosial</a:t>
            </a:r>
            <a:endParaRPr lang="en-US" sz="2400" dirty="0">
              <a:latin typeface="Comic Sans MS" pitchFamily="66" charset="0"/>
            </a:endParaRPr>
          </a:p>
          <a:p>
            <a:pPr marL="901700" lvl="1" indent="-358775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US" sz="2400" i="1" dirty="0" err="1">
                <a:latin typeface="Comic Sans MS" pitchFamily="66" charset="0"/>
              </a:rPr>
              <a:t>Satu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yaitu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kesatuan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memiliki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kepribadian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sendiri</a:t>
            </a:r>
            <a:endParaRPr lang="en-US" sz="2400" dirty="0">
              <a:latin typeface="Comic Sans MS" pitchFamily="66" charset="0"/>
            </a:endParaRPr>
          </a:p>
          <a:p>
            <a:pPr marL="901700" lvl="1" indent="-358775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US" sz="2400" i="1" dirty="0">
                <a:latin typeface="Comic Sans MS" pitchFamily="66" charset="0"/>
              </a:rPr>
              <a:t>Rakyat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yaitu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unsur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mutlak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negara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harus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bekerja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sama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gotong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royong</a:t>
            </a:r>
            <a:endParaRPr lang="en-US" sz="2400" dirty="0">
              <a:latin typeface="Comic Sans MS" pitchFamily="66" charset="0"/>
            </a:endParaRPr>
          </a:p>
          <a:p>
            <a:pPr marL="901700" lvl="1" indent="-358775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US" sz="2400" i="1" dirty="0" err="1">
                <a:latin typeface="Comic Sans MS" pitchFamily="66" charset="0"/>
              </a:rPr>
              <a:t>Adil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yaitu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memberi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keadilan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kepada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sendiri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orang</a:t>
            </a:r>
            <a:r>
              <a:rPr lang="en-US" sz="2400" dirty="0">
                <a:latin typeface="Comic Sans MS" pitchFamily="66" charset="0"/>
              </a:rPr>
              <a:t> lain yang </a:t>
            </a:r>
            <a:r>
              <a:rPr lang="en-US" sz="2400" dirty="0" err="1">
                <a:latin typeface="Comic Sans MS" pitchFamily="66" charset="0"/>
              </a:rPr>
              <a:t>menjadi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haknya</a:t>
            </a:r>
            <a:r>
              <a:rPr lang="en-US" sz="2400" dirty="0">
                <a:latin typeface="Comic Sans MS" pitchFamily="66" charset="0"/>
              </a:rPr>
              <a:t>.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749-7F7C-4307-8F4A-1A2632E5ED01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680</Words>
  <Application>Microsoft Office PowerPoint</Application>
  <PresentationFormat>On-screen Show (4:3)</PresentationFormat>
  <Paragraphs>57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PANCASILA SEBAGAI SISTEM FILSAFAT (PENGERTIAN FILSAFAT)</vt:lpstr>
      <vt:lpstr>Slide 2</vt:lpstr>
      <vt:lpstr>Slide 3</vt:lpstr>
      <vt:lpstr>Slide 4</vt:lpstr>
      <vt:lpstr>Slide 5</vt:lpstr>
      <vt:lpstr>PANCASILA  SEBAGAI SUATU SISTEM FILSAFAT</vt:lpstr>
      <vt:lpstr>Slide 7</vt:lpstr>
      <vt:lpstr>Slide 8</vt:lpstr>
      <vt:lpstr>Slide 9</vt:lpstr>
      <vt:lpstr>Slide 10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use-pc</dc:creator>
  <cp:lastModifiedBy>User</cp:lastModifiedBy>
  <cp:revision>14</cp:revision>
  <dcterms:created xsi:type="dcterms:W3CDTF">2017-10-29T16:07:45Z</dcterms:created>
  <dcterms:modified xsi:type="dcterms:W3CDTF">2020-02-06T03:21:27Z</dcterms:modified>
</cp:coreProperties>
</file>