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407" r:id="rId3"/>
    <p:sldId id="257" r:id="rId4"/>
    <p:sldId id="289" r:id="rId5"/>
    <p:sldId id="287" r:id="rId6"/>
    <p:sldId id="408" r:id="rId7"/>
    <p:sldId id="409" r:id="rId8"/>
    <p:sldId id="412" r:id="rId9"/>
    <p:sldId id="413" r:id="rId10"/>
    <p:sldId id="414" r:id="rId11"/>
    <p:sldId id="296" r:id="rId12"/>
    <p:sldId id="300" r:id="rId13"/>
    <p:sldId id="302" r:id="rId14"/>
    <p:sldId id="308" r:id="rId15"/>
    <p:sldId id="297" r:id="rId16"/>
    <p:sldId id="415" r:id="rId17"/>
    <p:sldId id="416" r:id="rId18"/>
    <p:sldId id="410" r:id="rId19"/>
    <p:sldId id="417" r:id="rId20"/>
    <p:sldId id="294" r:id="rId21"/>
    <p:sldId id="303" r:id="rId22"/>
    <p:sldId id="304" r:id="rId23"/>
    <p:sldId id="305" r:id="rId24"/>
    <p:sldId id="41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98EFE-3E5F-437D-99A0-0F49F3C4D0C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6D6B8-3B3F-40FB-98C2-5A2AC2D85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1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5402DD-185A-4CFA-8B2D-4911E988409C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C06FE5-2C26-4669-AE34-0EE0A96FA712}" type="slidenum"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E35D-D89B-ECE7-53F9-6F6D9CE53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3729D-560F-F6F1-17C8-88726265B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94D60-9333-A67C-ECF2-74EDC93A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09ED-465A-4D97-A29B-9A5706ECF243}" type="datetimeFigureOut">
              <a:rPr lang="id-ID" smtClean="0"/>
              <a:pPr/>
              <a:t>09/11/2024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2743B-C36C-CB25-2F03-996B67BD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DF87A-AD22-D35D-30E3-6E6C49D2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FF36-30AD-4B8E-A953-218CCBC5CF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51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0098-99A7-3133-C230-E0E8547C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6B520-2450-0A3A-B051-595993002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593B2-490D-FF63-8495-36988A6D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09ED-465A-4D97-A29B-9A5706ECF243}" type="datetimeFigureOut">
              <a:rPr lang="id-ID" smtClean="0"/>
              <a:pPr/>
              <a:t>09/11/2024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E5542-7593-20B4-DCB2-56C96936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60D9B-32BC-0455-CBFB-9294BB61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FF36-30AD-4B8E-A953-218CCBC5CF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258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FE738-E367-2FD8-D059-39DE86F40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E0890-56E2-DA49-0369-21F3069CD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1F9E3-E585-ED52-0EAF-907E39E9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09ED-465A-4D97-A29B-9A5706ECF243}" type="datetimeFigureOut">
              <a:rPr lang="id-ID" smtClean="0"/>
              <a:pPr/>
              <a:t>09/11/2024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8D95C-535F-78D3-9A62-484A31BF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8C32A-3D86-872B-C678-63806548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FF36-30AD-4B8E-A953-218CCBC5CF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860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5E0D-DCC9-7C66-DAC7-62242349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41C8F-81B7-9A2F-0014-10FE5F55A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46C8D-817B-7682-5EA5-46427015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09ED-465A-4D97-A29B-9A5706ECF243}" type="datetimeFigureOut">
              <a:rPr lang="id-ID" smtClean="0"/>
              <a:pPr/>
              <a:t>09/11/2024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4258B-3B0A-A497-F0DC-1796A018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B2387-B5BF-28BD-7557-9AAF3540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FF36-30AD-4B8E-A953-218CCBC5CF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12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F08B-DC0A-4ACF-76B3-A97330BA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83918-DEBD-19AB-0FC3-B46E8D3B1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E05F9-0114-0819-72BC-2CDCB012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09ED-465A-4D97-A29B-9A5706ECF243}" type="datetimeFigureOut">
              <a:rPr lang="id-ID" smtClean="0"/>
              <a:pPr/>
              <a:t>09/11/2024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64379-25C6-9CF2-3B9D-B773628A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07CB9-3F32-6DD3-B951-54749656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FF36-30AD-4B8E-A953-218CCBC5CF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29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5650-A04F-287D-82BF-32C82BC3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3CEB7-6253-2B4D-982A-99D6C73F8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D4A0C-76FC-40F6-07C1-76E078EB0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A5FA6-644C-3675-057F-AB2BDD07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09ED-465A-4D97-A29B-9A5706ECF243}" type="datetimeFigureOut">
              <a:rPr lang="id-ID" smtClean="0"/>
              <a:pPr/>
              <a:t>09/11/2024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3728A-F1BD-9B89-B8B5-AA472E1A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09B84-4288-F86C-684B-A9BB0347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FF36-30AD-4B8E-A953-218CCBC5CF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317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1062-5C43-10F8-626C-F215B0B5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261F5-26E4-C5B8-772B-A79A3908D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461D-5C43-375F-B9B8-ACEFD9091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C730F-C8CB-7341-4079-83FCBBA3B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0B7BE-4932-C656-30D3-C81B1331B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30081-2C44-4EBD-1F53-0A1FB977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09ED-465A-4D97-A29B-9A5706ECF243}" type="datetimeFigureOut">
              <a:rPr lang="id-ID" smtClean="0"/>
              <a:pPr/>
              <a:t>09/11/2024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53513B-9842-88D8-C3EB-0F858192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11B6C-8E9B-9CEE-F5A7-F1E1712C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FF36-30AD-4B8E-A953-218CCBC5CF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238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8A10-E59D-5A86-BD39-74F541C8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F39C2-6FF5-689B-1DC8-916FF31C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09ED-465A-4D97-A29B-9A5706ECF243}" type="datetimeFigureOut">
              <a:rPr lang="id-ID" smtClean="0"/>
              <a:pPr/>
              <a:t>09/11/2024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1CEF3-8904-46AB-7440-42643326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2596B-DBF4-314D-5FDA-6E5A5092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FF36-30AD-4B8E-A953-218CCBC5CF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665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01D3F3-76DC-B641-9A41-FE66EE72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09ED-465A-4D97-A29B-9A5706ECF243}" type="datetimeFigureOut">
              <a:rPr lang="id-ID" smtClean="0"/>
              <a:pPr/>
              <a:t>09/11/2024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FF82E-CB2F-E6BC-535C-2168F86D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9A10-7798-4375-31B1-DD2DF542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FF36-30AD-4B8E-A953-218CCBC5CF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397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6E1D-9C30-E44A-2728-4CEB9A73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55A05-2B6C-6DD6-D04E-F89A1CEF9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C029A-85C2-C946-3A59-14DDA5DC5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6819E-4398-B1A0-F3BB-67FF0D14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09ED-465A-4D97-A29B-9A5706ECF243}" type="datetimeFigureOut">
              <a:rPr lang="id-ID" smtClean="0"/>
              <a:pPr/>
              <a:t>09/11/2024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08276-E2EA-10A6-8FA2-011784E7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96B56-BE56-535E-BEF8-1AA4681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FF36-30AD-4B8E-A953-218CCBC5CF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786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0C5A-4F09-A4F6-7636-62EC032A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3193D-9BDF-A852-9742-1883EC97D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EB851-510F-2DFE-D6DF-DA7ADE7C0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F65FC-0F57-3493-8539-81F552BD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09ED-465A-4D97-A29B-9A5706ECF243}" type="datetimeFigureOut">
              <a:rPr lang="id-ID" smtClean="0"/>
              <a:pPr/>
              <a:t>09/11/2024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FF951-4B0F-6A9C-5653-37A03C0B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B6EFF-7115-BC29-D1A8-F34283FD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FF36-30AD-4B8E-A953-218CCBC5CF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21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DB99F-BB24-82EF-B3D9-9FDA23A9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7C028-C979-38FB-A081-1368AF540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0C9C1-43BA-24F8-3C24-40B9B5816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09ED-465A-4D97-A29B-9A5706ECF243}" type="datetimeFigureOut">
              <a:rPr lang="id-ID" smtClean="0"/>
              <a:pPr/>
              <a:t>09/11/2024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B2E22-304F-7BAE-C245-10A05B885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76C13-335D-BF7C-4173-2FA960892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FF36-30AD-4B8E-A953-218CCBC5CF0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988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v1z5PwRXl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829761"/>
          </a:xfrm>
        </p:spPr>
        <p:txBody>
          <a:bodyPr/>
          <a:lstStyle/>
          <a:p>
            <a:pPr algn="ctr"/>
            <a:r>
              <a:rPr lang="id-ID" b="1" dirty="0">
                <a:latin typeface="Aparajita" pitchFamily="34" charset="0"/>
                <a:cs typeface="Aparajita" pitchFamily="34" charset="0"/>
              </a:rPr>
              <a:t>SISTEM PEMILIHAN UMUM</a:t>
            </a:r>
            <a:br>
              <a:rPr lang="id-ID" b="1" dirty="0">
                <a:latin typeface="Aparajita" pitchFamily="34" charset="0"/>
                <a:cs typeface="Aparajita" pitchFamily="34" charset="0"/>
              </a:rPr>
            </a:br>
            <a:endParaRPr lang="id-ID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2564904"/>
            <a:ext cx="6400800" cy="225744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DWI WAHYU HANDAYANI</a:t>
            </a:r>
            <a:endParaRPr lang="id-ID" sz="24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069F6E-07D6-3B2F-F127-7312C9803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620688"/>
            <a:ext cx="763284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704D17-DBB3-F3EA-3528-37B510AB2128}"/>
              </a:ext>
            </a:extLst>
          </p:cNvPr>
          <p:cNvSpPr txBox="1"/>
          <p:nvPr/>
        </p:nvSpPr>
        <p:spPr>
          <a:xfrm>
            <a:off x="827584" y="537321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SEPERTI</a:t>
            </a:r>
            <a:r>
              <a:rPr lang="en-US" dirty="0"/>
              <a:t> PADA </a:t>
            </a:r>
            <a:r>
              <a:rPr lang="en-US" dirty="0" err="1"/>
              <a:t>PILPRES</a:t>
            </a:r>
            <a:r>
              <a:rPr lang="en-US" dirty="0"/>
              <a:t> DI INDONESIA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5736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SISTEM DISTRIK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b="1" dirty="0"/>
              <a:t>Sistem </a:t>
            </a:r>
            <a:r>
              <a:rPr lang="id-ID" sz="2400" b="1" dirty="0"/>
              <a:t>Distrik (</a:t>
            </a:r>
            <a:r>
              <a:rPr lang="id-ID" sz="2400" b="1" i="1" dirty="0"/>
              <a:t>plurality system</a:t>
            </a:r>
            <a:r>
              <a:rPr lang="id-ID" sz="2400" b="1" dirty="0"/>
              <a:t>);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id-ID" sz="2400" dirty="0"/>
              <a:t>	Wilayah pemilihan dibagi ke dalam bbrp distrik pemilihan. 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id-ID" sz="2400" dirty="0"/>
              <a:t>	Rumus pengalokasian kursi: absolut majority; 50%+1 (Inggris) dan simple majority</a:t>
            </a:r>
            <a:r>
              <a:rPr lang="en-US" sz="2400" dirty="0"/>
              <a:t> (</a:t>
            </a:r>
            <a:r>
              <a:rPr lang="en-US" sz="2400" dirty="0" err="1"/>
              <a:t>Amerika</a:t>
            </a:r>
            <a:r>
              <a:rPr lang="id-ID" sz="2400" dirty="0"/>
              <a:t>). </a:t>
            </a:r>
          </a:p>
          <a:p>
            <a:r>
              <a:rPr lang="en-US" dirty="0"/>
              <a:t>Sistem </a:t>
            </a:r>
            <a:r>
              <a:rPr lang="en-US" dirty="0" err="1"/>
              <a:t>distrik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single member constituency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yang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single member district. Pada </a:t>
            </a:r>
            <a:r>
              <a:rPr lang="en-US" dirty="0" err="1"/>
              <a:t>intinya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distrik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negara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yang </a:t>
            </a:r>
            <a:r>
              <a:rPr lang="en-US" dirty="0" err="1"/>
              <a:t>jumlahnya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wakil rakyat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perwakilan</a:t>
            </a:r>
            <a:r>
              <a:rPr lang="en-US" dirty="0"/>
              <a:t>.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distrik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wakil rakyat. </a:t>
            </a:r>
            <a:r>
              <a:rPr lang="en-US" dirty="0" err="1"/>
              <a:t>Kandidat</a:t>
            </a:r>
            <a:r>
              <a:rPr lang="en-US" dirty="0"/>
              <a:t> yang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terbanyak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distrik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wakil rakyat </a:t>
            </a:r>
            <a:r>
              <a:rPr lang="en-US" dirty="0" err="1"/>
              <a:t>terpilih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kandidat</a:t>
            </a:r>
            <a:r>
              <a:rPr lang="en-US" dirty="0"/>
              <a:t> yang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suaranya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perhitungkan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walau</a:t>
            </a:r>
            <a:r>
              <a:rPr lang="en-US" dirty="0"/>
              <a:t> </a:t>
            </a:r>
            <a:r>
              <a:rPr lang="en-US" dirty="0" err="1"/>
              <a:t>sekecil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selisih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the winner takes all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793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>
                <a:effectLst/>
              </a:rPr>
              <a:t>Kelebihan</a:t>
            </a:r>
            <a:r>
              <a:rPr lang="en-US" sz="4000" dirty="0">
                <a:effectLst/>
              </a:rPr>
              <a:t> Sistem </a:t>
            </a:r>
            <a:r>
              <a:rPr lang="en-US" sz="4000" dirty="0" err="1">
                <a:effectLst/>
              </a:rPr>
              <a:t>Distrik</a:t>
            </a:r>
            <a:r>
              <a:rPr lang="en-US" dirty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Distrik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wilayahnya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relatif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kecil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maka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pemilih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dapat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mengenali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calon-calon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wakil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rakyat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akan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dipilih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didistriknya</a:t>
            </a:r>
            <a:r>
              <a:rPr lang="en-US" sz="2400" dirty="0">
                <a:effectLst/>
              </a:rPr>
              <a:t>  </a:t>
            </a:r>
            <a:r>
              <a:rPr lang="en-US" sz="2400" dirty="0" err="1">
                <a:effectLst/>
              </a:rPr>
              <a:t>Calon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dipilih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dikenal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karena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batas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distrik</a:t>
            </a:r>
            <a:endParaRPr lang="en-US" sz="2400" dirty="0">
              <a:effectLst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>
                <a:effectLst/>
              </a:rPr>
              <a:t>Sistem </a:t>
            </a:r>
            <a:r>
              <a:rPr lang="en-US" sz="2400" dirty="0" err="1">
                <a:effectLst/>
              </a:rPr>
              <a:t>distrik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lebih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mendorong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kearah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integrasi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partai-partai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politik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karena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kursi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diperebutkan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dalam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setiap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distrik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pemilihan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hanya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wakil</a:t>
            </a:r>
            <a:endParaRPr lang="en-US" sz="2400" dirty="0">
              <a:effectLst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Kecenderungan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membentuk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partai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baru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dapat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dibendung</a:t>
            </a:r>
            <a:r>
              <a:rPr lang="en-US" sz="2400" dirty="0">
                <a:effectLst/>
              </a:rPr>
              <a:t>. Sistem </a:t>
            </a:r>
            <a:r>
              <a:rPr lang="en-US" sz="2400" dirty="0" err="1">
                <a:effectLst/>
              </a:rPr>
              <a:t>ini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mendorong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kearah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penyederhanaan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partai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secara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alamiah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tanpa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paksaan</a:t>
            </a:r>
            <a:r>
              <a:rPr lang="en-US" sz="2400" dirty="0">
                <a:effectLst/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>
                <a:effectLst/>
              </a:rPr>
              <a:t>Sistem </a:t>
            </a:r>
            <a:r>
              <a:rPr lang="en-US" sz="2400" dirty="0" err="1">
                <a:effectLst/>
              </a:rPr>
              <a:t>distrik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sederhana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mudah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diselenggarakan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tidak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memerlukan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waktu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dana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banyak</a:t>
            </a:r>
            <a:r>
              <a:rPr lang="en-US" sz="2400" dirty="0">
                <a:effectLst/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Berkurangnya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parpol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memudahkan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pemerintahan</a:t>
            </a:r>
            <a:r>
              <a:rPr lang="en-US" sz="2400" dirty="0">
                <a:effectLst/>
              </a:rPr>
              <a:t> yang  </a:t>
            </a:r>
            <a:r>
              <a:rPr lang="en-US" sz="2400" dirty="0" err="1">
                <a:effectLst/>
              </a:rPr>
              <a:t>lebih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stabil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integrasi</a:t>
            </a:r>
            <a:r>
              <a:rPr lang="en-US" sz="2400" dirty="0">
                <a:effectLst/>
              </a:rPr>
              <a:t>)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sz="2400" dirty="0">
              <a:effectLst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393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Kelemahan</a:t>
            </a:r>
            <a:r>
              <a:rPr lang="en-US" dirty="0">
                <a:effectLst/>
              </a:rPr>
              <a:t> Sistem </a:t>
            </a:r>
            <a:r>
              <a:rPr lang="en-US" dirty="0" err="1">
                <a:effectLst/>
              </a:rPr>
              <a:t>Distrik</a:t>
            </a:r>
            <a:r>
              <a:rPr lang="en-US" dirty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ffectLst/>
              </a:rPr>
              <a:t>Kurang memperhitungkan partai-partai kecil dan golongan minoritas</a:t>
            </a:r>
          </a:p>
          <a:p>
            <a:pPr eaLnBrk="1" hangingPunct="1"/>
            <a:r>
              <a:rPr lang="en-US">
                <a:effectLst/>
              </a:rPr>
              <a:t>Kurang representatif karena calon yang kalah kehilangan suara pendukungnya</a:t>
            </a:r>
          </a:p>
          <a:p>
            <a:pPr eaLnBrk="1" hangingPunct="1"/>
            <a:r>
              <a:rPr lang="en-US">
                <a:effectLst/>
              </a:rPr>
              <a:t>Terlalu banyak suara yang terbuang</a:t>
            </a:r>
          </a:p>
          <a:p>
            <a:pPr eaLnBrk="1" hangingPunct="1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5367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Kelemahan Sistem Distrik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d-ID" sz="2400" b="1" dirty="0"/>
              <a:t>1, Banyak suara yang terbuang.</a:t>
            </a:r>
          </a:p>
          <a:p>
            <a:pPr algn="just">
              <a:buNone/>
            </a:pPr>
            <a:r>
              <a:rPr lang="id-ID" sz="2400" dirty="0"/>
              <a:t>Misalnya :</a:t>
            </a:r>
          </a:p>
          <a:p>
            <a:pPr algn="just">
              <a:buNone/>
            </a:pPr>
            <a:r>
              <a:rPr lang="id-ID" sz="2400" dirty="0"/>
              <a:t>Calon A = 50 suara </a:t>
            </a:r>
          </a:p>
          <a:p>
            <a:pPr algn="just">
              <a:buNone/>
            </a:pPr>
            <a:r>
              <a:rPr lang="id-ID" sz="2400" dirty="0"/>
              <a:t>Calon B = 45 suara</a:t>
            </a:r>
          </a:p>
          <a:p>
            <a:pPr algn="just">
              <a:buNone/>
            </a:pPr>
            <a:r>
              <a:rPr lang="id-ID" sz="2400" dirty="0"/>
              <a:t>Calon C = 40 suara</a:t>
            </a:r>
          </a:p>
          <a:p>
            <a:pPr algn="just">
              <a:buNone/>
            </a:pPr>
            <a:r>
              <a:rPr lang="id-ID" sz="2400" dirty="0"/>
              <a:t>Calon D = 30 suara</a:t>
            </a:r>
          </a:p>
          <a:p>
            <a:pPr algn="just">
              <a:buNone/>
            </a:pPr>
            <a:r>
              <a:rPr lang="id-ID" sz="2400" dirty="0"/>
              <a:t>	Yang menang adalah Calon A dan menjadi wakil distrik. Apabila dibandingkan suara antara A dengan B, C, dan D, maka presentasi Calon A di distrik tersebut adalah rendah ( low representative)</a:t>
            </a:r>
          </a:p>
          <a:p>
            <a:pPr algn="just">
              <a:buNone/>
            </a:pPr>
            <a:r>
              <a:rPr lang="id-ID" sz="2400" b="1" dirty="0"/>
              <a:t>2. Menyulitkan bagi partai kecil untuk memperoleh kursi ( wakil di parlemen)</a:t>
            </a:r>
          </a:p>
          <a:p>
            <a:pPr algn="just">
              <a:buNone/>
            </a:pPr>
            <a:br>
              <a:rPr lang="id-ID" sz="2400" dirty="0"/>
            </a:br>
            <a:br>
              <a:rPr lang="id-ID" sz="2400" dirty="0"/>
            </a:br>
            <a:endParaRPr lang="id-ID" sz="2400" dirty="0"/>
          </a:p>
          <a:p>
            <a:pPr algn="just">
              <a:buNone/>
            </a:pPr>
            <a:endParaRPr lang="id-ID" sz="2400" dirty="0"/>
          </a:p>
          <a:p>
            <a:pPr algn="just">
              <a:buNone/>
            </a:pPr>
            <a:endParaRPr lang="id-ID" sz="2400" dirty="0"/>
          </a:p>
          <a:p>
            <a:pPr algn="just">
              <a:buNone/>
            </a:pPr>
            <a:br>
              <a:rPr lang="id-ID" sz="2400" dirty="0"/>
            </a:br>
            <a:br>
              <a:rPr lang="id-ID" sz="2400" dirty="0"/>
            </a:b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25330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SISTEM PROPOSIONAL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 b="1" dirty="0"/>
              <a:t>Sistem </a:t>
            </a:r>
            <a:r>
              <a:rPr lang="id-ID" sz="2400" b="1" dirty="0"/>
              <a:t>Proporsional (</a:t>
            </a:r>
            <a:r>
              <a:rPr lang="id-ID" sz="2400" b="1" i="1" dirty="0"/>
              <a:t>proportional representation</a:t>
            </a:r>
            <a:r>
              <a:rPr lang="id-ID" sz="2400" b="1" dirty="0"/>
              <a:t>); 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id-ID" sz="2400" dirty="0"/>
              <a:t>	Kursi yg dimenangkan parpol berbanding seimbang dg proporsi suara yg diperolehnya. 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id-ID" sz="2400" dirty="0"/>
              <a:t>	Mis: Partai A=48,5%, B=29%,C=14%,D=7,5%, E=1% </a:t>
            </a:r>
            <a:r>
              <a:rPr lang="id-ID" sz="2400" dirty="0">
                <a:sym typeface="Wingdings" panose="05000000000000000000" pitchFamily="2" charset="2"/>
              </a:rPr>
              <a:t> Quota: 100%/5 kursi = 20%; Jatah kursi ke-4 diberikan ke partai C krn terbesar sisa suaranya (14%). 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id-ID" sz="2400" dirty="0"/>
              <a:t>	Variasi sistem: closed system &amp; open system.</a:t>
            </a:r>
            <a:endParaRPr lang="en-US" sz="2400" dirty="0"/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id-ID" sz="2400" dirty="0"/>
              <a:t>	Kursi yang tersedia di parlemen, diperebutkan dalam suatu pemilihan umum, dibagi kepada partai-partai politik dan golongan-golongan politik yang ikut serta dalam Pemilu sesuai dengan imbangan suara dalam Pemilu.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id-ID" sz="2400" dirty="0"/>
              <a:t>	Misal 1 : 400.000 pemilih mempunyai</a:t>
            </a:r>
            <a:r>
              <a:rPr lang="en-US" sz="2400" dirty="0"/>
              <a:t> </a:t>
            </a:r>
            <a:r>
              <a:rPr lang="id-ID" sz="2400" dirty="0"/>
              <a:t>1 kursi artinya satu orang wakil memperoleh dukungan 400.000 pemilih.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id-ID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0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1C33-5BA2-353C-D8BA-4997F1D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PROPORSIONAL</a:t>
            </a:r>
            <a:endParaRPr lang="en-ID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E5F5DE-DD2C-D2C3-E624-292AD18F7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825625"/>
            <a:ext cx="6120680" cy="4351338"/>
          </a:xfrm>
        </p:spPr>
      </p:pic>
    </p:spTree>
    <p:extLst>
      <p:ext uri="{BB962C8B-B14F-4D97-AF65-F5344CB8AC3E}">
        <p14:creationId xmlns:p14="http://schemas.microsoft.com/office/powerpoint/2010/main" val="556534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586F-787E-F928-674D-64A0B1A8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PROPORSIONAL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A818BB-8E96-048B-86DF-1666461D0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017" y="1825625"/>
            <a:ext cx="3575966" cy="4351338"/>
          </a:xfrm>
        </p:spPr>
      </p:pic>
    </p:spTree>
    <p:extLst>
      <p:ext uri="{BB962C8B-B14F-4D97-AF65-F5344CB8AC3E}">
        <p14:creationId xmlns:p14="http://schemas.microsoft.com/office/powerpoint/2010/main" val="1655535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CF203C-279E-7831-D02B-CA42F1A36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692697"/>
            <a:ext cx="7886700" cy="38884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A2488B-F263-88B0-7F5F-BDAF69351A8C}"/>
              </a:ext>
            </a:extLst>
          </p:cNvPr>
          <p:cNvSpPr txBox="1"/>
          <p:nvPr/>
        </p:nvSpPr>
        <p:spPr>
          <a:xfrm>
            <a:off x="683568" y="494116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Cara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menghitung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peroleh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kursi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DPR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pada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satu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Dapil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www.youtube.com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/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watch?v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=-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v1z5PwRXlg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08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FF59A-2DD7-BFB5-1CE1-C5BC723F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039694" cy="471585"/>
          </a:xfrm>
        </p:spPr>
        <p:txBody>
          <a:bodyPr>
            <a:normAutofit/>
          </a:bodyPr>
          <a:lstStyle/>
          <a:p>
            <a:r>
              <a:rPr lang="en-US" sz="1600" b="1" dirty="0" err="1"/>
              <a:t>DAPIL</a:t>
            </a:r>
            <a:r>
              <a:rPr lang="en-US" sz="1600" b="1" dirty="0"/>
              <a:t> DAN </a:t>
            </a:r>
            <a:r>
              <a:rPr lang="en-US" sz="1600" b="1" dirty="0" err="1"/>
              <a:t>ALOKASI</a:t>
            </a:r>
            <a:r>
              <a:rPr lang="en-US" sz="1600" b="1" dirty="0"/>
              <a:t> </a:t>
            </a:r>
            <a:r>
              <a:rPr lang="en-US" sz="1600" b="1" dirty="0" err="1"/>
              <a:t>KURSI</a:t>
            </a:r>
            <a:r>
              <a:rPr lang="en-US" sz="1600" b="1" dirty="0"/>
              <a:t> </a:t>
            </a:r>
            <a:r>
              <a:rPr lang="en-US" sz="1600" b="1" dirty="0" err="1"/>
              <a:t>PROVINSI</a:t>
            </a:r>
            <a:r>
              <a:rPr lang="en-US" sz="1600" b="1" dirty="0"/>
              <a:t> PAPUA BARAT DAYA PADA </a:t>
            </a:r>
            <a:r>
              <a:rPr lang="en-US" sz="1600" b="1" dirty="0" err="1"/>
              <a:t>PILLEG</a:t>
            </a:r>
            <a:r>
              <a:rPr lang="en-US" sz="1600" b="1" dirty="0"/>
              <a:t> </a:t>
            </a:r>
            <a:r>
              <a:rPr lang="en-US" sz="1600" b="1" dirty="0" err="1"/>
              <a:t>DPR</a:t>
            </a:r>
            <a:r>
              <a:rPr lang="en-US" sz="1600" b="1" dirty="0"/>
              <a:t> 2024</a:t>
            </a:r>
            <a:endParaRPr lang="en-ID" sz="1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C23E6E-B1FE-8B3D-B0FE-D86AC89F8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241" y="908720"/>
            <a:ext cx="8096109" cy="25202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053B6B-68A9-994B-0C20-7FE7E924AE7F}"/>
              </a:ext>
            </a:extLst>
          </p:cNvPr>
          <p:cNvSpPr txBox="1"/>
          <p:nvPr/>
        </p:nvSpPr>
        <p:spPr>
          <a:xfrm>
            <a:off x="467544" y="3501008"/>
            <a:ext cx="82809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D" sz="1400" dirty="0"/>
              <a:t>KPU, </a:t>
            </a:r>
            <a:r>
              <a:rPr lang="en-ID" sz="1400" dirty="0" err="1"/>
              <a:t>Bawaslu</a:t>
            </a:r>
            <a:r>
              <a:rPr lang="en-ID" sz="1400" dirty="0"/>
              <a:t> dan </a:t>
            </a:r>
            <a:r>
              <a:rPr lang="en-ID" sz="1400" dirty="0" err="1"/>
              <a:t>perwakilan</a:t>
            </a:r>
            <a:r>
              <a:rPr lang="en-ID" sz="1400" dirty="0"/>
              <a:t> </a:t>
            </a:r>
            <a:r>
              <a:rPr lang="en-ID" sz="1400" dirty="0" err="1"/>
              <a:t>Tokoh</a:t>
            </a:r>
            <a:r>
              <a:rPr lang="en-ID" sz="1400" dirty="0"/>
              <a:t> Adat </a:t>
            </a:r>
            <a:r>
              <a:rPr lang="en-ID" sz="1400" dirty="0" err="1"/>
              <a:t>melakukan</a:t>
            </a:r>
            <a:r>
              <a:rPr lang="en-ID" sz="1400" dirty="0"/>
              <a:t> </a:t>
            </a:r>
            <a:r>
              <a:rPr lang="en-ID" sz="1400" dirty="0" err="1"/>
              <a:t>beberapa</a:t>
            </a:r>
            <a:r>
              <a:rPr lang="en-ID" sz="1400" dirty="0"/>
              <a:t> </a:t>
            </a:r>
            <a:r>
              <a:rPr lang="en-ID" sz="1400" dirty="0" err="1"/>
              <a:t>alternatif</a:t>
            </a:r>
            <a:r>
              <a:rPr lang="en-ID" sz="1400" dirty="0"/>
              <a:t> dan </a:t>
            </a:r>
            <a:r>
              <a:rPr lang="en-ID" sz="1400" dirty="0" err="1"/>
              <a:t>penyamaan</a:t>
            </a:r>
            <a:r>
              <a:rPr lang="en-ID" sz="1400" dirty="0"/>
              <a:t> </a:t>
            </a:r>
            <a:r>
              <a:rPr lang="en-ID" sz="1400" dirty="0" err="1"/>
              <a:t>pendapat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pelaksanaan</a:t>
            </a:r>
            <a:r>
              <a:rPr lang="en-ID" sz="1400" dirty="0"/>
              <a:t> </a:t>
            </a:r>
            <a:r>
              <a:rPr lang="en-ID" sz="1400" dirty="0" err="1"/>
              <a:t>pemilu</a:t>
            </a:r>
            <a:r>
              <a:rPr lang="en-ID" sz="1400" dirty="0"/>
              <a:t> </a:t>
            </a:r>
            <a:r>
              <a:rPr lang="en-ID" sz="1400" dirty="0" err="1"/>
              <a:t>terkhusus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penataan</a:t>
            </a:r>
            <a:r>
              <a:rPr lang="en-ID" sz="1400" dirty="0"/>
              <a:t> </a:t>
            </a:r>
            <a:r>
              <a:rPr lang="en-ID" sz="1400" dirty="0" err="1"/>
              <a:t>daerah</a:t>
            </a:r>
            <a:r>
              <a:rPr lang="en-ID" sz="1400" dirty="0"/>
              <a:t> </a:t>
            </a:r>
            <a:r>
              <a:rPr lang="en-ID" sz="1400" dirty="0" err="1"/>
              <a:t>pemilihan</a:t>
            </a:r>
            <a:r>
              <a:rPr lang="en-ID" sz="1400" dirty="0"/>
              <a:t> dan </a:t>
            </a:r>
            <a:r>
              <a:rPr lang="en-ID" sz="1400" dirty="0" err="1"/>
              <a:t>alokasi</a:t>
            </a:r>
            <a:r>
              <a:rPr lang="en-ID" sz="1400" dirty="0"/>
              <a:t> </a:t>
            </a:r>
            <a:r>
              <a:rPr lang="en-ID" sz="1400" dirty="0" err="1"/>
              <a:t>kursi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proses uji </a:t>
            </a:r>
            <a:r>
              <a:rPr lang="en-ID" sz="1400" dirty="0" err="1"/>
              <a:t>publik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menghasilkan</a:t>
            </a:r>
            <a:r>
              <a:rPr lang="en-ID" sz="1400" dirty="0"/>
              <a:t> 6 </a:t>
            </a:r>
            <a:r>
              <a:rPr lang="en-ID" sz="1400" dirty="0" err="1"/>
              <a:t>dapil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Provinsi</a:t>
            </a:r>
            <a:r>
              <a:rPr lang="en-ID" sz="1400" dirty="0"/>
              <a:t> Papua Barat Daya </a:t>
            </a:r>
            <a:r>
              <a:rPr lang="en-ID" sz="1400" dirty="0" err="1"/>
              <a:t>sehingga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mempermudah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mengikuti</a:t>
            </a:r>
            <a:r>
              <a:rPr lang="en-ID" sz="1400" dirty="0"/>
              <a:t> proses </a:t>
            </a:r>
            <a:r>
              <a:rPr lang="en-ID" sz="1400" dirty="0" err="1"/>
              <a:t>tahapan</a:t>
            </a:r>
            <a:r>
              <a:rPr lang="en-ID" sz="1400" dirty="0"/>
              <a:t> </a:t>
            </a:r>
            <a:r>
              <a:rPr lang="en-ID" sz="1400" dirty="0" err="1"/>
              <a:t>pemilu</a:t>
            </a:r>
            <a:r>
              <a:rPr lang="en-ID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D" sz="1400" dirty="0"/>
              <a:t>Total </a:t>
            </a:r>
            <a:r>
              <a:rPr lang="en-ID" sz="1400" dirty="0" err="1"/>
              <a:t>suara</a:t>
            </a:r>
            <a:r>
              <a:rPr lang="en-ID" sz="1400" dirty="0"/>
              <a:t> </a:t>
            </a:r>
            <a:r>
              <a:rPr lang="en-ID" sz="1400" dirty="0" err="1"/>
              <a:t>sah</a:t>
            </a:r>
            <a:r>
              <a:rPr lang="en-ID" sz="1400" dirty="0"/>
              <a:t> 345.540 </a:t>
            </a:r>
            <a:r>
              <a:rPr lang="en-ID" sz="1400" dirty="0" err="1"/>
              <a:t>suara</a:t>
            </a:r>
            <a:r>
              <a:rPr lang="en-ID" sz="1400" dirty="0"/>
              <a:t>, </a:t>
            </a:r>
            <a:r>
              <a:rPr lang="en-ID" sz="1400" dirty="0" err="1"/>
              <a:t>pembagian</a:t>
            </a:r>
            <a:r>
              <a:rPr lang="en-ID" sz="1400" dirty="0"/>
              <a:t> </a:t>
            </a:r>
            <a:r>
              <a:rPr lang="en-ID" sz="1400" dirty="0" err="1"/>
              <a:t>suara</a:t>
            </a:r>
            <a:r>
              <a:rPr lang="en-ID" sz="1400" dirty="0"/>
              <a:t> </a:t>
            </a:r>
            <a:r>
              <a:rPr lang="en-ID" sz="1400" dirty="0" err="1"/>
              <a:t>dilakukan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bilangan</a:t>
            </a:r>
            <a:r>
              <a:rPr lang="en-ID" sz="1400" dirty="0"/>
              <a:t> </a:t>
            </a:r>
            <a:r>
              <a:rPr lang="en-ID" sz="1400" dirty="0" err="1"/>
              <a:t>pembagi</a:t>
            </a:r>
            <a:r>
              <a:rPr lang="en-ID" sz="1400" dirty="0"/>
              <a:t> </a:t>
            </a:r>
            <a:r>
              <a:rPr lang="en-ID" sz="1400" dirty="0" err="1"/>
              <a:t>ganjil</a:t>
            </a:r>
            <a:r>
              <a:rPr lang="en-ID" sz="1400" dirty="0"/>
              <a:t> </a:t>
            </a:r>
            <a:r>
              <a:rPr lang="en-ID" sz="1400" dirty="0" err="1"/>
              <a:t>hingga</a:t>
            </a:r>
            <a:r>
              <a:rPr lang="en-ID" sz="1400" dirty="0"/>
              <a:t> </a:t>
            </a:r>
            <a:r>
              <a:rPr lang="en-ID" sz="1400" dirty="0" err="1"/>
              <a:t>terbagi</a:t>
            </a:r>
            <a:r>
              <a:rPr lang="en-ID" sz="1400" dirty="0"/>
              <a:t> </a:t>
            </a:r>
            <a:r>
              <a:rPr lang="en-ID" sz="1400" dirty="0" err="1"/>
              <a:t>habis</a:t>
            </a:r>
            <a:r>
              <a:rPr lang="en-ID" sz="1400" dirty="0"/>
              <a:t> pada </a:t>
            </a:r>
            <a:r>
              <a:rPr lang="en-ID" sz="1400" dirty="0" err="1"/>
              <a:t>bilangan</a:t>
            </a:r>
            <a:r>
              <a:rPr lang="en-ID" sz="1400" dirty="0"/>
              <a:t> </a:t>
            </a:r>
            <a:r>
              <a:rPr lang="en-ID" sz="1400" dirty="0" err="1"/>
              <a:t>pembagi</a:t>
            </a:r>
            <a:r>
              <a:rPr lang="en-ID" sz="1400" dirty="0"/>
              <a:t> </a:t>
            </a:r>
            <a:r>
              <a:rPr lang="en-ID" sz="1400" dirty="0" err="1"/>
              <a:t>ganjil</a:t>
            </a:r>
            <a:r>
              <a:rPr lang="en-ID" sz="1400" dirty="0"/>
              <a:t> 1, 3, </a:t>
            </a:r>
            <a:r>
              <a:rPr lang="en-ID" sz="1400" dirty="0" err="1"/>
              <a:t>5,dan</a:t>
            </a:r>
            <a:r>
              <a:rPr lang="en-ID" sz="1400" dirty="0"/>
              <a:t> 7.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implementasinya</a:t>
            </a:r>
            <a:r>
              <a:rPr lang="en-ID" sz="1400" dirty="0"/>
              <a:t> di Daerah </a:t>
            </a:r>
            <a:r>
              <a:rPr lang="en-ID" sz="1400" dirty="0" err="1"/>
              <a:t>Pemilihan</a:t>
            </a:r>
            <a:r>
              <a:rPr lang="en-ID" sz="1400" dirty="0"/>
              <a:t> (</a:t>
            </a:r>
            <a:r>
              <a:rPr lang="en-ID" sz="1400" dirty="0" err="1"/>
              <a:t>Dapil</a:t>
            </a:r>
            <a:r>
              <a:rPr lang="en-ID" sz="1400" dirty="0"/>
              <a:t>) </a:t>
            </a:r>
            <a:r>
              <a:rPr lang="en-ID" sz="1400" dirty="0" err="1"/>
              <a:t>DPRD</a:t>
            </a:r>
            <a:r>
              <a:rPr lang="en-ID" sz="1400" dirty="0"/>
              <a:t> </a:t>
            </a:r>
            <a:r>
              <a:rPr lang="en-ID" sz="1400" dirty="0" err="1"/>
              <a:t>Provinsi</a:t>
            </a:r>
            <a:r>
              <a:rPr lang="en-ID" sz="1400" dirty="0"/>
              <a:t> Papua Barat Daya, </a:t>
            </a:r>
            <a:r>
              <a:rPr lang="en-ID" sz="1400" dirty="0" err="1"/>
              <a:t>dengan</a:t>
            </a:r>
            <a:r>
              <a:rPr lang="en-ID" sz="1400" dirty="0"/>
              <a:t> total </a:t>
            </a:r>
            <a:r>
              <a:rPr lang="en-ID" sz="1400" dirty="0" err="1"/>
              <a:t>perolehan</a:t>
            </a:r>
            <a:r>
              <a:rPr lang="en-ID" sz="1400" dirty="0"/>
              <a:t> </a:t>
            </a:r>
            <a:r>
              <a:rPr lang="en-ID" sz="1400" dirty="0" err="1"/>
              <a:t>suara</a:t>
            </a:r>
            <a:r>
              <a:rPr lang="en-ID" sz="1400" dirty="0"/>
              <a:t> </a:t>
            </a:r>
            <a:r>
              <a:rPr lang="en-ID" sz="1400" dirty="0" err="1"/>
              <a:t>sah</a:t>
            </a:r>
            <a:r>
              <a:rPr lang="en-ID" sz="1400" dirty="0"/>
              <a:t> 345.540 </a:t>
            </a:r>
            <a:r>
              <a:rPr lang="en-ID" sz="1400" dirty="0" err="1"/>
              <a:t>dari</a:t>
            </a:r>
            <a:r>
              <a:rPr lang="en-ID" sz="1400" dirty="0"/>
              <a:t> 18 </a:t>
            </a:r>
            <a:r>
              <a:rPr lang="en-ID" sz="1400" dirty="0" err="1"/>
              <a:t>Partai</a:t>
            </a:r>
            <a:r>
              <a:rPr lang="en-ID" sz="1400" dirty="0"/>
              <a:t> </a:t>
            </a:r>
            <a:r>
              <a:rPr lang="en-ID" sz="1400" dirty="0" err="1"/>
              <a:t>Politik</a:t>
            </a:r>
            <a:r>
              <a:rPr lang="en-ID" sz="1400" dirty="0"/>
              <a:t>, </a:t>
            </a:r>
            <a:r>
              <a:rPr lang="en-ID" sz="1400" dirty="0" err="1"/>
              <a:t>empat</a:t>
            </a:r>
            <a:r>
              <a:rPr lang="en-ID" sz="1400" dirty="0"/>
              <a:t> </a:t>
            </a:r>
            <a:r>
              <a:rPr lang="en-ID" sz="1400" dirty="0" err="1"/>
              <a:t>partai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perolehan</a:t>
            </a:r>
            <a:r>
              <a:rPr lang="en-ID" sz="1400" dirty="0"/>
              <a:t> </a:t>
            </a:r>
            <a:r>
              <a:rPr lang="en-ID" sz="1400" dirty="0" err="1"/>
              <a:t>suara</a:t>
            </a:r>
            <a:r>
              <a:rPr lang="en-ID" sz="1400" dirty="0"/>
              <a:t> </a:t>
            </a:r>
            <a:r>
              <a:rPr lang="en-ID" sz="1400" dirty="0" err="1"/>
              <a:t>terbanyak</a:t>
            </a:r>
            <a:r>
              <a:rPr lang="en-ID" sz="1400" dirty="0"/>
              <a:t> 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Golkar</a:t>
            </a:r>
            <a:r>
              <a:rPr lang="en-ID" sz="1400" dirty="0"/>
              <a:t> (63.559 </a:t>
            </a:r>
            <a:r>
              <a:rPr lang="en-ID" sz="1400" dirty="0" err="1"/>
              <a:t>suara</a:t>
            </a:r>
            <a:r>
              <a:rPr lang="en-ID" sz="1400" dirty="0"/>
              <a:t>), </a:t>
            </a:r>
            <a:r>
              <a:rPr lang="en-ID" sz="1400" dirty="0" err="1"/>
              <a:t>Demokrat</a:t>
            </a:r>
            <a:r>
              <a:rPr lang="en-ID" sz="1400" dirty="0"/>
              <a:t> (49.287 </a:t>
            </a:r>
            <a:r>
              <a:rPr lang="en-ID" sz="1400" dirty="0" err="1"/>
              <a:t>suara</a:t>
            </a:r>
            <a:r>
              <a:rPr lang="en-ID" sz="1400" dirty="0"/>
              <a:t>), </a:t>
            </a:r>
            <a:r>
              <a:rPr lang="en-ID" sz="1400" dirty="0" err="1"/>
              <a:t>PDI</a:t>
            </a:r>
            <a:r>
              <a:rPr lang="en-ID" sz="1400" dirty="0"/>
              <a:t> </a:t>
            </a:r>
            <a:r>
              <a:rPr lang="en-ID" sz="1400" dirty="0" err="1"/>
              <a:t>Perjuangan</a:t>
            </a:r>
            <a:r>
              <a:rPr lang="en-ID" sz="1400" dirty="0"/>
              <a:t> (36.220 </a:t>
            </a:r>
            <a:r>
              <a:rPr lang="en-ID" sz="1400" dirty="0" err="1"/>
              <a:t>suara</a:t>
            </a:r>
            <a:r>
              <a:rPr lang="en-ID" sz="1400" dirty="0"/>
              <a:t>), dan </a:t>
            </a:r>
            <a:r>
              <a:rPr lang="en-ID" sz="1400" dirty="0" err="1"/>
              <a:t>Nasdem</a:t>
            </a:r>
            <a:r>
              <a:rPr lang="en-ID" sz="1400" dirty="0"/>
              <a:t> (28.836 </a:t>
            </a:r>
            <a:r>
              <a:rPr lang="en-ID" sz="1400" dirty="0" err="1"/>
              <a:t>suara</a:t>
            </a:r>
            <a:r>
              <a:rPr lang="en-ID" sz="1400" dirty="0"/>
              <a:t>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D" sz="1400" dirty="0" err="1"/>
              <a:t>Setelah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dirty="0" err="1"/>
              <a:t>tahapan</a:t>
            </a:r>
            <a:r>
              <a:rPr lang="en-ID" sz="1400" dirty="0"/>
              <a:t> </a:t>
            </a:r>
            <a:r>
              <a:rPr lang="en-ID" sz="1400" dirty="0" err="1"/>
              <a:t>konversi</a:t>
            </a:r>
            <a:r>
              <a:rPr lang="en-ID" sz="1400" dirty="0"/>
              <a:t> </a:t>
            </a:r>
            <a:r>
              <a:rPr lang="en-ID" sz="1400" dirty="0" err="1"/>
              <a:t>kursi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metode</a:t>
            </a:r>
            <a:r>
              <a:rPr lang="en-ID" sz="1400" dirty="0"/>
              <a:t> Sainte-</a:t>
            </a:r>
            <a:r>
              <a:rPr lang="en-ID" sz="1400" dirty="0" err="1"/>
              <a:t>Lague</a:t>
            </a:r>
            <a:r>
              <a:rPr lang="en-ID" sz="1400" dirty="0"/>
              <a:t>, </a:t>
            </a:r>
            <a:r>
              <a:rPr lang="en-ID" sz="1400" dirty="0" err="1"/>
              <a:t>diperoleh</a:t>
            </a:r>
            <a:r>
              <a:rPr lang="en-ID" sz="1400" dirty="0"/>
              <a:t> 11 </a:t>
            </a:r>
            <a:r>
              <a:rPr lang="en-ID" sz="1400" dirty="0" err="1"/>
              <a:t>partai</a:t>
            </a:r>
            <a:r>
              <a:rPr lang="en-ID" sz="1400" dirty="0"/>
              <a:t> </a:t>
            </a:r>
            <a:r>
              <a:rPr lang="en-ID" sz="1400" dirty="0" err="1"/>
              <a:t>politik</a:t>
            </a:r>
            <a:r>
              <a:rPr lang="en-ID" sz="1400" dirty="0"/>
              <a:t> yang </a:t>
            </a:r>
            <a:r>
              <a:rPr lang="en-ID" sz="1400" dirty="0" err="1"/>
              <a:t>berhak</a:t>
            </a:r>
            <a:r>
              <a:rPr lang="en-ID" sz="1400" dirty="0"/>
              <a:t> </a:t>
            </a:r>
            <a:r>
              <a:rPr lang="en-ID" sz="1400" dirty="0" err="1"/>
              <a:t>menduduki</a:t>
            </a:r>
            <a:r>
              <a:rPr lang="en-ID" sz="1400" dirty="0"/>
              <a:t> </a:t>
            </a:r>
            <a:r>
              <a:rPr lang="en-ID" sz="1400" dirty="0" err="1"/>
              <a:t>kursi</a:t>
            </a:r>
            <a:r>
              <a:rPr lang="en-ID" sz="1400" dirty="0"/>
              <a:t> di </a:t>
            </a:r>
            <a:r>
              <a:rPr lang="en-ID" sz="1400" dirty="0" err="1"/>
              <a:t>DPRD</a:t>
            </a:r>
            <a:r>
              <a:rPr lang="en-ID" sz="1400" dirty="0"/>
              <a:t> </a:t>
            </a:r>
            <a:r>
              <a:rPr lang="en-ID" sz="1400" dirty="0" err="1"/>
              <a:t>Provinsi</a:t>
            </a:r>
            <a:r>
              <a:rPr lang="en-ID" sz="1400" dirty="0"/>
              <a:t> Papua Barat Daya, </a:t>
            </a:r>
            <a:r>
              <a:rPr lang="en-ID" sz="1400" dirty="0" err="1"/>
              <a:t>yaitu</a:t>
            </a:r>
            <a:r>
              <a:rPr lang="en-ID" sz="1400" dirty="0"/>
              <a:t> </a:t>
            </a:r>
            <a:r>
              <a:rPr lang="en-ID" sz="1400" dirty="0" err="1"/>
              <a:t>Golkar</a:t>
            </a:r>
            <a:r>
              <a:rPr lang="en-ID" sz="1400" dirty="0"/>
              <a:t> (8 </a:t>
            </a:r>
            <a:r>
              <a:rPr lang="en-ID" sz="1400" dirty="0" err="1"/>
              <a:t>kursi</a:t>
            </a:r>
            <a:r>
              <a:rPr lang="en-ID" sz="1400" dirty="0"/>
              <a:t>), </a:t>
            </a:r>
            <a:r>
              <a:rPr lang="en-ID" sz="1400" dirty="0" err="1"/>
              <a:t>Demokrat</a:t>
            </a:r>
            <a:r>
              <a:rPr lang="en-ID" sz="1400" dirty="0"/>
              <a:t> dan PDIP (</a:t>
            </a:r>
            <a:r>
              <a:rPr lang="en-ID" sz="1400" dirty="0" err="1"/>
              <a:t>masingmasing</a:t>
            </a:r>
            <a:r>
              <a:rPr lang="en-ID" sz="1400" dirty="0"/>
              <a:t> 5 </a:t>
            </a:r>
            <a:r>
              <a:rPr lang="en-ID" sz="1400" dirty="0" err="1"/>
              <a:t>kursi</a:t>
            </a:r>
            <a:r>
              <a:rPr lang="en-ID" sz="1400" dirty="0"/>
              <a:t>), </a:t>
            </a:r>
            <a:r>
              <a:rPr lang="en-ID" sz="1400" dirty="0" err="1"/>
              <a:t>Nasdem</a:t>
            </a:r>
            <a:r>
              <a:rPr lang="en-ID" sz="1400" dirty="0"/>
              <a:t> (4 </a:t>
            </a:r>
            <a:r>
              <a:rPr lang="en-ID" sz="1400" dirty="0" err="1"/>
              <a:t>kursi</a:t>
            </a:r>
            <a:r>
              <a:rPr lang="en-ID" sz="1400" dirty="0"/>
              <a:t>), </a:t>
            </a:r>
            <a:r>
              <a:rPr lang="en-ID" sz="1400" dirty="0" err="1"/>
              <a:t>Perindo</a:t>
            </a:r>
            <a:r>
              <a:rPr lang="en-ID" sz="1400" dirty="0"/>
              <a:t>, </a:t>
            </a:r>
            <a:r>
              <a:rPr lang="en-ID" sz="1400" dirty="0" err="1"/>
              <a:t>Gerindra</a:t>
            </a:r>
            <a:r>
              <a:rPr lang="en-ID" sz="1400" dirty="0"/>
              <a:t>, dan </a:t>
            </a:r>
            <a:r>
              <a:rPr lang="en-ID" sz="1400" dirty="0" err="1"/>
              <a:t>Hanura</a:t>
            </a:r>
            <a:r>
              <a:rPr lang="en-ID" sz="1400" dirty="0"/>
              <a:t> (masing-masing 3 </a:t>
            </a:r>
            <a:r>
              <a:rPr lang="en-ID" sz="1400" dirty="0" err="1"/>
              <a:t>kursi</a:t>
            </a:r>
            <a:r>
              <a:rPr lang="en-ID" sz="1400" dirty="0"/>
              <a:t>), </a:t>
            </a:r>
            <a:r>
              <a:rPr lang="en-ID" sz="1400" dirty="0" err="1"/>
              <a:t>serta</a:t>
            </a:r>
            <a:r>
              <a:rPr lang="en-ID" sz="1400" dirty="0"/>
              <a:t> PKS, PSI, PAN, dan PKB (masing-masing 1 </a:t>
            </a:r>
            <a:r>
              <a:rPr lang="en-ID" sz="1400" dirty="0" err="1"/>
              <a:t>kursi</a:t>
            </a:r>
            <a:r>
              <a:rPr lang="en-ID" sz="1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881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FE5969-2CBE-8BFE-6866-B190349ED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44824"/>
            <a:ext cx="7886700" cy="2413647"/>
          </a:xfrm>
        </p:spPr>
      </p:pic>
    </p:spTree>
    <p:extLst>
      <p:ext uri="{BB962C8B-B14F-4D97-AF65-F5344CB8AC3E}">
        <p14:creationId xmlns:p14="http://schemas.microsoft.com/office/powerpoint/2010/main" val="331777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Autofit/>
          </a:bodyPr>
          <a:lstStyle/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sz="2000" kern="0" dirty="0">
                <a:latin typeface="Times New Roman"/>
              </a:rPr>
              <a:t>Sistem </a:t>
            </a:r>
            <a:r>
              <a:rPr lang="en-US" sz="2000" kern="0" dirty="0" err="1">
                <a:latin typeface="Times New Roman"/>
              </a:rPr>
              <a:t>proporsional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lahir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untuk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menjawab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kelemahan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dari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sistem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distrik</a:t>
            </a:r>
            <a:r>
              <a:rPr lang="en-US" sz="2000" kern="0" dirty="0">
                <a:latin typeface="Times New Roman"/>
              </a:rPr>
              <a:t>. Sistem </a:t>
            </a:r>
            <a:r>
              <a:rPr lang="en-US" sz="2000" kern="0" dirty="0" err="1">
                <a:latin typeface="Times New Roman"/>
              </a:rPr>
              <a:t>proporsional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merupakan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sistem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pemilihan</a:t>
            </a:r>
            <a:r>
              <a:rPr lang="en-US" sz="2000" kern="0" dirty="0">
                <a:latin typeface="Times New Roman"/>
              </a:rPr>
              <a:t> yang </a:t>
            </a:r>
            <a:r>
              <a:rPr lang="en-US" sz="2000" kern="0" dirty="0" err="1">
                <a:latin typeface="Times New Roman"/>
              </a:rPr>
              <a:t>memperhatikan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proporsi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atau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perimbangan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antara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jumlah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penduduk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dengan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jumlah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kursi</a:t>
            </a:r>
            <a:r>
              <a:rPr lang="en-US" sz="2000" kern="0" dirty="0">
                <a:latin typeface="Times New Roman"/>
              </a:rPr>
              <a:t> di </a:t>
            </a:r>
            <a:r>
              <a:rPr lang="en-US" sz="2000" kern="0" dirty="0" err="1">
                <a:latin typeface="Times New Roman"/>
              </a:rPr>
              <a:t>suatu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daerah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pemilihan</a:t>
            </a:r>
            <a:r>
              <a:rPr lang="en-US" sz="2000" kern="0" dirty="0">
                <a:latin typeface="Times New Roman"/>
              </a:rPr>
              <a:t>. </a:t>
            </a:r>
            <a:r>
              <a:rPr lang="en-US" sz="2000" kern="0" dirty="0" err="1">
                <a:latin typeface="Times New Roman"/>
              </a:rPr>
              <a:t>Dengan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sistem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ini</a:t>
            </a:r>
            <a:r>
              <a:rPr lang="en-US" sz="2000" kern="0" dirty="0">
                <a:latin typeface="Times New Roman"/>
              </a:rPr>
              <a:t>, </a:t>
            </a:r>
            <a:r>
              <a:rPr lang="en-US" sz="2000" kern="0" dirty="0" err="1">
                <a:latin typeface="Times New Roman"/>
              </a:rPr>
              <a:t>maka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dalam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lembaga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perwakilan</a:t>
            </a:r>
            <a:r>
              <a:rPr lang="en-US" sz="2000" kern="0" dirty="0">
                <a:latin typeface="Times New Roman"/>
              </a:rPr>
              <a:t>, </a:t>
            </a:r>
            <a:r>
              <a:rPr lang="en-US" sz="2000" kern="0" dirty="0" err="1">
                <a:latin typeface="Times New Roman"/>
              </a:rPr>
              <a:t>daerah</a:t>
            </a:r>
            <a:r>
              <a:rPr lang="en-US" sz="2000" kern="0" dirty="0">
                <a:latin typeface="Times New Roman"/>
              </a:rPr>
              <a:t> yang </a:t>
            </a:r>
            <a:r>
              <a:rPr lang="en-US" sz="2000" kern="0" dirty="0" err="1">
                <a:latin typeface="Times New Roman"/>
              </a:rPr>
              <a:t>memiliki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penduduk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lebih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besar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akan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memperoleh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kursi</a:t>
            </a:r>
            <a:r>
              <a:rPr lang="en-US" sz="2000" kern="0" dirty="0">
                <a:latin typeface="Times New Roman"/>
              </a:rPr>
              <a:t> yang </a:t>
            </a:r>
            <a:r>
              <a:rPr lang="en-US" sz="2000" kern="0" dirty="0" err="1">
                <a:latin typeface="Times New Roman"/>
              </a:rPr>
              <a:t>lebih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banyak</a:t>
            </a:r>
            <a:r>
              <a:rPr lang="en-US" sz="2000" kern="0" dirty="0">
                <a:latin typeface="Times New Roman"/>
              </a:rPr>
              <a:t> di </a:t>
            </a:r>
            <a:r>
              <a:rPr lang="en-US" sz="2000" kern="0" dirty="0" err="1">
                <a:latin typeface="Times New Roman"/>
              </a:rPr>
              <a:t>suatu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daerah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pemilihan</a:t>
            </a:r>
            <a:r>
              <a:rPr lang="en-US" sz="2000" kern="0" dirty="0">
                <a:latin typeface="Times New Roman"/>
              </a:rPr>
              <a:t>, </a:t>
            </a:r>
            <a:r>
              <a:rPr lang="en-US" sz="2000" kern="0" dirty="0" err="1">
                <a:latin typeface="Times New Roman"/>
              </a:rPr>
              <a:t>begitu</a:t>
            </a:r>
            <a:r>
              <a:rPr lang="en-US" sz="2000" kern="0" dirty="0">
                <a:latin typeface="Times New Roman"/>
              </a:rPr>
              <a:t> pun </a:t>
            </a:r>
            <a:r>
              <a:rPr lang="en-US" sz="2000" kern="0" dirty="0" err="1">
                <a:latin typeface="Times New Roman"/>
              </a:rPr>
              <a:t>sebaliknya</a:t>
            </a:r>
            <a:r>
              <a:rPr lang="en-US" sz="2000" kern="0" dirty="0">
                <a:latin typeface="Times New Roman"/>
              </a:rPr>
              <a:t>.</a:t>
            </a:r>
          </a:p>
          <a:p>
            <a:pPr marL="0" lvl="0" indent="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None/>
            </a:pPr>
            <a:endParaRPr lang="en-US" sz="2000" kern="0" dirty="0">
              <a:latin typeface="Times New Roman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sz="2000" kern="0" dirty="0" err="1">
                <a:latin typeface="Times New Roman"/>
              </a:rPr>
              <a:t>Sistem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proporsional</a:t>
            </a:r>
            <a:r>
              <a:rPr lang="en-US" sz="2000" kern="0" dirty="0">
                <a:latin typeface="Times New Roman"/>
              </a:rPr>
              <a:t> juga </a:t>
            </a:r>
            <a:r>
              <a:rPr lang="en-US" sz="2000" kern="0" dirty="0" err="1">
                <a:latin typeface="Times New Roman"/>
              </a:rPr>
              <a:t>mengatur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tentang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proporsi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antara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jumlah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suara</a:t>
            </a:r>
            <a:r>
              <a:rPr lang="en-US" sz="2000" kern="0" dirty="0">
                <a:latin typeface="Times New Roman"/>
              </a:rPr>
              <a:t> yang </a:t>
            </a:r>
            <a:r>
              <a:rPr lang="en-US" sz="2000" kern="0" dirty="0" err="1">
                <a:latin typeface="Times New Roman"/>
              </a:rPr>
              <a:t>diperoleh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suatu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partai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politik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untuk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kemudian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dikonversikan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menjadi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kursi</a:t>
            </a:r>
            <a:r>
              <a:rPr lang="en-US" sz="2000" kern="0" dirty="0">
                <a:latin typeface="Times New Roman"/>
              </a:rPr>
              <a:t> yang </a:t>
            </a:r>
            <a:r>
              <a:rPr lang="en-US" sz="2000" kern="0" dirty="0" err="1">
                <a:latin typeface="Times New Roman"/>
              </a:rPr>
              <a:t>diperoleh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partai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politik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tersebut</a:t>
            </a:r>
            <a:r>
              <a:rPr lang="en-US" sz="2000" kern="0" dirty="0">
                <a:latin typeface="Times New Roman"/>
              </a:rPr>
              <a:t>. Karena </a:t>
            </a:r>
            <a:r>
              <a:rPr lang="en-US" sz="2000" kern="0" dirty="0" err="1">
                <a:latin typeface="Times New Roman"/>
              </a:rPr>
              <a:t>adanya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perimbangan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antara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jumlah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suara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dengan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kursi</a:t>
            </a:r>
            <a:r>
              <a:rPr lang="en-US" sz="2000" kern="0" dirty="0">
                <a:latin typeface="Times New Roman"/>
              </a:rPr>
              <a:t>, </a:t>
            </a:r>
            <a:r>
              <a:rPr lang="en-US" sz="2000" kern="0" dirty="0" err="1">
                <a:latin typeface="Times New Roman"/>
              </a:rPr>
              <a:t>maka</a:t>
            </a:r>
            <a:r>
              <a:rPr lang="en-US" sz="2000" kern="0" dirty="0">
                <a:latin typeface="Times New Roman"/>
              </a:rPr>
              <a:t> di Indonesia </a:t>
            </a:r>
            <a:r>
              <a:rPr lang="en-US" sz="2000" kern="0" dirty="0" err="1">
                <a:latin typeface="Times New Roman"/>
              </a:rPr>
              <a:t>dikenal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Bilangan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Pembagi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Pemilih</a:t>
            </a:r>
            <a:r>
              <a:rPr lang="en-US" sz="2000" kern="0" dirty="0">
                <a:latin typeface="Times New Roman"/>
              </a:rPr>
              <a:t> (</a:t>
            </a:r>
            <a:r>
              <a:rPr lang="en-US" sz="2000" kern="0" dirty="0" err="1">
                <a:latin typeface="Times New Roman"/>
              </a:rPr>
              <a:t>BPP</a:t>
            </a:r>
            <a:r>
              <a:rPr lang="en-US" sz="2000" kern="0" dirty="0">
                <a:latin typeface="Times New Roman"/>
              </a:rPr>
              <a:t>). </a:t>
            </a:r>
            <a:r>
              <a:rPr lang="en-US" sz="2000" kern="0" dirty="0" err="1">
                <a:latin typeface="Times New Roman"/>
              </a:rPr>
              <a:t>BPP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merefleksikan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jumlah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suara</a:t>
            </a:r>
            <a:r>
              <a:rPr lang="en-US" sz="2000" kern="0" dirty="0">
                <a:latin typeface="Times New Roman"/>
              </a:rPr>
              <a:t> yang </a:t>
            </a:r>
            <a:r>
              <a:rPr lang="en-US" sz="2000" kern="0" dirty="0" err="1">
                <a:latin typeface="Times New Roman"/>
              </a:rPr>
              <a:t>menjadi</a:t>
            </a:r>
            <a:r>
              <a:rPr lang="en-US" sz="2000" kern="0" dirty="0">
                <a:latin typeface="Times New Roman"/>
              </a:rPr>
              <a:t> batas </a:t>
            </a:r>
            <a:r>
              <a:rPr lang="en-US" sz="2000" kern="0" dirty="0" err="1">
                <a:latin typeface="Times New Roman"/>
              </a:rPr>
              <a:t>diperolehnya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kursi</a:t>
            </a:r>
            <a:r>
              <a:rPr lang="en-US" sz="2000" kern="0" dirty="0">
                <a:latin typeface="Times New Roman"/>
              </a:rPr>
              <a:t> di </a:t>
            </a:r>
            <a:r>
              <a:rPr lang="en-US" sz="2000" kern="0" dirty="0" err="1">
                <a:latin typeface="Times New Roman"/>
              </a:rPr>
              <a:t>suatu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daerah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pemilihan</a:t>
            </a:r>
            <a:r>
              <a:rPr lang="en-US" sz="2000" kern="0" dirty="0">
                <a:latin typeface="Times New Roman"/>
              </a:rPr>
              <a:t>. </a:t>
            </a:r>
            <a:r>
              <a:rPr lang="en-US" sz="2000" kern="0" dirty="0" err="1">
                <a:latin typeface="Times New Roman"/>
              </a:rPr>
              <a:t>Partai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politik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dimungkinkan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mencalonkan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lebih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dari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satu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kandidat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karena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kursi</a:t>
            </a:r>
            <a:r>
              <a:rPr lang="en-US" sz="2000" kern="0" dirty="0">
                <a:latin typeface="Times New Roman"/>
              </a:rPr>
              <a:t> yang </a:t>
            </a:r>
            <a:r>
              <a:rPr lang="en-US" sz="2000" kern="0" dirty="0" err="1">
                <a:latin typeface="Times New Roman"/>
              </a:rPr>
              <a:t>diperebutkan</a:t>
            </a:r>
            <a:r>
              <a:rPr lang="en-US" sz="2000" kern="0" dirty="0">
                <a:latin typeface="Times New Roman"/>
              </a:rPr>
              <a:t> di </a:t>
            </a:r>
            <a:r>
              <a:rPr lang="en-US" sz="2000" kern="0" dirty="0" err="1">
                <a:latin typeface="Times New Roman"/>
              </a:rPr>
              <a:t>daerah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pemilihan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lebih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dari</a:t>
            </a:r>
            <a:r>
              <a:rPr lang="en-US" sz="2000" kern="0" dirty="0">
                <a:latin typeface="Times New Roman"/>
              </a:rPr>
              <a:t> </a:t>
            </a:r>
            <a:r>
              <a:rPr lang="en-US" sz="2000" kern="0" dirty="0" err="1">
                <a:latin typeface="Times New Roman"/>
              </a:rPr>
              <a:t>satu</a:t>
            </a:r>
            <a:endParaRPr lang="en-US" sz="2000" kern="0" dirty="0">
              <a:latin typeface="Times New Roman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</a:pPr>
            <a:br>
              <a:rPr lang="en-US" sz="3200" kern="0" dirty="0">
                <a:latin typeface="Times New Roman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5429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Kelebihan</a:t>
            </a:r>
            <a:r>
              <a:rPr lang="en-US" dirty="0"/>
              <a:t> Sistem </a:t>
            </a:r>
            <a:r>
              <a:rPr lang="en-US" dirty="0" err="1"/>
              <a:t>Proposional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en-US" sz="2800" dirty="0"/>
              <a:t>Sistem </a:t>
            </a:r>
            <a:r>
              <a:rPr lang="en-US" sz="2800" dirty="0" err="1"/>
              <a:t>proposional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demokratis</a:t>
            </a:r>
            <a:r>
              <a:rPr lang="en-US" sz="2800" dirty="0"/>
              <a:t>, </a:t>
            </a:r>
            <a:r>
              <a:rPr lang="en-US" sz="2800" dirty="0" err="1"/>
              <a:t>praktis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suara</a:t>
            </a:r>
            <a:r>
              <a:rPr lang="en-US" sz="2800" dirty="0"/>
              <a:t> yang </a:t>
            </a:r>
            <a:r>
              <a:rPr lang="en-US" sz="2800" dirty="0" err="1"/>
              <a:t>hilang</a:t>
            </a:r>
            <a:endParaRPr lang="en-US" sz="2800" dirty="0"/>
          </a:p>
          <a:p>
            <a:pPr marL="609600" indent="-609600" algn="just">
              <a:lnSpc>
                <a:spcPct val="80000"/>
              </a:lnSpc>
            </a:pP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suara</a:t>
            </a:r>
            <a:r>
              <a:rPr lang="en-US" sz="2800" dirty="0"/>
              <a:t> </a:t>
            </a:r>
            <a:r>
              <a:rPr lang="en-US" sz="2800" dirty="0" err="1"/>
              <a:t>dihitung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yang </a:t>
            </a:r>
            <a:r>
              <a:rPr lang="en-US" sz="2800" dirty="0" err="1"/>
              <a:t>kalah</a:t>
            </a:r>
            <a:r>
              <a:rPr lang="en-US" sz="2800" dirty="0"/>
              <a:t> </a:t>
            </a:r>
            <a:r>
              <a:rPr lang="en-US" sz="2800" dirty="0" err="1"/>
              <a:t>suaranya</a:t>
            </a:r>
            <a:r>
              <a:rPr lang="en-US" sz="2800" dirty="0"/>
              <a:t> </a:t>
            </a:r>
            <a:r>
              <a:rPr lang="en-US" sz="2800" dirty="0" err="1"/>
              <a:t>dikompensasikan</a:t>
            </a:r>
            <a:r>
              <a:rPr lang="en-US" sz="2800" dirty="0"/>
              <a:t>,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suara</a:t>
            </a:r>
            <a:r>
              <a:rPr lang="en-US" sz="2800" dirty="0"/>
              <a:t> yang </a:t>
            </a:r>
            <a:r>
              <a:rPr lang="en-US" sz="2800" dirty="0" err="1"/>
              <a:t>hilang</a:t>
            </a:r>
            <a:endParaRPr lang="en-US" sz="2800" dirty="0"/>
          </a:p>
          <a:p>
            <a:pPr marL="609600" indent="-609600" algn="just">
              <a:lnSpc>
                <a:spcPct val="80000"/>
              </a:lnSpc>
            </a:pPr>
            <a:r>
              <a:rPr lang="en-US" sz="2800" dirty="0"/>
              <a:t>Sistem </a:t>
            </a:r>
            <a:r>
              <a:rPr lang="en-US" sz="2800" dirty="0" err="1"/>
              <a:t>proposional</a:t>
            </a:r>
            <a:r>
              <a:rPr lang="en-US" sz="2800" dirty="0"/>
              <a:t>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/>
              <a:t>representatif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kursi</a:t>
            </a:r>
            <a:r>
              <a:rPr lang="en-US" sz="2800" dirty="0"/>
              <a:t> </a:t>
            </a:r>
            <a:r>
              <a:rPr lang="en-US" sz="2800" dirty="0" err="1"/>
              <a:t>partai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parlemen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suara</a:t>
            </a:r>
            <a:r>
              <a:rPr lang="en-US" sz="2800" dirty="0"/>
              <a:t> yang </a:t>
            </a:r>
            <a:r>
              <a:rPr lang="en-US" sz="2800" dirty="0" err="1"/>
              <a:t>diperolehnya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pemilu</a:t>
            </a:r>
            <a:endParaRPr lang="en-US" sz="2800" dirty="0"/>
          </a:p>
          <a:p>
            <a:pPr marL="609600" indent="-609600" algn="just">
              <a:lnSpc>
                <a:spcPct val="80000"/>
              </a:lnSpc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distorsi</a:t>
            </a:r>
            <a:r>
              <a:rPr lang="en-US" sz="2800" dirty="0"/>
              <a:t>, di </a:t>
            </a:r>
            <a:r>
              <a:rPr lang="en-US" sz="2800" dirty="0" err="1"/>
              <a:t>mana</a:t>
            </a:r>
            <a:r>
              <a:rPr lang="en-US" sz="2800" dirty="0"/>
              <a:t> </a:t>
            </a:r>
            <a:r>
              <a:rPr lang="en-US" sz="2800" dirty="0" err="1"/>
              <a:t>perolehan</a:t>
            </a:r>
            <a:r>
              <a:rPr lang="en-US" sz="2800" dirty="0"/>
              <a:t> </a:t>
            </a:r>
            <a:r>
              <a:rPr lang="en-US" sz="2800" dirty="0" err="1"/>
              <a:t>kursi</a:t>
            </a:r>
            <a:r>
              <a:rPr lang="en-US" sz="2800" dirty="0"/>
              <a:t> </a:t>
            </a:r>
            <a:r>
              <a:rPr lang="en-US" sz="2800" dirty="0" err="1"/>
              <a:t>kira-kira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persentase</a:t>
            </a:r>
            <a:r>
              <a:rPr lang="en-US" sz="2800" dirty="0"/>
              <a:t> </a:t>
            </a:r>
            <a:r>
              <a:rPr lang="en-US" sz="2800" dirty="0" err="1"/>
              <a:t>perolehan</a:t>
            </a:r>
            <a:r>
              <a:rPr lang="en-US" sz="2800" dirty="0"/>
              <a:t> </a:t>
            </a:r>
            <a:r>
              <a:rPr lang="en-US" sz="2800" dirty="0" err="1"/>
              <a:t>suara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nasional</a:t>
            </a:r>
            <a:r>
              <a:rPr lang="en-US" sz="2800" dirty="0"/>
              <a:t> 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8512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Kelemahan</a:t>
            </a:r>
            <a:r>
              <a:rPr lang="en-US" dirty="0"/>
              <a:t> Sistem </a:t>
            </a:r>
            <a:r>
              <a:rPr lang="en-US" dirty="0" err="1"/>
              <a:t>Proposional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 algn="just">
              <a:lnSpc>
                <a:spcPct val="80000"/>
              </a:lnSpc>
            </a:pPr>
            <a:r>
              <a:rPr lang="en-US" sz="2800" dirty="0"/>
              <a:t>Sistem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kurang</a:t>
            </a:r>
            <a:r>
              <a:rPr lang="en-US" sz="2800" dirty="0"/>
              <a:t> </a:t>
            </a:r>
            <a:r>
              <a:rPr lang="en-US" sz="2800" dirty="0" err="1"/>
              <a:t>mendorong</a:t>
            </a:r>
            <a:r>
              <a:rPr lang="en-US" sz="2800" dirty="0"/>
              <a:t> </a:t>
            </a:r>
            <a:r>
              <a:rPr lang="en-US" sz="2800" dirty="0" err="1"/>
              <a:t>partai-partai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berintegrasi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kerjasama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partai</a:t>
            </a:r>
            <a:r>
              <a:rPr lang="en-US" sz="2800" dirty="0"/>
              <a:t> yang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yang lain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memanfaatkan</a:t>
            </a:r>
            <a:r>
              <a:rPr lang="en-US" sz="2800" dirty="0"/>
              <a:t> </a:t>
            </a:r>
            <a:r>
              <a:rPr lang="en-US" sz="2800" dirty="0" err="1"/>
              <a:t>persamaan-persamaan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sebaliknya</a:t>
            </a:r>
            <a:r>
              <a:rPr lang="en-US" sz="2800" dirty="0"/>
              <a:t> </a:t>
            </a:r>
            <a:r>
              <a:rPr lang="en-US" sz="2800" dirty="0" err="1"/>
              <a:t>cenderung</a:t>
            </a:r>
            <a:r>
              <a:rPr lang="en-US" sz="2800" dirty="0"/>
              <a:t> </a:t>
            </a:r>
            <a:r>
              <a:rPr lang="en-US" sz="2800" dirty="0" err="1"/>
              <a:t>mempertajam</a:t>
            </a:r>
            <a:r>
              <a:rPr lang="en-US" sz="2800" dirty="0"/>
              <a:t> </a:t>
            </a:r>
            <a:r>
              <a:rPr lang="en-US" sz="2800" dirty="0" err="1"/>
              <a:t>perbedaan-perbedaan</a:t>
            </a:r>
            <a:r>
              <a:rPr lang="en-US" sz="2800" dirty="0"/>
              <a:t> </a:t>
            </a:r>
          </a:p>
          <a:p>
            <a:pPr marL="442913" indent="-442913" algn="just">
              <a:lnSpc>
                <a:spcPct val="80000"/>
              </a:lnSpc>
            </a:pPr>
            <a:r>
              <a:rPr lang="en-US" sz="2800" dirty="0"/>
              <a:t>Sistem </a:t>
            </a:r>
            <a:r>
              <a:rPr lang="en-US" sz="2800" dirty="0" err="1"/>
              <a:t>proposional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kedudukan</a:t>
            </a:r>
            <a:r>
              <a:rPr lang="en-US" sz="2800" dirty="0"/>
              <a:t> yang </a:t>
            </a:r>
            <a:r>
              <a:rPr lang="en-US" sz="2800" dirty="0" err="1"/>
              <a:t>kuat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pimpinan</a:t>
            </a:r>
            <a:r>
              <a:rPr lang="en-US" sz="2800" dirty="0"/>
              <a:t> </a:t>
            </a:r>
            <a:r>
              <a:rPr lang="en-US" sz="2800" dirty="0" err="1"/>
              <a:t>partai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daftar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pimpinan</a:t>
            </a:r>
            <a:r>
              <a:rPr lang="en-US" sz="2800" dirty="0"/>
              <a:t> </a:t>
            </a:r>
            <a:r>
              <a:rPr lang="en-US" sz="2800" dirty="0" err="1"/>
              <a:t>partai</a:t>
            </a:r>
            <a:r>
              <a:rPr lang="en-US" sz="2800" dirty="0"/>
              <a:t> </a:t>
            </a:r>
            <a:r>
              <a:rPr lang="en-US" sz="2800" dirty="0" err="1"/>
              <a:t>sesudah</a:t>
            </a:r>
            <a:r>
              <a:rPr lang="en-US" sz="2800" dirty="0"/>
              <a:t> </a:t>
            </a:r>
            <a:r>
              <a:rPr lang="en-US" sz="2800" dirty="0" err="1"/>
              <a:t>berkonsultasi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cabang-cabang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daftar</a:t>
            </a:r>
            <a:r>
              <a:rPr lang="en-US" sz="2800" dirty="0"/>
              <a:t> </a:t>
            </a:r>
            <a:r>
              <a:rPr lang="en-US" sz="2800" dirty="0" err="1"/>
              <a:t>calon</a:t>
            </a:r>
            <a:r>
              <a:rPr lang="en-US" sz="2800" dirty="0"/>
              <a:t> </a:t>
            </a:r>
          </a:p>
          <a:p>
            <a:pPr marL="442913" indent="-442913" algn="just">
              <a:lnSpc>
                <a:spcPct val="80000"/>
              </a:lnSpc>
            </a:pPr>
            <a:endParaRPr lang="en-US" sz="28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05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 marL="442913" indent="-442913" algn="just">
              <a:lnSpc>
                <a:spcPct val="80000"/>
              </a:lnSpc>
            </a:pPr>
            <a:r>
              <a:rPr lang="en-US" sz="3200" dirty="0"/>
              <a:t>Wakil yang </a:t>
            </a:r>
            <a:r>
              <a:rPr lang="en-US" sz="3200" dirty="0" err="1"/>
              <a:t>terpilih</a:t>
            </a:r>
            <a:r>
              <a:rPr lang="en-US" sz="3200" dirty="0"/>
              <a:t> </a:t>
            </a:r>
            <a:r>
              <a:rPr lang="en-US" sz="3200" dirty="0" err="1"/>
              <a:t>kemungkinan</a:t>
            </a:r>
            <a:r>
              <a:rPr lang="en-US" sz="3200" dirty="0"/>
              <a:t> </a:t>
            </a:r>
            <a:r>
              <a:rPr lang="en-US" sz="3200" dirty="0" err="1"/>
              <a:t>renggang</a:t>
            </a:r>
            <a:r>
              <a:rPr lang="en-US" sz="3200" dirty="0"/>
              <a:t> </a:t>
            </a:r>
            <a:r>
              <a:rPr lang="en-US" sz="3200" dirty="0" err="1"/>
              <a:t>ikatannya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warga</a:t>
            </a:r>
            <a:r>
              <a:rPr lang="en-US" sz="3200" dirty="0"/>
              <a:t> yang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memilihnya</a:t>
            </a:r>
            <a:r>
              <a:rPr lang="en-US" sz="3200" dirty="0"/>
              <a:t> </a:t>
            </a:r>
          </a:p>
          <a:p>
            <a:pPr marL="442913" indent="-442913" algn="just">
              <a:lnSpc>
                <a:spcPct val="80000"/>
              </a:lnSpc>
            </a:pPr>
            <a:r>
              <a:rPr lang="en-US" sz="3200" dirty="0" err="1"/>
              <a:t>Mempermudah</a:t>
            </a:r>
            <a:r>
              <a:rPr lang="en-US" sz="3200" dirty="0"/>
              <a:t> </a:t>
            </a:r>
            <a:r>
              <a:rPr lang="en-US" sz="3200" dirty="0" err="1"/>
              <a:t>timbulnya</a:t>
            </a:r>
            <a:r>
              <a:rPr lang="en-US" sz="3200" dirty="0"/>
              <a:t> </a:t>
            </a:r>
            <a:r>
              <a:rPr lang="en-US" sz="3200" dirty="0" err="1"/>
              <a:t>partai-partai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endParaRPr lang="en-US" sz="3200" dirty="0"/>
          </a:p>
          <a:p>
            <a:pPr marL="442913" indent="-442913" algn="just">
              <a:lnSpc>
                <a:spcPct val="80000"/>
              </a:lnSpc>
            </a:pPr>
            <a:r>
              <a:rPr lang="en-US" sz="3200" dirty="0"/>
              <a:t>Wakil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terikat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loyal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partai</a:t>
            </a:r>
            <a:r>
              <a:rPr lang="en-US" sz="3200" dirty="0"/>
              <a:t> </a:t>
            </a:r>
            <a:r>
              <a:rPr lang="en-US" sz="3200" dirty="0" err="1"/>
              <a:t>daripada</a:t>
            </a:r>
            <a:r>
              <a:rPr lang="en-US" sz="3200" dirty="0"/>
              <a:t> </a:t>
            </a:r>
            <a:r>
              <a:rPr lang="en-US" sz="3200" dirty="0" err="1"/>
              <a:t>rakyat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daerah</a:t>
            </a:r>
            <a:r>
              <a:rPr lang="en-US" sz="3200" dirty="0"/>
              <a:t> yang </a:t>
            </a:r>
            <a:r>
              <a:rPr lang="en-US" sz="3200" dirty="0" err="1"/>
              <a:t>diwakilinya</a:t>
            </a:r>
            <a:endParaRPr lang="en-US" sz="3200" dirty="0"/>
          </a:p>
          <a:p>
            <a:pPr marL="442913" indent="-442913" algn="just">
              <a:lnSpc>
                <a:spcPct val="80000"/>
              </a:lnSpc>
            </a:pPr>
            <a:r>
              <a:rPr lang="en-US" sz="3200" dirty="0" err="1"/>
              <a:t>Banyaknya</a:t>
            </a:r>
            <a:r>
              <a:rPr lang="en-US" sz="3200" dirty="0"/>
              <a:t> </a:t>
            </a:r>
            <a:r>
              <a:rPr lang="en-US" sz="3200" dirty="0" err="1"/>
              <a:t>partai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mempersulit</a:t>
            </a:r>
            <a:r>
              <a:rPr lang="en-US" sz="3200" dirty="0"/>
              <a:t> </a:t>
            </a:r>
            <a:r>
              <a:rPr lang="en-US" sz="3200" dirty="0" err="1"/>
              <a:t>terbentuknya</a:t>
            </a:r>
            <a:r>
              <a:rPr lang="en-US" sz="3200" dirty="0"/>
              <a:t> </a:t>
            </a:r>
            <a:r>
              <a:rPr lang="en-US" sz="3200" dirty="0" err="1"/>
              <a:t>pemerintahan</a:t>
            </a:r>
            <a:r>
              <a:rPr lang="en-US" sz="3200" dirty="0"/>
              <a:t> </a:t>
            </a:r>
            <a:r>
              <a:rPr lang="en-US" sz="3200" dirty="0" err="1"/>
              <a:t>stabil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348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5CD66-F8A4-F0A8-7B0F-DB9707749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5264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543750" cy="399577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</a:t>
            </a:r>
            <a:r>
              <a:rPr lang="en-US" b="1" dirty="0" err="1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endahuluan</a:t>
            </a:r>
            <a:r>
              <a:rPr lang="en-US" b="1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: Apa </a:t>
            </a:r>
            <a:r>
              <a:rPr lang="en-US" b="1" dirty="0" err="1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itu</a:t>
            </a:r>
            <a:r>
              <a:rPr lang="en-US" b="1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sistem</a:t>
            </a:r>
            <a:r>
              <a:rPr lang="en-US" b="1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pemilu</a:t>
            </a:r>
            <a:r>
              <a:rPr lang="en-US" b="1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 </a:t>
            </a:r>
            <a:endParaRPr lang="id-ID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256584"/>
          </a:xfrm>
        </p:spPr>
        <p:txBody>
          <a:bodyPr>
            <a:noAutofit/>
          </a:bodyPr>
          <a:lstStyle/>
          <a:p>
            <a:pPr algn="just"/>
            <a:r>
              <a:rPr lang="id-ID" sz="1800" dirty="0">
                <a:latin typeface="Adobe Caslon Pro" panose="0205050205050A020403" pitchFamily="18" charset="0"/>
              </a:rPr>
              <a:t>Sistem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pemilu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merupakan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seperangkat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variable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yang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bertugas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untuk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mengkonversi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perolehan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suara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partai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politik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menjadi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kursi.</a:t>
            </a:r>
            <a:endParaRPr lang="en-US" sz="1800" dirty="0">
              <a:latin typeface="Adobe Caslon Pro" panose="0205050205050A020403" pitchFamily="18" charset="0"/>
            </a:endParaRPr>
          </a:p>
          <a:p>
            <a:pPr algn="just"/>
            <a:r>
              <a:rPr lang="fi-FI" sz="1800" dirty="0">
                <a:latin typeface="Adobe Caslon Pro" panose="0205050205050A020403" pitchFamily="18" charset="0"/>
              </a:rPr>
              <a:t>Pemilihan Umum (PEMILU) Sebagai pelaksanaan kedaulatan rakyat atau demokrasi </a:t>
            </a:r>
            <a:endParaRPr lang="id-ID" sz="1800" dirty="0">
              <a:latin typeface="Adobe Caslon Pro" panose="0205050205050A020403" pitchFamily="18" charset="0"/>
            </a:endParaRPr>
          </a:p>
          <a:p>
            <a:pPr algn="just"/>
            <a:r>
              <a:rPr lang="id-ID" sz="1800" dirty="0">
                <a:latin typeface="Adobe Caslon Pro" panose="0205050205050A020403" pitchFamily="18" charset="0"/>
              </a:rPr>
              <a:t>Pilihan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terhadap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jenis/varian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system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pemilu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adalah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Keputusan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paling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penting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dalam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system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politik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demokrasi.</a:t>
            </a:r>
          </a:p>
          <a:p>
            <a:pPr algn="just"/>
            <a:r>
              <a:rPr lang="id-ID" sz="1800" dirty="0">
                <a:latin typeface="Adobe Caslon Pro" panose="0205050205050A020403" pitchFamily="18" charset="0"/>
              </a:rPr>
              <a:t>Lembaga</a:t>
            </a:r>
            <a:r>
              <a:rPr lang="en-US" sz="1800" dirty="0">
                <a:latin typeface="Adobe Caslon Pro" panose="0205050205050A020403" pitchFamily="18" charset="0"/>
              </a:rPr>
              <a:t>-L</a:t>
            </a:r>
            <a:r>
              <a:rPr lang="id-ID" sz="1800" dirty="0">
                <a:latin typeface="Adobe Caslon Pro" panose="0205050205050A020403" pitchFamily="18" charset="0"/>
              </a:rPr>
              <a:t>embaga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politik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membentuk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aturan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main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bagaimana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demokrasi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dipraktikan,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dan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sering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dikemukakan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bahwa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Lembaga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politik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yang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paling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gampang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dimanipulasi,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untuk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tujuan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baik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atau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buruk,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adalah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system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pemilu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(Reynoldset.ad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2005)</a:t>
            </a:r>
          </a:p>
          <a:p>
            <a:pPr algn="just"/>
            <a:r>
              <a:rPr lang="id-ID" sz="1800" dirty="0">
                <a:latin typeface="Adobe Caslon Pro" panose="0205050205050A020403" pitchFamily="18" charset="0"/>
              </a:rPr>
              <a:t>Tiga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variable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kunci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system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pemilu:</a:t>
            </a:r>
            <a:r>
              <a:rPr lang="en-US" sz="1800" dirty="0">
                <a:latin typeface="Adobe Caslon Pro" panose="0205050205050A020403" pitchFamily="18" charset="0"/>
              </a:rPr>
              <a:t> p</a:t>
            </a:r>
            <a:r>
              <a:rPr lang="id-ID" sz="1800" dirty="0">
                <a:latin typeface="Adobe Caslon Pro" panose="0205050205050A020403" pitchFamily="18" charset="0"/>
              </a:rPr>
              <a:t>ilihan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terhadap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jenis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system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pemilu</a:t>
            </a:r>
            <a:r>
              <a:rPr lang="en-US" sz="1800" dirty="0">
                <a:latin typeface="Adobe Caslon Pro" panose="0205050205050A020403" pitchFamily="18" charset="0"/>
              </a:rPr>
              <a:t>, s</a:t>
            </a:r>
            <a:r>
              <a:rPr lang="id-ID" sz="1800" dirty="0">
                <a:latin typeface="Adobe Caslon Pro" panose="0205050205050A020403" pitchFamily="18" charset="0"/>
              </a:rPr>
              <a:t>truktur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pemberian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suara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(electoral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balloting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structure)</a:t>
            </a:r>
            <a:r>
              <a:rPr lang="en-US" sz="1800" dirty="0">
                <a:latin typeface="Adobe Caslon Pro" panose="0205050205050A020403" pitchFamily="18" charset="0"/>
              </a:rPr>
              <a:t>, d</a:t>
            </a:r>
            <a:r>
              <a:rPr lang="id-ID" sz="1800" dirty="0">
                <a:latin typeface="Adobe Caslon Pro" panose="0205050205050A020403" pitchFamily="18" charset="0"/>
              </a:rPr>
              <a:t>aerah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pemilihan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dan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formula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id-ID" sz="1800" dirty="0">
                <a:latin typeface="Adobe Caslon Pro" panose="0205050205050A020403" pitchFamily="18" charset="0"/>
              </a:rPr>
              <a:t>penghitungan.</a:t>
            </a:r>
          </a:p>
          <a:p>
            <a:pPr algn="just"/>
            <a:r>
              <a:rPr lang="en-US" sz="1800" dirty="0" err="1">
                <a:latin typeface="Adobe Caslon Pro" panose="0205050205050A020403" pitchFamily="18" charset="0"/>
              </a:rPr>
              <a:t>Mengapa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en-US" sz="1800" dirty="0" err="1">
                <a:latin typeface="Adobe Caslon Pro" panose="0205050205050A020403" pitchFamily="18" charset="0"/>
              </a:rPr>
              <a:t>Pemilu</a:t>
            </a:r>
            <a:r>
              <a:rPr lang="en-US" sz="1800" dirty="0">
                <a:latin typeface="Adobe Caslon Pro" panose="0205050205050A020403" pitchFamily="18" charset="0"/>
              </a:rPr>
              <a:t> (elections) </a:t>
            </a:r>
            <a:r>
              <a:rPr lang="en-US" sz="1800" dirty="0" err="1">
                <a:latin typeface="Adobe Caslon Pro" panose="0205050205050A020403" pitchFamily="18" charset="0"/>
              </a:rPr>
              <a:t>diperlukan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en-US" sz="1800" dirty="0" err="1">
                <a:latin typeface="Adobe Caslon Pro" panose="0205050205050A020403" pitchFamily="18" charset="0"/>
              </a:rPr>
              <a:t>atau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en-US" sz="1800" dirty="0" err="1">
                <a:latin typeface="Adobe Caslon Pro" panose="0205050205050A020403" pitchFamily="18" charset="0"/>
              </a:rPr>
              <a:t>tujuan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en-US" sz="1800" dirty="0" err="1">
                <a:latin typeface="Adobe Caslon Pro" panose="0205050205050A020403" pitchFamily="18" charset="0"/>
              </a:rPr>
              <a:t>PEMILU</a:t>
            </a:r>
            <a:r>
              <a:rPr lang="en-US" sz="1800" dirty="0">
                <a:latin typeface="Adobe Caslon Pro" panose="0205050205050A020403" pitchFamily="18" charset="0"/>
              </a:rPr>
              <a:t>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 err="1">
                <a:latin typeface="Adobe Caslon Pro" panose="0205050205050A020403" pitchFamily="18" charset="0"/>
              </a:rPr>
              <a:t>Menguatkan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en-US" sz="1800" dirty="0" err="1">
                <a:latin typeface="Adobe Caslon Pro" panose="0205050205050A020403" pitchFamily="18" charset="0"/>
              </a:rPr>
              <a:t>legitimasi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en-US" sz="1800" dirty="0" err="1">
                <a:latin typeface="Adobe Caslon Pro" panose="0205050205050A020403" pitchFamily="18" charset="0"/>
              </a:rPr>
              <a:t>pranata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en-US" sz="1800" dirty="0" err="1">
                <a:latin typeface="Adobe Caslon Pro" panose="0205050205050A020403" pitchFamily="18" charset="0"/>
              </a:rPr>
              <a:t>politik</a:t>
            </a:r>
            <a:r>
              <a:rPr lang="en-US" sz="1800" dirty="0">
                <a:latin typeface="Adobe Caslon Pro" panose="0205050205050A020403" pitchFamily="18" charset="0"/>
              </a:rPr>
              <a:t> (</a:t>
            </a:r>
            <a:r>
              <a:rPr lang="en-US" sz="1800" dirty="0" err="1">
                <a:latin typeface="Adobe Caslon Pro" panose="0205050205050A020403" pitchFamily="18" charset="0"/>
              </a:rPr>
              <a:t>eksekutif</a:t>
            </a:r>
            <a:r>
              <a:rPr lang="en-US" sz="1800" dirty="0">
                <a:latin typeface="Adobe Caslon Pro" panose="0205050205050A020403" pitchFamily="18" charset="0"/>
              </a:rPr>
              <a:t>, </a:t>
            </a:r>
            <a:r>
              <a:rPr lang="en-US" sz="1800" dirty="0" err="1">
                <a:latin typeface="Adobe Caslon Pro" panose="0205050205050A020403" pitchFamily="18" charset="0"/>
              </a:rPr>
              <a:t>legislatif</a:t>
            </a:r>
            <a:r>
              <a:rPr lang="en-US" sz="1800" dirty="0">
                <a:latin typeface="Adobe Caslon Pro" panose="0205050205050A020403" pitchFamily="18" charset="0"/>
              </a:rPr>
              <a:t>, </a:t>
            </a:r>
            <a:r>
              <a:rPr lang="en-US" sz="1800" dirty="0" err="1">
                <a:latin typeface="Adobe Caslon Pro" panose="0205050205050A020403" pitchFamily="18" charset="0"/>
              </a:rPr>
              <a:t>judikatif</a:t>
            </a:r>
            <a:r>
              <a:rPr lang="en-US" sz="1800" dirty="0">
                <a:latin typeface="Adobe Caslon Pro" panose="0205050205050A020403" pitchFamily="18" charset="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 err="1">
                <a:latin typeface="Adobe Caslon Pro" panose="0205050205050A020403" pitchFamily="18" charset="0"/>
              </a:rPr>
              <a:t>Menjamin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en-US" sz="1800" dirty="0" err="1">
                <a:latin typeface="Adobe Caslon Pro" panose="0205050205050A020403" pitchFamily="18" charset="0"/>
              </a:rPr>
              <a:t>stabilitas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en-US" sz="1800" dirty="0" err="1">
                <a:latin typeface="Adobe Caslon Pro" panose="0205050205050A020403" pitchFamily="18" charset="0"/>
              </a:rPr>
              <a:t>peralihan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en-US" sz="1800" dirty="0" err="1">
                <a:latin typeface="Adobe Caslon Pro" panose="0205050205050A020403" pitchFamily="18" charset="0"/>
              </a:rPr>
              <a:t>kepemimpinan</a:t>
            </a:r>
            <a:endParaRPr lang="en-US" sz="1800" dirty="0">
              <a:latin typeface="Adobe Caslon Pro" panose="0205050205050A020403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 err="1">
                <a:latin typeface="Adobe Caslon Pro" panose="0205050205050A020403" pitchFamily="18" charset="0"/>
              </a:rPr>
              <a:t>Memilih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en-US" sz="1800" dirty="0" err="1">
                <a:latin typeface="Adobe Caslon Pro" panose="0205050205050A020403" pitchFamily="18" charset="0"/>
              </a:rPr>
              <a:t>kader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en-US" sz="1800" dirty="0" err="1">
                <a:latin typeface="Adobe Caslon Pro" panose="0205050205050A020403" pitchFamily="18" charset="0"/>
              </a:rPr>
              <a:t>penguasa</a:t>
            </a:r>
            <a:r>
              <a:rPr lang="en-US" sz="1800" dirty="0">
                <a:latin typeface="Adobe Caslon Pro" panose="0205050205050A020403" pitchFamily="18" charset="0"/>
              </a:rPr>
              <a:t> yang </a:t>
            </a:r>
            <a:r>
              <a:rPr lang="en-US" sz="1800" dirty="0" err="1">
                <a:latin typeface="Adobe Caslon Pro" panose="0205050205050A020403" pitchFamily="18" charset="0"/>
              </a:rPr>
              <a:t>terbaik</a:t>
            </a:r>
            <a:endParaRPr lang="en-US" sz="1800" dirty="0">
              <a:latin typeface="Adobe Caslon Pro" panose="0205050205050A020403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 err="1">
                <a:latin typeface="Adobe Caslon Pro" panose="0205050205050A020403" pitchFamily="18" charset="0"/>
              </a:rPr>
              <a:t>Menegakkan</a:t>
            </a:r>
            <a:r>
              <a:rPr lang="en-US" sz="1800" dirty="0">
                <a:latin typeface="Adobe Caslon Pro" panose="0205050205050A020403" pitchFamily="18" charset="0"/>
              </a:rPr>
              <a:t> </a:t>
            </a:r>
            <a:r>
              <a:rPr lang="en-US" sz="1800" dirty="0" err="1">
                <a:latin typeface="Adobe Caslon Pro" panose="0205050205050A020403" pitchFamily="18" charset="0"/>
              </a:rPr>
              <a:t>demokrasi</a:t>
            </a:r>
            <a:r>
              <a:rPr lang="en-US" sz="1800" dirty="0">
                <a:latin typeface="Adobe Caslon Pro" panose="0205050205050A020403" pitchFamily="18" charset="0"/>
              </a:rPr>
              <a:t>.</a:t>
            </a:r>
          </a:p>
          <a:p>
            <a:pPr algn="just"/>
            <a:endParaRPr lang="en-US" sz="2400" dirty="0">
              <a:latin typeface="Adobe Caslon Pro" panose="0205050205050A020403" pitchFamily="18" charset="0"/>
            </a:endParaRPr>
          </a:p>
          <a:p>
            <a:pPr algn="just"/>
            <a:endParaRPr lang="id-ID" sz="2400" dirty="0">
              <a:latin typeface="Adobe Caslon Pro" panose="0205050205050A020403" pitchFamily="18" charset="0"/>
            </a:endParaRPr>
          </a:p>
          <a:p>
            <a:pPr algn="just">
              <a:buNone/>
            </a:pPr>
            <a:br>
              <a:rPr lang="id-ID" sz="2400" dirty="0">
                <a:latin typeface="Adobe Caslon Pro" panose="0205050205050A020403" pitchFamily="18" charset="0"/>
              </a:rPr>
            </a:br>
            <a:br>
              <a:rPr lang="id-ID" sz="2400" dirty="0">
                <a:latin typeface="Adobe Caslon Pro" panose="0205050205050A020403" pitchFamily="18" charset="0"/>
              </a:rPr>
            </a:br>
            <a:endParaRPr lang="id-ID" sz="2400" dirty="0">
              <a:latin typeface="Adobe Caslon Pro" panose="0205050205050A0204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>
                <a:solidFill>
                  <a:schemeClr val="tx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Parameter Kualitas Pemilu</a:t>
            </a:r>
            <a:endParaRPr lang="en-US" dirty="0">
              <a:solidFill>
                <a:schemeClr val="tx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400" b="1" dirty="0" err="1">
                <a:solidFill>
                  <a:srgbClr val="000000"/>
                </a:solidFill>
              </a:rPr>
              <a:t>Menurut</a:t>
            </a:r>
            <a:r>
              <a:rPr lang="en-US" sz="2400" b="1" dirty="0">
                <a:solidFill>
                  <a:srgbClr val="000000"/>
                </a:solidFill>
              </a:rPr>
              <a:t> Dr. </a:t>
            </a:r>
            <a:r>
              <a:rPr lang="en-US" sz="2400" b="1" dirty="0" err="1">
                <a:solidFill>
                  <a:srgbClr val="000000"/>
                </a:solidFill>
              </a:rPr>
              <a:t>Wahyudi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Kumorotomo</a:t>
            </a:r>
            <a:endParaRPr lang="en-US" sz="2400" b="1" dirty="0">
              <a:solidFill>
                <a:srgbClr val="000000"/>
              </a:solidFill>
            </a:endParaRP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id-ID" sz="2400" dirty="0">
                <a:solidFill>
                  <a:srgbClr val="000000"/>
                </a:solidFill>
              </a:rPr>
              <a:t>Demokratis (persaingan sehat, jujur, adil, aman)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id-ID" sz="2400" dirty="0">
                <a:solidFill>
                  <a:srgbClr val="000000"/>
                </a:solidFill>
              </a:rPr>
              <a:t>Terciptanya infrastruktur politik (DPR, presiden) yg kuat dan berkualitas 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id-ID" sz="2400" dirty="0">
                <a:solidFill>
                  <a:srgbClr val="000000"/>
                </a:solidFill>
              </a:rPr>
              <a:t>Derajat keterwakilan yg optimal; mengurangi kemungkinan </a:t>
            </a:r>
            <a:r>
              <a:rPr lang="id-ID" sz="2400" i="1" dirty="0">
                <a:solidFill>
                  <a:srgbClr val="000000"/>
                </a:solidFill>
              </a:rPr>
              <a:t>over-representation</a:t>
            </a:r>
            <a:r>
              <a:rPr lang="id-ID" sz="2400" dirty="0">
                <a:solidFill>
                  <a:srgbClr val="000000"/>
                </a:solidFill>
              </a:rPr>
              <a:t> di daerah tertentu dan </a:t>
            </a:r>
            <a:r>
              <a:rPr lang="id-ID" sz="2400" i="1" dirty="0">
                <a:solidFill>
                  <a:srgbClr val="000000"/>
                </a:solidFill>
              </a:rPr>
              <a:t>under-representation</a:t>
            </a:r>
            <a:r>
              <a:rPr lang="id-ID" sz="2400" dirty="0">
                <a:solidFill>
                  <a:srgbClr val="000000"/>
                </a:solidFill>
              </a:rPr>
              <a:t> di daerah lainnya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id-ID" sz="2400" dirty="0">
                <a:solidFill>
                  <a:srgbClr val="000000"/>
                </a:solidFill>
              </a:rPr>
              <a:t>Menyeluruh &amp; tuntas; peraturan yg jelas, tanpa intervensi pemerintah atau pihak tertentu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id-ID" sz="2400" dirty="0">
                <a:solidFill>
                  <a:srgbClr val="000000"/>
                </a:solidFill>
              </a:rPr>
              <a:t>Praktis, tidak rumit dan mudah dilaksanakan.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58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SISTEM PEMILIHAN UMUM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Pemilihan</a:t>
            </a:r>
            <a:r>
              <a:rPr lang="en-US" sz="2400" b="1" dirty="0"/>
              <a:t> </a:t>
            </a:r>
            <a:r>
              <a:rPr lang="en-US" sz="2400" b="1" dirty="0" err="1"/>
              <a:t>Organis</a:t>
            </a:r>
            <a:r>
              <a:rPr lang="en-US" sz="2400" b="1" dirty="0"/>
              <a:t> </a:t>
            </a:r>
            <a:r>
              <a:rPr lang="en-US" sz="2400" dirty="0" err="1"/>
              <a:t>yakni</a:t>
            </a:r>
            <a:r>
              <a:rPr lang="en-US" sz="2400" dirty="0"/>
              <a:t> Dalam </a:t>
            </a:r>
            <a:r>
              <a:rPr lang="en-US" sz="2400" u="sng" dirty="0" err="1"/>
              <a:t>Sistem</a:t>
            </a:r>
            <a:r>
              <a:rPr lang="en-US" sz="2400" u="sng" dirty="0"/>
              <a:t> </a:t>
            </a:r>
            <a:r>
              <a:rPr lang="en-US" sz="2400" u="sng" dirty="0" err="1"/>
              <a:t>Organis</a:t>
            </a:r>
            <a:r>
              <a:rPr lang="en-US" sz="2400" dirty="0"/>
              <a:t>, </a:t>
            </a:r>
            <a:r>
              <a:rPr lang="en-US" sz="2400" dirty="0" err="1"/>
              <a:t>rakyat</a:t>
            </a:r>
            <a:r>
              <a:rPr lang="en-US" sz="2400" dirty="0"/>
              <a:t> </a:t>
            </a:r>
            <a:r>
              <a:rPr lang="en-US" sz="2400" dirty="0" err="1"/>
              <a:t>dipandang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individu-individu</a:t>
            </a:r>
            <a:r>
              <a:rPr lang="en-US" sz="2400" dirty="0"/>
              <a:t> yang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bersama-bersama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beraneka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persekutuan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geneaologi</a:t>
            </a:r>
            <a:r>
              <a:rPr lang="en-US" sz="2400" dirty="0"/>
              <a:t> (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tangga</a:t>
            </a:r>
            <a:r>
              <a:rPr lang="en-US" sz="2400" dirty="0"/>
              <a:t>) </a:t>
            </a:r>
          </a:p>
          <a:p>
            <a:pPr algn="just"/>
            <a:r>
              <a:rPr lang="en-US" sz="2400" b="1" u="sng" dirty="0" err="1"/>
              <a:t>sistem</a:t>
            </a:r>
            <a:r>
              <a:rPr lang="en-US" sz="2400" b="1" u="sng" dirty="0"/>
              <a:t> </a:t>
            </a:r>
            <a:r>
              <a:rPr lang="en-US" sz="2400" b="1" u="sng" dirty="0" err="1"/>
              <a:t>Pemilihan</a:t>
            </a:r>
            <a:r>
              <a:rPr lang="en-US" sz="2400" b="1" u="sng" dirty="0"/>
              <a:t> </a:t>
            </a:r>
            <a:r>
              <a:rPr lang="en-US" sz="2400" b="1" u="sng" dirty="0" err="1"/>
              <a:t>mekanis</a:t>
            </a:r>
            <a:r>
              <a:rPr lang="en-US" sz="2400" dirty="0"/>
              <a:t>,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partai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mengorganisir</a:t>
            </a:r>
            <a:r>
              <a:rPr lang="en-US" sz="2400" dirty="0"/>
              <a:t> </a:t>
            </a:r>
            <a:r>
              <a:rPr lang="en-US" sz="2400" dirty="0" err="1"/>
              <a:t>pemilihan-pemilihan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partai</a:t>
            </a:r>
            <a:r>
              <a:rPr lang="en-US" sz="2400" dirty="0"/>
              <a:t> </a:t>
            </a:r>
            <a:r>
              <a:rPr lang="en-US" sz="2400" dirty="0" err="1"/>
              <a:t>partai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partai</a:t>
            </a:r>
            <a:r>
              <a:rPr lang="en-US" sz="2400" dirty="0"/>
              <a:t>,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partai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multi </a:t>
            </a:r>
            <a:r>
              <a:rPr lang="en-US" sz="2400" dirty="0" err="1"/>
              <a:t>partai</a:t>
            </a:r>
            <a:r>
              <a:rPr lang="en-US" sz="2400" dirty="0"/>
              <a:t>.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mekanis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dilaksanakan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,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perwakilan</a:t>
            </a:r>
            <a:r>
              <a:rPr lang="en-US" sz="2400" b="1" dirty="0"/>
              <a:t> </a:t>
            </a:r>
            <a:r>
              <a:rPr lang="en-US" sz="2400" b="1" dirty="0" err="1"/>
              <a:t>distrik</a:t>
            </a:r>
            <a:r>
              <a:rPr lang="en-US" sz="2400" b="1" dirty="0"/>
              <a:t>/</a:t>
            </a:r>
            <a:r>
              <a:rPr lang="en-US" sz="2400" b="1" i="1" dirty="0"/>
              <a:t>single member constituency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perwakilan</a:t>
            </a:r>
            <a:r>
              <a:rPr lang="en-US" sz="2400" b="1" dirty="0"/>
              <a:t> </a:t>
            </a:r>
            <a:r>
              <a:rPr lang="en-US" sz="2400" b="1" dirty="0" err="1"/>
              <a:t>proposional</a:t>
            </a:r>
            <a:r>
              <a:rPr lang="en-US" sz="2400" b="1" dirty="0"/>
              <a:t>/ </a:t>
            </a:r>
            <a:r>
              <a:rPr lang="en-US" sz="2400" b="1" i="1" dirty="0"/>
              <a:t>multi member constituencies</a:t>
            </a:r>
            <a:endParaRPr lang="en-US" sz="24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555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6EF6E9-7B01-56DA-8A88-496513180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76672"/>
            <a:ext cx="8280920" cy="5611651"/>
          </a:xfrm>
        </p:spPr>
      </p:pic>
    </p:spTree>
    <p:extLst>
      <p:ext uri="{BB962C8B-B14F-4D97-AF65-F5344CB8AC3E}">
        <p14:creationId xmlns:p14="http://schemas.microsoft.com/office/powerpoint/2010/main" val="53308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8B71B6-E107-A2D2-4BD2-0CFA7EB1E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8640"/>
            <a:ext cx="7886700" cy="5930425"/>
          </a:xfrm>
        </p:spPr>
      </p:pic>
    </p:spTree>
    <p:extLst>
      <p:ext uri="{BB962C8B-B14F-4D97-AF65-F5344CB8AC3E}">
        <p14:creationId xmlns:p14="http://schemas.microsoft.com/office/powerpoint/2010/main" val="75716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8493-A3F2-5454-999B-577B6DAB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PLURALITAS</a:t>
            </a:r>
            <a:r>
              <a:rPr lang="en-US" dirty="0"/>
              <a:t>/</a:t>
            </a:r>
            <a:r>
              <a:rPr lang="en-US" dirty="0" err="1"/>
              <a:t>MAYORITAS</a:t>
            </a:r>
            <a:endParaRPr lang="en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59A0F6-BEE0-9525-B4CB-B9D599B1B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741" y="1825625"/>
            <a:ext cx="6902517" cy="4351338"/>
          </a:xfrm>
        </p:spPr>
      </p:pic>
    </p:spTree>
    <p:extLst>
      <p:ext uri="{BB962C8B-B14F-4D97-AF65-F5344CB8AC3E}">
        <p14:creationId xmlns:p14="http://schemas.microsoft.com/office/powerpoint/2010/main" val="256290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0DAE-2646-A13B-DD2F-4256974F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PENGHITUNGAN</a:t>
            </a:r>
            <a:r>
              <a:rPr lang="en-US" dirty="0"/>
              <a:t> </a:t>
            </a:r>
            <a:r>
              <a:rPr lang="en-US" dirty="0" err="1"/>
              <a:t>KURSI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2C496E-AE04-6018-72E4-C2203310F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825625"/>
            <a:ext cx="7226394" cy="4351338"/>
          </a:xfrm>
        </p:spPr>
      </p:pic>
    </p:spTree>
    <p:extLst>
      <p:ext uri="{BB962C8B-B14F-4D97-AF65-F5344CB8AC3E}">
        <p14:creationId xmlns:p14="http://schemas.microsoft.com/office/powerpoint/2010/main" val="365414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1329</Words>
  <Application>Microsoft Office PowerPoint</Application>
  <PresentationFormat>On-screen Show (4:3)</PresentationFormat>
  <Paragraphs>94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Adobe Caslon Pro</vt:lpstr>
      <vt:lpstr>Aparajita</vt:lpstr>
      <vt:lpstr>Arial</vt:lpstr>
      <vt:lpstr>Calibri</vt:lpstr>
      <vt:lpstr>Calibri Light</vt:lpstr>
      <vt:lpstr>Levenim MT</vt:lpstr>
      <vt:lpstr>Times New Roman</vt:lpstr>
      <vt:lpstr>Wingdings</vt:lpstr>
      <vt:lpstr>Office Theme</vt:lpstr>
      <vt:lpstr>SISTEM PEMILIHAN UMUM </vt:lpstr>
      <vt:lpstr>PowerPoint Presentation</vt:lpstr>
      <vt:lpstr>Pendahuluan: Apa itu sistem pemilu? </vt:lpstr>
      <vt:lpstr>Parameter Kualitas Pemilu</vt:lpstr>
      <vt:lpstr>SISTEM PEMILIHAN UMUM</vt:lpstr>
      <vt:lpstr>PowerPoint Presentation</vt:lpstr>
      <vt:lpstr>PowerPoint Presentation</vt:lpstr>
      <vt:lpstr>SISTEM PLURALITAS/MAYORITAS</vt:lpstr>
      <vt:lpstr>CARA PENGHITUNGAN KURSI</vt:lpstr>
      <vt:lpstr>PowerPoint Presentation</vt:lpstr>
      <vt:lpstr>SISTEM DISTRIK</vt:lpstr>
      <vt:lpstr>Kelebihan Sistem Distrik </vt:lpstr>
      <vt:lpstr>Kelemahan Sistem Distrik </vt:lpstr>
      <vt:lpstr>Kelemahan Sistem Distrik</vt:lpstr>
      <vt:lpstr>SISTEM PROPOSIONAL</vt:lpstr>
      <vt:lpstr>PROPORSIONAL</vt:lpstr>
      <vt:lpstr>PROPORSIONAL</vt:lpstr>
      <vt:lpstr>PowerPoint Presentation</vt:lpstr>
      <vt:lpstr>DAPIL DAN ALOKASI KURSI PROVINSI PAPUA BARAT DAYA PADA PILLEG DPR 2024</vt:lpstr>
      <vt:lpstr>PowerPoint Presentation</vt:lpstr>
      <vt:lpstr>Kelebihan Sistem Proposional</vt:lpstr>
      <vt:lpstr>Kelemahan Sistem Proposional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PEMILIHAN UMUM DI INDONESIA</dc:title>
  <dc:creator>ProBook</dc:creator>
  <cp:lastModifiedBy>dwi handayani</cp:lastModifiedBy>
  <cp:revision>59</cp:revision>
  <dcterms:created xsi:type="dcterms:W3CDTF">2015-01-14T08:47:15Z</dcterms:created>
  <dcterms:modified xsi:type="dcterms:W3CDTF">2024-11-09T08:01:51Z</dcterms:modified>
</cp:coreProperties>
</file>