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4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318" r:id="rId10"/>
    <p:sldId id="319" r:id="rId11"/>
    <p:sldId id="294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264" r:id="rId22"/>
    <p:sldId id="265" r:id="rId23"/>
    <p:sldId id="266" r:id="rId24"/>
    <p:sldId id="269" r:id="rId25"/>
    <p:sldId id="267" r:id="rId26"/>
    <p:sldId id="271" r:id="rId27"/>
    <p:sldId id="272" r:id="rId28"/>
    <p:sldId id="273" r:id="rId29"/>
    <p:sldId id="274" r:id="rId30"/>
    <p:sldId id="275" r:id="rId31"/>
    <p:sldId id="276" r:id="rId32"/>
    <p:sldId id="279" r:id="rId33"/>
    <p:sldId id="280" r:id="rId34"/>
    <p:sldId id="281" r:id="rId35"/>
    <p:sldId id="282" r:id="rId36"/>
    <p:sldId id="285" r:id="rId37"/>
    <p:sldId id="288" r:id="rId38"/>
    <p:sldId id="289" r:id="rId39"/>
    <p:sldId id="290" r:id="rId40"/>
    <p:sldId id="291" r:id="rId41"/>
    <p:sldId id="283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4679"/>
  </p:normalViewPr>
  <p:slideViewPr>
    <p:cSldViewPr>
      <p:cViewPr varScale="1">
        <p:scale>
          <a:sx n="104" d="100"/>
          <a:sy n="104" d="100"/>
        </p:scale>
        <p:origin x="188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2A64B-B7CE-453A-8A8D-60CC9CCCDCF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id-ID"/>
        </a:p>
      </dgm:t>
    </dgm:pt>
    <dgm:pt modelId="{3CE67590-B146-42F8-811B-2F904A7C29D9}">
      <dgm:prSet phldrT="[Text]" phldr="1"/>
      <dgm:spPr/>
      <dgm:t>
        <a:bodyPr/>
        <a:lstStyle/>
        <a:p>
          <a:endParaRPr lang="id-ID"/>
        </a:p>
      </dgm:t>
    </dgm:pt>
    <dgm:pt modelId="{F6013A97-6231-4D07-87CE-792BC69FBE12}" type="parTrans" cxnId="{7330AE19-4056-4AFC-905D-2178688B5010}">
      <dgm:prSet/>
      <dgm:spPr/>
      <dgm:t>
        <a:bodyPr/>
        <a:lstStyle/>
        <a:p>
          <a:endParaRPr lang="id-ID"/>
        </a:p>
      </dgm:t>
    </dgm:pt>
    <dgm:pt modelId="{67272FBB-55BB-4553-882E-5B75EB425F1A}" type="sibTrans" cxnId="{7330AE19-4056-4AFC-905D-2178688B5010}">
      <dgm:prSet/>
      <dgm:spPr/>
      <dgm:t>
        <a:bodyPr/>
        <a:lstStyle/>
        <a:p>
          <a:endParaRPr lang="id-ID"/>
        </a:p>
      </dgm:t>
    </dgm:pt>
    <dgm:pt modelId="{07E33A0B-210F-4BF0-9FF5-B1677442B910}">
      <dgm:prSet phldrT="[Text]" phldr="1"/>
      <dgm:spPr/>
      <dgm:t>
        <a:bodyPr/>
        <a:lstStyle/>
        <a:p>
          <a:endParaRPr lang="id-ID"/>
        </a:p>
      </dgm:t>
    </dgm:pt>
    <dgm:pt modelId="{BAEA4969-6AE9-46FC-AB0C-BC543C46899A}" type="parTrans" cxnId="{78D5178D-4B03-4583-9EF2-92C7E82CF93C}">
      <dgm:prSet/>
      <dgm:spPr/>
      <dgm:t>
        <a:bodyPr/>
        <a:lstStyle/>
        <a:p>
          <a:endParaRPr lang="id-ID"/>
        </a:p>
      </dgm:t>
    </dgm:pt>
    <dgm:pt modelId="{89C8A734-18EB-4CCC-81FA-E21812189532}" type="sibTrans" cxnId="{78D5178D-4B03-4583-9EF2-92C7E82CF93C}">
      <dgm:prSet/>
      <dgm:spPr/>
      <dgm:t>
        <a:bodyPr/>
        <a:lstStyle/>
        <a:p>
          <a:endParaRPr lang="id-ID"/>
        </a:p>
      </dgm:t>
    </dgm:pt>
    <dgm:pt modelId="{0DA0DCB1-78AD-443C-85A6-941BCD3E972D}">
      <dgm:prSet phldrT="[Text]" phldr="1"/>
      <dgm:spPr/>
      <dgm:t>
        <a:bodyPr/>
        <a:lstStyle/>
        <a:p>
          <a:endParaRPr lang="id-ID"/>
        </a:p>
      </dgm:t>
    </dgm:pt>
    <dgm:pt modelId="{CD7D5E64-6CBF-4361-AA20-B72538039B1C}" type="parTrans" cxnId="{66617F6C-58DC-4859-9702-A9EB99A8A7C8}">
      <dgm:prSet/>
      <dgm:spPr/>
      <dgm:t>
        <a:bodyPr/>
        <a:lstStyle/>
        <a:p>
          <a:endParaRPr lang="id-ID"/>
        </a:p>
      </dgm:t>
    </dgm:pt>
    <dgm:pt modelId="{9ACB51AA-9AF6-47E6-84E5-E630E02D0F1A}" type="sibTrans" cxnId="{66617F6C-58DC-4859-9702-A9EB99A8A7C8}">
      <dgm:prSet/>
      <dgm:spPr/>
      <dgm:t>
        <a:bodyPr/>
        <a:lstStyle/>
        <a:p>
          <a:endParaRPr lang="id-ID"/>
        </a:p>
      </dgm:t>
    </dgm:pt>
    <dgm:pt modelId="{4CB6502C-DC58-4061-8290-3923ADDC14B1}">
      <dgm:prSet phldrT="[Text]" phldr="1"/>
      <dgm:spPr/>
      <dgm:t>
        <a:bodyPr/>
        <a:lstStyle/>
        <a:p>
          <a:endParaRPr lang="id-ID"/>
        </a:p>
      </dgm:t>
    </dgm:pt>
    <dgm:pt modelId="{69965B6B-BE0B-4B70-A965-3878AF528076}" type="parTrans" cxnId="{7C3318DA-5FE9-4CB0-9A3F-6DD39840E908}">
      <dgm:prSet/>
      <dgm:spPr/>
      <dgm:t>
        <a:bodyPr/>
        <a:lstStyle/>
        <a:p>
          <a:endParaRPr lang="id-ID"/>
        </a:p>
      </dgm:t>
    </dgm:pt>
    <dgm:pt modelId="{D2ED655A-FD06-4A8F-A832-9EE341EAAD14}" type="sibTrans" cxnId="{7C3318DA-5FE9-4CB0-9A3F-6DD39840E908}">
      <dgm:prSet/>
      <dgm:spPr/>
      <dgm:t>
        <a:bodyPr/>
        <a:lstStyle/>
        <a:p>
          <a:endParaRPr lang="id-ID"/>
        </a:p>
      </dgm:t>
    </dgm:pt>
    <dgm:pt modelId="{CE754B79-E3F5-4445-B912-68536B8F41D7}">
      <dgm:prSet phldrT="[Text]" phldr="1"/>
      <dgm:spPr/>
      <dgm:t>
        <a:bodyPr/>
        <a:lstStyle/>
        <a:p>
          <a:endParaRPr lang="id-ID"/>
        </a:p>
      </dgm:t>
    </dgm:pt>
    <dgm:pt modelId="{748C202A-71E8-4C2B-A622-9C4F02AEA5C8}" type="parTrans" cxnId="{74830BE6-BCA3-44A0-A505-D1D236C90D01}">
      <dgm:prSet/>
      <dgm:spPr/>
      <dgm:t>
        <a:bodyPr/>
        <a:lstStyle/>
        <a:p>
          <a:endParaRPr lang="id-ID"/>
        </a:p>
      </dgm:t>
    </dgm:pt>
    <dgm:pt modelId="{01AE080C-4CE9-431C-8EFB-00F41AC2B721}" type="sibTrans" cxnId="{74830BE6-BCA3-44A0-A505-D1D236C90D01}">
      <dgm:prSet/>
      <dgm:spPr/>
      <dgm:t>
        <a:bodyPr/>
        <a:lstStyle/>
        <a:p>
          <a:endParaRPr lang="id-ID"/>
        </a:p>
      </dgm:t>
    </dgm:pt>
    <dgm:pt modelId="{7B179980-8E7A-4B51-9392-7058619F0898}">
      <dgm:prSet phldrT="[Text]" phldr="1"/>
      <dgm:spPr/>
      <dgm:t>
        <a:bodyPr/>
        <a:lstStyle/>
        <a:p>
          <a:endParaRPr lang="id-ID"/>
        </a:p>
      </dgm:t>
    </dgm:pt>
    <dgm:pt modelId="{BB93D3AB-7037-4E58-98CA-3E06261B166A}" type="parTrans" cxnId="{AC40C631-E80F-4D4C-9181-92B4C8602A2F}">
      <dgm:prSet/>
      <dgm:spPr/>
      <dgm:t>
        <a:bodyPr/>
        <a:lstStyle/>
        <a:p>
          <a:endParaRPr lang="id-ID"/>
        </a:p>
      </dgm:t>
    </dgm:pt>
    <dgm:pt modelId="{74EE1993-4B84-4E66-81E6-107C8F857FBE}" type="sibTrans" cxnId="{AC40C631-E80F-4D4C-9181-92B4C8602A2F}">
      <dgm:prSet/>
      <dgm:spPr/>
      <dgm:t>
        <a:bodyPr/>
        <a:lstStyle/>
        <a:p>
          <a:endParaRPr lang="id-ID"/>
        </a:p>
      </dgm:t>
    </dgm:pt>
    <dgm:pt modelId="{05558D84-B09D-4EA3-B617-2F8D921CA98C}">
      <dgm:prSet phldrT="[Text]" phldr="1"/>
      <dgm:spPr/>
      <dgm:t>
        <a:bodyPr/>
        <a:lstStyle/>
        <a:p>
          <a:endParaRPr lang="id-ID"/>
        </a:p>
      </dgm:t>
    </dgm:pt>
    <dgm:pt modelId="{71BD0677-A50D-4594-B5BD-85CA9E9B5058}" type="parTrans" cxnId="{AB241A30-C42C-4CD0-8F74-5C05A7BFD91D}">
      <dgm:prSet/>
      <dgm:spPr/>
      <dgm:t>
        <a:bodyPr/>
        <a:lstStyle/>
        <a:p>
          <a:endParaRPr lang="id-ID"/>
        </a:p>
      </dgm:t>
    </dgm:pt>
    <dgm:pt modelId="{871B4F7D-FC7A-4BC5-8335-915011EFCFFC}" type="sibTrans" cxnId="{AB241A30-C42C-4CD0-8F74-5C05A7BFD91D}">
      <dgm:prSet/>
      <dgm:spPr/>
      <dgm:t>
        <a:bodyPr/>
        <a:lstStyle/>
        <a:p>
          <a:endParaRPr lang="id-ID"/>
        </a:p>
      </dgm:t>
    </dgm:pt>
    <dgm:pt modelId="{22071705-639F-4133-BE2D-6354C69E5258}">
      <dgm:prSet phldrT="[Text]" phldr="1"/>
      <dgm:spPr/>
      <dgm:t>
        <a:bodyPr/>
        <a:lstStyle/>
        <a:p>
          <a:endParaRPr lang="id-ID"/>
        </a:p>
      </dgm:t>
    </dgm:pt>
    <dgm:pt modelId="{3B9E4B87-636A-4FF6-B122-FBB8C251C24F}" type="parTrans" cxnId="{DD9B7F15-C495-4FE8-883D-2B45BE08D538}">
      <dgm:prSet/>
      <dgm:spPr/>
      <dgm:t>
        <a:bodyPr/>
        <a:lstStyle/>
        <a:p>
          <a:endParaRPr lang="id-ID"/>
        </a:p>
      </dgm:t>
    </dgm:pt>
    <dgm:pt modelId="{C09DE877-A729-4DCA-A1BE-686DE4CAA9D1}" type="sibTrans" cxnId="{DD9B7F15-C495-4FE8-883D-2B45BE08D538}">
      <dgm:prSet/>
      <dgm:spPr/>
      <dgm:t>
        <a:bodyPr/>
        <a:lstStyle/>
        <a:p>
          <a:endParaRPr lang="id-ID"/>
        </a:p>
      </dgm:t>
    </dgm:pt>
    <dgm:pt modelId="{6D40F8EA-F1C2-40EF-9DF8-2E0A79E1C3AB}" type="pres">
      <dgm:prSet presAssocID="{C302A64B-B7CE-453A-8A8D-60CC9CCCDCF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F4486DB-B15F-4B22-BD55-44C1490CDD0E}" type="pres">
      <dgm:prSet presAssocID="{3CE67590-B146-42F8-811B-2F904A7C29D9}" presName="circle1" presStyleLbl="node1" presStyleIdx="0" presStyleCnt="3"/>
      <dgm:spPr/>
    </dgm:pt>
    <dgm:pt modelId="{EFD90CC2-A7CC-4AF6-9064-E3A424929839}" type="pres">
      <dgm:prSet presAssocID="{3CE67590-B146-42F8-811B-2F904A7C29D9}" presName="space" presStyleCnt="0"/>
      <dgm:spPr/>
    </dgm:pt>
    <dgm:pt modelId="{1DD6AD99-F4B4-44C0-BA01-A550A1586782}" type="pres">
      <dgm:prSet presAssocID="{3CE67590-B146-42F8-811B-2F904A7C29D9}" presName="rect1" presStyleLbl="alignAcc1" presStyleIdx="0" presStyleCnt="3"/>
      <dgm:spPr/>
    </dgm:pt>
    <dgm:pt modelId="{6517D330-6DD8-4CA8-BF5A-B4EA64B38314}" type="pres">
      <dgm:prSet presAssocID="{0DA0DCB1-78AD-443C-85A6-941BCD3E972D}" presName="vertSpace2" presStyleLbl="node1" presStyleIdx="0" presStyleCnt="3"/>
      <dgm:spPr/>
    </dgm:pt>
    <dgm:pt modelId="{45C80ED8-41EF-4F20-8C76-A0470DEBF724}" type="pres">
      <dgm:prSet presAssocID="{0DA0DCB1-78AD-443C-85A6-941BCD3E972D}" presName="circle2" presStyleLbl="node1" presStyleIdx="1" presStyleCnt="3"/>
      <dgm:spPr/>
    </dgm:pt>
    <dgm:pt modelId="{DADAD88E-B5DC-4D30-95ED-C421FE4087C7}" type="pres">
      <dgm:prSet presAssocID="{0DA0DCB1-78AD-443C-85A6-941BCD3E972D}" presName="rect2" presStyleLbl="alignAcc1" presStyleIdx="1" presStyleCnt="3"/>
      <dgm:spPr/>
    </dgm:pt>
    <dgm:pt modelId="{B71F42B1-78ED-411B-B498-51D0D5A9709E}" type="pres">
      <dgm:prSet presAssocID="{7B179980-8E7A-4B51-9392-7058619F0898}" presName="vertSpace3" presStyleLbl="node1" presStyleIdx="1" presStyleCnt="3"/>
      <dgm:spPr/>
    </dgm:pt>
    <dgm:pt modelId="{3204F6DE-6B47-4A1E-B7BC-CA1795083DEA}" type="pres">
      <dgm:prSet presAssocID="{7B179980-8E7A-4B51-9392-7058619F0898}" presName="circle3" presStyleLbl="node1" presStyleIdx="2" presStyleCnt="3"/>
      <dgm:spPr/>
    </dgm:pt>
    <dgm:pt modelId="{AA9349B7-34E2-4B28-ACBE-AAFD47952EB7}" type="pres">
      <dgm:prSet presAssocID="{7B179980-8E7A-4B51-9392-7058619F0898}" presName="rect3" presStyleLbl="alignAcc1" presStyleIdx="2" presStyleCnt="3"/>
      <dgm:spPr/>
    </dgm:pt>
    <dgm:pt modelId="{CB40763D-5639-4759-A1F4-5F0ABBFC2606}" type="pres">
      <dgm:prSet presAssocID="{3CE67590-B146-42F8-811B-2F904A7C29D9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38BA5E53-0B12-43B9-A898-589A653821C2}" type="pres">
      <dgm:prSet presAssocID="{3CE67590-B146-42F8-811B-2F904A7C29D9}" presName="rect1ChTx" presStyleLbl="alignAcc1" presStyleIdx="2" presStyleCnt="3">
        <dgm:presLayoutVars>
          <dgm:bulletEnabled val="1"/>
        </dgm:presLayoutVars>
      </dgm:prSet>
      <dgm:spPr/>
    </dgm:pt>
    <dgm:pt modelId="{F57A00A6-4ADC-4EFC-8B76-490E35158A61}" type="pres">
      <dgm:prSet presAssocID="{0DA0DCB1-78AD-443C-85A6-941BCD3E972D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0C4E29D-2F9D-497B-8B84-95ABA0C57FEF}" type="pres">
      <dgm:prSet presAssocID="{0DA0DCB1-78AD-443C-85A6-941BCD3E972D}" presName="rect2ChTx" presStyleLbl="alignAcc1" presStyleIdx="2" presStyleCnt="3">
        <dgm:presLayoutVars>
          <dgm:bulletEnabled val="1"/>
        </dgm:presLayoutVars>
      </dgm:prSet>
      <dgm:spPr/>
    </dgm:pt>
    <dgm:pt modelId="{77E2A021-F640-4378-AFEB-5ED227BBDF66}" type="pres">
      <dgm:prSet presAssocID="{7B179980-8E7A-4B51-9392-7058619F0898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E1BB332A-754E-4014-8749-A7E43858E309}" type="pres">
      <dgm:prSet presAssocID="{7B179980-8E7A-4B51-9392-7058619F0898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D9B7F15-C495-4FE8-883D-2B45BE08D538}" srcId="{7B179980-8E7A-4B51-9392-7058619F0898}" destId="{22071705-639F-4133-BE2D-6354C69E5258}" srcOrd="1" destOrd="0" parTransId="{3B9E4B87-636A-4FF6-B122-FBB8C251C24F}" sibTransId="{C09DE877-A729-4DCA-A1BE-686DE4CAA9D1}"/>
    <dgm:cxn modelId="{7330AE19-4056-4AFC-905D-2178688B5010}" srcId="{C302A64B-B7CE-453A-8A8D-60CC9CCCDCF1}" destId="{3CE67590-B146-42F8-811B-2F904A7C29D9}" srcOrd="0" destOrd="0" parTransId="{F6013A97-6231-4D07-87CE-792BC69FBE12}" sibTransId="{67272FBB-55BB-4553-882E-5B75EB425F1A}"/>
    <dgm:cxn modelId="{1ACF2B1B-9BDD-46F8-B7E0-363B00EC1A5C}" type="presOf" srcId="{CE754B79-E3F5-4445-B912-68536B8F41D7}" destId="{E0C4E29D-2F9D-497B-8B84-95ABA0C57FEF}" srcOrd="0" destOrd="1" presId="urn:microsoft.com/office/officeart/2005/8/layout/target3"/>
    <dgm:cxn modelId="{27B8262C-F9CD-40D0-BF88-6EE28F7BEA01}" type="presOf" srcId="{3CE67590-B146-42F8-811B-2F904A7C29D9}" destId="{1DD6AD99-F4B4-44C0-BA01-A550A1586782}" srcOrd="0" destOrd="0" presId="urn:microsoft.com/office/officeart/2005/8/layout/target3"/>
    <dgm:cxn modelId="{AB241A30-C42C-4CD0-8F74-5C05A7BFD91D}" srcId="{7B179980-8E7A-4B51-9392-7058619F0898}" destId="{05558D84-B09D-4EA3-B617-2F8D921CA98C}" srcOrd="0" destOrd="0" parTransId="{71BD0677-A50D-4594-B5BD-85CA9E9B5058}" sibTransId="{871B4F7D-FC7A-4BC5-8335-915011EFCFFC}"/>
    <dgm:cxn modelId="{AC40C631-E80F-4D4C-9181-92B4C8602A2F}" srcId="{C302A64B-B7CE-453A-8A8D-60CC9CCCDCF1}" destId="{7B179980-8E7A-4B51-9392-7058619F0898}" srcOrd="2" destOrd="0" parTransId="{BB93D3AB-7037-4E58-98CA-3E06261B166A}" sibTransId="{74EE1993-4B84-4E66-81E6-107C8F857FBE}"/>
    <dgm:cxn modelId="{21356532-E839-4BA3-9652-F1E8187606DF}" type="presOf" srcId="{0DA0DCB1-78AD-443C-85A6-941BCD3E972D}" destId="{DADAD88E-B5DC-4D30-95ED-C421FE4087C7}" srcOrd="0" destOrd="0" presId="urn:microsoft.com/office/officeart/2005/8/layout/target3"/>
    <dgm:cxn modelId="{FA519165-DC8D-42F8-8670-639490707804}" type="presOf" srcId="{07E33A0B-210F-4BF0-9FF5-B1677442B910}" destId="{38BA5E53-0B12-43B9-A898-589A653821C2}" srcOrd="0" destOrd="0" presId="urn:microsoft.com/office/officeart/2005/8/layout/target3"/>
    <dgm:cxn modelId="{66617F6C-58DC-4859-9702-A9EB99A8A7C8}" srcId="{C302A64B-B7CE-453A-8A8D-60CC9CCCDCF1}" destId="{0DA0DCB1-78AD-443C-85A6-941BCD3E972D}" srcOrd="1" destOrd="0" parTransId="{CD7D5E64-6CBF-4361-AA20-B72538039B1C}" sibTransId="{9ACB51AA-9AF6-47E6-84E5-E630E02D0F1A}"/>
    <dgm:cxn modelId="{D83F436D-BE5D-4A71-B556-933D06841F10}" type="presOf" srcId="{7B179980-8E7A-4B51-9392-7058619F0898}" destId="{77E2A021-F640-4378-AFEB-5ED227BBDF66}" srcOrd="1" destOrd="0" presId="urn:microsoft.com/office/officeart/2005/8/layout/target3"/>
    <dgm:cxn modelId="{78D5178D-4B03-4583-9EF2-92C7E82CF93C}" srcId="{3CE67590-B146-42F8-811B-2F904A7C29D9}" destId="{07E33A0B-210F-4BF0-9FF5-B1677442B910}" srcOrd="0" destOrd="0" parTransId="{BAEA4969-6AE9-46FC-AB0C-BC543C46899A}" sibTransId="{89C8A734-18EB-4CCC-81FA-E21812189532}"/>
    <dgm:cxn modelId="{9F724790-589C-4A21-B673-5EE63C380724}" type="presOf" srcId="{22071705-639F-4133-BE2D-6354C69E5258}" destId="{E1BB332A-754E-4014-8749-A7E43858E309}" srcOrd="0" destOrd="1" presId="urn:microsoft.com/office/officeart/2005/8/layout/target3"/>
    <dgm:cxn modelId="{670B30A1-B8A5-437F-BB5D-66F343CF74AF}" type="presOf" srcId="{3CE67590-B146-42F8-811B-2F904A7C29D9}" destId="{CB40763D-5639-4759-A1F4-5F0ABBFC2606}" srcOrd="1" destOrd="0" presId="urn:microsoft.com/office/officeart/2005/8/layout/target3"/>
    <dgm:cxn modelId="{B52482B3-9416-4BB6-80D0-45A5A65C2834}" type="presOf" srcId="{C302A64B-B7CE-453A-8A8D-60CC9CCCDCF1}" destId="{6D40F8EA-F1C2-40EF-9DF8-2E0A79E1C3AB}" srcOrd="0" destOrd="0" presId="urn:microsoft.com/office/officeart/2005/8/layout/target3"/>
    <dgm:cxn modelId="{BB4337C4-36AA-4229-A655-88A57A92DE3E}" type="presOf" srcId="{05558D84-B09D-4EA3-B617-2F8D921CA98C}" destId="{E1BB332A-754E-4014-8749-A7E43858E309}" srcOrd="0" destOrd="0" presId="urn:microsoft.com/office/officeart/2005/8/layout/target3"/>
    <dgm:cxn modelId="{8342E6D0-1BDC-4CE1-8829-7FCC34D07563}" type="presOf" srcId="{0DA0DCB1-78AD-443C-85A6-941BCD3E972D}" destId="{F57A00A6-4ADC-4EFC-8B76-490E35158A61}" srcOrd="1" destOrd="0" presId="urn:microsoft.com/office/officeart/2005/8/layout/target3"/>
    <dgm:cxn modelId="{7C3318DA-5FE9-4CB0-9A3F-6DD39840E908}" srcId="{0DA0DCB1-78AD-443C-85A6-941BCD3E972D}" destId="{4CB6502C-DC58-4061-8290-3923ADDC14B1}" srcOrd="0" destOrd="0" parTransId="{69965B6B-BE0B-4B70-A965-3878AF528076}" sibTransId="{D2ED655A-FD06-4A8F-A832-9EE341EAAD14}"/>
    <dgm:cxn modelId="{74830BE6-BCA3-44A0-A505-D1D236C90D01}" srcId="{0DA0DCB1-78AD-443C-85A6-941BCD3E972D}" destId="{CE754B79-E3F5-4445-B912-68536B8F41D7}" srcOrd="1" destOrd="0" parTransId="{748C202A-71E8-4C2B-A622-9C4F02AEA5C8}" sibTransId="{01AE080C-4CE9-431C-8EFB-00F41AC2B721}"/>
    <dgm:cxn modelId="{137A33E6-7676-4B5A-8B89-E209299EBAFA}" type="presOf" srcId="{4CB6502C-DC58-4061-8290-3923ADDC14B1}" destId="{E0C4E29D-2F9D-497B-8B84-95ABA0C57FEF}" srcOrd="0" destOrd="0" presId="urn:microsoft.com/office/officeart/2005/8/layout/target3"/>
    <dgm:cxn modelId="{BA80EBFA-2B82-487D-83FA-3A3C1B02A440}" type="presOf" srcId="{7B179980-8E7A-4B51-9392-7058619F0898}" destId="{AA9349B7-34E2-4B28-ACBE-AAFD47952EB7}" srcOrd="0" destOrd="0" presId="urn:microsoft.com/office/officeart/2005/8/layout/target3"/>
    <dgm:cxn modelId="{5CB205B9-019F-46C1-94C7-1192AADC4A74}" type="presParOf" srcId="{6D40F8EA-F1C2-40EF-9DF8-2E0A79E1C3AB}" destId="{6F4486DB-B15F-4B22-BD55-44C1490CDD0E}" srcOrd="0" destOrd="0" presId="urn:microsoft.com/office/officeart/2005/8/layout/target3"/>
    <dgm:cxn modelId="{B7848E78-8257-4B16-9E0A-A27C81324636}" type="presParOf" srcId="{6D40F8EA-F1C2-40EF-9DF8-2E0A79E1C3AB}" destId="{EFD90CC2-A7CC-4AF6-9064-E3A424929839}" srcOrd="1" destOrd="0" presId="urn:microsoft.com/office/officeart/2005/8/layout/target3"/>
    <dgm:cxn modelId="{BCAFE0D2-AD8D-4974-B844-9A4EBD19844E}" type="presParOf" srcId="{6D40F8EA-F1C2-40EF-9DF8-2E0A79E1C3AB}" destId="{1DD6AD99-F4B4-44C0-BA01-A550A1586782}" srcOrd="2" destOrd="0" presId="urn:microsoft.com/office/officeart/2005/8/layout/target3"/>
    <dgm:cxn modelId="{1B889186-F786-44D5-B5A1-4093BD0090D9}" type="presParOf" srcId="{6D40F8EA-F1C2-40EF-9DF8-2E0A79E1C3AB}" destId="{6517D330-6DD8-4CA8-BF5A-B4EA64B38314}" srcOrd="3" destOrd="0" presId="urn:microsoft.com/office/officeart/2005/8/layout/target3"/>
    <dgm:cxn modelId="{5FE7FAA4-38EA-41C9-AE85-635B3D2B7EB6}" type="presParOf" srcId="{6D40F8EA-F1C2-40EF-9DF8-2E0A79E1C3AB}" destId="{45C80ED8-41EF-4F20-8C76-A0470DEBF724}" srcOrd="4" destOrd="0" presId="urn:microsoft.com/office/officeart/2005/8/layout/target3"/>
    <dgm:cxn modelId="{B640FA5A-6A50-4D83-8C4F-426F5D7EFAAD}" type="presParOf" srcId="{6D40F8EA-F1C2-40EF-9DF8-2E0A79E1C3AB}" destId="{DADAD88E-B5DC-4D30-95ED-C421FE4087C7}" srcOrd="5" destOrd="0" presId="urn:microsoft.com/office/officeart/2005/8/layout/target3"/>
    <dgm:cxn modelId="{A89CDC73-869E-4DFF-84FF-F85952D59DD4}" type="presParOf" srcId="{6D40F8EA-F1C2-40EF-9DF8-2E0A79E1C3AB}" destId="{B71F42B1-78ED-411B-B498-51D0D5A9709E}" srcOrd="6" destOrd="0" presId="urn:microsoft.com/office/officeart/2005/8/layout/target3"/>
    <dgm:cxn modelId="{C86183E3-8D47-411D-9C3E-B290672A91F3}" type="presParOf" srcId="{6D40F8EA-F1C2-40EF-9DF8-2E0A79E1C3AB}" destId="{3204F6DE-6B47-4A1E-B7BC-CA1795083DEA}" srcOrd="7" destOrd="0" presId="urn:microsoft.com/office/officeart/2005/8/layout/target3"/>
    <dgm:cxn modelId="{53011EC2-0E98-4E3E-9D11-4FC79142EED2}" type="presParOf" srcId="{6D40F8EA-F1C2-40EF-9DF8-2E0A79E1C3AB}" destId="{AA9349B7-34E2-4B28-ACBE-AAFD47952EB7}" srcOrd="8" destOrd="0" presId="urn:microsoft.com/office/officeart/2005/8/layout/target3"/>
    <dgm:cxn modelId="{F9B0FDEF-DA0C-4AEB-8832-BC4A3C6AE661}" type="presParOf" srcId="{6D40F8EA-F1C2-40EF-9DF8-2E0A79E1C3AB}" destId="{CB40763D-5639-4759-A1F4-5F0ABBFC2606}" srcOrd="9" destOrd="0" presId="urn:microsoft.com/office/officeart/2005/8/layout/target3"/>
    <dgm:cxn modelId="{FE3FCF0C-7DD5-4CE2-893B-3508DF2E7795}" type="presParOf" srcId="{6D40F8EA-F1C2-40EF-9DF8-2E0A79E1C3AB}" destId="{38BA5E53-0B12-43B9-A898-589A653821C2}" srcOrd="10" destOrd="0" presId="urn:microsoft.com/office/officeart/2005/8/layout/target3"/>
    <dgm:cxn modelId="{98EB3099-C861-4D4F-BF64-C681D04F10A1}" type="presParOf" srcId="{6D40F8EA-F1C2-40EF-9DF8-2E0A79E1C3AB}" destId="{F57A00A6-4ADC-4EFC-8B76-490E35158A61}" srcOrd="11" destOrd="0" presId="urn:microsoft.com/office/officeart/2005/8/layout/target3"/>
    <dgm:cxn modelId="{E14BD3E8-6A60-4B82-A736-5DFCE9DF3283}" type="presParOf" srcId="{6D40F8EA-F1C2-40EF-9DF8-2E0A79E1C3AB}" destId="{E0C4E29D-2F9D-497B-8B84-95ABA0C57FEF}" srcOrd="12" destOrd="0" presId="urn:microsoft.com/office/officeart/2005/8/layout/target3"/>
    <dgm:cxn modelId="{9CA86730-758D-4A61-99FA-F9CE8843EFB0}" type="presParOf" srcId="{6D40F8EA-F1C2-40EF-9DF8-2E0A79E1C3AB}" destId="{77E2A021-F640-4378-AFEB-5ED227BBDF66}" srcOrd="13" destOrd="0" presId="urn:microsoft.com/office/officeart/2005/8/layout/target3"/>
    <dgm:cxn modelId="{0A093AD2-E714-48D1-9811-1FF934672CD9}" type="presParOf" srcId="{6D40F8EA-F1C2-40EF-9DF8-2E0A79E1C3AB}" destId="{E1BB332A-754E-4014-8749-A7E43858E30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112DFE-A7BD-425E-AD89-1A64986BE3E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58EA9FB9-BD02-4083-8F2D-1C7EB8B35078}">
      <dgm:prSet/>
      <dgm:spPr/>
      <dgm:t>
        <a:bodyPr/>
        <a:lstStyle/>
        <a:p>
          <a:pPr rtl="0"/>
          <a:r>
            <a:rPr lang="id-ID"/>
            <a:t>SWOT</a:t>
          </a:r>
        </a:p>
      </dgm:t>
    </dgm:pt>
    <dgm:pt modelId="{C07932B7-3C01-49DF-8B81-9DEB5B6C413B}" type="parTrans" cxnId="{036C99A1-B091-43F9-9108-714B7C5E6AE6}">
      <dgm:prSet/>
      <dgm:spPr/>
      <dgm:t>
        <a:bodyPr/>
        <a:lstStyle/>
        <a:p>
          <a:endParaRPr lang="id-ID"/>
        </a:p>
      </dgm:t>
    </dgm:pt>
    <dgm:pt modelId="{A2C7B928-8D11-4892-997C-805EDA9E49F9}" type="sibTrans" cxnId="{036C99A1-B091-43F9-9108-714B7C5E6AE6}">
      <dgm:prSet/>
      <dgm:spPr/>
      <dgm:t>
        <a:bodyPr/>
        <a:lstStyle/>
        <a:p>
          <a:endParaRPr lang="id-ID"/>
        </a:p>
      </dgm:t>
    </dgm:pt>
    <dgm:pt modelId="{4CFA1C98-59A5-4118-8DA7-5DD613EA99CF}" type="pres">
      <dgm:prSet presAssocID="{B1112DFE-A7BD-425E-AD89-1A64986BE3E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308164E-915C-4B18-9756-69A3AB4C3C74}" type="pres">
      <dgm:prSet presAssocID="{58EA9FB9-BD02-4083-8F2D-1C7EB8B35078}" presName="horFlow" presStyleCnt="0"/>
      <dgm:spPr/>
    </dgm:pt>
    <dgm:pt modelId="{C96477A3-A161-4768-84B8-889EA03C00D0}" type="pres">
      <dgm:prSet presAssocID="{58EA9FB9-BD02-4083-8F2D-1C7EB8B35078}" presName="bigChev" presStyleLbl="node1" presStyleIdx="0" presStyleCnt="1" custLinFactNeighborY="-25343"/>
      <dgm:spPr/>
    </dgm:pt>
  </dgm:ptLst>
  <dgm:cxnLst>
    <dgm:cxn modelId="{DD42377B-48A0-4D08-9BB7-84F58A2BCE43}" type="presOf" srcId="{58EA9FB9-BD02-4083-8F2D-1C7EB8B35078}" destId="{C96477A3-A161-4768-84B8-889EA03C00D0}" srcOrd="0" destOrd="0" presId="urn:microsoft.com/office/officeart/2005/8/layout/lProcess3"/>
    <dgm:cxn modelId="{036C99A1-B091-43F9-9108-714B7C5E6AE6}" srcId="{B1112DFE-A7BD-425E-AD89-1A64986BE3E4}" destId="{58EA9FB9-BD02-4083-8F2D-1C7EB8B35078}" srcOrd="0" destOrd="0" parTransId="{C07932B7-3C01-49DF-8B81-9DEB5B6C413B}" sibTransId="{A2C7B928-8D11-4892-997C-805EDA9E49F9}"/>
    <dgm:cxn modelId="{A2C4A1A1-C506-4D95-A3BE-6A1C58D82246}" type="presOf" srcId="{B1112DFE-A7BD-425E-AD89-1A64986BE3E4}" destId="{4CFA1C98-59A5-4118-8DA7-5DD613EA99CF}" srcOrd="0" destOrd="0" presId="urn:microsoft.com/office/officeart/2005/8/layout/lProcess3"/>
    <dgm:cxn modelId="{3B70D315-9FEE-464F-A7E9-13402D5A7DC2}" type="presParOf" srcId="{4CFA1C98-59A5-4118-8DA7-5DD613EA99CF}" destId="{2308164E-915C-4B18-9756-69A3AB4C3C74}" srcOrd="0" destOrd="0" presId="urn:microsoft.com/office/officeart/2005/8/layout/lProcess3"/>
    <dgm:cxn modelId="{72955634-347A-4A14-A3A9-48E6F62B3BB5}" type="presParOf" srcId="{2308164E-915C-4B18-9756-69A3AB4C3C74}" destId="{C96477A3-A161-4768-84B8-889EA03C00D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CC597-F9D2-4CC8-914F-6895639399CF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7D5F3FFF-ECEC-4141-85F3-424C780B27BF}">
      <dgm:prSet phldrT="[Text]"/>
      <dgm:spPr/>
      <dgm:t>
        <a:bodyPr/>
        <a:lstStyle/>
        <a:p>
          <a:r>
            <a:rPr lang="id-ID" dirty="0"/>
            <a:t>ANALISIS </a:t>
          </a:r>
          <a:r>
            <a:rPr lang="id-ID" dirty="0">
              <a:solidFill>
                <a:srgbClr val="FF0000"/>
              </a:solidFill>
            </a:rPr>
            <a:t>SWOT</a:t>
          </a:r>
        </a:p>
      </dgm:t>
    </dgm:pt>
    <dgm:pt modelId="{CB7AB4A7-F808-4537-B1D4-9E071A8E3C0A}" type="parTrans" cxnId="{8EC8139E-555B-4151-9D8A-E76A87357429}">
      <dgm:prSet/>
      <dgm:spPr/>
      <dgm:t>
        <a:bodyPr/>
        <a:lstStyle/>
        <a:p>
          <a:endParaRPr lang="id-ID"/>
        </a:p>
      </dgm:t>
    </dgm:pt>
    <dgm:pt modelId="{0331B908-176B-482A-A01C-DD0E25B9974B}" type="sibTrans" cxnId="{8EC8139E-555B-4151-9D8A-E76A87357429}">
      <dgm:prSet/>
      <dgm:spPr/>
      <dgm:t>
        <a:bodyPr/>
        <a:lstStyle/>
        <a:p>
          <a:endParaRPr lang="id-ID"/>
        </a:p>
      </dgm:t>
    </dgm:pt>
    <dgm:pt modelId="{DFB3A1C7-31DE-440B-B79F-730D0794894B}">
      <dgm:prSet phldrT="[Text]" custT="1"/>
      <dgm:spPr/>
      <dgm:t>
        <a:bodyPr/>
        <a:lstStyle/>
        <a:p>
          <a:r>
            <a:rPr lang="id-ID" sz="3200" dirty="0"/>
            <a:t>STRENGHT</a:t>
          </a:r>
        </a:p>
        <a:p>
          <a:r>
            <a:rPr lang="id-ID" sz="3200" dirty="0"/>
            <a:t>WEAKNESS</a:t>
          </a:r>
        </a:p>
      </dgm:t>
    </dgm:pt>
    <dgm:pt modelId="{B62CDD7A-1358-476C-8595-25BA4B82B4DB}" type="parTrans" cxnId="{12F002A6-6FAF-400B-971A-A4D610B623EC}">
      <dgm:prSet/>
      <dgm:spPr/>
      <dgm:t>
        <a:bodyPr/>
        <a:lstStyle/>
        <a:p>
          <a:endParaRPr lang="id-ID"/>
        </a:p>
      </dgm:t>
    </dgm:pt>
    <dgm:pt modelId="{AFB36810-FEDF-457E-B88E-F2CC335041D2}" type="sibTrans" cxnId="{12F002A6-6FAF-400B-971A-A4D610B623EC}">
      <dgm:prSet/>
      <dgm:spPr/>
      <dgm:t>
        <a:bodyPr/>
        <a:lstStyle/>
        <a:p>
          <a:r>
            <a:rPr lang="id-ID" dirty="0">
              <a:solidFill>
                <a:srgbClr val="FF0000"/>
              </a:solidFill>
            </a:rPr>
            <a:t>ANALISIS INTERNAL</a:t>
          </a:r>
        </a:p>
      </dgm:t>
    </dgm:pt>
    <dgm:pt modelId="{40114306-0A95-4175-AB9A-62C083292746}">
      <dgm:prSet phldrT="[Text]" custT="1"/>
      <dgm:spPr/>
      <dgm:t>
        <a:bodyPr/>
        <a:lstStyle/>
        <a:p>
          <a:r>
            <a:rPr lang="id-ID" sz="3200" dirty="0"/>
            <a:t>OPPORNITY</a:t>
          </a:r>
        </a:p>
        <a:p>
          <a:r>
            <a:rPr lang="id-ID" sz="3200" dirty="0"/>
            <a:t>THREAT</a:t>
          </a:r>
        </a:p>
      </dgm:t>
    </dgm:pt>
    <dgm:pt modelId="{F7931F95-EF5E-4295-946B-0CB26032484A}" type="parTrans" cxnId="{A7C6CBC2-F46E-4B79-B2F1-75AE43EE19C2}">
      <dgm:prSet/>
      <dgm:spPr/>
      <dgm:t>
        <a:bodyPr/>
        <a:lstStyle/>
        <a:p>
          <a:endParaRPr lang="id-ID"/>
        </a:p>
      </dgm:t>
    </dgm:pt>
    <dgm:pt modelId="{A437F3F8-4B74-496B-8E0A-882053633252}" type="sibTrans" cxnId="{A7C6CBC2-F46E-4B79-B2F1-75AE43EE19C2}">
      <dgm:prSet/>
      <dgm:spPr/>
      <dgm:t>
        <a:bodyPr/>
        <a:lstStyle/>
        <a:p>
          <a:r>
            <a:rPr lang="id-ID" dirty="0">
              <a:solidFill>
                <a:srgbClr val="FF0000"/>
              </a:solidFill>
            </a:rPr>
            <a:t>ANALISIS EKSTERNAL</a:t>
          </a:r>
        </a:p>
      </dgm:t>
    </dgm:pt>
    <dgm:pt modelId="{037D91BF-11AB-47E5-B686-416E8C90315A}" type="pres">
      <dgm:prSet presAssocID="{5F8CC597-F9D2-4CC8-914F-6895639399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7F9FC8-5413-4370-B597-8ABB9C0A3676}" type="pres">
      <dgm:prSet presAssocID="{7D5F3FFF-ECEC-4141-85F3-424C780B27BF}" presName="hierRoot1" presStyleCnt="0">
        <dgm:presLayoutVars>
          <dgm:hierBranch val="init"/>
        </dgm:presLayoutVars>
      </dgm:prSet>
      <dgm:spPr/>
    </dgm:pt>
    <dgm:pt modelId="{947EB9A3-683A-4F9B-92B0-8207AD1B612E}" type="pres">
      <dgm:prSet presAssocID="{7D5F3FFF-ECEC-4141-85F3-424C780B27BF}" presName="rootComposite1" presStyleCnt="0"/>
      <dgm:spPr/>
    </dgm:pt>
    <dgm:pt modelId="{0A12E5AA-9DF7-44B3-AA52-54BF22D1BAC6}" type="pres">
      <dgm:prSet presAssocID="{7D5F3FFF-ECEC-4141-85F3-424C780B27BF}" presName="rootText1" presStyleLbl="node0" presStyleIdx="0" presStyleCnt="1" custLinFactNeighborX="1846">
        <dgm:presLayoutVars>
          <dgm:chMax/>
          <dgm:chPref val="3"/>
        </dgm:presLayoutVars>
      </dgm:prSet>
      <dgm:spPr/>
    </dgm:pt>
    <dgm:pt modelId="{56ACC906-46EB-4AF6-BEBD-2EA0AD730A69}" type="pres">
      <dgm:prSet presAssocID="{7D5F3FFF-ECEC-4141-85F3-424C780B27BF}" presName="titleText1" presStyleLbl="fgAcc0" presStyleIdx="0" presStyleCnt="1" custLinFactY="200000" custLinFactNeighborX="74058" custLinFactNeighborY="270779">
        <dgm:presLayoutVars>
          <dgm:chMax val="0"/>
          <dgm:chPref val="0"/>
        </dgm:presLayoutVars>
      </dgm:prSet>
      <dgm:spPr/>
    </dgm:pt>
    <dgm:pt modelId="{F51AB2A9-7B7B-4879-81E4-C466F24DD00D}" type="pres">
      <dgm:prSet presAssocID="{7D5F3FFF-ECEC-4141-85F3-424C780B27BF}" presName="rootConnector1" presStyleLbl="node1" presStyleIdx="0" presStyleCnt="2"/>
      <dgm:spPr/>
    </dgm:pt>
    <dgm:pt modelId="{3C54F650-B359-4B04-AD21-6EFE4DD37CDE}" type="pres">
      <dgm:prSet presAssocID="{7D5F3FFF-ECEC-4141-85F3-424C780B27BF}" presName="hierChild2" presStyleCnt="0"/>
      <dgm:spPr/>
    </dgm:pt>
    <dgm:pt modelId="{1E79E4BA-5415-4C40-AF03-CB0FBA97C7D8}" type="pres">
      <dgm:prSet presAssocID="{B62CDD7A-1358-476C-8595-25BA4B82B4DB}" presName="Name37" presStyleLbl="parChTrans1D2" presStyleIdx="0" presStyleCnt="2"/>
      <dgm:spPr/>
    </dgm:pt>
    <dgm:pt modelId="{0095D03D-15BE-4134-8170-07EEA77C910B}" type="pres">
      <dgm:prSet presAssocID="{DFB3A1C7-31DE-440B-B79F-730D0794894B}" presName="hierRoot2" presStyleCnt="0">
        <dgm:presLayoutVars>
          <dgm:hierBranch val="init"/>
        </dgm:presLayoutVars>
      </dgm:prSet>
      <dgm:spPr/>
    </dgm:pt>
    <dgm:pt modelId="{33B6017A-BA50-4A4F-97E0-72A77A50F104}" type="pres">
      <dgm:prSet presAssocID="{DFB3A1C7-31DE-440B-B79F-730D0794894B}" presName="rootComposite" presStyleCnt="0"/>
      <dgm:spPr/>
    </dgm:pt>
    <dgm:pt modelId="{6501663D-49F2-49E9-AB70-D40668505C02}" type="pres">
      <dgm:prSet presAssocID="{DFB3A1C7-31DE-440B-B79F-730D0794894B}" presName="rootText" presStyleLbl="node1" presStyleIdx="0" presStyleCnt="2">
        <dgm:presLayoutVars>
          <dgm:chMax/>
          <dgm:chPref val="3"/>
        </dgm:presLayoutVars>
      </dgm:prSet>
      <dgm:spPr/>
    </dgm:pt>
    <dgm:pt modelId="{E23AEEF3-BC4A-4538-9416-45761F1E00D3}" type="pres">
      <dgm:prSet presAssocID="{DFB3A1C7-31DE-440B-B79F-730D0794894B}" presName="titleText2" presStyleLbl="fgAcc1" presStyleIdx="0" presStyleCnt="2">
        <dgm:presLayoutVars>
          <dgm:chMax val="0"/>
          <dgm:chPref val="0"/>
        </dgm:presLayoutVars>
      </dgm:prSet>
      <dgm:spPr/>
    </dgm:pt>
    <dgm:pt modelId="{623D832B-5731-4D44-8307-42EB075C3E6A}" type="pres">
      <dgm:prSet presAssocID="{DFB3A1C7-31DE-440B-B79F-730D0794894B}" presName="rootConnector" presStyleLbl="node2" presStyleIdx="0" presStyleCnt="0"/>
      <dgm:spPr/>
    </dgm:pt>
    <dgm:pt modelId="{C357C955-E5E6-4663-B553-AEC6406C650E}" type="pres">
      <dgm:prSet presAssocID="{DFB3A1C7-31DE-440B-B79F-730D0794894B}" presName="hierChild4" presStyleCnt="0"/>
      <dgm:spPr/>
    </dgm:pt>
    <dgm:pt modelId="{B516C9F1-0F84-4824-B1E5-CE9C92863F19}" type="pres">
      <dgm:prSet presAssocID="{DFB3A1C7-31DE-440B-B79F-730D0794894B}" presName="hierChild5" presStyleCnt="0"/>
      <dgm:spPr/>
    </dgm:pt>
    <dgm:pt modelId="{E046C422-9D73-48A6-B5D4-8FE598055542}" type="pres">
      <dgm:prSet presAssocID="{F7931F95-EF5E-4295-946B-0CB26032484A}" presName="Name37" presStyleLbl="parChTrans1D2" presStyleIdx="1" presStyleCnt="2"/>
      <dgm:spPr/>
    </dgm:pt>
    <dgm:pt modelId="{7B6F2B99-7929-4440-ABC4-370B1A844541}" type="pres">
      <dgm:prSet presAssocID="{40114306-0A95-4175-AB9A-62C083292746}" presName="hierRoot2" presStyleCnt="0">
        <dgm:presLayoutVars>
          <dgm:hierBranch val="init"/>
        </dgm:presLayoutVars>
      </dgm:prSet>
      <dgm:spPr/>
    </dgm:pt>
    <dgm:pt modelId="{C5A81D04-785B-40D3-85A9-317E657E43C9}" type="pres">
      <dgm:prSet presAssocID="{40114306-0A95-4175-AB9A-62C083292746}" presName="rootComposite" presStyleCnt="0"/>
      <dgm:spPr/>
    </dgm:pt>
    <dgm:pt modelId="{BD78F08B-4593-4566-9717-963933872308}" type="pres">
      <dgm:prSet presAssocID="{40114306-0A95-4175-AB9A-62C083292746}" presName="rootText" presStyleLbl="node1" presStyleIdx="1" presStyleCnt="2">
        <dgm:presLayoutVars>
          <dgm:chMax/>
          <dgm:chPref val="3"/>
        </dgm:presLayoutVars>
      </dgm:prSet>
      <dgm:spPr/>
    </dgm:pt>
    <dgm:pt modelId="{EB1DDCAA-EE71-4D1A-9A24-7BA327D47707}" type="pres">
      <dgm:prSet presAssocID="{40114306-0A95-4175-AB9A-62C083292746}" presName="titleText2" presStyleLbl="fgAcc1" presStyleIdx="1" presStyleCnt="2">
        <dgm:presLayoutVars>
          <dgm:chMax val="0"/>
          <dgm:chPref val="0"/>
        </dgm:presLayoutVars>
      </dgm:prSet>
      <dgm:spPr/>
    </dgm:pt>
    <dgm:pt modelId="{151ECF63-14BA-4442-A0B5-2927A69B7D7C}" type="pres">
      <dgm:prSet presAssocID="{40114306-0A95-4175-AB9A-62C083292746}" presName="rootConnector" presStyleLbl="node2" presStyleIdx="0" presStyleCnt="0"/>
      <dgm:spPr/>
    </dgm:pt>
    <dgm:pt modelId="{405E15B2-C172-4E87-84BD-93F7BE97634F}" type="pres">
      <dgm:prSet presAssocID="{40114306-0A95-4175-AB9A-62C083292746}" presName="hierChild4" presStyleCnt="0"/>
      <dgm:spPr/>
    </dgm:pt>
    <dgm:pt modelId="{66B6487C-9E1C-4563-9878-21587D83BA8A}" type="pres">
      <dgm:prSet presAssocID="{40114306-0A95-4175-AB9A-62C083292746}" presName="hierChild5" presStyleCnt="0"/>
      <dgm:spPr/>
    </dgm:pt>
    <dgm:pt modelId="{9E23E2A3-F390-4C4B-BCC2-84ED2BD62696}" type="pres">
      <dgm:prSet presAssocID="{7D5F3FFF-ECEC-4141-85F3-424C780B27BF}" presName="hierChild3" presStyleCnt="0"/>
      <dgm:spPr/>
    </dgm:pt>
  </dgm:ptLst>
  <dgm:cxnLst>
    <dgm:cxn modelId="{9F3AC305-D4BF-43A1-A894-571665569D55}" type="presOf" srcId="{40114306-0A95-4175-AB9A-62C083292746}" destId="{151ECF63-14BA-4442-A0B5-2927A69B7D7C}" srcOrd="1" destOrd="0" presId="urn:microsoft.com/office/officeart/2008/layout/NameandTitleOrganizationalChart"/>
    <dgm:cxn modelId="{3A16DF0A-16C3-4388-B259-84E7D91636D0}" type="presOf" srcId="{7D5F3FFF-ECEC-4141-85F3-424C780B27BF}" destId="{F51AB2A9-7B7B-4879-81E4-C466F24DD00D}" srcOrd="1" destOrd="0" presId="urn:microsoft.com/office/officeart/2008/layout/NameandTitleOrganizationalChart"/>
    <dgm:cxn modelId="{C3AF1B16-26DB-4A38-9645-F1337E4BB950}" type="presOf" srcId="{DFB3A1C7-31DE-440B-B79F-730D0794894B}" destId="{6501663D-49F2-49E9-AB70-D40668505C02}" srcOrd="0" destOrd="0" presId="urn:microsoft.com/office/officeart/2008/layout/NameandTitleOrganizationalChart"/>
    <dgm:cxn modelId="{B6D39916-A89C-42DB-9442-43F240564958}" type="presOf" srcId="{AFB36810-FEDF-457E-B88E-F2CC335041D2}" destId="{E23AEEF3-BC4A-4538-9416-45761F1E00D3}" srcOrd="0" destOrd="0" presId="urn:microsoft.com/office/officeart/2008/layout/NameandTitleOrganizationalChart"/>
    <dgm:cxn modelId="{B6851639-4351-4E36-812B-5975CE2F5A54}" type="presOf" srcId="{5F8CC597-F9D2-4CC8-914F-6895639399CF}" destId="{037D91BF-11AB-47E5-B686-416E8C90315A}" srcOrd="0" destOrd="0" presId="urn:microsoft.com/office/officeart/2008/layout/NameandTitleOrganizationalChart"/>
    <dgm:cxn modelId="{971ACE54-62A9-4B3B-8FE6-3D2EA5668240}" type="presOf" srcId="{B62CDD7A-1358-476C-8595-25BA4B82B4DB}" destId="{1E79E4BA-5415-4C40-AF03-CB0FBA97C7D8}" srcOrd="0" destOrd="0" presId="urn:microsoft.com/office/officeart/2008/layout/NameandTitleOrganizationalChart"/>
    <dgm:cxn modelId="{6165976F-337E-4674-BA01-D9CDFD4F2696}" type="presOf" srcId="{F7931F95-EF5E-4295-946B-0CB26032484A}" destId="{E046C422-9D73-48A6-B5D4-8FE598055542}" srcOrd="0" destOrd="0" presId="urn:microsoft.com/office/officeart/2008/layout/NameandTitleOrganizationalChart"/>
    <dgm:cxn modelId="{9117E293-48CB-406E-B834-66AD2841787A}" type="presOf" srcId="{DFB3A1C7-31DE-440B-B79F-730D0794894B}" destId="{623D832B-5731-4D44-8307-42EB075C3E6A}" srcOrd="1" destOrd="0" presId="urn:microsoft.com/office/officeart/2008/layout/NameandTitleOrganizationalChart"/>
    <dgm:cxn modelId="{7000E895-F9A3-47F4-82D2-A5C3733D2A8C}" type="presOf" srcId="{A437F3F8-4B74-496B-8E0A-882053633252}" destId="{EB1DDCAA-EE71-4D1A-9A24-7BA327D47707}" srcOrd="0" destOrd="0" presId="urn:microsoft.com/office/officeart/2008/layout/NameandTitleOrganizationalChart"/>
    <dgm:cxn modelId="{8EC8139E-555B-4151-9D8A-E76A87357429}" srcId="{5F8CC597-F9D2-4CC8-914F-6895639399CF}" destId="{7D5F3FFF-ECEC-4141-85F3-424C780B27BF}" srcOrd="0" destOrd="0" parTransId="{CB7AB4A7-F808-4537-B1D4-9E071A8E3C0A}" sibTransId="{0331B908-176B-482A-A01C-DD0E25B9974B}"/>
    <dgm:cxn modelId="{DBA4B8A5-0329-4283-9D2C-2B679F43F9F2}" type="presOf" srcId="{0331B908-176B-482A-A01C-DD0E25B9974B}" destId="{56ACC906-46EB-4AF6-BEBD-2EA0AD730A69}" srcOrd="0" destOrd="0" presId="urn:microsoft.com/office/officeart/2008/layout/NameandTitleOrganizationalChart"/>
    <dgm:cxn modelId="{12F002A6-6FAF-400B-971A-A4D610B623EC}" srcId="{7D5F3FFF-ECEC-4141-85F3-424C780B27BF}" destId="{DFB3A1C7-31DE-440B-B79F-730D0794894B}" srcOrd="0" destOrd="0" parTransId="{B62CDD7A-1358-476C-8595-25BA4B82B4DB}" sibTransId="{AFB36810-FEDF-457E-B88E-F2CC335041D2}"/>
    <dgm:cxn modelId="{A7C6CBC2-F46E-4B79-B2F1-75AE43EE19C2}" srcId="{7D5F3FFF-ECEC-4141-85F3-424C780B27BF}" destId="{40114306-0A95-4175-AB9A-62C083292746}" srcOrd="1" destOrd="0" parTransId="{F7931F95-EF5E-4295-946B-0CB26032484A}" sibTransId="{A437F3F8-4B74-496B-8E0A-882053633252}"/>
    <dgm:cxn modelId="{C8EC5CC8-EEF3-43DB-872C-2F8518D67C13}" type="presOf" srcId="{7D5F3FFF-ECEC-4141-85F3-424C780B27BF}" destId="{0A12E5AA-9DF7-44B3-AA52-54BF22D1BAC6}" srcOrd="0" destOrd="0" presId="urn:microsoft.com/office/officeart/2008/layout/NameandTitleOrganizationalChart"/>
    <dgm:cxn modelId="{706E7ED7-6267-4C3C-BD3A-E3E986070347}" type="presOf" srcId="{40114306-0A95-4175-AB9A-62C083292746}" destId="{BD78F08B-4593-4566-9717-963933872308}" srcOrd="0" destOrd="0" presId="urn:microsoft.com/office/officeart/2008/layout/NameandTitleOrganizationalChart"/>
    <dgm:cxn modelId="{C69FDD52-9988-4F4F-BE2D-175B4FBE5DBC}" type="presParOf" srcId="{037D91BF-11AB-47E5-B686-416E8C90315A}" destId="{997F9FC8-5413-4370-B597-8ABB9C0A3676}" srcOrd="0" destOrd="0" presId="urn:microsoft.com/office/officeart/2008/layout/NameandTitleOrganizationalChart"/>
    <dgm:cxn modelId="{DF787E9B-6DD7-4D76-B6A4-B46EEF7414F3}" type="presParOf" srcId="{997F9FC8-5413-4370-B597-8ABB9C0A3676}" destId="{947EB9A3-683A-4F9B-92B0-8207AD1B612E}" srcOrd="0" destOrd="0" presId="urn:microsoft.com/office/officeart/2008/layout/NameandTitleOrganizationalChart"/>
    <dgm:cxn modelId="{2CE5B7ED-B702-48C4-8B21-AD0C74604592}" type="presParOf" srcId="{947EB9A3-683A-4F9B-92B0-8207AD1B612E}" destId="{0A12E5AA-9DF7-44B3-AA52-54BF22D1BAC6}" srcOrd="0" destOrd="0" presId="urn:microsoft.com/office/officeart/2008/layout/NameandTitleOrganizationalChart"/>
    <dgm:cxn modelId="{9FDDC62F-F342-425C-B27E-9B470503AF25}" type="presParOf" srcId="{947EB9A3-683A-4F9B-92B0-8207AD1B612E}" destId="{56ACC906-46EB-4AF6-BEBD-2EA0AD730A69}" srcOrd="1" destOrd="0" presId="urn:microsoft.com/office/officeart/2008/layout/NameandTitleOrganizationalChart"/>
    <dgm:cxn modelId="{B3B2BED1-9DFC-4A4F-A4BD-675284C95004}" type="presParOf" srcId="{947EB9A3-683A-4F9B-92B0-8207AD1B612E}" destId="{F51AB2A9-7B7B-4879-81E4-C466F24DD00D}" srcOrd="2" destOrd="0" presId="urn:microsoft.com/office/officeart/2008/layout/NameandTitleOrganizationalChart"/>
    <dgm:cxn modelId="{26E39A2B-FA84-48C0-A2B6-74B6A32BF35D}" type="presParOf" srcId="{997F9FC8-5413-4370-B597-8ABB9C0A3676}" destId="{3C54F650-B359-4B04-AD21-6EFE4DD37CDE}" srcOrd="1" destOrd="0" presId="urn:microsoft.com/office/officeart/2008/layout/NameandTitleOrganizationalChart"/>
    <dgm:cxn modelId="{34B4D5F9-7D42-4432-BE7F-73AE206FC542}" type="presParOf" srcId="{3C54F650-B359-4B04-AD21-6EFE4DD37CDE}" destId="{1E79E4BA-5415-4C40-AF03-CB0FBA97C7D8}" srcOrd="0" destOrd="0" presId="urn:microsoft.com/office/officeart/2008/layout/NameandTitleOrganizationalChart"/>
    <dgm:cxn modelId="{D91124E3-22BF-4D3D-A4BB-0F0FF994BCBF}" type="presParOf" srcId="{3C54F650-B359-4B04-AD21-6EFE4DD37CDE}" destId="{0095D03D-15BE-4134-8170-07EEA77C910B}" srcOrd="1" destOrd="0" presId="urn:microsoft.com/office/officeart/2008/layout/NameandTitleOrganizationalChart"/>
    <dgm:cxn modelId="{612471FA-39CC-4371-8742-1A0DB9E96134}" type="presParOf" srcId="{0095D03D-15BE-4134-8170-07EEA77C910B}" destId="{33B6017A-BA50-4A4F-97E0-72A77A50F104}" srcOrd="0" destOrd="0" presId="urn:microsoft.com/office/officeart/2008/layout/NameandTitleOrganizationalChart"/>
    <dgm:cxn modelId="{EFB781D4-11E5-4779-B8C4-1BA6A72EB5BE}" type="presParOf" srcId="{33B6017A-BA50-4A4F-97E0-72A77A50F104}" destId="{6501663D-49F2-49E9-AB70-D40668505C02}" srcOrd="0" destOrd="0" presId="urn:microsoft.com/office/officeart/2008/layout/NameandTitleOrganizationalChart"/>
    <dgm:cxn modelId="{31CA4E8D-67B4-4A3E-A2E9-BE848F7473F3}" type="presParOf" srcId="{33B6017A-BA50-4A4F-97E0-72A77A50F104}" destId="{E23AEEF3-BC4A-4538-9416-45761F1E00D3}" srcOrd="1" destOrd="0" presId="urn:microsoft.com/office/officeart/2008/layout/NameandTitleOrganizationalChart"/>
    <dgm:cxn modelId="{4BB98A8D-4EB9-4E90-8B91-6DE1799D6A42}" type="presParOf" srcId="{33B6017A-BA50-4A4F-97E0-72A77A50F104}" destId="{623D832B-5731-4D44-8307-42EB075C3E6A}" srcOrd="2" destOrd="0" presId="urn:microsoft.com/office/officeart/2008/layout/NameandTitleOrganizationalChart"/>
    <dgm:cxn modelId="{9420BC41-4F10-45B2-880A-45C1590B757D}" type="presParOf" srcId="{0095D03D-15BE-4134-8170-07EEA77C910B}" destId="{C357C955-E5E6-4663-B553-AEC6406C650E}" srcOrd="1" destOrd="0" presId="urn:microsoft.com/office/officeart/2008/layout/NameandTitleOrganizationalChart"/>
    <dgm:cxn modelId="{42388371-E9CA-4808-BB60-38C69CB6D4DE}" type="presParOf" srcId="{0095D03D-15BE-4134-8170-07EEA77C910B}" destId="{B516C9F1-0F84-4824-B1E5-CE9C92863F19}" srcOrd="2" destOrd="0" presId="urn:microsoft.com/office/officeart/2008/layout/NameandTitleOrganizationalChart"/>
    <dgm:cxn modelId="{A72E2975-9916-4451-A6D3-1D3A3238CC1E}" type="presParOf" srcId="{3C54F650-B359-4B04-AD21-6EFE4DD37CDE}" destId="{E046C422-9D73-48A6-B5D4-8FE598055542}" srcOrd="2" destOrd="0" presId="urn:microsoft.com/office/officeart/2008/layout/NameandTitleOrganizationalChart"/>
    <dgm:cxn modelId="{82F194F6-F587-4FFE-9F49-F63562229685}" type="presParOf" srcId="{3C54F650-B359-4B04-AD21-6EFE4DD37CDE}" destId="{7B6F2B99-7929-4440-ABC4-370B1A844541}" srcOrd="3" destOrd="0" presId="urn:microsoft.com/office/officeart/2008/layout/NameandTitleOrganizationalChart"/>
    <dgm:cxn modelId="{630776B9-57F0-4143-ADA2-F9E6DB83BBFF}" type="presParOf" srcId="{7B6F2B99-7929-4440-ABC4-370B1A844541}" destId="{C5A81D04-785B-40D3-85A9-317E657E43C9}" srcOrd="0" destOrd="0" presId="urn:microsoft.com/office/officeart/2008/layout/NameandTitleOrganizationalChart"/>
    <dgm:cxn modelId="{0B6A8950-F714-4E28-984D-036AB0A97E54}" type="presParOf" srcId="{C5A81D04-785B-40D3-85A9-317E657E43C9}" destId="{BD78F08B-4593-4566-9717-963933872308}" srcOrd="0" destOrd="0" presId="urn:microsoft.com/office/officeart/2008/layout/NameandTitleOrganizationalChart"/>
    <dgm:cxn modelId="{22C71AC7-B24F-46F1-A6A5-4528C80A36FB}" type="presParOf" srcId="{C5A81D04-785B-40D3-85A9-317E657E43C9}" destId="{EB1DDCAA-EE71-4D1A-9A24-7BA327D47707}" srcOrd="1" destOrd="0" presId="urn:microsoft.com/office/officeart/2008/layout/NameandTitleOrganizationalChart"/>
    <dgm:cxn modelId="{ECF20810-8F23-4123-A382-2707B9E818FC}" type="presParOf" srcId="{C5A81D04-785B-40D3-85A9-317E657E43C9}" destId="{151ECF63-14BA-4442-A0B5-2927A69B7D7C}" srcOrd="2" destOrd="0" presId="urn:microsoft.com/office/officeart/2008/layout/NameandTitleOrganizationalChart"/>
    <dgm:cxn modelId="{7E7BC6C1-1989-4174-9129-51D55DA5C24B}" type="presParOf" srcId="{7B6F2B99-7929-4440-ABC4-370B1A844541}" destId="{405E15B2-C172-4E87-84BD-93F7BE97634F}" srcOrd="1" destOrd="0" presId="urn:microsoft.com/office/officeart/2008/layout/NameandTitleOrganizationalChart"/>
    <dgm:cxn modelId="{CE70B71C-5AE6-4B1F-A3DD-49FDF4CBEDAC}" type="presParOf" srcId="{7B6F2B99-7929-4440-ABC4-370B1A844541}" destId="{66B6487C-9E1C-4563-9878-21587D83BA8A}" srcOrd="2" destOrd="0" presId="urn:microsoft.com/office/officeart/2008/layout/NameandTitleOrganizationalChart"/>
    <dgm:cxn modelId="{B7549ADF-AA2E-4A25-A61E-A2EA1F168483}" type="presParOf" srcId="{997F9FC8-5413-4370-B597-8ABB9C0A3676}" destId="{9E23E2A3-F390-4C4B-BCC2-84ED2BD6269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486DB-B15F-4B22-BD55-44C1490CDD0E}">
      <dsp:nvSpPr>
        <dsp:cNvPr id="0" name=""/>
        <dsp:cNvSpPr/>
      </dsp:nvSpPr>
      <dsp:spPr>
        <a:xfrm>
          <a:off x="0" y="0"/>
          <a:ext cx="4104455" cy="410445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6AD99-F4B4-44C0-BA01-A550A1586782}">
      <dsp:nvSpPr>
        <dsp:cNvPr id="0" name=""/>
        <dsp:cNvSpPr/>
      </dsp:nvSpPr>
      <dsp:spPr>
        <a:xfrm>
          <a:off x="2052227" y="0"/>
          <a:ext cx="8244916" cy="4104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900" kern="1200"/>
        </a:p>
      </dsp:txBody>
      <dsp:txXfrm>
        <a:off x="2052227" y="0"/>
        <a:ext cx="4122458" cy="1231339"/>
      </dsp:txXfrm>
    </dsp:sp>
    <dsp:sp modelId="{45C80ED8-41EF-4F20-8C76-A0470DEBF724}">
      <dsp:nvSpPr>
        <dsp:cNvPr id="0" name=""/>
        <dsp:cNvSpPr/>
      </dsp:nvSpPr>
      <dsp:spPr>
        <a:xfrm>
          <a:off x="718281" y="1231339"/>
          <a:ext cx="2667893" cy="266789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5319050"/>
            <a:satOff val="-230"/>
            <a:lumOff val="-10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AD88E-B5DC-4D30-95ED-C421FE4087C7}">
      <dsp:nvSpPr>
        <dsp:cNvPr id="0" name=""/>
        <dsp:cNvSpPr/>
      </dsp:nvSpPr>
      <dsp:spPr>
        <a:xfrm>
          <a:off x="2052227" y="1231339"/>
          <a:ext cx="8244916" cy="2667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900" kern="1200"/>
        </a:p>
      </dsp:txBody>
      <dsp:txXfrm>
        <a:off x="2052227" y="1231339"/>
        <a:ext cx="4122458" cy="1231335"/>
      </dsp:txXfrm>
    </dsp:sp>
    <dsp:sp modelId="{3204F6DE-6B47-4A1E-B7BC-CA1795083DEA}">
      <dsp:nvSpPr>
        <dsp:cNvPr id="0" name=""/>
        <dsp:cNvSpPr/>
      </dsp:nvSpPr>
      <dsp:spPr>
        <a:xfrm>
          <a:off x="1436560" y="2462674"/>
          <a:ext cx="1231335" cy="123133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0638099"/>
            <a:satOff val="-460"/>
            <a:lumOff val="-2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349B7-34E2-4B28-ACBE-AAFD47952EB7}">
      <dsp:nvSpPr>
        <dsp:cNvPr id="0" name=""/>
        <dsp:cNvSpPr/>
      </dsp:nvSpPr>
      <dsp:spPr>
        <a:xfrm>
          <a:off x="2052227" y="2462674"/>
          <a:ext cx="8244916" cy="1231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900" kern="1200"/>
        </a:p>
      </dsp:txBody>
      <dsp:txXfrm>
        <a:off x="2052227" y="2462674"/>
        <a:ext cx="4122458" cy="1231335"/>
      </dsp:txXfrm>
    </dsp:sp>
    <dsp:sp modelId="{38BA5E53-0B12-43B9-A898-589A653821C2}">
      <dsp:nvSpPr>
        <dsp:cNvPr id="0" name=""/>
        <dsp:cNvSpPr/>
      </dsp:nvSpPr>
      <dsp:spPr>
        <a:xfrm>
          <a:off x="6174686" y="0"/>
          <a:ext cx="4122458" cy="12313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3400" kern="1200"/>
        </a:p>
      </dsp:txBody>
      <dsp:txXfrm>
        <a:off x="6174686" y="0"/>
        <a:ext cx="4122458" cy="1231339"/>
      </dsp:txXfrm>
    </dsp:sp>
    <dsp:sp modelId="{E0C4E29D-2F9D-497B-8B84-95ABA0C57FEF}">
      <dsp:nvSpPr>
        <dsp:cNvPr id="0" name=""/>
        <dsp:cNvSpPr/>
      </dsp:nvSpPr>
      <dsp:spPr>
        <a:xfrm>
          <a:off x="6174686" y="1231339"/>
          <a:ext cx="4122458" cy="12313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3400" kern="1200"/>
        </a:p>
      </dsp:txBody>
      <dsp:txXfrm>
        <a:off x="6174686" y="1231339"/>
        <a:ext cx="4122458" cy="1231335"/>
      </dsp:txXfrm>
    </dsp:sp>
    <dsp:sp modelId="{E1BB332A-754E-4014-8749-A7E43858E309}">
      <dsp:nvSpPr>
        <dsp:cNvPr id="0" name=""/>
        <dsp:cNvSpPr/>
      </dsp:nvSpPr>
      <dsp:spPr>
        <a:xfrm>
          <a:off x="6174686" y="2462674"/>
          <a:ext cx="4122458" cy="12313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3400" kern="1200"/>
        </a:p>
      </dsp:txBody>
      <dsp:txXfrm>
        <a:off x="6174686" y="2462674"/>
        <a:ext cx="4122458" cy="1231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477A3-A161-4768-84B8-889EA03C00D0}">
      <dsp:nvSpPr>
        <dsp:cNvPr id="0" name=""/>
        <dsp:cNvSpPr/>
      </dsp:nvSpPr>
      <dsp:spPr>
        <a:xfrm>
          <a:off x="0" y="308570"/>
          <a:ext cx="8229600" cy="3291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500" kern="1200"/>
            <a:t>SWOT</a:t>
          </a:r>
        </a:p>
      </dsp:txBody>
      <dsp:txXfrm>
        <a:off x="1645920" y="308570"/>
        <a:ext cx="4937760" cy="3291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6C422-9D73-48A6-B5D4-8FE598055542}">
      <dsp:nvSpPr>
        <dsp:cNvPr id="0" name=""/>
        <dsp:cNvSpPr/>
      </dsp:nvSpPr>
      <dsp:spPr>
        <a:xfrm>
          <a:off x="3690160" y="1473344"/>
          <a:ext cx="1854801" cy="850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062"/>
              </a:lnTo>
              <a:lnTo>
                <a:pt x="1854801" y="507062"/>
              </a:lnTo>
              <a:lnTo>
                <a:pt x="1854801" y="8505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9E4BA-5415-4C40-AF03-CB0FBA97C7D8}">
      <dsp:nvSpPr>
        <dsp:cNvPr id="0" name=""/>
        <dsp:cNvSpPr/>
      </dsp:nvSpPr>
      <dsp:spPr>
        <a:xfrm>
          <a:off x="1730385" y="1473344"/>
          <a:ext cx="1959775" cy="850555"/>
        </a:xfrm>
        <a:custGeom>
          <a:avLst/>
          <a:gdLst/>
          <a:ahLst/>
          <a:cxnLst/>
          <a:rect l="0" t="0" r="0" b="0"/>
          <a:pathLst>
            <a:path>
              <a:moveTo>
                <a:pt x="1959775" y="0"/>
              </a:moveTo>
              <a:lnTo>
                <a:pt x="1959775" y="507062"/>
              </a:lnTo>
              <a:lnTo>
                <a:pt x="0" y="507062"/>
              </a:lnTo>
              <a:lnTo>
                <a:pt x="0" y="8505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2E5AA-9DF7-44B3-AA52-54BF22D1BAC6}">
      <dsp:nvSpPr>
        <dsp:cNvPr id="0" name=""/>
        <dsp:cNvSpPr/>
      </dsp:nvSpPr>
      <dsp:spPr>
        <a:xfrm>
          <a:off x="2268529" y="1228"/>
          <a:ext cx="2843263" cy="14721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07732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700" kern="1200" dirty="0"/>
            <a:t>ANALISIS </a:t>
          </a:r>
          <a:r>
            <a:rPr lang="id-ID" sz="4700" kern="1200" dirty="0">
              <a:solidFill>
                <a:srgbClr val="FF0000"/>
              </a:solidFill>
            </a:rPr>
            <a:t>SWOT</a:t>
          </a:r>
        </a:p>
      </dsp:txBody>
      <dsp:txXfrm>
        <a:off x="2268529" y="1228"/>
        <a:ext cx="2843263" cy="1472115"/>
      </dsp:txXfrm>
    </dsp:sp>
    <dsp:sp modelId="{56ACC906-46EB-4AF6-BEBD-2EA0AD730A69}">
      <dsp:nvSpPr>
        <dsp:cNvPr id="0" name=""/>
        <dsp:cNvSpPr/>
      </dsp:nvSpPr>
      <dsp:spPr>
        <a:xfrm>
          <a:off x="4679792" y="3456344"/>
          <a:ext cx="2558936" cy="49070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21590" rIns="86360" bIns="21590" numCol="1" spcCol="1270" anchor="ctr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400" kern="1200"/>
        </a:p>
      </dsp:txBody>
      <dsp:txXfrm>
        <a:off x="4679792" y="3456344"/>
        <a:ext cx="2558936" cy="490705"/>
      </dsp:txXfrm>
    </dsp:sp>
    <dsp:sp modelId="{6501663D-49F2-49E9-AB70-D40668505C02}">
      <dsp:nvSpPr>
        <dsp:cNvPr id="0" name=""/>
        <dsp:cNvSpPr/>
      </dsp:nvSpPr>
      <dsp:spPr>
        <a:xfrm>
          <a:off x="308754" y="2323900"/>
          <a:ext cx="2843263" cy="14721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773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STRENGHT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WEAKNESS</a:t>
          </a:r>
        </a:p>
      </dsp:txBody>
      <dsp:txXfrm>
        <a:off x="308754" y="2323900"/>
        <a:ext cx="2843263" cy="1472115"/>
      </dsp:txXfrm>
    </dsp:sp>
    <dsp:sp modelId="{E23AEEF3-BC4A-4538-9416-45761F1E00D3}">
      <dsp:nvSpPr>
        <dsp:cNvPr id="0" name=""/>
        <dsp:cNvSpPr/>
      </dsp:nvSpPr>
      <dsp:spPr>
        <a:xfrm>
          <a:off x="877406" y="3468879"/>
          <a:ext cx="2558936" cy="49070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kern="1200" dirty="0">
              <a:solidFill>
                <a:srgbClr val="FF0000"/>
              </a:solidFill>
            </a:rPr>
            <a:t>ANALISIS INTERNAL</a:t>
          </a:r>
        </a:p>
      </dsp:txBody>
      <dsp:txXfrm>
        <a:off x="877406" y="3468879"/>
        <a:ext cx="2558936" cy="490705"/>
      </dsp:txXfrm>
    </dsp:sp>
    <dsp:sp modelId="{BD78F08B-4593-4566-9717-963933872308}">
      <dsp:nvSpPr>
        <dsp:cNvPr id="0" name=""/>
        <dsp:cNvSpPr/>
      </dsp:nvSpPr>
      <dsp:spPr>
        <a:xfrm>
          <a:off x="4123331" y="2323900"/>
          <a:ext cx="2843263" cy="14721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773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OPPORNITY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THREAT</a:t>
          </a:r>
        </a:p>
      </dsp:txBody>
      <dsp:txXfrm>
        <a:off x="4123331" y="2323900"/>
        <a:ext cx="2843263" cy="1472115"/>
      </dsp:txXfrm>
    </dsp:sp>
    <dsp:sp modelId="{EB1DDCAA-EE71-4D1A-9A24-7BA327D47707}">
      <dsp:nvSpPr>
        <dsp:cNvPr id="0" name=""/>
        <dsp:cNvSpPr/>
      </dsp:nvSpPr>
      <dsp:spPr>
        <a:xfrm>
          <a:off x="4691983" y="3468879"/>
          <a:ext cx="2558936" cy="49070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>
              <a:solidFill>
                <a:srgbClr val="FF0000"/>
              </a:solidFill>
            </a:rPr>
            <a:t>ANALISIS EKSTERNAL</a:t>
          </a:r>
        </a:p>
      </dsp:txBody>
      <dsp:txXfrm>
        <a:off x="4691983" y="3468879"/>
        <a:ext cx="2558936" cy="490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D46E8-0AC7-4863-AC5F-F4B33C552010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FD0C0-2513-423F-8C6C-1D48C9D16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6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D0C0-2513-423F-8C6C-1D48C9D16F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357" y="228321"/>
            <a:ext cx="8695836" cy="603576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260" y="5353611"/>
            <a:ext cx="8723923" cy="1332100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B095-F9A5-4825-98F9-00D60DB9B1B5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93AEE-B840-4453-B28C-9F90EAD70E84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4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357" y="228321"/>
            <a:ext cx="8695836" cy="473728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7154" y="4203608"/>
            <a:ext cx="2877038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6" y="4074739"/>
            <a:ext cx="5544038" cy="850246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193" y="4087346"/>
            <a:ext cx="5468327" cy="774607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9981" y="4074740"/>
            <a:ext cx="3308106" cy="651341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260" y="4057931"/>
            <a:ext cx="8723923" cy="1330699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8EBB5-2E9D-476F-B701-33E2958497AD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38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31C124D-0B44-4F1B-8ED9-120B3E55EF24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9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0" indent="0">
              <a:buNone/>
              <a:defRPr sz="1600" b="1"/>
            </a:lvl7pPr>
            <a:lvl8pPr marL="3200003" indent="0">
              <a:buNone/>
              <a:defRPr sz="1600" b="1"/>
            </a:lvl8pPr>
            <a:lvl9pPr marL="36571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0" indent="0">
              <a:buNone/>
              <a:defRPr sz="1600" b="1"/>
            </a:lvl7pPr>
            <a:lvl8pPr marL="3200003" indent="0">
              <a:buNone/>
              <a:defRPr sz="1600" b="1"/>
            </a:lvl8pPr>
            <a:lvl9pPr marL="36571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DAC7E-F8D3-4E86-A952-E316E7ED6DCD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5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6898D-5D02-4702-AC20-69F6287AFDA9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80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357" y="228320"/>
            <a:ext cx="8695836" cy="1427349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260" y="714375"/>
            <a:ext cx="8723923" cy="1329298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AEA2C-BECD-47BA-9B39-EE72B25365DD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1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357" y="228320"/>
            <a:ext cx="8695836" cy="1427349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260" y="714375"/>
            <a:ext cx="8723923" cy="1330699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0" indent="0">
              <a:buNone/>
              <a:defRPr sz="900"/>
            </a:lvl7pPr>
            <a:lvl8pPr marL="3200003" indent="0">
              <a:buNone/>
              <a:defRPr sz="900"/>
            </a:lvl8pPr>
            <a:lvl9pPr marL="36571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B2D48-7513-42C7-86BE-65357E014ECE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8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357" y="228321"/>
            <a:ext cx="8695836" cy="603576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260" y="5353611"/>
            <a:ext cx="8723923" cy="1332100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8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0" indent="0">
              <a:buNone/>
              <a:defRPr sz="900"/>
            </a:lvl7pPr>
            <a:lvl8pPr marL="3200003" indent="0">
              <a:buNone/>
              <a:defRPr sz="900"/>
            </a:lvl8pPr>
            <a:lvl9pPr marL="36571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0" indent="0">
              <a:buNone/>
              <a:defRPr sz="2000"/>
            </a:lvl7pPr>
            <a:lvl8pPr marL="3200003" indent="0">
              <a:buNone/>
              <a:defRPr sz="2000"/>
            </a:lvl8pPr>
            <a:lvl9pPr marL="365714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9DDF8-6099-4A47-820C-3976244E6F09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64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0C892-8722-4D9B-8855-B6BA9A291FCD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37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357" y="228320"/>
            <a:ext cx="8695836" cy="1427349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260" y="714375"/>
            <a:ext cx="8723923" cy="1330699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DC2D6-3066-4AC2-ACC1-F4D8CE531929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24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712" y="274545"/>
            <a:ext cx="8230577" cy="5852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40B38-50A2-4620-9CF0-9E5330D4D181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107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F1942E-B6B9-4C26-8D84-5D3B8457D1E5}" type="datetimeFigureOut">
              <a:rPr lang="en-US" smtClean="0"/>
              <a:pPr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8957F1A-DD1C-4119-8C97-428BC076B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357" y="228320"/>
            <a:ext cx="8695836" cy="246949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260" y="1679483"/>
            <a:ext cx="8723923" cy="1329297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6712" y="338979"/>
            <a:ext cx="8230577" cy="125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260" y="6250081"/>
            <a:ext cx="3785577" cy="365592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4" y="6250081"/>
            <a:ext cx="3785577" cy="365592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731" y="6250081"/>
            <a:ext cx="1162538" cy="365592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677083-0793-4E97-81E1-B2371ABEBAB2}" type="slidenum">
              <a:rPr lang="en-US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904" y="2675404"/>
            <a:ext cx="7408741" cy="34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9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3491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913491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defTabSz="913491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defTabSz="913491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defTabSz="913491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918" indent="-273918" algn="l" defTabSz="913491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4970" indent="-273918" algn="l" defTabSz="913491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348" indent="-227404" algn="l" defTabSz="913491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187" indent="-227404" algn="l" defTabSz="913491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619" indent="-227404" algn="l" defTabSz="913491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859" indent="-228572" algn="l" defTabSz="914286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860" indent="-228572" algn="l" defTabSz="914286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2860" indent="-228572" algn="l" defTabSz="914286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2860" indent="-228572" algn="l" defTabSz="914286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Menganalisis peluang usaha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Mata kuliah kewirausahaan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8412" y="3447097"/>
            <a:ext cx="4084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FFFF00"/>
                </a:solidFill>
              </a:rPr>
              <a:t>KULIAH KEWIRAUSAHAAN</a:t>
            </a:r>
          </a:p>
          <a:p>
            <a:r>
              <a:rPr lang="id-ID" sz="2800" dirty="0">
                <a:solidFill>
                  <a:srgbClr val="FFFF00"/>
                </a:solidFill>
              </a:rPr>
              <a:t>DARING GENAP 2021</a:t>
            </a:r>
          </a:p>
        </p:txBody>
      </p:sp>
    </p:spTree>
    <p:extLst>
      <p:ext uri="{BB962C8B-B14F-4D97-AF65-F5344CB8AC3E}">
        <p14:creationId xmlns:p14="http://schemas.microsoft.com/office/powerpoint/2010/main" val="732196664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Primer ANALISIS SWOT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00138"/>
            <a:ext cx="76200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id-ID" sz="1900" b="1" dirty="0"/>
              <a:t>Strenghts (kekuatan)</a:t>
            </a:r>
            <a:r>
              <a:rPr lang="id-ID" sz="1900" dirty="0"/>
              <a:t> adalah situasi atau kondisi yang merupakan kekuatan dari organisasi atau program pada saat ini. </a:t>
            </a:r>
          </a:p>
          <a:p>
            <a:pPr marL="0" indent="0">
              <a:buNone/>
            </a:pPr>
            <a:r>
              <a:rPr lang="id-ID" sz="1900" dirty="0"/>
              <a:t>	Contoh :</a:t>
            </a:r>
          </a:p>
          <a:p>
            <a:pPr lvl="3"/>
            <a:r>
              <a:rPr lang="id-ID" sz="1900" dirty="0"/>
              <a:t>Jumlah anggota yang lebih dari cukup (kuantitatif)</a:t>
            </a:r>
          </a:p>
          <a:p>
            <a:pPr lvl="3"/>
            <a:r>
              <a:rPr lang="id-ID" sz="1900" dirty="0"/>
              <a:t>Berpengalaman dalam beberapa kegiatan (kualitatif)</a:t>
            </a:r>
          </a:p>
          <a:p>
            <a:pPr lvl="3"/>
            <a:r>
              <a:rPr lang="id-ID" sz="1900" dirty="0"/>
              <a:t>Proses pembuatan </a:t>
            </a:r>
          </a:p>
          <a:p>
            <a:pPr marL="1371600" lvl="3" indent="0">
              <a:buNone/>
            </a:pPr>
            <a:endParaRPr lang="id-ID" sz="1900" dirty="0"/>
          </a:p>
          <a:p>
            <a:r>
              <a:rPr lang="id-ID" sz="1900" b="1" dirty="0"/>
              <a:t>Weaknesses (Kelemahan)</a:t>
            </a:r>
            <a:r>
              <a:rPr lang="id-ID" sz="1900" dirty="0"/>
              <a:t> adalah kegiatan-kegiatan organisasi yang tidak berjalan dengan baik atau sumber daya yang dibutuhkan oleh organisasi tetapi tidak dimiliki oleh organisasi. </a:t>
            </a:r>
          </a:p>
          <a:p>
            <a:pPr marL="0" indent="0">
              <a:buNone/>
            </a:pPr>
            <a:r>
              <a:rPr lang="id-ID" sz="1900" dirty="0"/>
              <a:t>	Contoh :</a:t>
            </a:r>
          </a:p>
          <a:p>
            <a:pPr lvl="3">
              <a:buFont typeface="Wingdings" pitchFamily="2" charset="2"/>
              <a:buChar char="v"/>
            </a:pPr>
            <a:r>
              <a:rPr lang="id-ID" sz="1800" dirty="0"/>
              <a:t>Kurang terbinanya komunikasi antar anggota</a:t>
            </a:r>
          </a:p>
          <a:p>
            <a:pPr lvl="3">
              <a:buFont typeface="Wingdings" pitchFamily="2" charset="2"/>
              <a:buChar char="v"/>
            </a:pPr>
            <a:r>
              <a:rPr lang="id-ID" sz="1800" dirty="0"/>
              <a:t>Lamanya proses pembuatan</a:t>
            </a:r>
          </a:p>
        </p:txBody>
      </p:sp>
    </p:spTree>
    <p:extLst>
      <p:ext uri="{BB962C8B-B14F-4D97-AF65-F5344CB8AC3E}">
        <p14:creationId xmlns:p14="http://schemas.microsoft.com/office/powerpoint/2010/main" val="132742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b="1" dirty="0"/>
              <a:t>Opportunity (kesempatan)</a:t>
            </a:r>
            <a:r>
              <a:rPr lang="id-ID" sz="2000" dirty="0"/>
              <a:t> adalah faktor positif yang muncul dari lingkungan dan memberikan kesempatan bagi organisasi atau program kita untuk memanfaatkannya.</a:t>
            </a:r>
          </a:p>
          <a:p>
            <a:pPr marL="0" indent="0">
              <a:buNone/>
            </a:pPr>
            <a:r>
              <a:rPr lang="id-ID" sz="2000" dirty="0"/>
              <a:t>Contoh :</a:t>
            </a:r>
          </a:p>
          <a:p>
            <a:pPr lvl="1"/>
            <a:r>
              <a:rPr lang="id-ID" sz="2000" dirty="0"/>
              <a:t>Jumlah produksi yang ada di pasaran</a:t>
            </a:r>
          </a:p>
          <a:p>
            <a:pPr lvl="1"/>
            <a:r>
              <a:rPr lang="id-ID" sz="2000" dirty="0"/>
              <a:t>Tingkat kualitas barang yang di produksi</a:t>
            </a:r>
          </a:p>
          <a:p>
            <a:pPr marL="57150" indent="0">
              <a:buNone/>
            </a:pPr>
            <a:endParaRPr lang="id-ID" sz="2400" b="1" dirty="0"/>
          </a:p>
          <a:p>
            <a:pPr marL="57150" indent="0">
              <a:buNone/>
            </a:pPr>
            <a:r>
              <a:rPr lang="id-ID" sz="2000" b="1" dirty="0"/>
              <a:t>Threat (ancaman)</a:t>
            </a:r>
            <a:r>
              <a:rPr lang="id-ID" sz="2000" dirty="0"/>
              <a:t> adalah factor negative dari lingkungan yang memberikan hambatan bagi berkembangnya atau berjalannya sebuah organisasi dan program.</a:t>
            </a:r>
          </a:p>
          <a:p>
            <a:pPr marL="0" indent="0">
              <a:buNone/>
            </a:pPr>
            <a:r>
              <a:rPr lang="id-ID" sz="2000" dirty="0"/>
              <a:t>Contoh :</a:t>
            </a:r>
          </a:p>
          <a:p>
            <a:pPr lvl="1"/>
            <a:r>
              <a:rPr lang="id-ID" sz="2000" dirty="0"/>
              <a:t>Barang yang di produksi sudah banyak</a:t>
            </a:r>
          </a:p>
          <a:p>
            <a:pPr marL="0" indent="0">
              <a:buNone/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98526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id-ID" sz="2700" b="1" dirty="0"/>
              <a:t>Contoh Analisis SWOT Sederhana</a:t>
            </a:r>
            <a:endParaRPr lang="id-ID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b="1" dirty="0"/>
              <a:t>ANALISIS SWOT </a:t>
            </a:r>
            <a:r>
              <a:rPr lang="id-ID" sz="2400" b="1" dirty="0">
                <a:solidFill>
                  <a:srgbClr val="FF0000"/>
                </a:solidFill>
              </a:rPr>
              <a:t>USAHA BAKSO </a:t>
            </a:r>
            <a:br>
              <a:rPr lang="id-ID" dirty="0"/>
            </a:br>
            <a:r>
              <a:rPr lang="id-ID" sz="2400" dirty="0"/>
              <a:t>Berikut ini contoh analisis SWOT untuk usaha kuliner bakso yang akan dijalankan</a:t>
            </a:r>
            <a:r>
              <a:rPr lang="id-ID" dirty="0"/>
              <a:t>:</a:t>
            </a:r>
          </a:p>
          <a:p>
            <a:pPr marL="457200" indent="-457200">
              <a:buAutoNum type="arabicPeriod"/>
            </a:pPr>
            <a:r>
              <a:rPr lang="id-ID" sz="2400" b="1" dirty="0"/>
              <a:t>Strengths | Kekuatan</a:t>
            </a:r>
            <a:endParaRPr lang="id-ID" sz="2000" b="1" dirty="0"/>
          </a:p>
          <a:p>
            <a:pPr lvl="0"/>
            <a:r>
              <a:rPr lang="id-ID" sz="2000" dirty="0"/>
              <a:t>Konsep anak muda.</a:t>
            </a:r>
          </a:p>
          <a:p>
            <a:r>
              <a:rPr lang="id-ID" sz="2000" dirty="0"/>
              <a:t>Memiliki website dan jejaring sosial</a:t>
            </a:r>
          </a:p>
          <a:p>
            <a:r>
              <a:rPr lang="id-ID" sz="2000" dirty="0"/>
              <a:t>Bebas bahan pengawet.</a:t>
            </a:r>
          </a:p>
          <a:p>
            <a:pPr marL="0" indent="0">
              <a:buNone/>
            </a:pPr>
            <a:r>
              <a:rPr lang="id-ID" sz="2000" dirty="0"/>
              <a:t>Hal-hal yang dilakukan setelah analisis:</a:t>
            </a:r>
          </a:p>
          <a:p>
            <a:pPr lvl="0"/>
            <a:r>
              <a:rPr lang="id-ID" sz="2000" dirty="0"/>
              <a:t>Mengutamakan bebas bahan pengawet.</a:t>
            </a:r>
          </a:p>
          <a:p>
            <a:r>
              <a:rPr lang="id-ID" sz="2000" dirty="0"/>
              <a:t>Mengelola dengan baik website atau jejaring sosial.</a:t>
            </a:r>
          </a:p>
          <a:p>
            <a:r>
              <a:rPr lang="id-ID" sz="2000" dirty="0"/>
              <a:t>Menonjolkan konsep anak muda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0358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b="1" dirty="0"/>
              <a:t>2. Weakness | Kelemahan</a:t>
            </a:r>
            <a:endParaRPr lang="id-ID" sz="2000" b="1" dirty="0"/>
          </a:p>
          <a:p>
            <a:pPr lvl="0"/>
            <a:r>
              <a:rPr lang="id-ID" sz="2000" dirty="0"/>
              <a:t>Banyak pesaing</a:t>
            </a:r>
          </a:p>
          <a:p>
            <a:r>
              <a:rPr lang="id-ID" sz="2000" dirty="0"/>
              <a:t>Modal untuk memulai usaha masih kurang</a:t>
            </a:r>
          </a:p>
          <a:p>
            <a:r>
              <a:rPr lang="id-ID" sz="2000" dirty="0"/>
              <a:t>Masih belum ada Brand</a:t>
            </a:r>
          </a:p>
          <a:p>
            <a:pPr marL="0" indent="0">
              <a:buNone/>
            </a:pPr>
            <a:r>
              <a:rPr lang="id-ID" sz="2000" dirty="0"/>
              <a:t>Hal-hal yang dilakukan setelah analisis: </a:t>
            </a:r>
          </a:p>
          <a:p>
            <a:pPr lvl="0"/>
            <a:r>
              <a:rPr lang="id-ID" sz="2000" dirty="0"/>
              <a:t>Menjadikan pesaing sebagai motivasi </a:t>
            </a:r>
          </a:p>
          <a:p>
            <a:pPr lvl="0"/>
            <a:r>
              <a:rPr lang="id-ID" sz="2000" dirty="0"/>
              <a:t>Meminimalisir biaya / modal </a:t>
            </a:r>
          </a:p>
          <a:p>
            <a:r>
              <a:rPr lang="id-ID" sz="2000" dirty="0"/>
              <a:t>Membuat brand yang unik </a:t>
            </a:r>
          </a:p>
          <a:p>
            <a:pPr marL="0" lvl="0" indent="0">
              <a:buNone/>
            </a:pPr>
            <a:r>
              <a:rPr lang="id-ID" sz="2400" b="1" dirty="0"/>
              <a:t>3. Opportunities | Peluang </a:t>
            </a:r>
          </a:p>
          <a:p>
            <a:pPr lvl="0"/>
            <a:r>
              <a:rPr lang="id-ID" sz="2000" dirty="0"/>
              <a:t>Dengan daya inovatif dan kreatif usaha ini memiliki kesempatan besar untuk menguasai pasar. </a:t>
            </a:r>
          </a:p>
          <a:p>
            <a:pPr lvl="0"/>
            <a:r>
              <a:rPr lang="id-ID" sz="2000" dirty="0"/>
              <a:t>Belum banyak tempat makan sederhana yang memasang Wifi.</a:t>
            </a:r>
          </a:p>
          <a:p>
            <a:r>
              <a:rPr lang="id-ID" sz="2000" dirty="0"/>
              <a:t>Memberikan lapangan pekerjaan bagi warga sekitar</a:t>
            </a:r>
          </a:p>
          <a:p>
            <a:pPr marL="0" indent="0">
              <a:buNone/>
            </a:pPr>
            <a:r>
              <a:rPr lang="id-ID" sz="2000" dirty="0"/>
              <a:t>Hal-hal yang dilakukan setelah analisis:</a:t>
            </a:r>
          </a:p>
          <a:p>
            <a:pPr lvl="0"/>
            <a:r>
              <a:rPr lang="id-ID" sz="2000" dirty="0"/>
              <a:t>Merekrut tenaga kerja dari warga sekitar. </a:t>
            </a:r>
          </a:p>
          <a:p>
            <a:pPr lvl="0"/>
            <a:r>
              <a:rPr lang="id-ID" sz="2000" dirty="0"/>
              <a:t>Memasang dan merawat Wifi.</a:t>
            </a:r>
          </a:p>
          <a:p>
            <a:r>
              <a:rPr lang="id-ID" sz="2000" dirty="0"/>
              <a:t>Mempertahankan konsep yang inovatif</a:t>
            </a:r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78406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pPr marL="0" lvl="0" indent="0">
              <a:buNone/>
            </a:pPr>
            <a:r>
              <a:rPr lang="id-ID" sz="2400" b="1" dirty="0"/>
              <a:t>4. Threats | Ancaman </a:t>
            </a:r>
            <a:endParaRPr lang="id-ID" sz="2400" dirty="0"/>
          </a:p>
          <a:p>
            <a:pPr lvl="0"/>
            <a:r>
              <a:rPr lang="id-ID" sz="2000" dirty="0"/>
              <a:t>Wifi terkadang memiliki gangguan.</a:t>
            </a:r>
          </a:p>
          <a:p>
            <a:pPr lvl="0"/>
            <a:r>
              <a:rPr lang="id-ID" sz="2000" dirty="0"/>
              <a:t>Harga bahan baku yang meningkat, otomatis harga bakso juga semakin mahal </a:t>
            </a:r>
          </a:p>
          <a:p>
            <a:pPr lvl="0"/>
            <a:r>
              <a:rPr lang="id-ID" sz="2000" dirty="0"/>
              <a:t>Banyak pesaing yang mengikuti konsep yang telah dibuat. </a:t>
            </a:r>
          </a:p>
          <a:p>
            <a:pPr marL="0" indent="0">
              <a:buNone/>
            </a:pPr>
            <a:r>
              <a:rPr lang="id-ID" sz="2000" dirty="0"/>
              <a:t>Hal-hal yang dilakukan setelah analisis:</a:t>
            </a:r>
          </a:p>
          <a:p>
            <a:pPr lvl="0"/>
            <a:r>
              <a:rPr lang="id-ID" sz="2000" dirty="0"/>
              <a:t>Merawat Wifi dan menyiapkan teknisi yang siap dihubungi 24 jam. </a:t>
            </a:r>
          </a:p>
          <a:p>
            <a:pPr lvl="0"/>
            <a:r>
              <a:rPr lang="id-ID" sz="2000" dirty="0"/>
              <a:t>Mengusahakan mempertahankan harga. </a:t>
            </a:r>
          </a:p>
          <a:p>
            <a:r>
              <a:rPr lang="id-ID" sz="2000" dirty="0"/>
              <a:t>Mempertahankan pengunjung dengan inovasi baru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298322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id-ID" sz="2800" b="1" dirty="0"/>
              <a:t>Pendekatan dalam Analisis </a:t>
            </a:r>
            <a:r>
              <a:rPr lang="id-ID" sz="2800" b="1" dirty="0">
                <a:solidFill>
                  <a:srgbClr val="FF0000"/>
                </a:solidFill>
              </a:rPr>
              <a:t>SWOT</a:t>
            </a:r>
          </a:p>
          <a:p>
            <a:pPr marL="0" indent="0">
              <a:buNone/>
            </a:pPr>
            <a:endParaRPr lang="id-ID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786018"/>
              </p:ext>
            </p:extLst>
          </p:nvPr>
        </p:nvGraphicFramePr>
        <p:xfrm>
          <a:off x="899591" y="1412776"/>
          <a:ext cx="7344817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070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                  </a:t>
                      </a:r>
                      <a:r>
                        <a:rPr lang="id-ID" sz="2000" dirty="0">
                          <a:effectLst/>
                        </a:rPr>
                        <a:t>Eksternal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Internal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Peluang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Ancaman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1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Kekuatan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2000" dirty="0">
                          <a:effectLst/>
                        </a:rPr>
                        <a:t>Keunggulan komparatif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2000" dirty="0">
                          <a:effectLst/>
                        </a:rPr>
                        <a:t>Mobilisasi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1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Kelemahan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2000" dirty="0">
                          <a:effectLst/>
                        </a:rPr>
                        <a:t>Divestasi / Investasi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2000" dirty="0">
                          <a:effectLst/>
                        </a:rPr>
                        <a:t>Pengendalian kerugian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927383"/>
            <a:ext cx="518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 Pendekatan kualitatif matriks SWOT</a:t>
            </a:r>
            <a:endParaRPr kumimoji="0" lang="id-ID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5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d-ID" sz="2400" b="1" dirty="0"/>
              <a:t>2. Pendekatan kuantitatif analisis SWOT</a:t>
            </a:r>
          </a:p>
          <a:p>
            <a:pPr marL="0" lvl="0" indent="0">
              <a:buNone/>
            </a:pPr>
            <a:r>
              <a:rPr lang="id-ID" sz="1600" dirty="0"/>
              <a:t>Pendekatan ini dilakukan dengan cara menghitung skor (a), bobot (b), serta perkalian antara keduanya (c) pada setiap faktor SWOT.</a:t>
            </a:r>
          </a:p>
          <a:p>
            <a:pPr marL="0" lvl="0" indent="0">
              <a:buNone/>
            </a:pPr>
            <a:endParaRPr lang="id-ID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782"/>
              </p:ext>
            </p:extLst>
          </p:nvPr>
        </p:nvGraphicFramePr>
        <p:xfrm>
          <a:off x="107504" y="980728"/>
          <a:ext cx="8928992" cy="5750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No.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Kekuatan</a:t>
                      </a:r>
                      <a:endParaRPr lang="id-ID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Skor (a)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Bobot (b)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Total (c)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...................................................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2.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...................................................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3.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dst.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75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Total kekuatan (S)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No.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Kelemahan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...................................................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2.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...................................................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3.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dst.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75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Total kelemahan (W)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275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Selisih antara total kekuatan dan kelemahan x = S – W 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No.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Peluang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...................................................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2.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...................................................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3.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dst.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275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Total peluang (O)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1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No.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Ancaman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...................................................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2.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...................................................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....................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3.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dst.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1275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Total ancaman (T)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....................</a:t>
                      </a: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07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770000"/>
              </p:ext>
            </p:extLst>
          </p:nvPr>
        </p:nvGraphicFramePr>
        <p:xfrm>
          <a:off x="683568" y="260648"/>
          <a:ext cx="7488832" cy="504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Selisih antara total peluang dan ancaman y = O – T 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.................</a:t>
                      </a:r>
                      <a:endParaRPr lang="id-ID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AutoShape 14"/>
          <p:cNvSpPr>
            <a:spLocks noChangeShapeType="1"/>
          </p:cNvSpPr>
          <p:nvPr/>
        </p:nvSpPr>
        <p:spPr bwMode="auto">
          <a:xfrm>
            <a:off x="4306573" y="1691765"/>
            <a:ext cx="57890" cy="39520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7544" y="1340768"/>
            <a:ext cx="7776864" cy="4693096"/>
            <a:chOff x="2102594" y="2317030"/>
            <a:chExt cx="4449763" cy="2624138"/>
          </a:xfrm>
        </p:grpSpPr>
        <p:sp>
          <p:nvSpPr>
            <p:cNvPr id="6" name="AutoShape 13"/>
            <p:cNvSpPr>
              <a:spLocks noChangeShapeType="1"/>
            </p:cNvSpPr>
            <p:nvPr/>
          </p:nvSpPr>
          <p:spPr bwMode="auto">
            <a:xfrm>
              <a:off x="2791569" y="3580680"/>
              <a:ext cx="30765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961557" y="2317030"/>
              <a:ext cx="6842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Peluang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956794" y="4726855"/>
              <a:ext cx="6842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Ancaman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102594" y="3488605"/>
              <a:ext cx="6842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Kelemahan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868144" y="3507655"/>
              <a:ext cx="684213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Kekuatan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902944" y="2713905"/>
              <a:ext cx="83026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(+, +)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Progresif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099544" y="2710730"/>
              <a:ext cx="83026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(-, +)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Ubah strategi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4907707" y="3939455"/>
              <a:ext cx="830262" cy="54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(+, -)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Diversifikasi strategi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091607" y="3937868"/>
              <a:ext cx="830262" cy="5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(-, -)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Strategi bertahan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12394" y="3279055"/>
              <a:ext cx="48260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Q1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4309219" y="3571155"/>
              <a:ext cx="48260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Q2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3829794" y="3285405"/>
              <a:ext cx="48260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Q3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3825032" y="3580680"/>
              <a:ext cx="48260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Q4</a:t>
              </a:r>
              <a:endParaRPr kumimoji="0" 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338" y="13838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Diperoleh nilai (x, y).</a:t>
            </a:r>
            <a:endParaRPr kumimoji="0" lang="id-ID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684213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6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 err="1"/>
              <a:t>Hasil</a:t>
            </a:r>
            <a:r>
              <a:rPr lang="en-GB" sz="2800" dirty="0"/>
              <a:t> </a:t>
            </a:r>
            <a:r>
              <a:rPr lang="en-GB" sz="2800" dirty="0" err="1"/>
              <a:t>analisis</a:t>
            </a:r>
            <a:r>
              <a:rPr lang="en-GB" sz="2800" dirty="0"/>
              <a:t> SWOT </a:t>
            </a:r>
            <a:r>
              <a:rPr lang="en-GB" sz="2800" dirty="0" err="1"/>
              <a:t>dimanfaatkan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menyusun</a:t>
            </a:r>
            <a:r>
              <a:rPr lang="en-GB" sz="2800" dirty="0"/>
              <a:t> </a:t>
            </a:r>
            <a:r>
              <a:rPr lang="en-GB" sz="2800" dirty="0" err="1"/>
              <a:t>strategi</a:t>
            </a:r>
            <a:r>
              <a:rPr lang="en-GB" sz="2800" dirty="0"/>
              <a:t> </a:t>
            </a:r>
            <a:r>
              <a:rPr lang="en-GB" sz="2800" dirty="0" err="1"/>
              <a:t>pemecahan</a:t>
            </a:r>
            <a:r>
              <a:rPr lang="en-GB" sz="2800" dirty="0"/>
              <a:t> </a:t>
            </a:r>
            <a:r>
              <a:rPr lang="en-GB" sz="2800" dirty="0" err="1"/>
              <a:t>masalah</a:t>
            </a:r>
            <a:r>
              <a:rPr lang="en-GB" sz="2800" dirty="0"/>
              <a:t>, </a:t>
            </a:r>
            <a:r>
              <a:rPr lang="en-GB" sz="2800" dirty="0" err="1"/>
              <a:t>serta</a:t>
            </a:r>
            <a:r>
              <a:rPr lang="en-GB" sz="2800" dirty="0"/>
              <a:t> </a:t>
            </a:r>
            <a:r>
              <a:rPr lang="en-GB" sz="2800" dirty="0" err="1"/>
              <a:t>pengembangan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perbaikan</a:t>
            </a:r>
            <a:r>
              <a:rPr lang="en-GB" sz="2800" dirty="0"/>
              <a:t> </a:t>
            </a:r>
            <a:r>
              <a:rPr lang="en-GB" sz="2800" dirty="0" err="1"/>
              <a:t>mutu</a:t>
            </a:r>
            <a:r>
              <a:rPr lang="en-GB" sz="2800" dirty="0"/>
              <a:t> program </a:t>
            </a:r>
            <a:r>
              <a:rPr lang="en-GB" sz="2800" dirty="0" err="1"/>
              <a:t>secara</a:t>
            </a:r>
            <a:r>
              <a:rPr lang="en-GB" sz="2800" dirty="0"/>
              <a:t> </a:t>
            </a:r>
            <a:r>
              <a:rPr lang="en-GB" sz="2800" dirty="0" err="1"/>
              <a:t>berkelanjutan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08819"/>
              </p:ext>
            </p:extLst>
          </p:nvPr>
        </p:nvGraphicFramePr>
        <p:xfrm>
          <a:off x="611188" y="2060848"/>
          <a:ext cx="7848600" cy="430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Slide" r:id="rId3" imgW="3799219" imgH="2630328" progId="PowerPoint.Slide.12">
                  <p:embed/>
                </p:oleObj>
              </mc:Choice>
              <mc:Fallback>
                <p:oleObj name="Slide" r:id="rId3" imgW="3799219" imgH="2630328" progId="PowerPoint.Slide.1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60848"/>
                        <a:ext cx="7848600" cy="4303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40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Bingung mau buka usaha apa??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132856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rgbClr val="002060"/>
                </a:solidFill>
              </a:rPr>
              <a:t>Sebelum mikirin mau bisnis apa,</a:t>
            </a:r>
          </a:p>
          <a:p>
            <a:endParaRPr lang="id-ID" sz="2800" dirty="0">
              <a:solidFill>
                <a:srgbClr val="002060"/>
              </a:solidFill>
            </a:endParaRPr>
          </a:p>
          <a:p>
            <a:r>
              <a:rPr lang="id-ID" sz="2800" dirty="0">
                <a:solidFill>
                  <a:srgbClr val="002060"/>
                </a:solidFill>
              </a:rPr>
              <a:t>Bagaimana</a:t>
            </a:r>
            <a:r>
              <a:rPr lang="id-ID" sz="2800" b="1" i="1" dirty="0">
                <a:solidFill>
                  <a:srgbClr val="002060"/>
                </a:solidFill>
              </a:rPr>
              <a:t> sih cara menganalisis peluang usaha yang tepat?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209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Ada juga syarat pokok memanfaatkan peluang usaha . . 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851920" y="1268760"/>
            <a:ext cx="5112568" cy="3744416"/>
          </a:xfrm>
          <a:prstGeom prst="wedgeRoundRectCallout">
            <a:avLst>
              <a:gd name="adj1" fmla="val -60127"/>
              <a:gd name="adj2" fmla="val 314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1363" indent="-741363" defTabSz="1122363">
              <a:lnSpc>
                <a:spcPct val="105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b="1" dirty="0">
                <a:sym typeface="Wingdings 3" pitchFamily="18" charset="2"/>
              </a:rPr>
              <a:t>OPTIMIS</a:t>
            </a:r>
          </a:p>
          <a:p>
            <a:pPr marL="741363" indent="-741363" defTabSz="1122363">
              <a:lnSpc>
                <a:spcPct val="105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b="1" dirty="0">
                <a:sym typeface="Wingdings 3" pitchFamily="18" charset="2"/>
              </a:rPr>
              <a:t>BEKERJA KERAS &amp; POSITIF</a:t>
            </a:r>
          </a:p>
          <a:p>
            <a:pPr marL="741363" indent="-741363" defTabSz="1122363">
              <a:lnSpc>
                <a:spcPct val="105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b="1" dirty="0">
                <a:sym typeface="Wingdings 3" pitchFamily="18" charset="2"/>
              </a:rPr>
              <a:t>MAU BERTANYA &amp; MENDENGARKAN ORG LAIN</a:t>
            </a:r>
          </a:p>
          <a:p>
            <a:pPr marL="741363" indent="-741363" defTabSz="1122363">
              <a:lnSpc>
                <a:spcPct val="105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b="1" dirty="0">
                <a:sym typeface="Wingdings 3" pitchFamily="18" charset="2"/>
              </a:rPr>
              <a:t>MENGAKUI KESALAHAN</a:t>
            </a:r>
          </a:p>
          <a:p>
            <a:pPr marL="741363" indent="-741363" defTabSz="1122363">
              <a:lnSpc>
                <a:spcPct val="105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b="1" dirty="0">
                <a:sym typeface="Wingdings 3" pitchFamily="18" charset="2"/>
              </a:rPr>
              <a:t>YAKIN BAHWA, “HARI INI HRS LBH BAIK DR HARI KEMARIN”</a:t>
            </a:r>
            <a:endParaRPr lang="id-ID" b="1" dirty="0">
              <a:sym typeface="Wingdings 3" pitchFamily="18" charset="2"/>
            </a:endParaRPr>
          </a:p>
          <a:p>
            <a:pPr marL="741363" indent="-741363" defTabSz="1122363">
              <a:lnSpc>
                <a:spcPct val="105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id-ID" b="1" dirty="0">
                <a:sym typeface="Wingdings 3" pitchFamily="18" charset="2"/>
              </a:rPr>
              <a:t>SENYUM  broo Biar HOKKI </a:t>
            </a:r>
            <a:r>
              <a:rPr lang="id-ID" b="1" dirty="0">
                <a:sym typeface="Wingdings" pitchFamily="2" charset="2"/>
              </a:rPr>
              <a:t></a:t>
            </a:r>
            <a:endParaRPr lang="en-US" b="1" dirty="0"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4333467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/>
          <a:lstStyle/>
          <a:p>
            <a:r>
              <a:rPr lang="id-ID" dirty="0"/>
              <a:t>Coba pada liat gambar ini terus di </a:t>
            </a:r>
            <a:br>
              <a:rPr lang="id-ID" dirty="0"/>
            </a:br>
            <a:r>
              <a:rPr lang="id-ID" dirty="0"/>
              <a:t>renungin ya. . 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30927"/>
            <a:ext cx="5688632" cy="36004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732240" y="1556792"/>
            <a:ext cx="1944216" cy="864096"/>
          </a:xfrm>
          <a:prstGeom prst="wedgeRoundRectCallout">
            <a:avLst>
              <a:gd name="adj1" fmla="val -59314"/>
              <a:gd name="adj2" fmla="val -128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Kalo  mikir  ituu jangan CUNO eaa wkwk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8419353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Menurut sesepuh </a:t>
            </a:r>
            <a:r>
              <a:rPr lang="en-US" i="1" kern="10" dirty="0">
                <a:latin typeface="Arial Black"/>
              </a:rPr>
              <a:t>Dr. DJ. Schwartz</a:t>
            </a:r>
            <a:br>
              <a:rPr lang="en-US" i="1" kern="10" dirty="0">
                <a:latin typeface="Arial Black"/>
              </a:rPr>
            </a:br>
            <a:r>
              <a:rPr lang="id-ID" kern="10" dirty="0"/>
              <a:t>ada beberapa point penting yg perlu diingat: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55776" y="1628800"/>
            <a:ext cx="5860132" cy="3411717"/>
          </a:xfrm>
        </p:spPr>
        <p:txBody>
          <a:bodyPr>
            <a:noAutofit/>
          </a:bodyPr>
          <a:lstStyle/>
          <a:p>
            <a:pPr marL="741363" indent="-741363" defTabSz="1122363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i="1" dirty="0" err="1">
                <a:sym typeface="Wingdings 3" pitchFamily="18" charset="2"/>
              </a:rPr>
              <a:t>Percaya</a:t>
            </a:r>
            <a:r>
              <a:rPr lang="en-US" sz="2000" i="1" dirty="0">
                <a:sym typeface="Wingdings 3" pitchFamily="18" charset="2"/>
              </a:rPr>
              <a:t> &amp; </a:t>
            </a:r>
            <a:r>
              <a:rPr lang="en-US" sz="2000" i="1" dirty="0" err="1">
                <a:sym typeface="Wingdings 3" pitchFamily="18" charset="2"/>
              </a:rPr>
              <a:t>yakin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bahwa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usaha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bisa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dilaksanakan</a:t>
            </a:r>
            <a:endParaRPr lang="en-US" sz="2000" i="1" dirty="0">
              <a:sym typeface="Wingdings 3" pitchFamily="18" charset="2"/>
            </a:endParaRPr>
          </a:p>
          <a:p>
            <a:pPr marL="741363" indent="-741363" defTabSz="1122363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i="1" dirty="0" err="1">
                <a:sym typeface="Wingdings 3" pitchFamily="18" charset="2"/>
              </a:rPr>
              <a:t>Jgn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bergaul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pd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lingkungan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statis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yg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akan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melumpuhkan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pikiran</a:t>
            </a:r>
            <a:endParaRPr lang="en-US" sz="2000" i="1" dirty="0">
              <a:sym typeface="Wingdings 3" pitchFamily="18" charset="2"/>
            </a:endParaRPr>
          </a:p>
          <a:p>
            <a:pPr marL="741363" indent="-741363" defTabSz="1122363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i="1" dirty="0" err="1">
                <a:sym typeface="Wingdings 3" pitchFamily="18" charset="2"/>
              </a:rPr>
              <a:t>Senantiasa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bertanya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pd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diri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sendiri</a:t>
            </a:r>
            <a:r>
              <a:rPr lang="en-US" sz="2000" i="1" dirty="0">
                <a:sym typeface="Wingdings 3" pitchFamily="18" charset="2"/>
              </a:rPr>
              <a:t>, “</a:t>
            </a:r>
            <a:r>
              <a:rPr lang="en-US" sz="2000" i="1" dirty="0" err="1">
                <a:sym typeface="Wingdings 3" pitchFamily="18" charset="2"/>
              </a:rPr>
              <a:t>bgmn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saya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dpt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mlkk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usaha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yg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lbh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baik</a:t>
            </a:r>
            <a:r>
              <a:rPr lang="id-ID" sz="2000" i="1" dirty="0">
                <a:sym typeface="Wingdings 3" pitchFamily="18" charset="2"/>
              </a:rPr>
              <a:t>?</a:t>
            </a:r>
            <a:r>
              <a:rPr lang="en-US" sz="2000" i="1" dirty="0">
                <a:sym typeface="Wingdings 3" pitchFamily="18" charset="2"/>
              </a:rPr>
              <a:t>”</a:t>
            </a:r>
          </a:p>
          <a:p>
            <a:pPr marL="741363" indent="-741363" defTabSz="1122363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i="1" dirty="0" err="1">
                <a:sym typeface="Wingdings 3" pitchFamily="18" charset="2"/>
              </a:rPr>
              <a:t>Bertanya</a:t>
            </a:r>
            <a:r>
              <a:rPr lang="en-US" sz="2000" i="1" dirty="0">
                <a:sym typeface="Wingdings 3" pitchFamily="18" charset="2"/>
              </a:rPr>
              <a:t> &amp; </a:t>
            </a:r>
            <a:r>
              <a:rPr lang="en-US" sz="2000" i="1" dirty="0" err="1">
                <a:sym typeface="Wingdings 3" pitchFamily="18" charset="2"/>
              </a:rPr>
              <a:t>mendengarkan</a:t>
            </a:r>
            <a:endParaRPr lang="en-US" sz="2000" i="1" dirty="0">
              <a:sym typeface="Wingdings 3" pitchFamily="18" charset="2"/>
            </a:endParaRPr>
          </a:p>
          <a:p>
            <a:pPr marL="741363" indent="-741363" defTabSz="1122363">
              <a:lnSpc>
                <a:spcPct val="105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i="1" dirty="0" err="1">
                <a:sym typeface="Wingdings 3" pitchFamily="18" charset="2"/>
              </a:rPr>
              <a:t>Perluas</a:t>
            </a:r>
            <a:r>
              <a:rPr lang="en-US" sz="2000" i="1" dirty="0">
                <a:sym typeface="Wingdings 3" pitchFamily="18" charset="2"/>
              </a:rPr>
              <a:t> </a:t>
            </a:r>
            <a:r>
              <a:rPr lang="en-US" sz="2000" i="1" dirty="0" err="1">
                <a:sym typeface="Wingdings 3" pitchFamily="18" charset="2"/>
              </a:rPr>
              <a:t>pikiran</a:t>
            </a:r>
            <a:endParaRPr lang="en-US" sz="2000" i="1" dirty="0">
              <a:sym typeface="Wingdings 3" pitchFamily="18" charset="2"/>
            </a:endParaRPr>
          </a:p>
          <a:p>
            <a:endParaRPr lang="en-US" sz="2000" i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67544" y="1700808"/>
            <a:ext cx="1800200" cy="936104"/>
          </a:xfrm>
          <a:prstGeom prst="wedgeRoundRectCallout">
            <a:avLst>
              <a:gd name="adj1" fmla="val 44584"/>
              <a:gd name="adj2" fmla="val 86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Cara memanfaatkan Peluang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6556052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3271151" y="2276872"/>
            <a:ext cx="2596993" cy="19304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74350" tIns="37177" rIns="74350" bIns="37177" anchor="ctr"/>
          <a:lstStyle/>
          <a:p>
            <a:pPr algn="ctr" defTabSz="913491"/>
            <a:r>
              <a:rPr lang="en-US" sz="2000" dirty="0">
                <a:latin typeface="Arial Black" pitchFamily="34" charset="0"/>
              </a:rPr>
              <a:t>RISIKO USAHA YG MUNGKIN TERJADI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5040922" y="1396043"/>
            <a:ext cx="3868615" cy="70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177" tIns="74350" rIns="37177" bIns="74350">
            <a:spAutoFit/>
          </a:bodyPr>
          <a:lstStyle/>
          <a:p>
            <a:pPr algn="ctr" defTabSz="913491"/>
            <a:r>
              <a:rPr lang="en-US" sz="2000" b="1"/>
              <a:t>PERUBAHAN PERMINTAAN</a:t>
            </a:r>
          </a:p>
          <a:p>
            <a:pPr algn="ctr" defTabSz="913491"/>
            <a:r>
              <a:rPr lang="en-US" sz="1600">
                <a:sym typeface="Wingdings 3" pitchFamily="18" charset="2"/>
              </a:rPr>
              <a:t> Ekonomi, mode, selera konsumen, dll.</a:t>
            </a:r>
            <a:endParaRPr lang="en-US" sz="1600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5040923" y="4229763"/>
            <a:ext cx="3868615" cy="70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177" tIns="74350" rIns="37177" bIns="74350">
            <a:spAutoFit/>
          </a:bodyPr>
          <a:lstStyle/>
          <a:p>
            <a:pPr algn="ctr" defTabSz="913491"/>
            <a:r>
              <a:rPr lang="en-US" sz="2000" b="1"/>
              <a:t>PERUBAHAN KONJUNGTUR</a:t>
            </a:r>
          </a:p>
          <a:p>
            <a:pPr algn="ctr" defTabSz="913491"/>
            <a:r>
              <a:rPr lang="en-US" sz="1600">
                <a:sym typeface="Wingdings 3" pitchFamily="18" charset="2"/>
              </a:rPr>
              <a:t> Kondisi ekonomi yg tdk menentu</a:t>
            </a:r>
            <a:endParaRPr lang="en-US" sz="1600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107504" y="4365104"/>
            <a:ext cx="3866173" cy="608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177" tIns="148700" rIns="37177" bIns="148700">
            <a:spAutoFit/>
          </a:bodyPr>
          <a:lstStyle/>
          <a:p>
            <a:pPr algn="ctr" defTabSz="913491"/>
            <a:r>
              <a:rPr lang="en-US" sz="2000" b="1" dirty="0"/>
              <a:t>PERSAINGAN</a:t>
            </a:r>
            <a:endParaRPr lang="en-US" sz="2000" dirty="0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291945" y="1396043"/>
            <a:ext cx="3869837" cy="70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177" tIns="74350" rIns="37177" bIns="74350">
            <a:spAutoFit/>
          </a:bodyPr>
          <a:lstStyle/>
          <a:p>
            <a:pPr algn="ctr" defTabSz="913491"/>
            <a:r>
              <a:rPr lang="en-US" sz="2000" b="1" dirty="0"/>
              <a:t>AKIBAT LAIN</a:t>
            </a:r>
          </a:p>
          <a:p>
            <a:pPr algn="ctr" defTabSz="913491"/>
            <a:r>
              <a:rPr lang="en-US" sz="1600" dirty="0">
                <a:sym typeface="Wingdings 3" pitchFamily="18" charset="2"/>
              </a:rPr>
              <a:t> </a:t>
            </a:r>
            <a:r>
              <a:rPr lang="en-US" sz="1600" dirty="0" err="1">
                <a:sym typeface="Wingdings 3" pitchFamily="18" charset="2"/>
              </a:rPr>
              <a:t>Teknologi</a:t>
            </a:r>
            <a:r>
              <a:rPr lang="en-US" sz="1600" dirty="0">
                <a:sym typeface="Wingdings 3" pitchFamily="18" charset="2"/>
              </a:rPr>
              <a:t>, </a:t>
            </a:r>
            <a:r>
              <a:rPr lang="en-US" sz="1600" dirty="0" err="1">
                <a:sym typeface="Wingdings 3" pitchFamily="18" charset="2"/>
              </a:rPr>
              <a:t>peraturan</a:t>
            </a:r>
            <a:r>
              <a:rPr lang="en-US" sz="1600" dirty="0">
                <a:sym typeface="Wingdings 3" pitchFamily="18" charset="2"/>
              </a:rPr>
              <a:t>, </a:t>
            </a:r>
            <a:r>
              <a:rPr lang="en-US" sz="1600" dirty="0" err="1">
                <a:sym typeface="Wingdings 3" pitchFamily="18" charset="2"/>
              </a:rPr>
              <a:t>bencana</a:t>
            </a:r>
            <a:r>
              <a:rPr lang="en-US" sz="1600" dirty="0">
                <a:sym typeface="Wingdings 3" pitchFamily="18" charset="2"/>
              </a:rPr>
              <a:t> </a:t>
            </a:r>
            <a:r>
              <a:rPr lang="en-US" sz="1600" dirty="0" err="1">
                <a:sym typeface="Wingdings 3" pitchFamily="18" charset="2"/>
              </a:rPr>
              <a:t>alam</a:t>
            </a:r>
            <a:r>
              <a:rPr lang="en-US" sz="1600" dirty="0">
                <a:sym typeface="Wingdings 3" pitchFamily="18" charset="2"/>
              </a:rPr>
              <a:t>, </a:t>
            </a:r>
            <a:r>
              <a:rPr lang="en-US" sz="1600" dirty="0" err="1">
                <a:sym typeface="Wingdings 3" pitchFamily="18" charset="2"/>
              </a:rPr>
              <a:t>dll</a:t>
            </a:r>
            <a:r>
              <a:rPr lang="en-US" sz="1600" dirty="0">
                <a:sym typeface="Wingdings 3" pitchFamily="18" charset="2"/>
              </a:rPr>
              <a:t>.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Resiko dalam usaha pasti ada ,ini resikonya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19684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Analisa peluang usaha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104456" cy="2743145"/>
          </a:xfrm>
        </p:spPr>
      </p:pic>
      <p:sp>
        <p:nvSpPr>
          <p:cNvPr id="5" name="Rectangle 4"/>
          <p:cNvSpPr/>
          <p:nvPr/>
        </p:nvSpPr>
        <p:spPr>
          <a:xfrm>
            <a:off x="4427984" y="1741628"/>
            <a:ext cx="547260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buFontTx/>
              <a:buChar char="•"/>
            </a:pPr>
            <a:r>
              <a:rPr lang="sv-SE" b="1" dirty="0"/>
              <a:t>Analisis Kebutuhan Materi &amp; Produk</a:t>
            </a:r>
            <a:endParaRPr lang="id-ID" b="1" dirty="0"/>
          </a:p>
          <a:p>
            <a:pPr>
              <a:lnSpc>
                <a:spcPts val="2100"/>
              </a:lnSpc>
            </a:pPr>
            <a:endParaRPr lang="en-US" b="1" dirty="0"/>
          </a:p>
          <a:p>
            <a:pPr>
              <a:lnSpc>
                <a:spcPts val="2100"/>
              </a:lnSpc>
              <a:buFontTx/>
              <a:buChar char="•"/>
            </a:pP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Pasar</a:t>
            </a:r>
            <a:r>
              <a:rPr lang="en-US" b="1" dirty="0"/>
              <a:t>/</a:t>
            </a:r>
            <a:r>
              <a:rPr lang="en-US" b="1" dirty="0" err="1"/>
              <a:t>Konsumen</a:t>
            </a:r>
            <a:endParaRPr lang="id-ID" b="1" dirty="0"/>
          </a:p>
          <a:p>
            <a:pPr>
              <a:lnSpc>
                <a:spcPts val="2100"/>
              </a:lnSpc>
              <a:buFontTx/>
              <a:buChar char="•"/>
            </a:pPr>
            <a:endParaRPr lang="en-US" b="1" dirty="0"/>
          </a:p>
          <a:p>
            <a:pPr>
              <a:lnSpc>
                <a:spcPts val="1400"/>
              </a:lnSpc>
              <a:buFontTx/>
              <a:buChar char="•"/>
            </a:pP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Keberlanjutan</a:t>
            </a:r>
            <a:r>
              <a:rPr lang="en-US" b="1" dirty="0"/>
              <a:t> Usaha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Depan</a:t>
            </a:r>
            <a:endParaRPr lang="id-ID" b="1" dirty="0"/>
          </a:p>
          <a:p>
            <a:pPr>
              <a:lnSpc>
                <a:spcPts val="1400"/>
              </a:lnSpc>
              <a:buFontTx/>
              <a:buChar char="•"/>
            </a:pPr>
            <a:endParaRPr lang="en-US" b="1" dirty="0"/>
          </a:p>
          <a:p>
            <a:pPr>
              <a:lnSpc>
                <a:spcPts val="2100"/>
              </a:lnSpc>
              <a:buFontTx/>
              <a:buChar char="•"/>
            </a:pP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Persaingan</a:t>
            </a:r>
            <a:r>
              <a:rPr lang="en-US" b="1" dirty="0"/>
              <a:t> </a:t>
            </a:r>
            <a:r>
              <a:rPr lang="en-US" b="1" dirty="0" err="1"/>
              <a:t>usaha</a:t>
            </a:r>
            <a:endParaRPr lang="id-ID" b="1" dirty="0"/>
          </a:p>
          <a:p>
            <a:pPr>
              <a:lnSpc>
                <a:spcPts val="2100"/>
              </a:lnSpc>
              <a:buFontTx/>
              <a:buChar char="•"/>
            </a:pPr>
            <a:endParaRPr lang="en-US" b="1" dirty="0"/>
          </a:p>
          <a:p>
            <a:pPr>
              <a:lnSpc>
                <a:spcPts val="2100"/>
              </a:lnSpc>
              <a:buFontTx/>
              <a:buChar char="•"/>
            </a:pP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r>
              <a:rPr lang="en-US" b="1" dirty="0"/>
              <a:t> &amp; </a:t>
            </a:r>
            <a:r>
              <a:rPr lang="en-US" b="1" dirty="0" err="1"/>
              <a:t>Pengembangan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23895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421299" y="1210235"/>
            <a:ext cx="8253778" cy="13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025525" indent="-1025525" defTabSz="1087438" eaLnBrk="0" hangingPunct="0">
              <a:tabLst>
                <a:tab pos="342900" algn="l"/>
                <a:tab pos="1025525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87438" eaLnBrk="0" hangingPunct="0">
              <a:tabLst>
                <a:tab pos="342900" algn="l"/>
                <a:tab pos="1025525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87438" eaLnBrk="0" hangingPunct="0">
              <a:tabLst>
                <a:tab pos="342900" algn="l"/>
                <a:tab pos="1025525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87438" eaLnBrk="0" hangingPunct="0">
              <a:tabLst>
                <a:tab pos="342900" algn="l"/>
                <a:tab pos="1025525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87438" eaLnBrk="0" hangingPunct="0">
              <a:tabLst>
                <a:tab pos="342900" algn="l"/>
                <a:tab pos="1025525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025525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025525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025525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025525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• 	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Sbl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memulai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konsep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usaha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anda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hrs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tahu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	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Apakah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konsep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tsb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tlh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memenuhi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syarat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kebutuhan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pasar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? </a:t>
            </a:r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323528" y="2708920"/>
            <a:ext cx="17486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Arial Black" pitchFamily="34" charset="0"/>
                <a:cs typeface="Arial" charset="0"/>
              </a:rPr>
              <a:t>Contoh</a:t>
            </a:r>
            <a:r>
              <a:rPr lang="en-US" sz="2800" dirty="0">
                <a:latin typeface="Arial Black" pitchFamily="34" charset="0"/>
                <a:cs typeface="Arial" charset="0"/>
              </a:rPr>
              <a:t> : 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877168" y="3214137"/>
            <a:ext cx="5207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67087B"/>
              </a:buClr>
              <a:buFont typeface="Wingdings" pitchFamily="2" charset="2"/>
              <a:buNone/>
            </a:pPr>
            <a:r>
              <a:rPr lang="en-US" sz="2800" b="1" dirty="0" err="1">
                <a:solidFill>
                  <a:srgbClr val="0070C0"/>
                </a:solidFill>
              </a:rPr>
              <a:t>Jasa</a:t>
            </a:r>
            <a:r>
              <a:rPr lang="en-US" sz="2800" b="1" dirty="0">
                <a:solidFill>
                  <a:srgbClr val="0070C0"/>
                </a:solidFill>
              </a:rPr>
              <a:t> Laundry </a:t>
            </a: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989172" y="3645024"/>
            <a:ext cx="7903308" cy="13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68325" indent="-56832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err="1"/>
              <a:t>Targetnya</a:t>
            </a:r>
            <a:r>
              <a:rPr lang="en-US" sz="2800" dirty="0"/>
              <a:t> </a:t>
            </a:r>
            <a:r>
              <a:rPr lang="en-US" sz="2800" dirty="0">
                <a:sym typeface="Wingdings 3" pitchFamily="18" charset="2"/>
              </a:rPr>
              <a:t>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pekerja</a:t>
            </a:r>
            <a:r>
              <a:rPr lang="en-US" sz="2800" dirty="0"/>
              <a:t> “</a:t>
            </a:r>
            <a:r>
              <a:rPr lang="en-US" sz="2800" dirty="0" err="1"/>
              <a:t>kantoran</a:t>
            </a:r>
            <a:r>
              <a:rPr lang="en-US" sz="2800" dirty="0"/>
              <a:t>”,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kos</a:t>
            </a:r>
            <a:r>
              <a:rPr lang="en-US" sz="2800" dirty="0"/>
              <a:t>, </a:t>
            </a:r>
            <a:r>
              <a:rPr lang="en-US" sz="2800" i="1" dirty="0"/>
              <a:t>businessman</a:t>
            </a:r>
            <a:r>
              <a:rPr lang="en-US" sz="2800" dirty="0"/>
              <a:t>, </a:t>
            </a:r>
            <a:r>
              <a:rPr lang="en-US" sz="2800" dirty="0" err="1"/>
              <a:t>dsb</a:t>
            </a:r>
            <a:r>
              <a:rPr lang="en-US" sz="2800" dirty="0"/>
              <a:t>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err="1"/>
              <a:t>Lokasi</a:t>
            </a:r>
            <a:r>
              <a:rPr lang="en-US" sz="2800" dirty="0"/>
              <a:t> </a:t>
            </a:r>
            <a:r>
              <a:rPr lang="en-US" sz="2800" dirty="0" err="1"/>
              <a:t>tdk</a:t>
            </a:r>
            <a:r>
              <a:rPr lang="en-US" sz="2800" dirty="0"/>
              <a:t> </a:t>
            </a:r>
            <a:r>
              <a:rPr lang="en-US" sz="2800" dirty="0" err="1"/>
              <a:t>cocok</a:t>
            </a:r>
            <a:r>
              <a:rPr lang="en-US" sz="2800" dirty="0"/>
              <a:t> di </a:t>
            </a:r>
            <a:r>
              <a:rPr lang="en-US" sz="2800" dirty="0" err="1"/>
              <a:t>pemukiman</a:t>
            </a:r>
            <a:r>
              <a:rPr lang="en-US" sz="2800" dirty="0"/>
              <a:t> </a:t>
            </a:r>
            <a:r>
              <a:rPr lang="en-US" sz="2800" dirty="0" err="1"/>
              <a:t>padat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Analisis kebutuhan konsumen / pasar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046311"/>
            <a:ext cx="4788024" cy="18665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935467"/>
      </p:ext>
    </p:extLst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293077" y="1411942"/>
            <a:ext cx="8498010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025525" indent="-1025525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• 	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Jika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konsep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usaha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sdh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tepat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dg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kebutuhan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pasar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	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Apakah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materi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dr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usaha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anda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dpt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diperoleh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dg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mudah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? </a:t>
            </a:r>
            <a:r>
              <a:rPr lang="en-US" sz="2400" b="1" dirty="0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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Bahan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Baku,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Tempat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Harga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dll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48250" y="2636912"/>
            <a:ext cx="1631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Arial Black" pitchFamily="34" charset="0"/>
                <a:cs typeface="Arial" charset="0"/>
              </a:rPr>
              <a:t>Contoh</a:t>
            </a:r>
            <a:r>
              <a:rPr lang="en-US" sz="2400" dirty="0">
                <a:latin typeface="Arial Black" pitchFamily="34" charset="0"/>
                <a:cs typeface="Arial" charset="0"/>
              </a:rPr>
              <a:t> : 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1128779" y="3140968"/>
            <a:ext cx="63890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67087B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00B050"/>
                </a:solidFill>
              </a:rPr>
              <a:t>Perusahaan </a:t>
            </a:r>
            <a:r>
              <a:rPr lang="en-US" sz="2800" b="1" dirty="0" err="1">
                <a:solidFill>
                  <a:srgbClr val="00B050"/>
                </a:solidFill>
              </a:rPr>
              <a:t>Kripik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Daun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Singkong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51520" y="3573016"/>
            <a:ext cx="7336692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68325" indent="-56832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err="1">
                <a:latin typeface="+mj-lt"/>
              </a:rPr>
              <a:t>Membutuhkan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baku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segar</a:t>
            </a:r>
            <a:endParaRPr lang="en-US" sz="2400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err="1">
                <a:latin typeface="+mj-lt"/>
              </a:rPr>
              <a:t>Apakah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baku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mudah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ditemui</a:t>
            </a:r>
            <a:r>
              <a:rPr lang="en-US" sz="2400" dirty="0">
                <a:latin typeface="+mj-lt"/>
              </a:rPr>
              <a:t> di </a:t>
            </a:r>
            <a:r>
              <a:rPr lang="en-US" sz="2400" dirty="0" err="1">
                <a:latin typeface="+mj-lt"/>
              </a:rPr>
              <a:t>daerah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usaha</a:t>
            </a:r>
            <a:r>
              <a:rPr lang="en-US" sz="2400" dirty="0">
                <a:latin typeface="+mj-lt"/>
              </a:rPr>
              <a:t> &amp; </a:t>
            </a:r>
            <a:r>
              <a:rPr lang="en-US" sz="2400" dirty="0" err="1">
                <a:latin typeface="+mj-lt"/>
              </a:rPr>
              <a:t>bgmn</a:t>
            </a:r>
            <a:r>
              <a:rPr lang="en-US" sz="2400" dirty="0">
                <a:latin typeface="+mj-lt"/>
              </a:rPr>
              <a:t> dg </a:t>
            </a:r>
            <a:r>
              <a:rPr lang="en-US" sz="2400" dirty="0" err="1">
                <a:latin typeface="+mj-lt"/>
              </a:rPr>
              <a:t>jarak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baku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tsb</a:t>
            </a:r>
            <a:r>
              <a:rPr lang="en-US" sz="2400" dirty="0">
                <a:latin typeface="+mj-lt"/>
              </a:rPr>
              <a:t> dg </a:t>
            </a:r>
            <a:r>
              <a:rPr lang="en-US" sz="2400" dirty="0" err="1">
                <a:latin typeface="+mj-lt"/>
              </a:rPr>
              <a:t>lokasi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usaha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dilihat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transportasi</a:t>
            </a:r>
            <a:r>
              <a:rPr lang="en-US" sz="2400" dirty="0">
                <a:latin typeface="+mj-lt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Analisis kebutuhan materi dan produk: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124210"/>
            <a:ext cx="2376264" cy="16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0224"/>
      </p:ext>
    </p:extLst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409087" y="1143001"/>
            <a:ext cx="8500452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025525" indent="-1025525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• 	</a:t>
            </a:r>
            <a:r>
              <a:rPr lang="sv-SE" sz="2400" b="1" dirty="0">
                <a:solidFill>
                  <a:srgbClr val="FF0000"/>
                </a:solidFill>
              </a:rPr>
              <a:t>Utk ke depan, kita hrs merancang,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	A</a:t>
            </a:r>
            <a:r>
              <a:rPr lang="sv-SE" sz="2400" b="1" dirty="0">
                <a:solidFill>
                  <a:srgbClr val="FF0000"/>
                </a:solidFill>
              </a:rPr>
              <a:t>pakah ke depan usaha saya akan berjalan dg lancar atau perlu suatu inovasi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? </a:t>
            </a:r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467544" y="2348880"/>
            <a:ext cx="1690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Arial Black" pitchFamily="34" charset="0"/>
                <a:cs typeface="Arial" charset="0"/>
              </a:rPr>
              <a:t>Contoh</a:t>
            </a:r>
            <a:r>
              <a:rPr lang="en-US" sz="2400" dirty="0">
                <a:latin typeface="Arial Black" pitchFamily="34" charset="0"/>
                <a:cs typeface="Arial" charset="0"/>
              </a:rPr>
              <a:t> : 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877168" y="2782089"/>
            <a:ext cx="5207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67087B"/>
              </a:buClr>
              <a:buFont typeface="Wingdings" pitchFamily="2" charset="2"/>
              <a:buNone/>
            </a:pPr>
            <a:r>
              <a:rPr lang="en-US" sz="2800" b="1" dirty="0" err="1">
                <a:solidFill>
                  <a:srgbClr val="002060"/>
                </a:solidFill>
              </a:rPr>
              <a:t>Beternak</a:t>
            </a:r>
            <a:r>
              <a:rPr lang="en-US" sz="2800" b="1" dirty="0">
                <a:solidFill>
                  <a:srgbClr val="002060"/>
                </a:solidFill>
              </a:rPr>
              <a:t> Ikan </a:t>
            </a:r>
            <a:r>
              <a:rPr lang="en-US" sz="2800" b="1" dirty="0" err="1">
                <a:solidFill>
                  <a:srgbClr val="002060"/>
                </a:solidFill>
              </a:rPr>
              <a:t>louhan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842465" y="3429000"/>
            <a:ext cx="7453923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68325" indent="-56832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err="1">
                <a:latin typeface="+mj-lt"/>
              </a:rPr>
              <a:t>Beberapa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tahun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lalu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sgt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digemari</a:t>
            </a:r>
            <a:endParaRPr lang="en-US" sz="2400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err="1">
                <a:latin typeface="+mj-lt"/>
              </a:rPr>
              <a:t>Apakah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usaha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tsb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depan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msh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dibutuhkan</a:t>
            </a:r>
            <a:r>
              <a:rPr lang="en-US" sz="2400" dirty="0">
                <a:latin typeface="+mj-lt"/>
              </a:rPr>
              <a:t>, BEP </a:t>
            </a:r>
            <a:r>
              <a:rPr lang="en-US" sz="2400" dirty="0" err="1">
                <a:latin typeface="+mj-lt"/>
              </a:rPr>
              <a:t>tercapai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s.d.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pengembangan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usaha</a:t>
            </a:r>
            <a:r>
              <a:rPr lang="en-US" sz="2400" dirty="0">
                <a:latin typeface="+mj-lt"/>
              </a:rPr>
              <a:t> lain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Analisis keberlanjutan  usaha 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60" y="5013176"/>
            <a:ext cx="3365939" cy="19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9192"/>
      </p:ext>
    </p:extLst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7"/>
          <p:cNvSpPr txBox="1">
            <a:spLocks noChangeArrowheads="1"/>
          </p:cNvSpPr>
          <p:nvPr/>
        </p:nvSpPr>
        <p:spPr bwMode="auto">
          <a:xfrm>
            <a:off x="409087" y="1143001"/>
            <a:ext cx="81487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93700" indent="-39370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• 	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Hrs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melihat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fi-FI" sz="2400" b="1" dirty="0">
                <a:solidFill>
                  <a:srgbClr val="FF0000"/>
                </a:solidFill>
              </a:rPr>
              <a:t>usaha lain sejenis di sekitar lokasi usaha</a:t>
            </a:r>
            <a:r>
              <a:rPr lang="sv-SE" sz="2400" b="1" dirty="0">
                <a:solidFill>
                  <a:srgbClr val="FF0000"/>
                </a:solidFill>
              </a:rPr>
              <a:t>, agar kita dpt: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531" name="Text Box 18"/>
          <p:cNvSpPr txBox="1">
            <a:spLocks noChangeArrowheads="1"/>
          </p:cNvSpPr>
          <p:nvPr/>
        </p:nvSpPr>
        <p:spPr bwMode="auto">
          <a:xfrm>
            <a:off x="251520" y="3409099"/>
            <a:ext cx="1691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Arial Black" pitchFamily="34" charset="0"/>
                <a:cs typeface="Arial" charset="0"/>
              </a:rPr>
              <a:t>Contoh</a:t>
            </a:r>
            <a:r>
              <a:rPr lang="en-US" sz="2400" dirty="0">
                <a:latin typeface="Arial Black" pitchFamily="34" charset="0"/>
                <a:cs typeface="Arial" charset="0"/>
              </a:rPr>
              <a:t> : </a:t>
            </a:r>
          </a:p>
        </p:txBody>
      </p:sp>
      <p:sp>
        <p:nvSpPr>
          <p:cNvPr id="22532" name="Text Box 19"/>
          <p:cNvSpPr txBox="1">
            <a:spLocks noChangeArrowheads="1"/>
          </p:cNvSpPr>
          <p:nvPr/>
        </p:nvSpPr>
        <p:spPr bwMode="auto">
          <a:xfrm>
            <a:off x="1942818" y="3420503"/>
            <a:ext cx="520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67087B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0070C0"/>
                </a:solidFill>
              </a:rPr>
              <a:t>Usaha </a:t>
            </a:r>
            <a:r>
              <a:rPr lang="en-US" sz="2400" b="1" dirty="0" err="1">
                <a:solidFill>
                  <a:srgbClr val="0070C0"/>
                </a:solidFill>
              </a:rPr>
              <a:t>Warnet</a:t>
            </a:r>
            <a:r>
              <a:rPr lang="en-US" sz="2400" b="1" dirty="0">
                <a:solidFill>
                  <a:srgbClr val="0070C0"/>
                </a:solidFill>
              </a:rPr>
              <a:t> di </a:t>
            </a:r>
            <a:r>
              <a:rPr lang="id-ID" sz="2400" b="1" dirty="0">
                <a:solidFill>
                  <a:srgbClr val="0070C0"/>
                </a:solidFill>
              </a:rPr>
              <a:t>Kampung baru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533" name="Text Box 20"/>
          <p:cNvSpPr txBox="1">
            <a:spLocks noChangeArrowheads="1"/>
          </p:cNvSpPr>
          <p:nvPr/>
        </p:nvSpPr>
        <p:spPr bwMode="auto">
          <a:xfrm>
            <a:off x="1619672" y="3789835"/>
            <a:ext cx="7667625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5613" indent="-455613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i="1" dirty="0" err="1">
                <a:latin typeface="+mj-lt"/>
              </a:rPr>
              <a:t>Byk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usaha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sejenis</a:t>
            </a:r>
            <a:r>
              <a:rPr lang="en-US" sz="2400" i="1" dirty="0">
                <a:latin typeface="+mj-lt"/>
              </a:rPr>
              <a:t> di </a:t>
            </a:r>
            <a:r>
              <a:rPr lang="en-US" sz="2400" i="1" dirty="0" err="1">
                <a:latin typeface="+mj-lt"/>
              </a:rPr>
              <a:t>sekitar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lokasi</a:t>
            </a:r>
            <a:endParaRPr lang="en-US" sz="2400" i="1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i="1" dirty="0" err="1">
                <a:latin typeface="+mj-lt"/>
              </a:rPr>
              <a:t>Hrs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yakin</a:t>
            </a:r>
            <a:r>
              <a:rPr lang="en-US" sz="2400" i="1" dirty="0">
                <a:latin typeface="+mj-lt"/>
              </a:rPr>
              <a:t> &amp; </a:t>
            </a:r>
            <a:r>
              <a:rPr lang="en-US" sz="2400" i="1" dirty="0" err="1">
                <a:latin typeface="+mj-lt"/>
              </a:rPr>
              <a:t>teliti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konsep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usaha</a:t>
            </a:r>
            <a:endParaRPr lang="en-US" sz="2400" i="1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i="1" dirty="0" err="1">
                <a:latin typeface="+mj-lt"/>
              </a:rPr>
              <a:t>Bgmn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usaha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tsb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mampu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bersaing</a:t>
            </a:r>
            <a:r>
              <a:rPr lang="en-US" sz="2400" i="1" dirty="0">
                <a:latin typeface="+mj-lt"/>
              </a:rPr>
              <a:t> dg </a:t>
            </a:r>
            <a:r>
              <a:rPr lang="en-US" sz="2400" i="1" dirty="0" err="1">
                <a:latin typeface="+mj-lt"/>
              </a:rPr>
              <a:t>usaha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sejenis</a:t>
            </a:r>
            <a:endParaRPr lang="en-US" sz="2400" i="1" dirty="0">
              <a:latin typeface="+mj-lt"/>
            </a:endParaRPr>
          </a:p>
        </p:txBody>
      </p:sp>
      <p:sp>
        <p:nvSpPr>
          <p:cNvPr id="22535" name="Text Box 22"/>
          <p:cNvSpPr txBox="1">
            <a:spLocks noChangeArrowheads="1"/>
          </p:cNvSpPr>
          <p:nvPr/>
        </p:nvSpPr>
        <p:spPr bwMode="auto">
          <a:xfrm>
            <a:off x="573725" y="1899893"/>
            <a:ext cx="8088923" cy="149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350" tIns="37177" rIns="74350" bIns="37177">
            <a:spAutoFit/>
          </a:bodyPr>
          <a:lstStyle>
            <a:lvl1pPr marL="455613" indent="-455613" defTabSz="1123950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239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2395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2395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2395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23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23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23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239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Jual</a:t>
            </a:r>
            <a:endParaRPr lang="en-US" sz="20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&amp; </a:t>
            </a:r>
            <a:r>
              <a:rPr lang="en-US" sz="2000" dirty="0" err="1"/>
              <a:t>Pelayanan</a:t>
            </a:r>
            <a:endParaRPr lang="en-US" sz="20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Alternatif</a:t>
            </a:r>
            <a:r>
              <a:rPr lang="en-US" sz="2000" dirty="0"/>
              <a:t> lain </a:t>
            </a:r>
            <a:r>
              <a:rPr lang="en-US" sz="2000" dirty="0" err="1"/>
              <a:t>utk</a:t>
            </a:r>
            <a:r>
              <a:rPr lang="en-US" sz="2000" dirty="0"/>
              <a:t> </a:t>
            </a:r>
            <a:r>
              <a:rPr lang="en-US" sz="2000" dirty="0" err="1"/>
              <a:t>ditambahkan</a:t>
            </a:r>
            <a:r>
              <a:rPr lang="en-US" sz="2000" dirty="0"/>
              <a:t> </a:t>
            </a:r>
            <a:r>
              <a:rPr lang="en-US" sz="2000" dirty="0" err="1"/>
              <a:t>dlm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endParaRPr lang="en-US" sz="20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2000" dirty="0"/>
              <a:t>Menambahkan inovasi baru dlm usaha anda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Analisis persaingan usaha 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71" y="5045563"/>
            <a:ext cx="1828029" cy="182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33358"/>
      </p:ext>
    </p:extLst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7"/>
          <p:cNvSpPr txBox="1">
            <a:spLocks noChangeArrowheads="1"/>
          </p:cNvSpPr>
          <p:nvPr/>
        </p:nvSpPr>
        <p:spPr bwMode="auto">
          <a:xfrm>
            <a:off x="293077" y="1124744"/>
            <a:ext cx="8382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03275" indent="-8032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Æ"/>
            </a:pPr>
            <a:r>
              <a:rPr lang="sv-SE" sz="2800" b="1" dirty="0">
                <a:solidFill>
                  <a:srgbClr val="0070C0"/>
                </a:solidFill>
                <a:latin typeface="+mj-lt"/>
              </a:rPr>
              <a:t>Tujuan usaha = Pendapatan (Laba)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Æ"/>
            </a:pPr>
            <a:r>
              <a:rPr lang="sv-SE" sz="2800" b="1" dirty="0">
                <a:solidFill>
                  <a:srgbClr val="0070C0"/>
                </a:solidFill>
                <a:latin typeface="+mj-lt"/>
              </a:rPr>
              <a:t>Analisis perkiraan pendapatan dg faktor minimum 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&amp;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maksimum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Æ"/>
            </a:pP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Analisis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BEP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(Break Event Point)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yg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sv-SE" sz="2800" b="1" dirty="0">
                <a:solidFill>
                  <a:srgbClr val="0070C0"/>
                </a:solidFill>
                <a:latin typeface="+mj-lt"/>
              </a:rPr>
              <a:t>akan di dpt pd pendapatan ke berapa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Æ"/>
            </a:pP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Stl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menganalisis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Pendapatan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  <a:sym typeface="Wingdings 3" pitchFamily="18" charset="2"/>
              </a:rPr>
              <a:t>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analisis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pengembangan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usaha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ke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depan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Analisis pendapatan dan pengembangan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55571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Intermezo tentang peluang usaha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24744"/>
            <a:ext cx="4611674" cy="3579812"/>
          </a:xfrm>
        </p:spPr>
      </p:pic>
      <p:sp>
        <p:nvSpPr>
          <p:cNvPr id="5" name="TextBox 4"/>
          <p:cNvSpPr txBox="1"/>
          <p:nvPr/>
        </p:nvSpPr>
        <p:spPr>
          <a:xfrm>
            <a:off x="251520" y="126876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id-ID" sz="2000" b="1" dirty="0">
                <a:sym typeface="Wingdings 3" pitchFamily="18" charset="2"/>
              </a:rPr>
              <a:t> Yang dimaksud dengan peluang usaha adalah . . 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70892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d-ID" sz="2400" i="1" dirty="0"/>
              <a:t>Suatu kesempatan untuk mendapatkan “DUIT” melalui suatu “KEGIATAN”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853344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Sistem dan seni bisnis tionghoa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68" y="1700808"/>
            <a:ext cx="2304256" cy="2304256"/>
          </a:xfrm>
        </p:spPr>
      </p:pic>
      <p:sp>
        <p:nvSpPr>
          <p:cNvPr id="5" name="Rounded Rectangular Callout 4"/>
          <p:cNvSpPr/>
          <p:nvPr/>
        </p:nvSpPr>
        <p:spPr>
          <a:xfrm>
            <a:off x="611560" y="980728"/>
            <a:ext cx="2520280" cy="1008112"/>
          </a:xfrm>
          <a:prstGeom prst="wedgeRoundRectCallout">
            <a:avLst>
              <a:gd name="adj1" fmla="val 63824"/>
              <a:gd name="adj2" fmla="val 570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22363">
              <a:spcBef>
                <a:spcPct val="50000"/>
              </a:spcBef>
              <a:buClr>
                <a:schemeClr val="tx1"/>
              </a:buClr>
            </a:pPr>
            <a:r>
              <a:rPr lang="en-US" b="1" dirty="0" err="1"/>
              <a:t>Mengizinkan</a:t>
            </a:r>
            <a:r>
              <a:rPr lang="en-US" b="1" dirty="0"/>
              <a:t> </a:t>
            </a:r>
            <a:r>
              <a:rPr lang="en-US" b="1" dirty="0" err="1"/>
              <a:t>konsumen</a:t>
            </a:r>
            <a:r>
              <a:rPr lang="en-US" b="1" dirty="0"/>
              <a:t> </a:t>
            </a:r>
            <a:r>
              <a:rPr lang="en-US" b="1" dirty="0" err="1"/>
              <a:t>memilih</a:t>
            </a:r>
            <a:r>
              <a:rPr lang="en-US" b="1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tekanan</a:t>
            </a:r>
            <a:endParaRPr lang="en-US" b="1" dirty="0">
              <a:sym typeface="Wingdings 3" pitchFamily="18" charset="2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51520" y="2375667"/>
            <a:ext cx="2520280" cy="720080"/>
          </a:xfrm>
          <a:prstGeom prst="wedgeRoundRectCallout">
            <a:avLst>
              <a:gd name="adj1" fmla="val 65473"/>
              <a:gd name="adj2" fmla="val 18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22363">
              <a:spcBef>
                <a:spcPct val="50000"/>
              </a:spcBef>
              <a:buClr>
                <a:schemeClr val="tx1"/>
              </a:buClr>
            </a:pPr>
            <a:r>
              <a:rPr lang="en-US" b="1" dirty="0"/>
              <a:t>“</a:t>
            </a:r>
            <a:r>
              <a:rPr lang="en-US" b="1" dirty="0" err="1"/>
              <a:t>Biar</a:t>
            </a:r>
            <a:r>
              <a:rPr lang="en-US" b="1" dirty="0"/>
              <a:t> </a:t>
            </a:r>
            <a:r>
              <a:rPr lang="en-US" b="1" dirty="0" err="1"/>
              <a:t>lambat</a:t>
            </a:r>
            <a:r>
              <a:rPr lang="en-US" b="1" dirty="0"/>
              <a:t> </a:t>
            </a:r>
            <a:r>
              <a:rPr lang="en-US" b="1" dirty="0" err="1"/>
              <a:t>asal</a:t>
            </a:r>
            <a:r>
              <a:rPr lang="en-US" b="1" dirty="0"/>
              <a:t> </a:t>
            </a:r>
            <a:r>
              <a:rPr lang="en-US" b="1" dirty="0" err="1"/>
              <a:t>langgeng</a:t>
            </a:r>
            <a:r>
              <a:rPr lang="en-US" b="1" dirty="0"/>
              <a:t>”</a:t>
            </a:r>
            <a:endParaRPr lang="en-US" b="1" dirty="0">
              <a:sym typeface="Wingdings 3" pitchFamily="18" charset="2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1560" y="3501008"/>
            <a:ext cx="2664296" cy="1008112"/>
          </a:xfrm>
          <a:prstGeom prst="wedgeRoundRectCallout">
            <a:avLst>
              <a:gd name="adj1" fmla="val 61328"/>
              <a:gd name="adj2" fmla="val -46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22363">
              <a:spcBef>
                <a:spcPct val="50000"/>
              </a:spcBef>
              <a:buClr>
                <a:schemeClr val="tx1"/>
              </a:buClr>
            </a:pPr>
            <a:r>
              <a:rPr lang="en-US" b="1" dirty="0" err="1"/>
              <a:t>Pelanggan</a:t>
            </a:r>
            <a:r>
              <a:rPr lang="en-US" b="1" dirty="0"/>
              <a:t> lama : “</a:t>
            </a:r>
            <a:r>
              <a:rPr lang="en-US" b="1" dirty="0" err="1"/>
              <a:t>kebebasan</a:t>
            </a:r>
            <a:r>
              <a:rPr lang="en-US" b="1" dirty="0"/>
              <a:t> &amp; </a:t>
            </a:r>
            <a:r>
              <a:rPr lang="en-US" b="1" i="1" dirty="0"/>
              <a:t>special </a:t>
            </a:r>
            <a:r>
              <a:rPr lang="id-ID" b="1" i="1" dirty="0"/>
              <a:t> </a:t>
            </a:r>
            <a:r>
              <a:rPr lang="en-US" b="1" i="1" dirty="0"/>
              <a:t>service</a:t>
            </a:r>
            <a:r>
              <a:rPr lang="en-US" b="1" dirty="0"/>
              <a:t>”</a:t>
            </a:r>
            <a:endParaRPr lang="en-US" b="1" dirty="0">
              <a:sym typeface="Wingdings 3" pitchFamily="18" charset="2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796136" y="3501008"/>
            <a:ext cx="2736304" cy="1008112"/>
          </a:xfrm>
          <a:prstGeom prst="wedgeRoundRectCallout">
            <a:avLst>
              <a:gd name="adj1" fmla="val -58807"/>
              <a:gd name="adj2" fmla="val -474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22363">
              <a:spcBef>
                <a:spcPct val="50000"/>
              </a:spcBef>
              <a:buClr>
                <a:schemeClr val="tx1"/>
              </a:buClr>
            </a:pPr>
            <a:r>
              <a:rPr lang="en-US" b="1" dirty="0" err="1"/>
              <a:t>Pelanggan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b="1" dirty="0"/>
              <a:t> : “</a:t>
            </a:r>
            <a:r>
              <a:rPr lang="en-US" b="1" i="1" dirty="0"/>
              <a:t>discount</a:t>
            </a:r>
            <a:r>
              <a:rPr lang="en-US" b="1" dirty="0"/>
              <a:t> &amp; </a:t>
            </a:r>
            <a:r>
              <a:rPr lang="en-US" b="1" dirty="0" err="1"/>
              <a:t>kemudahan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”</a:t>
            </a:r>
            <a:endParaRPr lang="en-US" b="1" dirty="0">
              <a:sym typeface="Wingdings 3" pitchFamily="18" charset="2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68783" y="2423592"/>
            <a:ext cx="2736304" cy="624230"/>
          </a:xfrm>
          <a:prstGeom prst="wedgeRoundRectCallout">
            <a:avLst>
              <a:gd name="adj1" fmla="val -62351"/>
              <a:gd name="adj2" fmla="val 170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Uang</a:t>
            </a:r>
            <a:r>
              <a:rPr lang="en-US" b="1" dirty="0"/>
              <a:t> </a:t>
            </a:r>
            <a:r>
              <a:rPr lang="en-US" b="1" dirty="0" err="1"/>
              <a:t>tdk</a:t>
            </a:r>
            <a:r>
              <a:rPr lang="en-US" b="1" dirty="0"/>
              <a:t> </a:t>
            </a:r>
            <a:r>
              <a:rPr lang="en-US" b="1" dirty="0" err="1"/>
              <a:t>pernah</a:t>
            </a:r>
            <a:r>
              <a:rPr lang="en-US" b="1" dirty="0"/>
              <a:t> </a:t>
            </a:r>
            <a:r>
              <a:rPr lang="en-US" b="1" dirty="0" err="1"/>
              <a:t>dijadikan</a:t>
            </a:r>
            <a:r>
              <a:rPr lang="en-US" b="1" dirty="0"/>
              <a:t> </a:t>
            </a:r>
            <a:r>
              <a:rPr lang="en-US" b="1" dirty="0" err="1"/>
              <a:t>sbg</a:t>
            </a:r>
            <a:r>
              <a:rPr lang="en-US" b="1" dirty="0"/>
              <a:t> </a:t>
            </a:r>
            <a:r>
              <a:rPr lang="en-US" b="1" dirty="0" err="1"/>
              <a:t>penghalang</a:t>
            </a:r>
            <a:endParaRPr lang="en-US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684052" y="980728"/>
            <a:ext cx="3064412" cy="1152128"/>
          </a:xfrm>
          <a:prstGeom prst="wedgeRoundRectCallout">
            <a:avLst>
              <a:gd name="adj1" fmla="val -59807"/>
              <a:gd name="adj2" fmla="val 53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22363">
              <a:spcBef>
                <a:spcPct val="50000"/>
              </a:spcBef>
              <a:buClr>
                <a:schemeClr val="tx1"/>
              </a:buClr>
            </a:pPr>
            <a:r>
              <a:rPr lang="en-US" b="1" dirty="0" err="1"/>
              <a:t>Termotivasi</a:t>
            </a:r>
            <a:r>
              <a:rPr lang="en-US" b="1" dirty="0"/>
              <a:t> </a:t>
            </a:r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jml</a:t>
            </a:r>
            <a:r>
              <a:rPr lang="id-ID" b="1" dirty="0"/>
              <a:t> </a:t>
            </a:r>
            <a:r>
              <a:rPr lang="en-US" b="1" dirty="0" err="1"/>
              <a:t>penduduk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byk</a:t>
            </a:r>
            <a:r>
              <a:rPr lang="en-US" b="1" dirty="0"/>
              <a:t>, </a:t>
            </a:r>
            <a:r>
              <a:rPr lang="en-US" b="1" dirty="0" err="1"/>
              <a:t>banyaknya</a:t>
            </a:r>
            <a:r>
              <a:rPr lang="en-US" b="1" dirty="0"/>
              <a:t> </a:t>
            </a:r>
            <a:r>
              <a:rPr lang="en-US" b="1" dirty="0" err="1"/>
              <a:t>kemiskinan</a:t>
            </a:r>
            <a:r>
              <a:rPr lang="en-US" b="1" dirty="0"/>
              <a:t>, </a:t>
            </a:r>
            <a:r>
              <a:rPr lang="en-US" b="1" dirty="0" err="1"/>
              <a:t>perasaan</a:t>
            </a:r>
            <a:r>
              <a:rPr lang="en-US" b="1" dirty="0"/>
              <a:t> </a:t>
            </a:r>
            <a:r>
              <a:rPr lang="en-US" b="1" dirty="0" err="1"/>
              <a:t>krg</a:t>
            </a:r>
            <a:r>
              <a:rPr lang="en-US" b="1" dirty="0"/>
              <a:t> </a:t>
            </a:r>
            <a:r>
              <a:rPr lang="en-US" b="1" dirty="0" err="1"/>
              <a:t>aman</a:t>
            </a:r>
            <a:r>
              <a:rPr lang="en-US" b="1" dirty="0"/>
              <a:t> di </a:t>
            </a:r>
            <a:r>
              <a:rPr lang="en-US" b="1" dirty="0" err="1"/>
              <a:t>perantauan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421229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Pemetaan peluang usaha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052736"/>
            <a:ext cx="8064896" cy="548640"/>
          </a:xfrm>
        </p:spPr>
        <p:txBody>
          <a:bodyPr>
            <a:noAutofit/>
          </a:bodyPr>
          <a:lstStyle/>
          <a:p>
            <a:r>
              <a:rPr lang="id-ID" sz="2400" b="1" dirty="0">
                <a:solidFill>
                  <a:srgbClr val="0070C0"/>
                </a:solidFill>
              </a:rPr>
              <a:t>Jenis usaha yang menjadi peluang usaha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7137226" cy="3108960"/>
          </a:xfrm>
        </p:spPr>
        <p:txBody>
          <a:bodyPr>
            <a:normAutofit lnSpcReduction="10000"/>
          </a:bodyPr>
          <a:lstStyle/>
          <a:p>
            <a:pPr marL="171450" defTabSz="1122363">
              <a:spcBef>
                <a:spcPct val="20000"/>
              </a:spcBef>
              <a:tabLst>
                <a:tab pos="392113" algn="l"/>
              </a:tabLst>
            </a:pPr>
            <a:r>
              <a:rPr lang="id-ID" dirty="0">
                <a:sym typeface="Wingdings 3" pitchFamily="18" charset="2"/>
              </a:rPr>
              <a:t>Bidang </a:t>
            </a:r>
          </a:p>
          <a:p>
            <a:pPr marL="171450" defTabSz="1122363">
              <a:spcBef>
                <a:spcPct val="20000"/>
              </a:spcBef>
              <a:tabLst>
                <a:tab pos="392113" algn="l"/>
              </a:tabLst>
            </a:pPr>
            <a:r>
              <a:rPr lang="id-ID" sz="2800" dirty="0">
                <a:solidFill>
                  <a:srgbClr val="0070C0"/>
                </a:solidFill>
                <a:sym typeface="Wingdings 3" pitchFamily="18" charset="2"/>
              </a:rPr>
              <a:t>1. Perdagangan/Distribusi:</a:t>
            </a:r>
            <a:endParaRPr lang="id-ID" dirty="0">
              <a:solidFill>
                <a:srgbClr val="0070C0"/>
              </a:solidFill>
              <a:sym typeface="Wingdings 3" pitchFamily="18" charset="2"/>
            </a:endParaRPr>
          </a:p>
          <a:p>
            <a:pPr marL="171450" defTabSz="1122363">
              <a:spcBef>
                <a:spcPct val="20000"/>
              </a:spcBef>
              <a:tabLst>
                <a:tab pos="392113" algn="l"/>
              </a:tabLst>
            </a:pPr>
            <a:r>
              <a:rPr lang="id-ID" dirty="0">
                <a:sym typeface="Wingdings 3" pitchFamily="18" charset="2"/>
              </a:rPr>
              <a:t>   </a:t>
            </a:r>
            <a:r>
              <a:rPr lang="en-US" dirty="0" err="1">
                <a:solidFill>
                  <a:srgbClr val="00B050"/>
                </a:solidFill>
                <a:sym typeface="Wingdings 3" pitchFamily="18" charset="2"/>
              </a:rPr>
              <a:t>Kegiatan</a:t>
            </a:r>
            <a:r>
              <a:rPr lang="en-US" dirty="0">
                <a:solidFill>
                  <a:srgbClr val="00B050"/>
                </a:solidFill>
                <a:sym typeface="Wingdings 3" pitchFamily="18" charset="2"/>
              </a:rPr>
              <a:t> </a:t>
            </a:r>
            <a:r>
              <a:rPr lang="en-US" dirty="0" err="1">
                <a:solidFill>
                  <a:srgbClr val="00B050"/>
                </a:solidFill>
                <a:sym typeface="Wingdings 3" pitchFamily="18" charset="2"/>
              </a:rPr>
              <a:t>usaha</a:t>
            </a:r>
            <a:r>
              <a:rPr lang="en-US" dirty="0">
                <a:solidFill>
                  <a:srgbClr val="00B050"/>
                </a:solidFill>
                <a:sym typeface="Wingdings 3" pitchFamily="18" charset="2"/>
              </a:rPr>
              <a:t> </a:t>
            </a:r>
            <a:r>
              <a:rPr lang="en-US" dirty="0" err="1">
                <a:solidFill>
                  <a:srgbClr val="00B050"/>
                </a:solidFill>
                <a:sym typeface="Wingdings 3" pitchFamily="18" charset="2"/>
              </a:rPr>
              <a:t>memindahkan</a:t>
            </a:r>
            <a:r>
              <a:rPr lang="en-US" dirty="0">
                <a:solidFill>
                  <a:srgbClr val="00B050"/>
                </a:solidFill>
                <a:sym typeface="Wingdings 3" pitchFamily="18" charset="2"/>
              </a:rPr>
              <a:t> </a:t>
            </a:r>
            <a:r>
              <a:rPr lang="en-US" dirty="0" err="1">
                <a:solidFill>
                  <a:srgbClr val="00B050"/>
                </a:solidFill>
                <a:sym typeface="Wingdings 3" pitchFamily="18" charset="2"/>
              </a:rPr>
              <a:t>brg</a:t>
            </a:r>
            <a:r>
              <a:rPr lang="en-US" dirty="0">
                <a:solidFill>
                  <a:srgbClr val="00B050"/>
                </a:solidFill>
                <a:sym typeface="Wingdings 3" pitchFamily="18" charset="2"/>
              </a:rPr>
              <a:t> </a:t>
            </a:r>
            <a:r>
              <a:rPr lang="en-US" dirty="0" err="1">
                <a:solidFill>
                  <a:srgbClr val="00B050"/>
                </a:solidFill>
                <a:sym typeface="Wingdings 3" pitchFamily="18" charset="2"/>
              </a:rPr>
              <a:t>dr</a:t>
            </a:r>
            <a:r>
              <a:rPr lang="en-US" dirty="0">
                <a:solidFill>
                  <a:srgbClr val="00B050"/>
                </a:solidFill>
                <a:sym typeface="Wingdings 3" pitchFamily="18" charset="2"/>
              </a:rPr>
              <a:t> </a:t>
            </a:r>
            <a:r>
              <a:rPr lang="en-US" dirty="0" err="1">
                <a:solidFill>
                  <a:srgbClr val="00B050"/>
                </a:solidFill>
                <a:sym typeface="Wingdings 3" pitchFamily="18" charset="2"/>
              </a:rPr>
              <a:t>produsen</a:t>
            </a:r>
            <a:r>
              <a:rPr lang="en-US" dirty="0">
                <a:solidFill>
                  <a:srgbClr val="00B050"/>
                </a:solidFill>
                <a:sym typeface="Wingdings 3" pitchFamily="18" charset="2"/>
              </a:rPr>
              <a:t> </a:t>
            </a:r>
            <a:r>
              <a:rPr lang="en-US" dirty="0" err="1">
                <a:solidFill>
                  <a:srgbClr val="00B050"/>
                </a:solidFill>
                <a:sym typeface="Wingdings 3" pitchFamily="18" charset="2"/>
              </a:rPr>
              <a:t>ke</a:t>
            </a:r>
            <a:r>
              <a:rPr lang="en-US" dirty="0">
                <a:solidFill>
                  <a:srgbClr val="00B050"/>
                </a:solidFill>
                <a:sym typeface="Wingdings 3" pitchFamily="18" charset="2"/>
              </a:rPr>
              <a:t> </a:t>
            </a:r>
            <a:r>
              <a:rPr lang="en-US" dirty="0" err="1">
                <a:solidFill>
                  <a:srgbClr val="00B050"/>
                </a:solidFill>
                <a:sym typeface="Wingdings 3" pitchFamily="18" charset="2"/>
              </a:rPr>
              <a:t>konsumen</a:t>
            </a:r>
            <a:endParaRPr lang="id-ID" dirty="0">
              <a:solidFill>
                <a:srgbClr val="00B050"/>
              </a:solidFill>
              <a:sym typeface="Wingdings 3" pitchFamily="18" charset="2"/>
            </a:endParaRPr>
          </a:p>
          <a:p>
            <a:pPr marL="171450" defTabSz="1122363">
              <a:spcBef>
                <a:spcPct val="20000"/>
              </a:spcBef>
              <a:tabLst>
                <a:tab pos="392113" algn="l"/>
              </a:tabLst>
            </a:pPr>
            <a:endParaRPr lang="en-US" dirty="0">
              <a:solidFill>
                <a:srgbClr val="00B050"/>
              </a:solidFill>
              <a:sym typeface="Wingdings 3" pitchFamily="18" charset="2"/>
            </a:endParaRPr>
          </a:p>
          <a:p>
            <a:pPr marL="171450" defTabSz="1122363">
              <a:spcBef>
                <a:spcPct val="5000"/>
              </a:spcBef>
              <a:tabLst>
                <a:tab pos="392113" algn="l"/>
              </a:tabLst>
            </a:pPr>
            <a:r>
              <a:rPr lang="en-US" dirty="0">
                <a:sym typeface="Wingdings 3" pitchFamily="18" charset="2"/>
              </a:rPr>
              <a:t>	 </a:t>
            </a:r>
            <a:r>
              <a:rPr lang="en-US" dirty="0" err="1">
                <a:sym typeface="Wingdings 3" pitchFamily="18" charset="2"/>
              </a:rPr>
              <a:t>Laba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usaha</a:t>
            </a:r>
            <a:r>
              <a:rPr lang="en-US" dirty="0">
                <a:sym typeface="Wingdings 3" pitchFamily="18" charset="2"/>
              </a:rPr>
              <a:t> = (</a:t>
            </a:r>
            <a:r>
              <a:rPr lang="en-US" dirty="0" err="1">
                <a:sym typeface="Wingdings 3" pitchFamily="18" charset="2"/>
              </a:rPr>
              <a:t>harga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jual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id-ID" dirty="0">
                <a:sym typeface="Wingdings 3" pitchFamily="18" charset="2"/>
              </a:rPr>
              <a:t> </a:t>
            </a:r>
            <a:r>
              <a:rPr lang="en-US" dirty="0">
                <a:sym typeface="Wingdings 3" pitchFamily="18" charset="2"/>
              </a:rPr>
              <a:t>+ </a:t>
            </a:r>
            <a:r>
              <a:rPr lang="en-US" dirty="0" err="1">
                <a:sym typeface="Wingdings 3" pitchFamily="18" charset="2"/>
              </a:rPr>
              <a:t>laba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yg</a:t>
            </a:r>
            <a:r>
              <a:rPr lang="id-ID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diinginkan</a:t>
            </a:r>
            <a:r>
              <a:rPr lang="en-US" dirty="0">
                <a:sym typeface="Wingdings 3" pitchFamily="18" charset="2"/>
              </a:rPr>
              <a:t>)</a:t>
            </a:r>
            <a:r>
              <a:rPr lang="id-ID" dirty="0">
                <a:sym typeface="Wingdings 3" pitchFamily="18" charset="2"/>
              </a:rPr>
              <a:t>-		  </a:t>
            </a:r>
            <a:r>
              <a:rPr lang="en-US" dirty="0" err="1">
                <a:sym typeface="Wingdings 3" pitchFamily="18" charset="2"/>
              </a:rPr>
              <a:t>harga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beli</a:t>
            </a:r>
            <a:r>
              <a:rPr lang="en-US" dirty="0">
                <a:sym typeface="Wingdings 3" pitchFamily="18" charset="2"/>
              </a:rPr>
              <a:t> </a:t>
            </a:r>
          </a:p>
          <a:p>
            <a:pPr marL="171450" defTabSz="1122363">
              <a:spcBef>
                <a:spcPct val="5000"/>
              </a:spcBef>
              <a:tabLst>
                <a:tab pos="392113" algn="l"/>
              </a:tabLst>
            </a:pPr>
            <a:r>
              <a:rPr lang="en-US" dirty="0">
                <a:sym typeface="Wingdings 3" pitchFamily="18" charset="2"/>
              </a:rPr>
              <a:t>	 </a:t>
            </a:r>
            <a:r>
              <a:rPr lang="en-US" dirty="0" err="1"/>
              <a:t>Toko</a:t>
            </a:r>
            <a:r>
              <a:rPr lang="en-US" dirty="0"/>
              <a:t> </a:t>
            </a:r>
            <a:r>
              <a:rPr lang="en-US" dirty="0" err="1"/>
              <a:t>eceran</a:t>
            </a:r>
            <a:r>
              <a:rPr lang="en-US" dirty="0"/>
              <a:t>, </a:t>
            </a:r>
            <a:r>
              <a:rPr lang="en-US" dirty="0" err="1"/>
              <a:t>agen</a:t>
            </a:r>
            <a:r>
              <a:rPr lang="en-US" dirty="0"/>
              <a:t>,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5144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0978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/>
              <a:t>Pemetaan peluang usaha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822960" y="1097280"/>
            <a:ext cx="7133416" cy="548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dirty="0">
                <a:solidFill>
                  <a:srgbClr val="0070C0"/>
                </a:solidFill>
              </a:rPr>
              <a:t>Jenis usaha yang menjadi peluang usaha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819150" y="1701848"/>
            <a:ext cx="7137226" cy="31089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22960" y="1701848"/>
            <a:ext cx="77814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defTabSz="1122363">
              <a:tabLst>
                <a:tab pos="392113" algn="l"/>
              </a:tabLst>
            </a:pPr>
            <a:r>
              <a:rPr lang="id-ID" sz="2400" dirty="0">
                <a:latin typeface="Arial Black" pitchFamily="34" charset="0"/>
              </a:rPr>
              <a:t>Bidang:</a:t>
            </a:r>
          </a:p>
          <a:p>
            <a:pPr marL="171450" defTabSz="1122363">
              <a:tabLst>
                <a:tab pos="392113" algn="l"/>
              </a:tabLst>
            </a:pPr>
            <a:r>
              <a:rPr lang="id-ID" sz="2800" dirty="0">
                <a:solidFill>
                  <a:srgbClr val="00B050"/>
                </a:solidFill>
                <a:latin typeface="Arial Black" pitchFamily="34" charset="0"/>
              </a:rPr>
              <a:t>2. Produksi dan Manufaktur</a:t>
            </a:r>
            <a:endParaRPr lang="en-US" sz="2800" dirty="0">
              <a:solidFill>
                <a:srgbClr val="00B050"/>
              </a:solidFill>
              <a:latin typeface="Arial Black" pitchFamily="34" charset="0"/>
            </a:endParaRPr>
          </a:p>
          <a:p>
            <a:pPr marL="171450" defTabSz="1122363">
              <a:tabLst>
                <a:tab pos="392113" algn="l"/>
              </a:tabLst>
            </a:pPr>
            <a:endParaRPr lang="id-ID" b="1" dirty="0">
              <a:sym typeface="Wingdings 3" pitchFamily="18" charset="2"/>
            </a:endParaRPr>
          </a:p>
          <a:p>
            <a:pPr marL="171450" defTabSz="1122363">
              <a:tabLst>
                <a:tab pos="392113" algn="l"/>
              </a:tabLst>
            </a:pPr>
            <a:r>
              <a:rPr lang="en-US" sz="2000" b="1" dirty="0" err="1">
                <a:sym typeface="Wingdings 3" pitchFamily="18" charset="2"/>
              </a:rPr>
              <a:t>Merubah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bahan</a:t>
            </a:r>
            <a:r>
              <a:rPr lang="en-US" sz="2000" b="1" dirty="0">
                <a:sym typeface="Wingdings 3" pitchFamily="18" charset="2"/>
              </a:rPr>
              <a:t>/</a:t>
            </a:r>
            <a:r>
              <a:rPr lang="en-US" sz="2000" b="1" dirty="0" err="1">
                <a:sym typeface="Wingdings 3" pitchFamily="18" charset="2"/>
              </a:rPr>
              <a:t>brg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menjadi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brg</a:t>
            </a:r>
            <a:r>
              <a:rPr lang="en-US" sz="2000" b="1" dirty="0">
                <a:sym typeface="Wingdings 3" pitchFamily="18" charset="2"/>
              </a:rPr>
              <a:t> lain </a:t>
            </a:r>
            <a:r>
              <a:rPr lang="en-US" sz="2000" b="1" dirty="0" err="1">
                <a:sym typeface="Wingdings 3" pitchFamily="18" charset="2"/>
              </a:rPr>
              <a:t>yg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memiliki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nilai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tambah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lbh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tinggi</a:t>
            </a:r>
            <a:endParaRPr lang="en-US" sz="2000" b="1" dirty="0">
              <a:sym typeface="Wingdings 3" pitchFamily="18" charset="2"/>
            </a:endParaRPr>
          </a:p>
          <a:p>
            <a:pPr marL="171450" defTabSz="1122363">
              <a:spcBef>
                <a:spcPct val="5000"/>
              </a:spcBef>
              <a:tabLst>
                <a:tab pos="392113" algn="l"/>
              </a:tabLst>
            </a:pPr>
            <a:r>
              <a:rPr lang="en-US" sz="2000" b="1" dirty="0">
                <a:sym typeface="Wingdings 3" pitchFamily="18" charset="2"/>
              </a:rPr>
              <a:t>	 </a:t>
            </a:r>
            <a:r>
              <a:rPr lang="en-US" sz="2000" b="1" dirty="0" err="1">
                <a:sym typeface="Wingdings 3" pitchFamily="18" charset="2"/>
              </a:rPr>
              <a:t>Laba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usaha</a:t>
            </a:r>
            <a:r>
              <a:rPr lang="en-US" sz="2000" b="1" dirty="0">
                <a:sym typeface="Wingdings 3" pitchFamily="18" charset="2"/>
              </a:rPr>
              <a:t> = (</a:t>
            </a:r>
            <a:r>
              <a:rPr lang="en-US" sz="2000" b="1" dirty="0" err="1">
                <a:sym typeface="Wingdings 3" pitchFamily="18" charset="2"/>
              </a:rPr>
              <a:t>harga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jual</a:t>
            </a:r>
            <a:r>
              <a:rPr lang="en-US" sz="2000" b="1" dirty="0">
                <a:sym typeface="Wingdings 3" pitchFamily="18" charset="2"/>
              </a:rPr>
              <a:t> + </a:t>
            </a:r>
            <a:r>
              <a:rPr lang="en-US" sz="2000" b="1" dirty="0" err="1">
                <a:sym typeface="Wingdings 3" pitchFamily="18" charset="2"/>
              </a:rPr>
              <a:t>laba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yg</a:t>
            </a:r>
            <a:r>
              <a:rPr lang="en-US" sz="2000" b="1" dirty="0">
                <a:sym typeface="Wingdings 3" pitchFamily="18" charset="2"/>
              </a:rPr>
              <a:t> </a:t>
            </a:r>
            <a:r>
              <a:rPr lang="en-US" sz="2000" b="1" dirty="0" err="1">
                <a:sym typeface="Wingdings 3" pitchFamily="18" charset="2"/>
              </a:rPr>
              <a:t>diinginkan</a:t>
            </a:r>
            <a:r>
              <a:rPr lang="en-US" sz="2000" b="1" dirty="0">
                <a:sym typeface="Wingdings 3" pitchFamily="18" charset="2"/>
              </a:rPr>
              <a:t>) - (b. </a:t>
            </a:r>
            <a:r>
              <a:rPr lang="en-US" sz="2000" b="1" dirty="0" err="1">
                <a:sym typeface="Wingdings 3" pitchFamily="18" charset="2"/>
              </a:rPr>
              <a:t>produksi</a:t>
            </a:r>
            <a:r>
              <a:rPr lang="en-US" sz="2000" b="1" dirty="0">
                <a:sym typeface="Wingdings 3" pitchFamily="18" charset="2"/>
              </a:rPr>
              <a:t> + b. </a:t>
            </a:r>
            <a:r>
              <a:rPr lang="id-ID" sz="2000" b="1" dirty="0">
                <a:sym typeface="Wingdings 3" pitchFamily="18" charset="2"/>
              </a:rPr>
              <a:t>  	    </a:t>
            </a:r>
            <a:r>
              <a:rPr lang="en-US" sz="2000" b="1" dirty="0" err="1">
                <a:sym typeface="Wingdings 3" pitchFamily="18" charset="2"/>
              </a:rPr>
              <a:t>pemasaran</a:t>
            </a:r>
            <a:r>
              <a:rPr lang="en-US" sz="2000" b="1" dirty="0">
                <a:sym typeface="Wingdings 3" pitchFamily="18" charset="2"/>
              </a:rPr>
              <a:t>)</a:t>
            </a:r>
          </a:p>
          <a:p>
            <a:pPr marL="171450" defTabSz="1122363">
              <a:spcBef>
                <a:spcPct val="5000"/>
              </a:spcBef>
              <a:tabLst>
                <a:tab pos="392113" algn="l"/>
              </a:tabLst>
            </a:pPr>
            <a:r>
              <a:rPr lang="en-US" sz="2000" b="1" dirty="0">
                <a:sym typeface="Wingdings 3" pitchFamily="18" charset="2"/>
              </a:rPr>
              <a:t>	 </a:t>
            </a:r>
            <a:r>
              <a:rPr lang="en-US" sz="2000" b="1" dirty="0" err="1"/>
              <a:t>Pabrik</a:t>
            </a:r>
            <a:r>
              <a:rPr lang="en-US" sz="2000" b="1" dirty="0"/>
              <a:t>, </a:t>
            </a:r>
            <a:r>
              <a:rPr lang="en-US" sz="2000" b="1" dirty="0" err="1"/>
              <a:t>pengrajin</a:t>
            </a:r>
            <a:r>
              <a:rPr lang="en-US" sz="2000" b="1" dirty="0"/>
              <a:t>, UKM, </a:t>
            </a:r>
            <a:r>
              <a:rPr lang="en-US" sz="2000" b="1" dirty="0" err="1"/>
              <a:t>dsb</a:t>
            </a:r>
            <a:r>
              <a:rPr lang="en-US" sz="2000" b="1" dirty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53227"/>
            <a:ext cx="2699792" cy="17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61416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/>
              <a:t>Pemetaan peluang usaha</a:t>
            </a: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22960" y="1097280"/>
            <a:ext cx="7133416" cy="548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dirty="0">
                <a:solidFill>
                  <a:srgbClr val="0070C0"/>
                </a:solidFill>
              </a:rPr>
              <a:t>Jenis usaha yang menjadi peluang usaha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19150" y="1701848"/>
            <a:ext cx="7137226" cy="31089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2960" y="1701848"/>
            <a:ext cx="7781488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defTabSz="1122363">
              <a:tabLst>
                <a:tab pos="392113" algn="l"/>
              </a:tabLst>
            </a:pPr>
            <a:r>
              <a:rPr lang="id-ID" sz="2400" dirty="0">
                <a:latin typeface="Arial Black" pitchFamily="34" charset="0"/>
              </a:rPr>
              <a:t>Bidang:</a:t>
            </a:r>
          </a:p>
          <a:p>
            <a:pPr marL="171450" defTabSz="1122363">
              <a:tabLst>
                <a:tab pos="392113" algn="l"/>
              </a:tabLst>
            </a:pPr>
            <a:r>
              <a:rPr lang="id-ID" sz="2800" dirty="0">
                <a:solidFill>
                  <a:srgbClr val="00B050"/>
                </a:solidFill>
                <a:latin typeface="Arial Black" pitchFamily="34" charset="0"/>
              </a:rPr>
              <a:t>2. Jasa Komersial</a:t>
            </a:r>
            <a:endParaRPr lang="en-US" sz="2800" dirty="0">
              <a:solidFill>
                <a:srgbClr val="00B050"/>
              </a:solidFill>
              <a:latin typeface="Arial Black" pitchFamily="34" charset="0"/>
            </a:endParaRPr>
          </a:p>
          <a:p>
            <a:pPr marL="171450" defTabSz="1122363">
              <a:tabLst>
                <a:tab pos="392113" algn="l"/>
              </a:tabLst>
            </a:pPr>
            <a:endParaRPr lang="id-ID" b="1" dirty="0">
              <a:sym typeface="Wingdings 3" pitchFamily="18" charset="2"/>
            </a:endParaRPr>
          </a:p>
          <a:p>
            <a:pPr marL="171450" defTabSz="1122363">
              <a:tabLst>
                <a:tab pos="392113" algn="l"/>
              </a:tabLst>
            </a:pPr>
            <a:r>
              <a:rPr lang="en-US" sz="2400" b="1" dirty="0" err="1">
                <a:sym typeface="Wingdings 3" pitchFamily="18" charset="2"/>
              </a:rPr>
              <a:t>Kegiatan</a:t>
            </a:r>
            <a:r>
              <a:rPr lang="en-US" sz="2400" b="1" dirty="0">
                <a:sym typeface="Wingdings 3" pitchFamily="18" charset="2"/>
              </a:rPr>
              <a:t> </a:t>
            </a:r>
            <a:r>
              <a:rPr lang="en-US" sz="2400" b="1" dirty="0" err="1">
                <a:sym typeface="Wingdings 3" pitchFamily="18" charset="2"/>
              </a:rPr>
              <a:t>usaha</a:t>
            </a:r>
            <a:r>
              <a:rPr lang="en-US" sz="2400" b="1" dirty="0">
                <a:sym typeface="Wingdings 3" pitchFamily="18" charset="2"/>
              </a:rPr>
              <a:t> </a:t>
            </a:r>
            <a:r>
              <a:rPr lang="en-US" sz="2400" b="1" dirty="0" err="1">
                <a:sym typeface="Wingdings 3" pitchFamily="18" charset="2"/>
              </a:rPr>
              <a:t>menjual</a:t>
            </a:r>
            <a:r>
              <a:rPr lang="en-US" sz="2400" b="1" dirty="0">
                <a:sym typeface="Wingdings 3" pitchFamily="18" charset="2"/>
              </a:rPr>
              <a:t> </a:t>
            </a:r>
            <a:r>
              <a:rPr lang="en-US" sz="2400" b="1" dirty="0" err="1">
                <a:sym typeface="Wingdings 3" pitchFamily="18" charset="2"/>
              </a:rPr>
              <a:t>jasa</a:t>
            </a:r>
            <a:r>
              <a:rPr lang="en-US" sz="2400" b="1" dirty="0">
                <a:sym typeface="Wingdings 3" pitchFamily="18" charset="2"/>
              </a:rPr>
              <a:t>/</a:t>
            </a:r>
            <a:r>
              <a:rPr lang="en-US" sz="2400" b="1" dirty="0" err="1">
                <a:sym typeface="Wingdings 3" pitchFamily="18" charset="2"/>
              </a:rPr>
              <a:t>layanan</a:t>
            </a:r>
            <a:r>
              <a:rPr lang="en-US" sz="2400" b="1" dirty="0">
                <a:sym typeface="Wingdings 3" pitchFamily="18" charset="2"/>
              </a:rPr>
              <a:t> </a:t>
            </a:r>
            <a:r>
              <a:rPr lang="en-US" sz="2400" b="1" dirty="0" err="1">
                <a:sym typeface="Wingdings 3" pitchFamily="18" charset="2"/>
              </a:rPr>
              <a:t>pg</a:t>
            </a:r>
            <a:r>
              <a:rPr lang="en-US" sz="2400" b="1" dirty="0">
                <a:sym typeface="Wingdings 3" pitchFamily="18" charset="2"/>
              </a:rPr>
              <a:t> </a:t>
            </a:r>
            <a:r>
              <a:rPr lang="en-US" sz="2400" b="1" dirty="0" err="1">
                <a:sym typeface="Wingdings 3" pitchFamily="18" charset="2"/>
              </a:rPr>
              <a:t>pelanggan</a:t>
            </a:r>
            <a:endParaRPr lang="en-US" sz="2400" b="1" dirty="0">
              <a:sym typeface="Wingdings 3" pitchFamily="18" charset="2"/>
            </a:endParaRPr>
          </a:p>
          <a:p>
            <a:pPr marL="171450" defTabSz="1122363">
              <a:spcBef>
                <a:spcPct val="5000"/>
              </a:spcBef>
              <a:tabLst>
                <a:tab pos="392113" algn="l"/>
              </a:tabLst>
            </a:pPr>
            <a:r>
              <a:rPr lang="en-US" sz="2400" b="1" dirty="0">
                <a:sym typeface="Wingdings 3" pitchFamily="18" charset="2"/>
              </a:rPr>
              <a:t>	 </a:t>
            </a:r>
            <a:r>
              <a:rPr lang="en-US" sz="2400" b="1" dirty="0" err="1">
                <a:sym typeface="Wingdings 3" pitchFamily="18" charset="2"/>
              </a:rPr>
              <a:t>Laba</a:t>
            </a:r>
            <a:r>
              <a:rPr lang="en-US" sz="2400" b="1" dirty="0">
                <a:sym typeface="Wingdings 3" pitchFamily="18" charset="2"/>
              </a:rPr>
              <a:t> </a:t>
            </a:r>
            <a:r>
              <a:rPr lang="en-US" sz="2400" b="1" dirty="0" err="1">
                <a:sym typeface="Wingdings 3" pitchFamily="18" charset="2"/>
              </a:rPr>
              <a:t>usaha</a:t>
            </a:r>
            <a:r>
              <a:rPr lang="en-US" sz="2400" b="1" dirty="0">
                <a:sym typeface="Wingdings 3" pitchFamily="18" charset="2"/>
              </a:rPr>
              <a:t> = </a:t>
            </a:r>
            <a:r>
              <a:rPr lang="en-US" sz="2400" b="1" dirty="0" err="1">
                <a:sym typeface="Wingdings 3" pitchFamily="18" charset="2"/>
              </a:rPr>
              <a:t>harga</a:t>
            </a:r>
            <a:r>
              <a:rPr lang="en-US" sz="2400" b="1" dirty="0">
                <a:sym typeface="Wingdings 3" pitchFamily="18" charset="2"/>
              </a:rPr>
              <a:t> </a:t>
            </a:r>
            <a:r>
              <a:rPr lang="en-US" sz="2400" b="1" dirty="0" err="1">
                <a:sym typeface="Wingdings 3" pitchFamily="18" charset="2"/>
              </a:rPr>
              <a:t>jual</a:t>
            </a:r>
            <a:r>
              <a:rPr lang="en-US" sz="2400" b="1" dirty="0">
                <a:sym typeface="Wingdings 3" pitchFamily="18" charset="2"/>
              </a:rPr>
              <a:t> </a:t>
            </a:r>
            <a:r>
              <a:rPr lang="en-US" sz="2400" b="1" dirty="0" err="1">
                <a:sym typeface="Wingdings 3" pitchFamily="18" charset="2"/>
              </a:rPr>
              <a:t>jasa</a:t>
            </a:r>
            <a:r>
              <a:rPr lang="en-US" sz="2400" b="1" dirty="0">
                <a:sym typeface="Wingdings 3" pitchFamily="18" charset="2"/>
              </a:rPr>
              <a:t> - </a:t>
            </a:r>
            <a:r>
              <a:rPr lang="en-US" sz="2400" b="1" dirty="0" err="1">
                <a:sym typeface="Wingdings 3" pitchFamily="18" charset="2"/>
              </a:rPr>
              <a:t>biaya</a:t>
            </a:r>
            <a:r>
              <a:rPr lang="en-US" sz="2400" b="1" dirty="0">
                <a:sym typeface="Wingdings 3" pitchFamily="18" charset="2"/>
              </a:rPr>
              <a:t> </a:t>
            </a:r>
            <a:r>
              <a:rPr lang="en-US" sz="2400" b="1" dirty="0" err="1">
                <a:sym typeface="Wingdings 3" pitchFamily="18" charset="2"/>
              </a:rPr>
              <a:t>operasional</a:t>
            </a:r>
            <a:endParaRPr lang="en-US" sz="2400" b="1" dirty="0">
              <a:sym typeface="Wingdings 3" pitchFamily="18" charset="2"/>
            </a:endParaRPr>
          </a:p>
          <a:p>
            <a:pPr marL="171450" defTabSz="1122363">
              <a:spcBef>
                <a:spcPct val="5000"/>
              </a:spcBef>
              <a:tabLst>
                <a:tab pos="392113" algn="l"/>
              </a:tabLst>
            </a:pPr>
            <a:r>
              <a:rPr lang="en-US" sz="2400" b="1" dirty="0">
                <a:sym typeface="Wingdings 3" pitchFamily="18" charset="2"/>
              </a:rPr>
              <a:t>	 </a:t>
            </a:r>
            <a:r>
              <a:rPr lang="en-US" sz="2400" b="1" dirty="0" err="1"/>
              <a:t>Perhotelan</a:t>
            </a:r>
            <a:r>
              <a:rPr lang="en-US" sz="2400" b="1" dirty="0"/>
              <a:t>, </a:t>
            </a:r>
            <a:r>
              <a:rPr lang="en-US" sz="2400" b="1" dirty="0" err="1"/>
              <a:t>restoran</a:t>
            </a:r>
            <a:r>
              <a:rPr lang="en-US" sz="2400" b="1" dirty="0"/>
              <a:t>, </a:t>
            </a:r>
            <a:r>
              <a:rPr lang="en-US" sz="2400" b="1" dirty="0" err="1"/>
              <a:t>tempat</a:t>
            </a:r>
            <a:r>
              <a:rPr lang="en-US" sz="2400" b="1" dirty="0"/>
              <a:t> </a:t>
            </a:r>
            <a:r>
              <a:rPr lang="en-US" sz="2400" b="1" dirty="0" err="1"/>
              <a:t>wisata</a:t>
            </a:r>
            <a:r>
              <a:rPr lang="en-US" sz="2400" b="1" dirty="0"/>
              <a:t>, </a:t>
            </a:r>
            <a:r>
              <a:rPr lang="en-US" sz="2400" b="1" dirty="0" err="1"/>
              <a:t>dsb</a:t>
            </a:r>
            <a:r>
              <a:rPr lang="en-US" sz="2400" b="1" dirty="0"/>
              <a:t>.</a:t>
            </a:r>
          </a:p>
          <a:p>
            <a:pPr marL="171450" defTabSz="1122363">
              <a:tabLst>
                <a:tab pos="392113" algn="l"/>
              </a:tabLst>
            </a:pP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65" y="5078684"/>
            <a:ext cx="2195736" cy="18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8767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Analisis peluang usaha berdasarkan jenis produk / jasa</a:t>
            </a:r>
            <a:endParaRPr lang="en-US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335185" y="2492896"/>
            <a:ext cx="2609442" cy="78309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677" tIns="45677" rIns="45677" bIns="45677">
            <a:spAutoFit/>
          </a:bodyPr>
          <a:lstStyle/>
          <a:p>
            <a:pPr algn="ctr" defTabSz="1122363"/>
            <a:r>
              <a:rPr lang="en-US" sz="2400" dirty="0">
                <a:latin typeface="Arial Black" pitchFamily="34" charset="0"/>
              </a:rPr>
              <a:t>MINAT</a:t>
            </a:r>
          </a:p>
          <a:p>
            <a:pPr algn="ctr" defTabSz="1122363"/>
            <a:r>
              <a:rPr lang="en-US" sz="1600" dirty="0">
                <a:sym typeface="Wingdings 3" pitchFamily="18" charset="2"/>
              </a:rPr>
              <a:t> Bid. </a:t>
            </a:r>
            <a:r>
              <a:rPr lang="en-US" sz="1600" dirty="0" err="1">
                <a:sym typeface="Wingdings 3" pitchFamily="18" charset="2"/>
              </a:rPr>
              <a:t>dagang</a:t>
            </a:r>
            <a:r>
              <a:rPr lang="en-US" sz="1600" dirty="0">
                <a:sym typeface="Wingdings 3" pitchFamily="18" charset="2"/>
              </a:rPr>
              <a:t>, </a:t>
            </a:r>
            <a:r>
              <a:rPr lang="en-US" sz="1600" dirty="0" err="1">
                <a:sym typeface="Wingdings 3" pitchFamily="18" charset="2"/>
              </a:rPr>
              <a:t>jasa</a:t>
            </a:r>
            <a:r>
              <a:rPr lang="en-US" sz="1600" dirty="0">
                <a:sym typeface="Wingdings 3" pitchFamily="18" charset="2"/>
              </a:rPr>
              <a:t>, </a:t>
            </a:r>
            <a:r>
              <a:rPr lang="en-US" sz="1600" dirty="0" err="1">
                <a:sym typeface="Wingdings 3" pitchFamily="18" charset="2"/>
              </a:rPr>
              <a:t>dsb</a:t>
            </a:r>
            <a:r>
              <a:rPr lang="en-US" sz="1600" dirty="0">
                <a:sym typeface="Wingdings 3" pitchFamily="18" charset="2"/>
              </a:rPr>
              <a:t>.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355976" y="1175720"/>
            <a:ext cx="3870683" cy="88525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677" tIns="45677" rIns="45677" bIns="45677">
            <a:spAutoFit/>
          </a:bodyPr>
          <a:lstStyle/>
          <a:p>
            <a:pPr algn="ctr" defTabSz="1122363"/>
            <a:r>
              <a:rPr lang="en-US" sz="2800" dirty="0">
                <a:latin typeface="Arial Black" pitchFamily="34" charset="0"/>
              </a:rPr>
              <a:t>MODAL</a:t>
            </a:r>
          </a:p>
          <a:p>
            <a:pPr defTabSz="1122363"/>
            <a:r>
              <a:rPr lang="en-US" dirty="0">
                <a:sym typeface="Wingdings 3" pitchFamily="18" charset="2"/>
              </a:rPr>
              <a:t> Modal </a:t>
            </a:r>
            <a:r>
              <a:rPr lang="en-US" dirty="0" err="1">
                <a:sym typeface="Wingdings 3" pitchFamily="18" charset="2"/>
              </a:rPr>
              <a:t>awal</a:t>
            </a:r>
            <a:r>
              <a:rPr lang="en-US" dirty="0">
                <a:sym typeface="Wingdings 3" pitchFamily="18" charset="2"/>
              </a:rPr>
              <a:t> (</a:t>
            </a:r>
            <a:r>
              <a:rPr lang="en-US" dirty="0" err="1">
                <a:sym typeface="Wingdings 3" pitchFamily="18" charset="2"/>
              </a:rPr>
              <a:t>uang</a:t>
            </a:r>
            <a:r>
              <a:rPr lang="en-US" dirty="0">
                <a:sym typeface="Wingdings 3" pitchFamily="18" charset="2"/>
              </a:rPr>
              <a:t>, </a:t>
            </a:r>
            <a:r>
              <a:rPr lang="en-US" dirty="0" err="1">
                <a:sym typeface="Wingdings 3" pitchFamily="18" charset="2"/>
              </a:rPr>
              <a:t>brg</a:t>
            </a:r>
            <a:r>
              <a:rPr lang="en-US" dirty="0">
                <a:sym typeface="Wingdings 3" pitchFamily="18" charset="2"/>
              </a:rPr>
              <a:t>, </a:t>
            </a:r>
            <a:r>
              <a:rPr lang="en-US" dirty="0" err="1">
                <a:sym typeface="Wingdings 3" pitchFamily="18" charset="2"/>
              </a:rPr>
              <a:t>mesin</a:t>
            </a:r>
            <a:r>
              <a:rPr lang="en-US" dirty="0">
                <a:sym typeface="Wingdings 3" pitchFamily="18" charset="2"/>
              </a:rPr>
              <a:t>, </a:t>
            </a:r>
            <a:r>
              <a:rPr lang="en-US" dirty="0" err="1">
                <a:sym typeface="Wingdings 3" pitchFamily="18" charset="2"/>
              </a:rPr>
              <a:t>dsb</a:t>
            </a:r>
            <a:r>
              <a:rPr lang="en-US" dirty="0">
                <a:sym typeface="Wingdings 3" pitchFamily="18" charset="2"/>
              </a:rPr>
              <a:t>)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18901" y="1465113"/>
            <a:ext cx="3374195" cy="119172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677" tIns="45677" rIns="45677" bIns="45677">
            <a:spAutoFit/>
          </a:bodyPr>
          <a:lstStyle/>
          <a:p>
            <a:pPr algn="ctr" defTabSz="1122363"/>
            <a:r>
              <a:rPr lang="en-US" sz="2800" dirty="0">
                <a:latin typeface="Arial Black" pitchFamily="34" charset="0"/>
              </a:rPr>
              <a:t>RELASI</a:t>
            </a:r>
          </a:p>
          <a:p>
            <a:pPr defTabSz="1122363"/>
            <a:r>
              <a:rPr lang="en-US" dirty="0">
                <a:sym typeface="Wingdings 3" pitchFamily="18" charset="2"/>
              </a:rPr>
              <a:t> </a:t>
            </a:r>
            <a:r>
              <a:rPr lang="en-US" dirty="0" err="1">
                <a:sym typeface="Wingdings 3" pitchFamily="18" charset="2"/>
              </a:rPr>
              <a:t>Keluarga</a:t>
            </a:r>
            <a:r>
              <a:rPr lang="en-US" dirty="0">
                <a:sym typeface="Wingdings 3" pitchFamily="18" charset="2"/>
              </a:rPr>
              <a:t>/</a:t>
            </a:r>
            <a:r>
              <a:rPr lang="en-US" dirty="0" err="1">
                <a:sym typeface="Wingdings 3" pitchFamily="18" charset="2"/>
              </a:rPr>
              <a:t>teman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yg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US" dirty="0" err="1">
                <a:sym typeface="Wingdings 3" pitchFamily="18" charset="2"/>
              </a:rPr>
              <a:t>pernah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id-ID" dirty="0">
                <a:sym typeface="Wingdings 3" pitchFamily="18" charset="2"/>
              </a:rPr>
              <a:t>  	</a:t>
            </a:r>
            <a:r>
              <a:rPr lang="en-US" dirty="0" err="1">
                <a:sym typeface="Wingdings 3" pitchFamily="18" charset="2"/>
              </a:rPr>
              <a:t>menekuni</a:t>
            </a:r>
            <a:endParaRPr lang="en-US" dirty="0">
              <a:sym typeface="Wingdings 3" pitchFamily="18" charset="2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769297" y="3573016"/>
            <a:ext cx="4691136" cy="40852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7024" tIns="45677" rIns="45677" bIns="45677">
            <a:spAutoFit/>
          </a:bodyPr>
          <a:lstStyle/>
          <a:p>
            <a:pPr defTabSz="1122363"/>
            <a:r>
              <a:rPr lang="en-US">
                <a:latin typeface="Arial Black" pitchFamily="34" charset="0"/>
              </a:rPr>
              <a:t>PENGARUH LINGKUNGAN</a:t>
            </a:r>
            <a:endParaRPr lang="en-US">
              <a:sym typeface="Wingdings 3" pitchFamily="18" charset="2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4532884" y="4182616"/>
            <a:ext cx="4431604" cy="40852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7024" tIns="45677" rIns="45677" bIns="45677">
            <a:spAutoFit/>
          </a:bodyPr>
          <a:lstStyle/>
          <a:p>
            <a:pPr defTabSz="1122363"/>
            <a:r>
              <a:rPr lang="en-US">
                <a:latin typeface="Arial Black" pitchFamily="34" charset="0"/>
              </a:rPr>
              <a:t>PERMINTAAN THD PRODUK</a:t>
            </a:r>
            <a:endParaRPr lang="en-US">
              <a:sym typeface="Wingdings 3" pitchFamily="18" charset="2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4950904" y="4735348"/>
            <a:ext cx="3850704" cy="40852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7024" tIns="45677" rIns="45677" bIns="45677">
            <a:spAutoFit/>
          </a:bodyPr>
          <a:lstStyle/>
          <a:p>
            <a:pPr defTabSz="1122363"/>
            <a:r>
              <a:rPr lang="en-US" dirty="0">
                <a:latin typeface="Arial Black" pitchFamily="34" charset="0"/>
              </a:rPr>
              <a:t>KEBUTUHAN MASY</a:t>
            </a:r>
            <a:r>
              <a:rPr lang="id-ID" dirty="0">
                <a:latin typeface="Arial Black" pitchFamily="34" charset="0"/>
              </a:rPr>
              <a:t>ARAKAT</a:t>
            </a:r>
            <a:endParaRPr lang="en-US" dirty="0">
              <a:sym typeface="Wingdings 3" pitchFamily="18" charset="2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4455096" y="5401816"/>
            <a:ext cx="2421160" cy="40852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7024" tIns="45677" rIns="45677" bIns="45677">
            <a:spAutoFit/>
          </a:bodyPr>
          <a:lstStyle/>
          <a:p>
            <a:pPr defTabSz="1122363"/>
            <a:r>
              <a:rPr lang="en-US">
                <a:latin typeface="Arial Black" pitchFamily="34" charset="0"/>
              </a:rPr>
              <a:t>JML PESAING</a:t>
            </a:r>
            <a:endParaRPr lang="en-US">
              <a:sym typeface="Wingdings 3" pitchFamily="18" charset="2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693096" y="6011416"/>
            <a:ext cx="2421769" cy="40852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7024" tIns="45677" rIns="45677" bIns="45677">
            <a:spAutoFit/>
          </a:bodyPr>
          <a:lstStyle/>
          <a:p>
            <a:pPr defTabSz="1122363"/>
            <a:r>
              <a:rPr lang="en-US">
                <a:latin typeface="Arial Black" pitchFamily="34" charset="0"/>
              </a:rPr>
              <a:t>KEMAMPUAN</a:t>
            </a:r>
            <a:endParaRPr lang="en-US">
              <a:sym typeface="Wingdings 3" pitchFamily="18" charset="2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395536" y="3573016"/>
            <a:ext cx="1800200" cy="609600"/>
          </a:xfrm>
          <a:prstGeom prst="hexagon">
            <a:avLst>
              <a:gd name="adj" fmla="val 4057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50" tIns="45677" rIns="91350" bIns="45677" anchor="ctr"/>
          <a:lstStyle/>
          <a:p>
            <a:pPr algn="ctr" defTabSz="1122363"/>
            <a:r>
              <a:rPr lang="en-US" sz="2400" dirty="0">
                <a:latin typeface="Arial Black" pitchFamily="34" charset="0"/>
              </a:rPr>
              <a:t>EXTRA</a:t>
            </a:r>
          </a:p>
        </p:txBody>
      </p:sp>
      <p:cxnSp>
        <p:nvCxnSpPr>
          <p:cNvPr id="12" name="AutoShape 18"/>
          <p:cNvCxnSpPr>
            <a:cxnSpLocks noChangeShapeType="1"/>
            <a:stCxn id="11" idx="0"/>
          </p:cNvCxnSpPr>
          <p:nvPr/>
        </p:nvCxnSpPr>
        <p:spPr bwMode="auto">
          <a:xfrm flipV="1">
            <a:off x="2195736" y="3735562"/>
            <a:ext cx="1573561" cy="142254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9"/>
          <p:cNvCxnSpPr>
            <a:cxnSpLocks noChangeShapeType="1"/>
            <a:stCxn id="11" idx="0"/>
            <a:endCxn id="7" idx="1"/>
          </p:cNvCxnSpPr>
          <p:nvPr/>
        </p:nvCxnSpPr>
        <p:spPr bwMode="auto">
          <a:xfrm>
            <a:off x="2195736" y="3877816"/>
            <a:ext cx="2337148" cy="5090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20"/>
          <p:cNvCxnSpPr>
            <a:cxnSpLocks noChangeShapeType="1"/>
            <a:stCxn id="11" idx="0"/>
            <a:endCxn id="9" idx="1"/>
          </p:cNvCxnSpPr>
          <p:nvPr/>
        </p:nvCxnSpPr>
        <p:spPr bwMode="auto">
          <a:xfrm>
            <a:off x="2195736" y="3877816"/>
            <a:ext cx="2259360" cy="17282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21"/>
          <p:cNvCxnSpPr>
            <a:cxnSpLocks noChangeShapeType="1"/>
            <a:endCxn id="8" idx="1"/>
          </p:cNvCxnSpPr>
          <p:nvPr/>
        </p:nvCxnSpPr>
        <p:spPr bwMode="auto">
          <a:xfrm>
            <a:off x="2144316" y="3855508"/>
            <a:ext cx="2806588" cy="108410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22"/>
          <p:cNvCxnSpPr>
            <a:cxnSpLocks noChangeShapeType="1"/>
            <a:stCxn id="11" idx="0"/>
            <a:endCxn id="10" idx="1"/>
          </p:cNvCxnSpPr>
          <p:nvPr/>
        </p:nvCxnSpPr>
        <p:spPr bwMode="auto">
          <a:xfrm>
            <a:off x="2195736" y="3877816"/>
            <a:ext cx="1497360" cy="233786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62121646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49386" y="2218766"/>
            <a:ext cx="3448538" cy="239385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48682" tIns="37172" rIns="74341" bIns="37172" anchor="ctr"/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PERTIMBANGAN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DLM PEMILIHAN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PRODUK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5187462" y="532280"/>
            <a:ext cx="3488837" cy="86558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 MUDAH DLM PEMAKAIAN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5187462" y="1652869"/>
            <a:ext cx="3488837" cy="86558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EFISIEN DLM PENGGUNAAN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5187462" y="2787464"/>
            <a:ext cx="3488837" cy="86558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KUALITAS PRODUK TERJAMIN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5186241" y="3930464"/>
            <a:ext cx="3488836" cy="86558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HEMAT DLM PEMAKAIAN</a:t>
            </a:r>
          </a:p>
        </p:txBody>
      </p:sp>
      <p:sp>
        <p:nvSpPr>
          <p:cNvPr id="33799" name="Oval 8"/>
          <p:cNvSpPr>
            <a:spLocks noChangeArrowheads="1"/>
          </p:cNvSpPr>
          <p:nvPr/>
        </p:nvSpPr>
        <p:spPr bwMode="auto">
          <a:xfrm>
            <a:off x="5187462" y="5044050"/>
            <a:ext cx="3488837" cy="129837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ADA JAMINAN KEAMANAN DLM PEMAKAIAN</a:t>
            </a:r>
          </a:p>
        </p:txBody>
      </p:sp>
      <p:cxnSp>
        <p:nvCxnSpPr>
          <p:cNvPr id="33800" name="AutoShape 9"/>
          <p:cNvCxnSpPr>
            <a:cxnSpLocks noChangeShapeType="1"/>
            <a:stCxn id="33794" idx="3"/>
            <a:endCxn id="33795" idx="2"/>
          </p:cNvCxnSpPr>
          <p:nvPr/>
        </p:nvCxnSpPr>
        <p:spPr bwMode="auto">
          <a:xfrm flipV="1">
            <a:off x="3897924" y="965072"/>
            <a:ext cx="1289538" cy="245062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AutoShape 10"/>
          <p:cNvCxnSpPr>
            <a:cxnSpLocks noChangeShapeType="1"/>
            <a:stCxn id="33794" idx="3"/>
            <a:endCxn id="33796" idx="2"/>
          </p:cNvCxnSpPr>
          <p:nvPr/>
        </p:nvCxnSpPr>
        <p:spPr bwMode="auto">
          <a:xfrm flipV="1">
            <a:off x="3897924" y="2085661"/>
            <a:ext cx="1289538" cy="1330034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AutoShape 11"/>
          <p:cNvCxnSpPr>
            <a:cxnSpLocks noChangeShapeType="1"/>
            <a:stCxn id="33794" idx="3"/>
            <a:endCxn id="33797" idx="2"/>
          </p:cNvCxnSpPr>
          <p:nvPr/>
        </p:nvCxnSpPr>
        <p:spPr bwMode="auto">
          <a:xfrm flipV="1">
            <a:off x="3897924" y="3220256"/>
            <a:ext cx="1289538" cy="195439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AutoShape 12"/>
          <p:cNvCxnSpPr>
            <a:cxnSpLocks noChangeShapeType="1"/>
            <a:stCxn id="33794" idx="3"/>
            <a:endCxn id="33798" idx="2"/>
          </p:cNvCxnSpPr>
          <p:nvPr/>
        </p:nvCxnSpPr>
        <p:spPr bwMode="auto">
          <a:xfrm>
            <a:off x="3897924" y="3415695"/>
            <a:ext cx="1288317" cy="947561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13"/>
          <p:cNvCxnSpPr>
            <a:cxnSpLocks noChangeShapeType="1"/>
            <a:stCxn id="33794" idx="3"/>
            <a:endCxn id="33799" idx="2"/>
          </p:cNvCxnSpPr>
          <p:nvPr/>
        </p:nvCxnSpPr>
        <p:spPr bwMode="auto">
          <a:xfrm>
            <a:off x="3897924" y="3415695"/>
            <a:ext cx="1289538" cy="2277544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30627395"/>
      </p:ext>
    </p:extLst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1" y="2286001"/>
            <a:ext cx="3399692" cy="215153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7172" rIns="0" bIns="3717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 i="1" dirty="0">
                <a:solidFill>
                  <a:prstClr val="black"/>
                </a:solidFill>
                <a:latin typeface="Arial Black" pitchFamily="34" charset="0"/>
              </a:rPr>
              <a:t>PRODUCT USER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3164010" y="537884"/>
            <a:ext cx="4872404" cy="107436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172" tIns="37172" rIns="37172" bIns="3717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prstClr val="black"/>
                </a:solidFill>
                <a:latin typeface="Arial" charset="0"/>
              </a:rPr>
              <a:t>STRATA?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(atas, menengah, bawah)</a:t>
            </a:r>
            <a:endParaRPr 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4396154" y="2084296"/>
            <a:ext cx="4453548" cy="107996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172" tIns="37172" rIns="37172" bIns="3717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prstClr val="black"/>
                </a:solidFill>
                <a:latin typeface="Arial" charset="0"/>
              </a:rPr>
              <a:t>PENGHASILAN?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(tinggi, sedang, rendah)</a:t>
            </a:r>
            <a:endParaRPr 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4337540" y="3630707"/>
            <a:ext cx="4512164" cy="107576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172" tIns="37172" rIns="37172" bIns="3717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prstClr val="black"/>
                </a:solidFill>
                <a:latin typeface="Arial" charset="0"/>
              </a:rPr>
              <a:t>KALANGAN?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(anak, remaja, dewasa)</a:t>
            </a:r>
            <a:endParaRPr lang="en-US" sz="2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106616" y="5177118"/>
            <a:ext cx="4922472" cy="1143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172" tIns="37172" rIns="37172" bIns="37172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prstClr val="black"/>
                </a:solidFill>
                <a:latin typeface="Arial" charset="0"/>
              </a:rPr>
              <a:t>LOKASI?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(kota, desa, pesisir pantai)</a:t>
            </a:r>
          </a:p>
        </p:txBody>
      </p:sp>
      <p:cxnSp>
        <p:nvCxnSpPr>
          <p:cNvPr id="36871" name="AutoShape 7"/>
          <p:cNvCxnSpPr>
            <a:cxnSpLocks noChangeShapeType="1"/>
            <a:stCxn id="36866" idx="6"/>
            <a:endCxn id="36867" idx="3"/>
          </p:cNvCxnSpPr>
          <p:nvPr/>
        </p:nvCxnSpPr>
        <p:spPr bwMode="auto">
          <a:xfrm flipV="1">
            <a:off x="3399693" y="1454911"/>
            <a:ext cx="477864" cy="190685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AutoShape 8"/>
          <p:cNvCxnSpPr>
            <a:cxnSpLocks noChangeShapeType="1"/>
            <a:stCxn id="36866" idx="6"/>
            <a:endCxn id="36868" idx="2"/>
          </p:cNvCxnSpPr>
          <p:nvPr/>
        </p:nvCxnSpPr>
        <p:spPr bwMode="auto">
          <a:xfrm flipV="1">
            <a:off x="3399693" y="2624280"/>
            <a:ext cx="996461" cy="737486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AutoShape 9"/>
          <p:cNvCxnSpPr>
            <a:cxnSpLocks noChangeShapeType="1"/>
            <a:stCxn id="36866" idx="6"/>
            <a:endCxn id="36869" idx="2"/>
          </p:cNvCxnSpPr>
          <p:nvPr/>
        </p:nvCxnSpPr>
        <p:spPr bwMode="auto">
          <a:xfrm>
            <a:off x="3399693" y="3361766"/>
            <a:ext cx="937847" cy="806824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AutoShape 10"/>
          <p:cNvCxnSpPr>
            <a:cxnSpLocks noChangeShapeType="1"/>
            <a:stCxn id="36866" idx="6"/>
            <a:endCxn id="36870" idx="1"/>
          </p:cNvCxnSpPr>
          <p:nvPr/>
        </p:nvCxnSpPr>
        <p:spPr bwMode="auto">
          <a:xfrm>
            <a:off x="3399693" y="3361766"/>
            <a:ext cx="427802" cy="198274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90915815"/>
      </p:ext>
    </p:extLst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11"/>
          <p:cNvSpPr>
            <a:spLocks noChangeArrowheads="1" noChangeShapeType="1" noTextEdit="1"/>
          </p:cNvSpPr>
          <p:nvPr/>
        </p:nvSpPr>
        <p:spPr bwMode="auto">
          <a:xfrm>
            <a:off x="586154" y="469248"/>
            <a:ext cx="7971692" cy="1883989"/>
          </a:xfrm>
          <a:prstGeom prst="rect">
            <a:avLst/>
          </a:prstGeom>
        </p:spPr>
        <p:txBody>
          <a:bodyPr wrap="none" lIns="74414" tIns="37207" rIns="74414" bIns="37207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900" kern="1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HUBUNGAN ANTARA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900" kern="1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MINAT, DAYA BELI &amp; KELANGSUNGAN USAHA</a:t>
            </a:r>
          </a:p>
        </p:txBody>
      </p:sp>
      <p:sp>
        <p:nvSpPr>
          <p:cNvPr id="37891" name="AutoShape 12"/>
          <p:cNvSpPr>
            <a:spLocks noChangeArrowheads="1"/>
          </p:cNvSpPr>
          <p:nvPr/>
        </p:nvSpPr>
        <p:spPr bwMode="auto">
          <a:xfrm>
            <a:off x="555626" y="2050677"/>
            <a:ext cx="8053509" cy="1140476"/>
          </a:xfrm>
          <a:prstGeom prst="octagon">
            <a:avLst>
              <a:gd name="adj" fmla="val 173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3378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charset="0"/>
              </a:rPr>
              <a:t>MINAT BESAR + DAYA BELI KUAT =</a:t>
            </a:r>
          </a:p>
          <a:p>
            <a:pPr algn="ctr" defTabSz="913378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 Black" pitchFamily="34" charset="0"/>
              </a:rPr>
              <a:t>KELANGSUNGAN USAHA TERJAMIN</a:t>
            </a:r>
          </a:p>
        </p:txBody>
      </p:sp>
      <p:sp>
        <p:nvSpPr>
          <p:cNvPr id="37892" name="AutoShape 13"/>
          <p:cNvSpPr>
            <a:spLocks noChangeArrowheads="1"/>
          </p:cNvSpPr>
          <p:nvPr/>
        </p:nvSpPr>
        <p:spPr bwMode="auto">
          <a:xfrm>
            <a:off x="536087" y="3527052"/>
            <a:ext cx="8076712" cy="1158812"/>
          </a:xfrm>
          <a:prstGeom prst="octagon">
            <a:avLst>
              <a:gd name="adj" fmla="val 189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3378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MINAT BESAR + DAYA BELI RENDAH =</a:t>
            </a:r>
          </a:p>
          <a:p>
            <a:pPr algn="ctr" defTabSz="913378"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Arial Black" pitchFamily="34" charset="0"/>
              </a:rPr>
              <a:t>KELANGSUNGAN USAHA TERHAMBAT</a:t>
            </a:r>
          </a:p>
        </p:txBody>
      </p:sp>
      <p:sp>
        <p:nvSpPr>
          <p:cNvPr id="37893" name="AutoShape 14"/>
          <p:cNvSpPr>
            <a:spLocks noChangeArrowheads="1"/>
          </p:cNvSpPr>
          <p:nvPr/>
        </p:nvSpPr>
        <p:spPr bwMode="auto">
          <a:xfrm>
            <a:off x="542192" y="5006228"/>
            <a:ext cx="8049846" cy="1140476"/>
          </a:xfrm>
          <a:prstGeom prst="octagon">
            <a:avLst>
              <a:gd name="adj" fmla="val 1703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3378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Arial" charset="0"/>
              </a:rPr>
              <a:t>MINAT RENDAH + DAYA BELI RENDAH =</a:t>
            </a:r>
          </a:p>
          <a:p>
            <a:pPr algn="ctr" defTabSz="913378"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Arial Black" pitchFamily="34" charset="0"/>
              </a:rPr>
              <a:t>USAHA TDK DPT BERLANGSUNG</a:t>
            </a:r>
          </a:p>
        </p:txBody>
      </p:sp>
    </p:spTree>
    <p:extLst>
      <p:ext uri="{BB962C8B-B14F-4D97-AF65-F5344CB8AC3E}">
        <p14:creationId xmlns:p14="http://schemas.microsoft.com/office/powerpoint/2010/main" val="1550994980"/>
      </p:ext>
    </p:extLst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3742" y="1846135"/>
            <a:ext cx="3562105" cy="327218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4341" tIns="111510" rIns="74341" bIns="11151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>
                <a:solidFill>
                  <a:prstClr val="black"/>
                </a:solidFill>
                <a:latin typeface="Arial Black" pitchFamily="34" charset="0"/>
              </a:rPr>
              <a:t>STRATEGI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 b="1">
                <a:solidFill>
                  <a:prstClr val="black"/>
                </a:solidFill>
                <a:latin typeface="Arial" charset="0"/>
              </a:rPr>
              <a:t>AGAR PRODUK DPT MENARIK MINAT &amp; TERJANGKAU KONSUMEN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4805242" y="434229"/>
            <a:ext cx="3929673" cy="17311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BERMANFAAT, BERKUALITAS &amp; LAKU DIJUAL DG HARGA BERSAING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805242" y="2596964"/>
            <a:ext cx="3929673" cy="8655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 DESAIN BARU DG HARGA TERJANGKAU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5242" y="3817005"/>
            <a:ext cx="3929673" cy="86558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PROSES LBH CEPAT &amp; LBH MURAH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4805242" y="5027241"/>
            <a:ext cx="3929673" cy="17311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Arial" charset="0"/>
              </a:rPr>
              <a:t>PILIH &amp; TENTUKAN LOKASI PEMASARAN YG MENGUNTUNGKAN</a:t>
            </a:r>
          </a:p>
        </p:txBody>
      </p:sp>
      <p:cxnSp>
        <p:nvCxnSpPr>
          <p:cNvPr id="38919" name="AutoShape 7"/>
          <p:cNvCxnSpPr>
            <a:cxnSpLocks noChangeShapeType="1"/>
            <a:stCxn id="38914" idx="3"/>
            <a:endCxn id="38915" idx="2"/>
          </p:cNvCxnSpPr>
          <p:nvPr/>
        </p:nvCxnSpPr>
        <p:spPr bwMode="auto">
          <a:xfrm flipV="1">
            <a:off x="3985847" y="1299814"/>
            <a:ext cx="819395" cy="2182414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AutoShape 8"/>
          <p:cNvCxnSpPr>
            <a:cxnSpLocks noChangeShapeType="1"/>
            <a:stCxn id="38914" idx="3"/>
            <a:endCxn id="38916" idx="2"/>
          </p:cNvCxnSpPr>
          <p:nvPr/>
        </p:nvCxnSpPr>
        <p:spPr bwMode="auto">
          <a:xfrm flipV="1">
            <a:off x="3985847" y="3029756"/>
            <a:ext cx="819395" cy="45247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AutoShape 9"/>
          <p:cNvCxnSpPr>
            <a:cxnSpLocks noChangeShapeType="1"/>
            <a:stCxn id="38914" idx="3"/>
            <a:endCxn id="38917" idx="2"/>
          </p:cNvCxnSpPr>
          <p:nvPr/>
        </p:nvCxnSpPr>
        <p:spPr bwMode="auto">
          <a:xfrm>
            <a:off x="3985847" y="3482228"/>
            <a:ext cx="819395" cy="767569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AutoShape 10"/>
          <p:cNvCxnSpPr>
            <a:cxnSpLocks noChangeShapeType="1"/>
            <a:stCxn id="38914" idx="3"/>
            <a:endCxn id="38918" idx="2"/>
          </p:cNvCxnSpPr>
          <p:nvPr/>
        </p:nvCxnSpPr>
        <p:spPr bwMode="auto">
          <a:xfrm>
            <a:off x="3985847" y="3482228"/>
            <a:ext cx="819395" cy="241059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284998"/>
      </p:ext>
    </p:extLst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5"/>
          <p:cNvSpPr>
            <a:spLocks noChangeArrowheads="1"/>
          </p:cNvSpPr>
          <p:nvPr/>
        </p:nvSpPr>
        <p:spPr bwMode="auto">
          <a:xfrm>
            <a:off x="296704" y="2975114"/>
            <a:ext cx="6097222" cy="1517690"/>
          </a:xfrm>
          <a:prstGeom prst="octagon">
            <a:avLst>
              <a:gd name="adj" fmla="val 154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defTabSz="913378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Arial" charset="0"/>
                <a:sym typeface="Wingdings 2" pitchFamily="18" charset="2"/>
              </a:rPr>
              <a:t>Selain Jenis usaha itu diminati juga</a:t>
            </a:r>
            <a:r>
              <a:rPr lang="en-US" sz="2800">
                <a:solidFill>
                  <a:prstClr val="black"/>
                </a:solidFill>
                <a:latin typeface="Arial Black" pitchFamily="34" charset="0"/>
                <a:sym typeface="Wingdings 2" pitchFamily="18" charset="2"/>
              </a:rPr>
              <a:t>  hrs melihat/memperhatikan:</a:t>
            </a:r>
          </a:p>
        </p:txBody>
      </p:sp>
      <p:sp>
        <p:nvSpPr>
          <p:cNvPr id="39939" name="Oval 6"/>
          <p:cNvSpPr>
            <a:spLocks noChangeArrowheads="1"/>
          </p:cNvSpPr>
          <p:nvPr/>
        </p:nvSpPr>
        <p:spPr bwMode="auto">
          <a:xfrm>
            <a:off x="235683" y="1338187"/>
            <a:ext cx="3046778" cy="155805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337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charset="0"/>
              </a:rPr>
              <a:t>Faktor KEUNTUNGAN</a:t>
            </a:r>
          </a:p>
        </p:txBody>
      </p:sp>
      <p:sp>
        <p:nvSpPr>
          <p:cNvPr id="39940" name="Oval 7"/>
          <p:cNvSpPr>
            <a:spLocks noChangeArrowheads="1"/>
          </p:cNvSpPr>
          <p:nvPr/>
        </p:nvSpPr>
        <p:spPr bwMode="auto">
          <a:xfrm>
            <a:off x="2989385" y="449421"/>
            <a:ext cx="2989385" cy="155805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337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charset="0"/>
              </a:rPr>
              <a:t>Faktor  TEKNIS &amp; MANAJEMEN</a:t>
            </a:r>
          </a:p>
        </p:txBody>
      </p:sp>
      <p:sp>
        <p:nvSpPr>
          <p:cNvPr id="39941" name="Oval 8"/>
          <p:cNvSpPr>
            <a:spLocks noChangeArrowheads="1"/>
          </p:cNvSpPr>
          <p:nvPr/>
        </p:nvSpPr>
        <p:spPr bwMode="auto">
          <a:xfrm>
            <a:off x="5744309" y="1131039"/>
            <a:ext cx="3109058" cy="207740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337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charset="0"/>
              </a:rPr>
              <a:t>Faktor PEMASARAN &amp; PERSAINGAN</a:t>
            </a:r>
          </a:p>
        </p:txBody>
      </p:sp>
      <p:sp>
        <p:nvSpPr>
          <p:cNvPr id="39942" name="Oval 9"/>
          <p:cNvSpPr>
            <a:spLocks noChangeArrowheads="1"/>
          </p:cNvSpPr>
          <p:nvPr/>
        </p:nvSpPr>
        <p:spPr bwMode="auto">
          <a:xfrm>
            <a:off x="6682154" y="3280145"/>
            <a:ext cx="2051538" cy="103870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337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charset="0"/>
              </a:rPr>
              <a:t>Faktor MODAL</a:t>
            </a:r>
          </a:p>
        </p:txBody>
      </p:sp>
      <p:sp>
        <p:nvSpPr>
          <p:cNvPr id="39943" name="Oval 10"/>
          <p:cNvSpPr>
            <a:spLocks noChangeArrowheads="1"/>
          </p:cNvSpPr>
          <p:nvPr/>
        </p:nvSpPr>
        <p:spPr bwMode="auto">
          <a:xfrm>
            <a:off x="5507404" y="4492804"/>
            <a:ext cx="3284904" cy="207740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337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charset="0"/>
              </a:rPr>
              <a:t>Faktor     BAHAN BAKU &amp; TENAGA KERJA</a:t>
            </a:r>
          </a:p>
        </p:txBody>
      </p:sp>
      <p:sp>
        <p:nvSpPr>
          <p:cNvPr id="39944" name="Oval 11"/>
          <p:cNvSpPr>
            <a:spLocks noChangeArrowheads="1"/>
          </p:cNvSpPr>
          <p:nvPr/>
        </p:nvSpPr>
        <p:spPr bwMode="auto">
          <a:xfrm>
            <a:off x="3341077" y="5430274"/>
            <a:ext cx="2051538" cy="103870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337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charset="0"/>
              </a:rPr>
              <a:t>Faktor RISIKO</a:t>
            </a:r>
          </a:p>
        </p:txBody>
      </p:sp>
      <p:sp>
        <p:nvSpPr>
          <p:cNvPr id="39945" name="Oval 12"/>
          <p:cNvSpPr>
            <a:spLocks noChangeArrowheads="1"/>
          </p:cNvSpPr>
          <p:nvPr/>
        </p:nvSpPr>
        <p:spPr bwMode="auto">
          <a:xfrm>
            <a:off x="293078" y="4550772"/>
            <a:ext cx="2989385" cy="155805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91337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charset="0"/>
              </a:rPr>
              <a:t>Faktor FASILITAS &amp; KEMUDAHAN</a:t>
            </a:r>
          </a:p>
        </p:txBody>
      </p:sp>
    </p:spTree>
    <p:extLst>
      <p:ext uri="{BB962C8B-B14F-4D97-AF65-F5344CB8AC3E}">
        <p14:creationId xmlns:p14="http://schemas.microsoft.com/office/powerpoint/2010/main" val="481659997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555546">
            <a:off x="3447906" y="4347370"/>
            <a:ext cx="5648623" cy="1204306"/>
          </a:xfrm>
        </p:spPr>
        <p:txBody>
          <a:bodyPr/>
          <a:lstStyle/>
          <a:p>
            <a:r>
              <a:rPr lang="id-ID" dirty="0"/>
              <a:t>bagaimana cara nganalisis peluang usahanya???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r="15453"/>
          <a:stretch>
            <a:fillRect/>
          </a:stretch>
        </p:blipFill>
        <p:spPr>
          <a:xfrm rot="20003286">
            <a:off x="839580" y="547887"/>
            <a:ext cx="3168352" cy="3053400"/>
          </a:xfrm>
        </p:spPr>
      </p:pic>
    </p:spTree>
    <p:extLst>
      <p:ext uri="{BB962C8B-B14F-4D97-AF65-F5344CB8AC3E}">
        <p14:creationId xmlns:p14="http://schemas.microsoft.com/office/powerpoint/2010/main" val="24088541"/>
      </p:ext>
    </p:extLst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Faktor “x” dalam menentukan keberhasilan usaha :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1187624" y="2564904"/>
            <a:ext cx="5544616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KEKUATAN DOA DAN PERCAYA PADA SANG PEMBERI REZEKI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8859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20940" cy="548640"/>
          </a:xfrm>
        </p:spPr>
        <p:txBody>
          <a:bodyPr/>
          <a:lstStyle/>
          <a:p>
            <a:r>
              <a:rPr lang="id-ID" dirty="0"/>
              <a:t>DAN PADA AKHIRNYA . .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6226615" cy="3558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6167" y="1988840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SUKSES!!!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242948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3228" y="242553"/>
            <a:ext cx="8784976" cy="4698615"/>
            <a:chOff x="1403648" y="1052736"/>
            <a:chExt cx="8784976" cy="4698615"/>
          </a:xfrm>
        </p:grpSpPr>
        <p:sp>
          <p:nvSpPr>
            <p:cNvPr id="4" name="Rectangle 15"/>
            <p:cNvSpPr>
              <a:spLocks noChangeArrowheads="1"/>
            </p:cNvSpPr>
            <p:nvPr/>
          </p:nvSpPr>
          <p:spPr bwMode="auto">
            <a:xfrm>
              <a:off x="1403648" y="2590801"/>
              <a:ext cx="3625552" cy="174229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350" tIns="45677" rIns="91350" bIns="45677" anchor="ctr"/>
            <a:lstStyle/>
            <a:p>
              <a:pPr algn="ctr" eaLnBrk="0" hangingPunct="0"/>
              <a:endParaRPr lang="en-US" sz="2800" dirty="0">
                <a:latin typeface="Arial Black" pitchFamily="34" charset="0"/>
              </a:endParaRPr>
            </a:p>
          </p:txBody>
        </p:sp>
        <p:sp>
          <p:nvSpPr>
            <p:cNvPr id="5" name="Oval 16"/>
            <p:cNvSpPr>
              <a:spLocks noChangeArrowheads="1"/>
            </p:cNvSpPr>
            <p:nvPr/>
          </p:nvSpPr>
          <p:spPr bwMode="auto">
            <a:xfrm>
              <a:off x="5943600" y="1052736"/>
              <a:ext cx="4245024" cy="9475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350" tIns="45677" rIns="91350" bIns="45677" anchor="ctr"/>
            <a:lstStyle/>
            <a:p>
              <a:pPr algn="ctr" eaLnBrk="0" hangingPunct="0"/>
              <a:r>
                <a:rPr lang="en-US" sz="2500" b="1" dirty="0"/>
                <a:t>PELUANG &amp;</a:t>
              </a:r>
            </a:p>
            <a:p>
              <a:pPr algn="ctr" eaLnBrk="0" hangingPunct="0"/>
              <a:r>
                <a:rPr lang="en-US" sz="2500" b="1" dirty="0"/>
                <a:t>RISIKO USAHA</a:t>
              </a:r>
            </a:p>
          </p:txBody>
        </p:sp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5943600" y="2590800"/>
              <a:ext cx="4245024" cy="120649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350" tIns="45677" rIns="91350" bIns="45677" anchor="ctr"/>
            <a:lstStyle/>
            <a:p>
              <a:pPr algn="ctr" eaLnBrk="0" hangingPunct="0"/>
              <a:r>
                <a:rPr lang="en-US" sz="2500" b="1" dirty="0"/>
                <a:t> FAKTOR-FAKTOR</a:t>
              </a:r>
            </a:p>
            <a:p>
              <a:pPr algn="ctr" eaLnBrk="0" hangingPunct="0"/>
              <a:r>
                <a:rPr lang="en-US" sz="2500" b="1" dirty="0"/>
                <a:t>KEBERHASILAN &amp;</a:t>
              </a:r>
            </a:p>
            <a:p>
              <a:pPr algn="ctr" eaLnBrk="0" hangingPunct="0"/>
              <a:r>
                <a:rPr lang="en-US" sz="2500" b="1" dirty="0"/>
                <a:t>KEGAGALAN USAHA</a:t>
              </a:r>
            </a:p>
          </p:txBody>
        </p:sp>
        <p:sp>
          <p:nvSpPr>
            <p:cNvPr id="7" name="Oval 18"/>
            <p:cNvSpPr>
              <a:spLocks noChangeArrowheads="1"/>
            </p:cNvSpPr>
            <p:nvPr/>
          </p:nvSpPr>
          <p:spPr bwMode="auto">
            <a:xfrm>
              <a:off x="5943600" y="4437113"/>
              <a:ext cx="4245024" cy="11667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50" tIns="45677" rIns="91350" bIns="45677" anchor="ctr"/>
            <a:lstStyle/>
            <a:p>
              <a:pPr algn="ctr" eaLnBrk="0" hangingPunct="0"/>
              <a:r>
                <a:rPr lang="en-US" sz="2500" b="1" dirty="0"/>
                <a:t>PEMANFAATAN  PELUANG SCR KREATIF &amp; INOVATIF</a:t>
              </a:r>
            </a:p>
          </p:txBody>
        </p:sp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1403648" y="4437113"/>
              <a:ext cx="3935288" cy="13142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350" tIns="45677" rIns="91350" bIns="45677" anchor="ctr"/>
            <a:lstStyle/>
            <a:p>
              <a:pPr algn="ctr" eaLnBrk="0" hangingPunct="0"/>
              <a:r>
                <a:rPr lang="en-US" sz="2500" b="1" dirty="0"/>
                <a:t>PENGEMBANGAN IDE</a:t>
              </a:r>
            </a:p>
            <a:p>
              <a:pPr algn="ctr" eaLnBrk="0" hangingPunct="0"/>
              <a:r>
                <a:rPr lang="en-US" sz="2500" b="1" dirty="0"/>
                <a:t>KREATIF &amp; INOVATIF</a:t>
              </a:r>
            </a:p>
          </p:txBody>
        </p:sp>
        <p:cxnSp>
          <p:nvCxnSpPr>
            <p:cNvPr id="9" name="AutoShape 26"/>
            <p:cNvCxnSpPr>
              <a:cxnSpLocks noChangeShapeType="1"/>
              <a:stCxn id="4" idx="3"/>
              <a:endCxn id="5" idx="2"/>
            </p:cNvCxnSpPr>
            <p:nvPr/>
          </p:nvCxnSpPr>
          <p:spPr bwMode="auto">
            <a:xfrm flipV="1">
              <a:off x="5029200" y="1526493"/>
              <a:ext cx="914400" cy="1935455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7"/>
            <p:cNvCxnSpPr>
              <a:cxnSpLocks noChangeShapeType="1"/>
              <a:stCxn id="4" idx="3"/>
              <a:endCxn id="6" idx="2"/>
            </p:cNvCxnSpPr>
            <p:nvPr/>
          </p:nvCxnSpPr>
          <p:spPr bwMode="auto">
            <a:xfrm flipV="1">
              <a:off x="5029200" y="3194050"/>
              <a:ext cx="914400" cy="267898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28"/>
            <p:cNvCxnSpPr>
              <a:cxnSpLocks noChangeShapeType="1"/>
              <a:stCxn id="4" idx="3"/>
              <a:endCxn id="7" idx="2"/>
            </p:cNvCxnSpPr>
            <p:nvPr/>
          </p:nvCxnSpPr>
          <p:spPr bwMode="auto">
            <a:xfrm>
              <a:off x="5029200" y="3461948"/>
              <a:ext cx="914400" cy="1558546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29"/>
            <p:cNvCxnSpPr>
              <a:cxnSpLocks noChangeShapeType="1"/>
              <a:stCxn id="4" idx="3"/>
            </p:cNvCxnSpPr>
            <p:nvPr/>
          </p:nvCxnSpPr>
          <p:spPr bwMode="auto">
            <a:xfrm>
              <a:off x="5029200" y="3461948"/>
              <a:ext cx="309736" cy="1558546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281944" y="2221087"/>
            <a:ext cx="3368120" cy="1301824"/>
          </a:xfrm>
        </p:spPr>
        <p:txBody>
          <a:bodyPr/>
          <a:lstStyle/>
          <a:p>
            <a:pPr eaLnBrk="0" hangingPunct="0"/>
            <a:r>
              <a:rPr lang="en-US" dirty="0">
                <a:latin typeface="Arial Black" pitchFamily="34" charset="0"/>
              </a:rPr>
              <a:t>MENGANALISIS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PELUANG 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USAHA</a:t>
            </a:r>
            <a:br>
              <a:rPr lang="en-US" dirty="0">
                <a:latin typeface="Arial Black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198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2"/>
            <a:ext cx="4000516" cy="3168352"/>
          </a:xfrm>
        </p:spPr>
        <p:txBody>
          <a:bodyPr/>
          <a:lstStyle/>
          <a:p>
            <a:r>
              <a:rPr lang="en-US" b="1" dirty="0"/>
              <a:t>UTK MENGGALI &amp; MEMANFAATKAN PELUANG BISNIS WIRAUSAHAWAN HRS BERPIKIR SCR POSITIF &amp; KREATIF </a:t>
            </a:r>
            <a:r>
              <a:rPr lang="id-ID" b="1" dirty="0"/>
              <a:t> 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5128989" cy="33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4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Ini dia rahasianya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54" y="1484784"/>
            <a:ext cx="1907379" cy="190737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95536" y="1334732"/>
            <a:ext cx="2411110" cy="864096"/>
          </a:xfrm>
          <a:prstGeom prst="wedgeRoundRectCallout">
            <a:avLst>
              <a:gd name="adj1" fmla="val 70530"/>
              <a:gd name="adj2" fmla="val 33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b="1" dirty="0"/>
              <a:t> PERCAYA BAHWA USAHA/BISNIS DPT DILAKSANAKAN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20730" y="2560041"/>
            <a:ext cx="2411110" cy="827259"/>
          </a:xfrm>
          <a:prstGeom prst="wedgeRoundRectCallout">
            <a:avLst>
              <a:gd name="adj1" fmla="val 65359"/>
              <a:gd name="adj2" fmla="val -480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b="1" dirty="0"/>
              <a:t>MENERIMA GAGASAN BARU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601091" y="4008989"/>
            <a:ext cx="2376264" cy="720080"/>
          </a:xfrm>
          <a:prstGeom prst="wedgeRoundRectCallout">
            <a:avLst>
              <a:gd name="adj1" fmla="val 42136"/>
              <a:gd name="adj2" fmla="val -91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b="1" dirty="0"/>
              <a:t>BERTANYA KPD DIRI SENDIRI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976835" y="3944563"/>
            <a:ext cx="2502695" cy="936104"/>
          </a:xfrm>
          <a:prstGeom prst="wedgeRoundRectCallout">
            <a:avLst>
              <a:gd name="adj1" fmla="val -38548"/>
              <a:gd name="adj2" fmla="val -810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b="1" dirty="0"/>
              <a:t>MENDENGARKAN SARAN-SARAN DR ORANG LAIN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804248" y="1323403"/>
            <a:ext cx="2160240" cy="792088"/>
          </a:xfrm>
          <a:prstGeom prst="wedgeRoundRectCallout">
            <a:avLst>
              <a:gd name="adj1" fmla="val -74706"/>
              <a:gd name="adj2" fmla="val 117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b="1" dirty="0"/>
              <a:t>MEMPUNYAI ETOS KERJA YG TINGGI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389209" y="2626457"/>
            <a:ext cx="2304256" cy="774503"/>
          </a:xfrm>
          <a:prstGeom prst="wedgeRoundRectCallout">
            <a:avLst>
              <a:gd name="adj1" fmla="val -71940"/>
              <a:gd name="adj2" fmla="val -394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b="1" dirty="0"/>
              <a:t>PANDAI BERKOMUNIKASI</a:t>
            </a:r>
          </a:p>
        </p:txBody>
      </p:sp>
    </p:spTree>
    <p:extLst>
      <p:ext uri="{BB962C8B-B14F-4D97-AF65-F5344CB8AC3E}">
        <p14:creationId xmlns:p14="http://schemas.microsoft.com/office/powerpoint/2010/main" val="17437422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6441950"/>
              </p:ext>
            </p:extLst>
          </p:nvPr>
        </p:nvGraphicFramePr>
        <p:xfrm>
          <a:off x="7092280" y="2708920"/>
          <a:ext cx="102971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211146"/>
              </p:ext>
            </p:extLst>
          </p:nvPr>
        </p:nvGraphicFramePr>
        <p:xfrm>
          <a:off x="-2484784" y="-747464"/>
          <a:ext cx="8229600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2627784" y="692696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???</a:t>
            </a:r>
            <a:endParaRPr lang="id-ID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43808" y="1628800"/>
            <a:ext cx="2297055" cy="1152128"/>
          </a:xfrm>
          <a:prstGeom prst="rightArrow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8064" y="1877555"/>
            <a:ext cx="3888432" cy="654618"/>
          </a:xfrm>
          <a:custGeom>
            <a:avLst/>
            <a:gdLst>
              <a:gd name="connsiteX0" fmla="*/ 0 w 5472608"/>
              <a:gd name="connsiteY0" fmla="*/ 0 h 720080"/>
              <a:gd name="connsiteX1" fmla="*/ 5472608 w 5472608"/>
              <a:gd name="connsiteY1" fmla="*/ 0 h 720080"/>
              <a:gd name="connsiteX2" fmla="*/ 5472608 w 5472608"/>
              <a:gd name="connsiteY2" fmla="*/ 720080 h 720080"/>
              <a:gd name="connsiteX3" fmla="*/ 0 w 5472608"/>
              <a:gd name="connsiteY3" fmla="*/ 720080 h 720080"/>
              <a:gd name="connsiteX4" fmla="*/ 0 w 5472608"/>
              <a:gd name="connsiteY4" fmla="*/ 0 h 720080"/>
              <a:gd name="connsiteX0" fmla="*/ 0 w 5472608"/>
              <a:gd name="connsiteY0" fmla="*/ 0 h 720080"/>
              <a:gd name="connsiteX1" fmla="*/ 5472608 w 5472608"/>
              <a:gd name="connsiteY1" fmla="*/ 0 h 720080"/>
              <a:gd name="connsiteX2" fmla="*/ 5472608 w 5472608"/>
              <a:gd name="connsiteY2" fmla="*/ 720080 h 720080"/>
              <a:gd name="connsiteX3" fmla="*/ 0 w 5472608"/>
              <a:gd name="connsiteY3" fmla="*/ 720080 h 720080"/>
              <a:gd name="connsiteX4" fmla="*/ 0 w 547260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608" h="720080">
                <a:moveTo>
                  <a:pt x="0" y="0"/>
                </a:moveTo>
                <a:lnTo>
                  <a:pt x="5472608" y="0"/>
                </a:lnTo>
                <a:lnTo>
                  <a:pt x="5472608" y="72008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dirty="0"/>
              <a:t>STENGTH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843808" y="2780928"/>
            <a:ext cx="2297055" cy="1152128"/>
          </a:xfrm>
          <a:prstGeom prst="rightArrow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4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5" name="Rectangle 9"/>
          <p:cNvSpPr/>
          <p:nvPr/>
        </p:nvSpPr>
        <p:spPr>
          <a:xfrm>
            <a:off x="5148064" y="3029683"/>
            <a:ext cx="3888432" cy="654618"/>
          </a:xfrm>
          <a:custGeom>
            <a:avLst/>
            <a:gdLst>
              <a:gd name="connsiteX0" fmla="*/ 0 w 5472608"/>
              <a:gd name="connsiteY0" fmla="*/ 0 h 720080"/>
              <a:gd name="connsiteX1" fmla="*/ 5472608 w 5472608"/>
              <a:gd name="connsiteY1" fmla="*/ 0 h 720080"/>
              <a:gd name="connsiteX2" fmla="*/ 5472608 w 5472608"/>
              <a:gd name="connsiteY2" fmla="*/ 720080 h 720080"/>
              <a:gd name="connsiteX3" fmla="*/ 0 w 5472608"/>
              <a:gd name="connsiteY3" fmla="*/ 720080 h 720080"/>
              <a:gd name="connsiteX4" fmla="*/ 0 w 5472608"/>
              <a:gd name="connsiteY4" fmla="*/ 0 h 720080"/>
              <a:gd name="connsiteX0" fmla="*/ 0 w 5472608"/>
              <a:gd name="connsiteY0" fmla="*/ 0 h 720080"/>
              <a:gd name="connsiteX1" fmla="*/ 5472608 w 5472608"/>
              <a:gd name="connsiteY1" fmla="*/ 0 h 720080"/>
              <a:gd name="connsiteX2" fmla="*/ 5472608 w 5472608"/>
              <a:gd name="connsiteY2" fmla="*/ 720080 h 720080"/>
              <a:gd name="connsiteX3" fmla="*/ 0 w 5472608"/>
              <a:gd name="connsiteY3" fmla="*/ 720080 h 720080"/>
              <a:gd name="connsiteX4" fmla="*/ 0 w 547260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608" h="720080">
                <a:moveTo>
                  <a:pt x="0" y="0"/>
                </a:moveTo>
                <a:lnTo>
                  <a:pt x="5472608" y="0"/>
                </a:lnTo>
                <a:lnTo>
                  <a:pt x="5472608" y="72008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dirty="0"/>
              <a:t>WEAKNESS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843808" y="3933056"/>
            <a:ext cx="2297055" cy="1152128"/>
          </a:xfrm>
          <a:prstGeom prst="rightArrow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4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8" name="Rectangle 9"/>
          <p:cNvSpPr/>
          <p:nvPr/>
        </p:nvSpPr>
        <p:spPr>
          <a:xfrm>
            <a:off x="5148064" y="4181811"/>
            <a:ext cx="3888432" cy="654618"/>
          </a:xfrm>
          <a:custGeom>
            <a:avLst/>
            <a:gdLst>
              <a:gd name="connsiteX0" fmla="*/ 0 w 5472608"/>
              <a:gd name="connsiteY0" fmla="*/ 0 h 720080"/>
              <a:gd name="connsiteX1" fmla="*/ 5472608 w 5472608"/>
              <a:gd name="connsiteY1" fmla="*/ 0 h 720080"/>
              <a:gd name="connsiteX2" fmla="*/ 5472608 w 5472608"/>
              <a:gd name="connsiteY2" fmla="*/ 720080 h 720080"/>
              <a:gd name="connsiteX3" fmla="*/ 0 w 5472608"/>
              <a:gd name="connsiteY3" fmla="*/ 720080 h 720080"/>
              <a:gd name="connsiteX4" fmla="*/ 0 w 5472608"/>
              <a:gd name="connsiteY4" fmla="*/ 0 h 720080"/>
              <a:gd name="connsiteX0" fmla="*/ 0 w 5472608"/>
              <a:gd name="connsiteY0" fmla="*/ 0 h 720080"/>
              <a:gd name="connsiteX1" fmla="*/ 5472608 w 5472608"/>
              <a:gd name="connsiteY1" fmla="*/ 0 h 720080"/>
              <a:gd name="connsiteX2" fmla="*/ 5472608 w 5472608"/>
              <a:gd name="connsiteY2" fmla="*/ 720080 h 720080"/>
              <a:gd name="connsiteX3" fmla="*/ 0 w 5472608"/>
              <a:gd name="connsiteY3" fmla="*/ 720080 h 720080"/>
              <a:gd name="connsiteX4" fmla="*/ 0 w 547260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608" h="720080">
                <a:moveTo>
                  <a:pt x="0" y="0"/>
                </a:moveTo>
                <a:lnTo>
                  <a:pt x="5472608" y="0"/>
                </a:lnTo>
                <a:lnTo>
                  <a:pt x="5472608" y="72008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dirty="0"/>
              <a:t>OPPORTUNITY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843808" y="5085184"/>
            <a:ext cx="2297055" cy="1152128"/>
          </a:xfrm>
          <a:prstGeom prst="rightArrow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1" name="Rectangle 9"/>
          <p:cNvSpPr/>
          <p:nvPr/>
        </p:nvSpPr>
        <p:spPr>
          <a:xfrm>
            <a:off x="5148064" y="5333939"/>
            <a:ext cx="3888432" cy="654618"/>
          </a:xfrm>
          <a:custGeom>
            <a:avLst/>
            <a:gdLst>
              <a:gd name="connsiteX0" fmla="*/ 0 w 5472608"/>
              <a:gd name="connsiteY0" fmla="*/ 0 h 720080"/>
              <a:gd name="connsiteX1" fmla="*/ 5472608 w 5472608"/>
              <a:gd name="connsiteY1" fmla="*/ 0 h 720080"/>
              <a:gd name="connsiteX2" fmla="*/ 5472608 w 5472608"/>
              <a:gd name="connsiteY2" fmla="*/ 720080 h 720080"/>
              <a:gd name="connsiteX3" fmla="*/ 0 w 5472608"/>
              <a:gd name="connsiteY3" fmla="*/ 720080 h 720080"/>
              <a:gd name="connsiteX4" fmla="*/ 0 w 5472608"/>
              <a:gd name="connsiteY4" fmla="*/ 0 h 720080"/>
              <a:gd name="connsiteX0" fmla="*/ 0 w 5472608"/>
              <a:gd name="connsiteY0" fmla="*/ 0 h 720080"/>
              <a:gd name="connsiteX1" fmla="*/ 5472608 w 5472608"/>
              <a:gd name="connsiteY1" fmla="*/ 0 h 720080"/>
              <a:gd name="connsiteX2" fmla="*/ 5472608 w 5472608"/>
              <a:gd name="connsiteY2" fmla="*/ 720080 h 720080"/>
              <a:gd name="connsiteX3" fmla="*/ 0 w 5472608"/>
              <a:gd name="connsiteY3" fmla="*/ 720080 h 720080"/>
              <a:gd name="connsiteX4" fmla="*/ 0 w 5472608"/>
              <a:gd name="connsiteY4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608" h="720080">
                <a:moveTo>
                  <a:pt x="0" y="0"/>
                </a:moveTo>
                <a:lnTo>
                  <a:pt x="5472608" y="0"/>
                </a:lnTo>
                <a:lnTo>
                  <a:pt x="5472608" y="720080"/>
                </a:lnTo>
                <a:lnTo>
                  <a:pt x="0" y="720080"/>
                </a:lnTo>
                <a:lnTo>
                  <a:pt x="0" y="0"/>
                </a:lnTo>
                <a:close/>
              </a:path>
            </a:pathLst>
          </a:cu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dirty="0"/>
              <a:t>THREAT</a:t>
            </a:r>
          </a:p>
        </p:txBody>
      </p:sp>
    </p:spTree>
    <p:extLst>
      <p:ext uri="{BB962C8B-B14F-4D97-AF65-F5344CB8AC3E}">
        <p14:creationId xmlns:p14="http://schemas.microsoft.com/office/powerpoint/2010/main" val="39556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7504" y="116632"/>
            <a:ext cx="6696744" cy="2376264"/>
            <a:chOff x="827584" y="620688"/>
            <a:chExt cx="5832648" cy="1800201"/>
          </a:xfrm>
        </p:grpSpPr>
        <p:sp>
          <p:nvSpPr>
            <p:cNvPr id="4" name="Rounded Rectangle 3"/>
            <p:cNvSpPr/>
            <p:nvPr/>
          </p:nvSpPr>
          <p:spPr>
            <a:xfrm>
              <a:off x="827584" y="1164233"/>
              <a:ext cx="5832648" cy="1256656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id-ID" sz="2000" dirty="0">
                  <a:solidFill>
                    <a:srgbClr val="FF0000"/>
                  </a:solidFill>
                </a:rPr>
                <a:t>“Analisis kondisi internal maupun eksternal suatu organisasi yang selanjutnya akan digunakan sebagai dasar untuk merancang strategi dan program kerja.”</a:t>
              </a:r>
              <a:endParaRPr lang="id-ID" sz="2000" dirty="0"/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827584" y="620688"/>
              <a:ext cx="2673297" cy="543544"/>
            </a:xfrm>
            <a:prstGeom prst="wedgeRectCallout">
              <a:avLst/>
            </a:prstGeom>
            <a:solidFill>
              <a:schemeClr val="bg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 dirty="0">
                <a:solidFill>
                  <a:srgbClr val="FF0000"/>
                </a:solidFill>
              </a:endParaRPr>
            </a:p>
            <a:p>
              <a:pPr algn="ctr"/>
              <a:r>
                <a:rPr lang="id-ID" sz="2800" dirty="0">
                  <a:solidFill>
                    <a:schemeClr val="tx1"/>
                  </a:solidFill>
                </a:rPr>
                <a:t>Analisis SWOT</a:t>
              </a:r>
            </a:p>
            <a:p>
              <a:pPr algn="ctr"/>
              <a:endParaRPr lang="id-ID" dirty="0"/>
            </a:p>
          </p:txBody>
        </p:sp>
      </p:grpSp>
      <p:graphicFrame>
        <p:nvGraphicFramePr>
          <p:cNvPr id="13" name="Content Placeholder 1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9429324"/>
              </p:ext>
            </p:extLst>
          </p:nvPr>
        </p:nvGraphicFramePr>
        <p:xfrm>
          <a:off x="1115616" y="2708920"/>
          <a:ext cx="7559675" cy="39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399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574</TotalTime>
  <Words>1744</Words>
  <Application>Microsoft Macintosh PowerPoint</Application>
  <PresentationFormat>On-screen Show (4:3)</PresentationFormat>
  <Paragraphs>377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Arial Black</vt:lpstr>
      <vt:lpstr>Bernard MT Condensed</vt:lpstr>
      <vt:lpstr>Calibri</vt:lpstr>
      <vt:lpstr>Candara</vt:lpstr>
      <vt:lpstr>Franklin Gothic Book</vt:lpstr>
      <vt:lpstr>Franklin Gothic Medium</vt:lpstr>
      <vt:lpstr>Symbol</vt:lpstr>
      <vt:lpstr>Wingdings</vt:lpstr>
      <vt:lpstr>Wingdings 3</vt:lpstr>
      <vt:lpstr>Angles</vt:lpstr>
      <vt:lpstr>Waveform</vt:lpstr>
      <vt:lpstr>Slide</vt:lpstr>
      <vt:lpstr>Menganalisis peluang usaha</vt:lpstr>
      <vt:lpstr>Bingung mau buka usaha apa??</vt:lpstr>
      <vt:lpstr>Intermezo tentang peluang usaha</vt:lpstr>
      <vt:lpstr>bagaimana cara nganalisis peluang usahanya???</vt:lpstr>
      <vt:lpstr>MENGANALISIS PELUANG  USAHA </vt:lpstr>
      <vt:lpstr>UTK MENGGALI &amp; MEMANFAATKAN PELUANG BISNIS WIRAUSAHAWAN HRS BERPIKIR SCR POSITIF &amp; KREATIF   </vt:lpstr>
      <vt:lpstr>Ini dia rahasianya :</vt:lpstr>
      <vt:lpstr>PowerPoint Presentation</vt:lpstr>
      <vt:lpstr>PowerPoint Presentation</vt:lpstr>
      <vt:lpstr>FAKTOR Primer ANALISIS SWOT</vt:lpstr>
      <vt:lpstr>PowerPoint Presentation</vt:lpstr>
      <vt:lpstr>PowerPoint Presentation</vt:lpstr>
      <vt:lpstr>Contoh Analisis SWOT Sederhana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 juga syarat pokok memanfaatkan peluang usaha . . .</vt:lpstr>
      <vt:lpstr>Coba pada liat gambar ini terus di  renungin ya. . .</vt:lpstr>
      <vt:lpstr>Menurut sesepuh Dr. DJ. Schwartz ada beberapa point penting yg perlu diingat:</vt:lpstr>
      <vt:lpstr>Resiko dalam usaha pasti ada ,ini resikonya :</vt:lpstr>
      <vt:lpstr>Analisa peluang usaha</vt:lpstr>
      <vt:lpstr>Analisis kebutuhan konsumen / pasar :</vt:lpstr>
      <vt:lpstr>Analisis kebutuhan materi dan produk:</vt:lpstr>
      <vt:lpstr>Analisis keberlanjutan  usaha :</vt:lpstr>
      <vt:lpstr>Analisis persaingan usaha :</vt:lpstr>
      <vt:lpstr>Analisis pendapatan dan pengembangan :</vt:lpstr>
      <vt:lpstr>Sistem dan seni bisnis tionghoa</vt:lpstr>
      <vt:lpstr>Pemetaan peluang usaha</vt:lpstr>
      <vt:lpstr>PowerPoint Presentation</vt:lpstr>
      <vt:lpstr>PowerPoint Presentation</vt:lpstr>
      <vt:lpstr>Analisis peluang usaha berdasarkan jenis produk / jasa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Faktor “x” dalam menentukan keberhasilan usaha :</vt:lpstr>
      <vt:lpstr>DAN PADA AKHIRNYA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ace23</cp:lastModifiedBy>
  <cp:revision>38</cp:revision>
  <dcterms:created xsi:type="dcterms:W3CDTF">2015-10-04T01:27:38Z</dcterms:created>
  <dcterms:modified xsi:type="dcterms:W3CDTF">2021-04-14T00:59:54Z</dcterms:modified>
</cp:coreProperties>
</file>