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78" r:id="rId11"/>
    <p:sldId id="279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99FF"/>
    <a:srgbClr val="66FF33"/>
    <a:srgbClr val="99FFCC"/>
    <a:srgbClr val="99FF33"/>
    <a:srgbClr val="FF99FF"/>
    <a:srgbClr val="9966FF"/>
    <a:srgbClr val="CCFF66"/>
    <a:srgbClr val="66FF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" name="Picture 2" descr="D:\TUK PRESENTASI\microsoft-powerpoint-backgrou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2512874"/>
            <a:ext cx="8610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</a:rPr>
              <a:t>Kriteria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dan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Kualitas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Perairan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bagi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Keperluan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Perikanan</a:t>
            </a:r>
            <a:endParaRPr lang="id-ID" sz="5400" dirty="0" smtClean="0">
              <a:solidFill>
                <a:srgbClr val="002060"/>
              </a:solidFill>
            </a:endParaRPr>
          </a:p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95400"/>
            <a:ext cx="8610600" cy="4267200"/>
          </a:xfrm>
          <a:prstGeom prst="rect">
            <a:avLst/>
          </a:prstGeom>
          <a:solidFill>
            <a:srgbClr val="92D050"/>
          </a:solidFill>
          <a:ln w="38100">
            <a:solidFill>
              <a:srgbClr val="FF6600"/>
            </a:solidFill>
            <a:prstDash val="dashDot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442913" algn="just">
              <a:buBlip>
                <a:blip r:embed="rId2"/>
              </a:buBlip>
            </a:pPr>
            <a:r>
              <a:rPr lang="id-ID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Baku mutu air 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 ukuran batas atau kadar makhluk hidup, zat, energi, atau komponen yang ada atau harus ada dan atau unsur pencemar yang ditenggang keberadaannya di dalam air.</a:t>
            </a:r>
          </a:p>
          <a:p>
            <a:pPr marL="442913" indent="-442913" algn="just"/>
            <a:endParaRPr lang="id-ID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buBlip>
                <a:blip r:embed="rId2"/>
              </a:buBlip>
            </a:pPr>
            <a:r>
              <a:rPr lang="id-ID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Status mutu air 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 tingkat/kondisi mutu air yang menggambarkan kondisi cemar atau kondisi baik pada suatu sumber air dalam waktu tertentu dengan membandingkan dengan baku mutu air yang ditetapkan.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85800"/>
            <a:ext cx="8610600" cy="5562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54013" indent="-354013" algn="just"/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buBlip>
                <a:blip r:embed="rId2"/>
              </a:buBlip>
            </a:pPr>
            <a:r>
              <a:rPr lang="id-ID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Pengelolaan kualitas air 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 upaya pemeliharaan air sehingga tercapai kualitas air yang diinginkan sesuai peruntukannya untuk menjadi agar kualitas air tetap dalam kondisi alamiahnya; </a:t>
            </a:r>
          </a:p>
          <a:p>
            <a:pPr marL="354013" indent="-354013" algn="just"/>
            <a:endParaRPr lang="id-ID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buBlip>
                <a:blip r:embed="rId2"/>
              </a:buBlip>
            </a:pP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terkandung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,air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/>
            <a:endParaRPr lang="id-ID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buBlip>
                <a:blip r:embed="rId2"/>
              </a:buBlip>
            </a:pPr>
            <a:r>
              <a:rPr lang="id-ID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Daya tampung beban pencemaran 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 kemampuan air pada suatu sumber air,untuk menerima masukan beban pencemaran tanpa mengakibatkan air tersebut menjadi tercemar.</a:t>
            </a:r>
          </a:p>
          <a:p>
            <a:pPr marL="354013" indent="-354013" algn="just">
              <a:buBlip>
                <a:blip r:embed="rId3"/>
              </a:buBlip>
            </a:pP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62000"/>
            <a:ext cx="8077200" cy="4953000"/>
          </a:xfrm>
          <a:prstGeom prst="rect">
            <a:avLst/>
          </a:prstGeom>
          <a:solidFill>
            <a:srgbClr val="66FFFF"/>
          </a:solidFill>
          <a:ln w="28575"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Parameter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Parameter Total Suspended Solid (TSS)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kerusakan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erosi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sedimentasi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Ø"/>
            </a:pPr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Parameter BOD, COD,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Sulfida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pembusukannya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parameter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prioritas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8077200" cy="4419600"/>
          </a:xfrm>
          <a:prstGeom prst="rect">
            <a:avLst/>
          </a:prstGeom>
          <a:solidFill>
            <a:srgbClr val="CCFF66"/>
          </a:solidFill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30225" lvl="0" indent="-5302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Parameter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logam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Tembaga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mineral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 dan logam berat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lnSpc>
                <a:spcPct val="114000"/>
              </a:lnSpc>
              <a:buFont typeface="Wingdings" pitchFamily="2" charset="2"/>
              <a:buChar char="Ø"/>
            </a:pPr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Parameter Fecal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otal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kotoran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tinja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534400" cy="4648200"/>
          </a:xfrm>
          <a:prstGeom prst="rect">
            <a:avLst/>
          </a:prstGeom>
          <a:solidFill>
            <a:srgbClr val="9966FF"/>
          </a:solidFill>
          <a:ln w="28575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komoditas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maka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dipertimbangkan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teknis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tawar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termasuk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air.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1981200" cy="533400"/>
          </a:xfrm>
          <a:prstGeom prst="rect">
            <a:avLst/>
          </a:prstGeom>
          <a:solidFill>
            <a:srgbClr val="CCFF66"/>
          </a:solidFill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30225" lvl="0" indent="-530225" algn="just">
              <a:lnSpc>
                <a:spcPct val="114000"/>
              </a:lnSpc>
            </a:pPr>
            <a:r>
              <a:rPr lang="id-ID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TANAH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077200" cy="4419600"/>
          </a:xfrm>
          <a:prstGeom prst="rect">
            <a:avLst/>
          </a:prstGeom>
          <a:solidFill>
            <a:srgbClr val="FF99FF"/>
          </a:solidFill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lempung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lain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terapan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30%.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bocor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pematang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kokoh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077200" cy="464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Kemiringan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berkisar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3-5%.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 meter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pekarangan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tingginya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3-5 m.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kemiringan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kemiringan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cocok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1752600" cy="533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30225" lvl="0" indent="-530225" algn="ctr">
              <a:lnSpc>
                <a:spcPct val="114000"/>
              </a:lnSpc>
            </a:pPr>
            <a:r>
              <a:rPr lang="id-ID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AIR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229600" cy="3581400"/>
          </a:xfrm>
          <a:prstGeom prst="rect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air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hujan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Air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Debit air minimum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seluas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hektar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10-15 </a:t>
            </a:r>
            <a:r>
              <a:rPr lang="id-ID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detik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8229600" cy="5105400"/>
          </a:xfrm>
          <a:prstGeom prst="rect">
            <a:avLst/>
          </a:prstGeom>
          <a:solidFill>
            <a:srgbClr val="99FFCC"/>
          </a:solidFill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diperhitungkan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paling ideal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tumbuh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berkembangnya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-6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Kisaran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pH air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6,7 – 8,5.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447800"/>
            <a:ext cx="8382000" cy="3657600"/>
          </a:xfrm>
          <a:prstGeom prst="rect">
            <a:avLst/>
          </a:prstGeom>
          <a:solidFill>
            <a:srgbClr val="CC99FF"/>
          </a:solidFill>
          <a:ln w="57150">
            <a:solidFill>
              <a:srgbClr val="66FF33"/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30225" lvl="0" indent="-530225" algn="just">
              <a:buFont typeface="Wingdings" pitchFamily="2" charset="2"/>
              <a:buChar char="q"/>
            </a:pP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berkisar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25-30 </a:t>
            </a:r>
            <a:r>
              <a:rPr lang="en-US" sz="30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siang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0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Air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keruh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endapan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lumpurnya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tebal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pekat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penglihatan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pernapasan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0"/>
            <a:ext cx="82296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Indonesia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 perikanan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ekologis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4000"/>
              </a:lnSpc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810000"/>
            <a:ext cx="25146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laut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3810000"/>
            <a:ext cx="26670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pantai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810000"/>
            <a:ext cx="24384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air tawar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 rot="5400000">
            <a:off x="2209800" y="1219200"/>
            <a:ext cx="1600200" cy="3124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</p:cNvCxnSpPr>
          <p:nvPr/>
        </p:nvCxnSpPr>
        <p:spPr>
          <a:xfrm rot="5400000">
            <a:off x="3771106" y="2781300"/>
            <a:ext cx="1600994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</p:cNvCxnSpPr>
          <p:nvPr/>
        </p:nvCxnSpPr>
        <p:spPr>
          <a:xfrm rot="16200000" flipH="1">
            <a:off x="5334000" y="1219200"/>
            <a:ext cx="1524000" cy="3048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371600"/>
            <a:ext cx="8382000" cy="3276600"/>
          </a:xfrm>
          <a:prstGeom prst="rect">
            <a:avLst/>
          </a:prstGeom>
          <a:solidFill>
            <a:srgbClr val="FF6600"/>
          </a:solidFill>
          <a:ln w="38100">
            <a:solidFill>
              <a:srgbClr val="7030A0"/>
            </a:solidFill>
            <a:prstDash val="dash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30225" lvl="0" indent="-530225" algn="just">
              <a:buFont typeface="Wingdings" pitchFamily="2" charset="2"/>
              <a:buChar char="q"/>
            </a:pP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tercemar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bahan-bahan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beracun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minyak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buFont typeface="Wingdings" pitchFamily="2" charset="2"/>
              <a:buChar char="q"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beragam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biota air yang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kesuburannya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indent="-530225" algn="just">
              <a:lnSpc>
                <a:spcPct val="114000"/>
              </a:lnSpc>
              <a:buFont typeface="Wingdings" pitchFamily="2" charset="2"/>
              <a:buChar char="Ø"/>
            </a:pPr>
            <a:endParaRPr lang="id-ID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TUK PRESENTASI\tortoi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2362200"/>
            <a:ext cx="79248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TERIMA KASIH</a:t>
            </a:r>
            <a:endParaRPr lang="en-US" sz="8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534400" cy="6324600"/>
          </a:xfrm>
          <a:prstGeom prst="rect">
            <a:avLst/>
          </a:prstGeom>
          <a:solidFill>
            <a:srgbClr val="66FF3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4000"/>
              </a:lnSpc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14000"/>
              </a:lnSpc>
              <a:buAutoNum type="arabicPeriod"/>
            </a:pP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penangkapan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hayati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kelestarian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hayati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lnSpc>
                <a:spcPct val="114000"/>
              </a:lnSpc>
              <a:buAutoNum type="arabicPeriod"/>
            </a:pPr>
            <a:endParaRPr lang="id-ID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lnSpc>
                <a:spcPct val="114000"/>
              </a:lnSpc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2. 	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tawar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penangkapan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(DAS,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waduk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hayati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lnSpc>
                <a:spcPct val="114000"/>
              </a:lnSpc>
            </a:pPr>
            <a:endParaRPr lang="id-ID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530225" lvl="0" indent="-530225" algn="just">
              <a:lnSpc>
                <a:spcPct val="114000"/>
              </a:lnSpc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pantai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kegiatannya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menangani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mariculture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tambak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payau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534400" cy="464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7030A0"/>
            </a:solidFill>
            <a:prstDash val="lg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melimpah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hidrologi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menjadikan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diperbaharui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diperuntukannya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458200" cy="472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, dan biologi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ketersediaan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perikanan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rekreasi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sungai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rawa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situ,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waduk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(PP No. 82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2011).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447800"/>
            <a:ext cx="8534400" cy="3886200"/>
          </a:xfrm>
          <a:prstGeom prst="rect">
            <a:avLst/>
          </a:prstGeom>
          <a:solidFill>
            <a:srgbClr val="FF99FF"/>
          </a:solidFill>
          <a:ln>
            <a:solidFill>
              <a:srgbClr val="FF0000"/>
            </a:solidFill>
            <a:prstDash val="sysDash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pencemaran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ekosistem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sumberdaya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air. </a:t>
            </a: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endParaRPr lang="id-ID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tamp</a:t>
            </a:r>
            <a:r>
              <a:rPr lang="id-ID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pencemar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dukung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7848600" cy="4724400"/>
          </a:xfrm>
          <a:prstGeom prst="rect">
            <a:avLst/>
          </a:prstGeom>
          <a:solidFill>
            <a:srgbClr val="FF9966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endParaRPr lang="id-ID" sz="9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2913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minum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2913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rekreasi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2913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tangkap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2913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eternakan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2913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pertanaman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2913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industr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pertambangan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14400"/>
            <a:ext cx="8534400" cy="495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endParaRPr lang="id-ID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14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Baku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pemanfaatan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14000"/>
              </a:lnSpc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peringkat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air.</a:t>
            </a: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14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Baku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modifikasi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air.</a:t>
            </a: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14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Baku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limbah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dibuang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air.</a:t>
            </a: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Blip>
                <a:blip r:embed="rId2"/>
              </a:buBlip>
            </a:pPr>
            <a:endParaRPr lang="id-ID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l="24702" t="35890" r="27581" b="5215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224</TotalTime>
  <Words>841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Franklin Gothic Book</vt:lpstr>
      <vt:lpstr>Times New Roman</vt:lpstr>
      <vt:lpstr>Wingdings</vt:lpstr>
      <vt:lpstr>Wingdings 2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NIDYA KARTINI.</dc:creator>
  <cp:lastModifiedBy>Windows User</cp:lastModifiedBy>
  <cp:revision>29</cp:revision>
  <dcterms:created xsi:type="dcterms:W3CDTF">2006-08-16T00:00:00Z</dcterms:created>
  <dcterms:modified xsi:type="dcterms:W3CDTF">2020-11-14T05:03:44Z</dcterms:modified>
</cp:coreProperties>
</file>