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2" r:id="rId19"/>
    <p:sldId id="273" r:id="rId20"/>
    <p:sldId id="274" r:id="rId21"/>
    <p:sldId id="276" r:id="rId22"/>
    <p:sldId id="277" r:id="rId23"/>
    <p:sldId id="275" r:id="rId24"/>
    <p:sldId id="278" r:id="rId25"/>
    <p:sldId id="279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ECFF"/>
    <a:srgbClr val="33CCFF"/>
    <a:srgbClr val="99FF99"/>
    <a:srgbClr val="FF9966"/>
    <a:srgbClr val="FF66FF"/>
    <a:srgbClr val="FF6600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EAA7C-17E2-42D7-B0C7-86B697034F98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BF08E-BBD6-453F-9E00-912C2CA32C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12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BF08E-BBD6-453F-9E00-912C2CA32C7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72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TUK PRESENTASI\2006082516572775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81000" y="2590800"/>
            <a:ext cx="8153399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accent1">
                    <a:lumMod val="50000"/>
                  </a:schemeClr>
                </a:solidFill>
              </a:rPr>
              <a:t>Pengolahan</a:t>
            </a: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800" b="1" dirty="0" err="1" smtClean="0">
                <a:solidFill>
                  <a:schemeClr val="accent1">
                    <a:lumMod val="50000"/>
                  </a:schemeClr>
                </a:solidFill>
              </a:rPr>
              <a:t>Limbah</a:t>
            </a: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800" b="1" dirty="0" err="1" smtClean="0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800" b="1" dirty="0" err="1" smtClean="0">
                <a:solidFill>
                  <a:schemeClr val="accent1">
                    <a:lumMod val="50000"/>
                  </a:schemeClr>
                </a:solidFill>
              </a:rPr>
              <a:t>Bahan-bahan</a:t>
            </a: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US" sz="4800" b="1" dirty="0" err="1" smtClean="0">
                <a:solidFill>
                  <a:schemeClr val="accent1">
                    <a:lumMod val="50000"/>
                  </a:schemeClr>
                </a:solidFill>
              </a:rPr>
              <a:t>Bersifat</a:t>
            </a: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800" b="1" dirty="0" err="1" smtClean="0">
                <a:solidFill>
                  <a:schemeClr val="accent1">
                    <a:lumMod val="50000"/>
                  </a:schemeClr>
                </a:solidFill>
              </a:rPr>
              <a:t>Racun</a:t>
            </a: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800" b="1" dirty="0" err="1" smtClean="0">
                <a:solidFill>
                  <a:schemeClr val="accent1">
                    <a:lumMod val="50000"/>
                  </a:schemeClr>
                </a:solidFill>
              </a:rPr>
              <a:t>Terhadap</a:t>
            </a: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</a:rPr>
              <a:t> Biota Air</a:t>
            </a:r>
            <a:endParaRPr lang="en-US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304800"/>
            <a:ext cx="76200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2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cap="all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Pengolahan</a:t>
            </a:r>
            <a:r>
              <a:rPr lang="en-US" sz="32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cap="all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32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cap="all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Padat</a:t>
            </a:r>
            <a:endParaRPr lang="en-US" sz="3200" b="1" cap="all" dirty="0">
              <a:ln/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876800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Pengolahan limbah padat meliputi pengumpulan sampai pemusnahan dan pembuanganny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yang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harus memperhatikan karakteristik dan kandungan yang terdapat di dalam limbah padat tersebut.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Limbah padat yang mengandung bahan organik dapat membusuk dengan adanya aktivitas mikroorganisme pengurai. Dengan demikian, pengelolaannya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memerlukan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kecepatan, baik dalam pengumpulan maupun dalam pemusnahannya.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Pembusukan limbah padat organik akan menghasilkan antara lain gas CH</a:t>
            </a:r>
            <a:r>
              <a:rPr lang="id-ID" sz="2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(metana) dan H</a:t>
            </a:r>
            <a:r>
              <a:rPr lang="id-ID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S (asam sulfida) yang bersifat racun bagi manusia.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533400"/>
            <a:ext cx="8382000" cy="5791200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marL="448056" indent="-384048" algn="just">
              <a:lnSpc>
                <a:spcPct val="114000"/>
              </a:lnSpc>
              <a:spcBef>
                <a:spcPct val="20000"/>
              </a:spcBef>
              <a:buClr>
                <a:schemeClr val="accent1"/>
              </a:buClr>
              <a:buSzPct val="80000"/>
              <a:buBlip>
                <a:blip r:embed="rId2"/>
              </a:buBlip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Limbah padat yang mengandung bahan anorganik tidak dapat membusuk. Bila memungkinkan limbah padat jenis ini sebaiknya didaur ulang.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algn="just">
              <a:lnSpc>
                <a:spcPct val="114000"/>
              </a:lnSpc>
              <a:spcBef>
                <a:spcPct val="20000"/>
              </a:spcBef>
              <a:buClr>
                <a:schemeClr val="accent1"/>
              </a:buClr>
              <a:buSzPct val="80000"/>
              <a:buBlip>
                <a:blip r:embed="rId2"/>
              </a:buBlip>
            </a:pP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algn="just">
              <a:lnSpc>
                <a:spcPct val="114000"/>
              </a:lnSpc>
              <a:spcBef>
                <a:spcPct val="20000"/>
              </a:spcBef>
              <a:buClr>
                <a:schemeClr val="accent1"/>
              </a:buClr>
              <a:buSzPct val="80000"/>
              <a:buBlip>
                <a:blip r:embed="rId2"/>
              </a:buBlip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Untuk limbah padat yang mengandung B3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Berbahaya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Beracun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diperlukan suatu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perlakuan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khusus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penggunaan </a:t>
            </a:r>
            <a:r>
              <a:rPr lang="id-ID" sz="2400" i="1" dirty="0" smtClean="0">
                <a:latin typeface="Times New Roman" pitchFamily="18" charset="0"/>
                <a:cs typeface="Times New Roman" pitchFamily="18" charset="0"/>
              </a:rPr>
              <a:t>incenerator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merupakan salah satu metode yang direkomendasikan.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algn="just">
              <a:lnSpc>
                <a:spcPct val="114000"/>
              </a:lnSpc>
              <a:spcBef>
                <a:spcPct val="20000"/>
              </a:spcBef>
              <a:buClr>
                <a:schemeClr val="accent1"/>
              </a:buClr>
              <a:buSzPct val="80000"/>
              <a:buBlip>
                <a:blip r:embed="rId2"/>
              </a:buBlip>
            </a:pP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algn="just">
              <a:lnSpc>
                <a:spcPct val="114000"/>
              </a:lnSpc>
              <a:spcBef>
                <a:spcPct val="20000"/>
              </a:spcBef>
              <a:buClr>
                <a:schemeClr val="accent1"/>
              </a:buClr>
              <a:buSzPct val="80000"/>
              <a:buBlip>
                <a:blip r:embed="rId2"/>
              </a:buBlip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Limbah padat yang mengandung bahan organik dan tidak mengandung B3 dapat diproses secara biologi untuk mengurangi volumenya atau dapat juga untuk memperoleh produk yang berguna seperti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pupuk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kompos (aerobic) maupun biogas (anaerobic)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bakar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48056" marR="0" lvl="0" indent="-384048" algn="just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304800"/>
            <a:ext cx="76200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2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cap="all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Pengolahan</a:t>
            </a:r>
            <a:r>
              <a:rPr lang="en-US" sz="32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cap="all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32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cap="all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cair</a:t>
            </a:r>
            <a:endParaRPr lang="en-US" sz="3200" b="1" cap="all" dirty="0">
              <a:ln/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28600" y="1295400"/>
            <a:ext cx="8534400" cy="5181600"/>
          </a:xfrm>
          <a:prstGeom prst="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marL="448056" indent="-384048" algn="just">
              <a:lnSpc>
                <a:spcPct val="114000"/>
              </a:lnSpc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Bertujuan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menghilangkan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kontaminan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senyawa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organik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dinyatakan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BOD, COD, nutrient,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senyawa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toksik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mikrorganisme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patogen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partikel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nonbiodegradable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tersuspensi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terlarut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48056" indent="-384048" algn="just">
              <a:lnSpc>
                <a:spcPct val="114000"/>
              </a:lnSpc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algn="just">
              <a:lnSpc>
                <a:spcPct val="114000"/>
              </a:lnSpc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Kontaminan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disisihkan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48056" indent="-384048" algn="just">
              <a:lnSpc>
                <a:spcPct val="114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  <a:defRPr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Pengolahan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fisik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pengolahan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mengaplikasikan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fisik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flokulasi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sedimentasi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filtrasi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transfer gas. </a:t>
            </a:r>
          </a:p>
          <a:p>
            <a:pPr marL="448056" indent="-384048" algn="just">
              <a:lnSpc>
                <a:spcPct val="114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  <a:defRPr/>
            </a:pP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algn="just">
              <a:lnSpc>
                <a:spcPct val="114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  <a:defRPr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Pengolahan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kimia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pengolahan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dimana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penyisihan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konversi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kontaminan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penambahan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kimia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melawati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reaksi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kimia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presipitasi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adsorpsi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48056" indent="-384048" algn="just">
              <a:lnSpc>
                <a:spcPct val="114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  <a:defRPr/>
            </a:pP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algn="just">
              <a:lnSpc>
                <a:spcPct val="114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  <a:defRPr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Pengolahan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biologi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pengolahan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dimana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kontaminan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disisihkan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aktivitas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biologi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ditujukan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menghilangkan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substansi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organik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biodegradable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cair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48056" marR="0" lvl="0" indent="-384048" algn="just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667000" y="32766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743200" y="41910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895600" y="54864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304800"/>
            <a:ext cx="76200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Pengolahan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Cair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Biologi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371600"/>
            <a:ext cx="8229600" cy="5181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FF660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marL="339725" indent="-339725" algn="just">
              <a:lnSpc>
                <a:spcPct val="114000"/>
              </a:lnSpc>
              <a:buFont typeface="Wingdings" pitchFamily="2" charset="2"/>
              <a:buChar char="Ø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pengolahan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memanfaatkan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aktivitas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mikroorganisme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berkontak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mikroorganisme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bakteri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organik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pencemar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mendegradasi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menstabilisasinya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sederhana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39725" indent="-339725" algn="just">
              <a:lnSpc>
                <a:spcPct val="114000"/>
              </a:lnSpc>
            </a:pP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339725" indent="-339725" algn="just">
              <a:lnSpc>
                <a:spcPct val="114000"/>
              </a:lnSpc>
              <a:buFont typeface="Wingdings" pitchFamily="2" charset="2"/>
              <a:buChar char="Ø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Umumnya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bakteri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mikroorganisme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utama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pengolahan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biologi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 Hal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bakteri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karakteristik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beragam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bertahan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762000"/>
            <a:ext cx="8458200" cy="5029200"/>
          </a:xfrm>
          <a:prstGeom prst="rect">
            <a:avLst/>
          </a:prstGeom>
          <a:solidFill>
            <a:srgbClr val="33CCFF"/>
          </a:solidFill>
          <a:ln w="38100">
            <a:prstDash val="sysDot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pengolahan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biologi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dibagi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media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mikroorganismenya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/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lphaLcPeriod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Suspended growth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tersuspensi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mikroorganisme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keadaan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tersuspensi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reaktor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lumpur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akif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oksidasi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AutoNum type="alphaLcPeriod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15938" indent="-515938"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b.	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Attached growth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terlekat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mikroorganisme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tumbuh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terlekat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media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pendukung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14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228600"/>
            <a:ext cx="4876800" cy="533400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Lumpur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Aktif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Activated Sludge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600200"/>
            <a:ext cx="8458200" cy="4876800"/>
          </a:xfrm>
          <a:prstGeom prst="rect">
            <a:avLst/>
          </a:prstGeom>
          <a:ln w="57150"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4000"/>
              </a:lnSpc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yang paling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pengolahan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cair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14000"/>
              </a:lnSpc>
            </a:pP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organik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zat-zat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kebutuhan-kebutuhan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mikroorganisme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lumpur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aktif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14000"/>
              </a:lnSpc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lumpur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aktif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pengolahan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biologi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prinsipnya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memanfaatkan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mikroorganisme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mampu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memecah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organik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cair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447800"/>
            <a:ext cx="8382000" cy="4038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marL="398463" indent="-333375" algn="just">
              <a:lnSpc>
                <a:spcPct val="114000"/>
              </a:lnSpc>
              <a:spcBef>
                <a:spcPct val="20000"/>
              </a:spcBef>
              <a:buClr>
                <a:schemeClr val="accent1"/>
              </a:buClr>
              <a:buSzPct val="80000"/>
              <a:buBlip>
                <a:blip r:embed="rId2"/>
              </a:buBlip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lumpur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aktif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dimana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cair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lumpur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aktif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dicampur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reaktor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8738" indent="6350" algn="just">
              <a:lnSpc>
                <a:spcPct val="114000"/>
              </a:lnSpc>
              <a:spcBef>
                <a:spcPct val="20000"/>
              </a:spcBef>
              <a:buClr>
                <a:schemeClr val="accent1"/>
              </a:buClr>
              <a:buSzPct val="80000"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398463" indent="-339725" algn="just">
              <a:lnSpc>
                <a:spcPct val="114000"/>
              </a:lnSpc>
              <a:spcBef>
                <a:spcPct val="20000"/>
              </a:spcBef>
              <a:buClr>
                <a:schemeClr val="accent1"/>
              </a:buClr>
              <a:buSzPct val="80000"/>
              <a:buBlip>
                <a:blip r:embed="rId2"/>
              </a:buBlip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parameter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pengolahan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cair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lumpur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aktif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Mixed Liquor Suspended Solid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 (MLSS)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organik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mineral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terlarut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mikroorganisme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066800"/>
            <a:ext cx="8458200" cy="4800600"/>
          </a:xfrm>
          <a:prstGeom prst="rect">
            <a:avLst/>
          </a:prstGeom>
          <a:solidFill>
            <a:srgbClr val="CCECFF"/>
          </a:solidFill>
          <a:ln w="38100">
            <a:prstDash val="sysDot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98463" indent="-398463" algn="just">
              <a:lnSpc>
                <a:spcPct val="114000"/>
              </a:lnSpc>
              <a:buFont typeface="Wingdings" pitchFamily="2" charset="2"/>
              <a:buChar char="ü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Komponen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biologis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lumpur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aktif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terdiri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macam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organisme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Bakteri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fungi, protozoa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komponen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biologis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lumpur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aktif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98463" indent="-398463" algn="just">
              <a:lnSpc>
                <a:spcPct val="114000"/>
              </a:lnSpc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98463" indent="-398463" algn="just">
              <a:lnSpc>
                <a:spcPct val="114000"/>
              </a:lnSpc>
              <a:buFont typeface="Wingdings" pitchFamily="2" charset="2"/>
              <a:buChar char="ü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Mikroorganisme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selain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menguraikan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menghilangkan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kandungan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material,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menjadikan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material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terurai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biaknya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98463" indent="-398463" algn="just">
              <a:lnSpc>
                <a:spcPct val="114000"/>
              </a:lnSpc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98463" indent="-398463" algn="just">
              <a:lnSpc>
                <a:spcPct val="114000"/>
              </a:lnSpc>
              <a:buFont typeface="Wingdings" pitchFamily="2" charset="2"/>
              <a:buChar char="ü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Metodologi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lumpur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aktif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pengolahan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memanfaatkan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mikroorganisme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457200" y="685800"/>
            <a:ext cx="8229600" cy="5562600"/>
            <a:chOff x="381000" y="152400"/>
            <a:chExt cx="8229600" cy="5562600"/>
          </a:xfrm>
        </p:grpSpPr>
        <p:sp>
          <p:nvSpPr>
            <p:cNvPr id="5" name="Rectangle 4"/>
            <p:cNvSpPr/>
            <p:nvPr/>
          </p:nvSpPr>
          <p:spPr>
            <a:xfrm>
              <a:off x="381000" y="228600"/>
              <a:ext cx="12954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Limbah</a:t>
              </a:r>
              <a:endPara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3048000" y="3733800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2362200" y="152400"/>
              <a:ext cx="1600200" cy="762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Bak</a:t>
              </a:r>
              <a:r>
                <a:rPr lang="en-US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Penyaring</a:t>
              </a:r>
              <a:endPara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4038600" y="533400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4572000" y="228600"/>
              <a:ext cx="1600200" cy="762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Bak</a:t>
              </a:r>
              <a:r>
                <a:rPr lang="en-US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Equalizing</a:t>
              </a:r>
              <a:endPara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6248400" y="533400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6781800" y="304800"/>
              <a:ext cx="1752600" cy="609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Bak</a:t>
              </a:r>
              <a:r>
                <a:rPr lang="en-US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Aerasi</a:t>
              </a:r>
              <a:endPara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rot="5400000">
              <a:off x="7391400" y="1219200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6705600" y="1524000"/>
              <a:ext cx="1905000" cy="838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Bak</a:t>
              </a:r>
              <a:r>
                <a:rPr lang="en-US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Pengendapan</a:t>
              </a:r>
              <a:endPara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rot="10800000">
              <a:off x="6096000" y="1905000"/>
              <a:ext cx="533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4648200" y="1600200"/>
              <a:ext cx="1295400" cy="609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Airlift</a:t>
              </a:r>
              <a:endPara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rot="10800000">
              <a:off x="3962400" y="1905000"/>
              <a:ext cx="533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1981200" y="1524000"/>
              <a:ext cx="1905000" cy="838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Distributor  box</a:t>
              </a:r>
              <a:endPara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 rot="10800000">
              <a:off x="914400" y="1905000"/>
              <a:ext cx="914400" cy="1588"/>
            </a:xfrm>
            <a:prstGeom prst="lin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5400000">
              <a:off x="380206" y="2438400"/>
              <a:ext cx="1067594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381000" y="3124200"/>
              <a:ext cx="2514600" cy="1371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Bak</a:t>
              </a:r>
              <a:r>
                <a:rPr lang="en-US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Penampung</a:t>
              </a:r>
              <a:r>
                <a:rPr lang="en-US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Air </a:t>
              </a:r>
              <a:r>
                <a:rPr lang="en-US" sz="24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Olahan</a:t>
              </a:r>
              <a:r>
                <a:rPr lang="en-US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(</a:t>
              </a:r>
              <a:r>
                <a:rPr lang="en-US" sz="24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Clorinasi</a:t>
              </a:r>
              <a:r>
                <a:rPr lang="en-US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Tank)</a:t>
              </a:r>
              <a:endPara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>
              <a:off x="1752600" y="533400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3581400" y="3352800"/>
              <a:ext cx="1600200" cy="762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Water Tank</a:t>
              </a:r>
              <a:endPara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rot="5400000">
              <a:off x="6744494" y="3543300"/>
              <a:ext cx="1904206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6705600" y="4876800"/>
              <a:ext cx="1905000" cy="838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Memisahkan</a:t>
              </a:r>
              <a:r>
                <a:rPr lang="en-US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Lumpur</a:t>
              </a:r>
              <a:endPara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685800"/>
            <a:ext cx="8610600" cy="5562600"/>
          </a:xfrm>
          <a:prstGeom prst="rect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4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Faktor-faktor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Mempengaruhi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Pengolahan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Cair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Lumpur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Aktif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14000"/>
              </a:lnSpc>
            </a:pPr>
            <a:endParaRPr lang="en-US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Oksigen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Oksigen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dibutuhkan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pengolahan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aerob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anaerob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keberadaan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oksigen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reaktor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pengolahan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diperbolehkan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mikroorganisme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mendegradasi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bakteri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anaerob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membutuhkan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oksigen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14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572000"/>
          </a:xfrm>
        </p:spPr>
        <p:txBody>
          <a:bodyPr>
            <a:normAutofit/>
          </a:bodyPr>
          <a:lstStyle/>
          <a:p>
            <a:pPr algn="just">
              <a:lnSpc>
                <a:spcPct val="13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uatu sistem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pengolahan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 limbah yang baik harus memperhatikan bahwa limbah tersebut tidak menjadi tempat berkembang biaknya bibit penyakit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 dalam penanganannya tidak mencemari udara, air, atau tanah serta tidak menimbulkan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dampak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merugikan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30000"/>
              </a:lnSpc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304800"/>
            <a:ext cx="8686800" cy="6324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just">
              <a:lnSpc>
                <a:spcPct val="114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Nutrisi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Mikroorganisme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bahan-bahan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organik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terkandung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cair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makanannya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kimia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nutrisi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bakteri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bakteri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optimal.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nutrisi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lain :</a:t>
            </a:r>
          </a:p>
          <a:p>
            <a:pPr algn="just">
              <a:lnSpc>
                <a:spcPct val="114000"/>
              </a:lnSpc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14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Makro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nutrient</a:t>
            </a:r>
          </a:p>
          <a:p>
            <a:pPr algn="just">
              <a:lnSpc>
                <a:spcPct val="114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N, S, P, K, Mg, Ca, Fe, Na,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Cl.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nitrogen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phospor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biasanya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diperoleh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urea.</a:t>
            </a:r>
          </a:p>
          <a:p>
            <a:pPr algn="just">
              <a:lnSpc>
                <a:spcPct val="114000"/>
              </a:lnSpc>
            </a:pP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14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Mikro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nutrient</a:t>
            </a:r>
          </a:p>
          <a:p>
            <a:pPr algn="just">
              <a:lnSpc>
                <a:spcPct val="114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Zn,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Mo, Se, Co, Cu,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Ni 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mikronutrient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1-100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μg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terlalu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justru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racun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mikroorganisme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98463" indent="-333375" algn="just">
              <a:lnSpc>
                <a:spcPct val="114000"/>
              </a:lnSpc>
              <a:spcBef>
                <a:spcPct val="20000"/>
              </a:spcBef>
              <a:buClr>
                <a:schemeClr val="accent1"/>
              </a:buClr>
              <a:buSzPct val="80000"/>
              <a:buBlip>
                <a:blip r:embed="rId2"/>
              </a:buBlip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295400"/>
            <a:ext cx="8458200" cy="4191000"/>
          </a:xfrm>
          <a:prstGeom prst="rect">
            <a:avLst/>
          </a:prstGeom>
          <a:solidFill>
            <a:srgbClr val="CCECFF"/>
          </a:solidFill>
          <a:ln w="38100">
            <a:solidFill>
              <a:srgbClr val="FFFF00"/>
            </a:solidFill>
            <a:prstDash val="sysDot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Komposisi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Organisme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Komposisi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mikroorganisme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lumpur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aktif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tidaknya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pengolahan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paling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pengolahan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lumpur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aktif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apabila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populasi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mikroorgamisme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dominan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Ciliata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Rotifera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1676400"/>
            <a:ext cx="8686800" cy="3429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Temperatur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Pengaruh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temperatur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mikroorganisme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terutama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bakteri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enzim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berperan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sintetis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bahan-bahan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organik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terlarut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cair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Temperatur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optimal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lumpur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aktif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bakteri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32-36 </a:t>
            </a:r>
            <a:r>
              <a:rPr lang="en-US" sz="2400" baseline="30000" dirty="0" err="1" smtClean="0"/>
              <a:t>o</a:t>
            </a:r>
            <a:r>
              <a:rPr lang="en-US" sz="2400" dirty="0" err="1" smtClean="0"/>
              <a:t>C.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98463" indent="-333375" algn="just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80000"/>
              <a:buBlip>
                <a:blip r:embed="rId2"/>
              </a:buBlip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762000"/>
            <a:ext cx="8610600" cy="5715000"/>
          </a:xfrm>
          <a:prstGeom prst="rect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4000"/>
              </a:lnSpc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Mikroorganisme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Lumpur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Aktif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14000"/>
              </a:lnSpc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(a)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Bakteri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algn="just">
              <a:lnSpc>
                <a:spcPct val="114000"/>
              </a:lnSpc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komponen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utama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flok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lumpur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aktif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300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bakteri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lumpur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aktif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Bakteri-bakteri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mendegradasi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bahan-bahan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organik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mentransformasi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nutrien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ditemukan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lumpur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aktif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Zooglea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, Pseudomonas,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Flavobacterium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Alkaligenes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, Bacillus,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Achromobacter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Corynebacterium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Comomonas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Brevibacterium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Acenetobactes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Sphaerotillus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Beggiatoa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Vitreoscilla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algn="just">
              <a:lnSpc>
                <a:spcPct val="114000"/>
              </a:lnSpc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(b) Fungi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98463" algn="just">
              <a:lnSpc>
                <a:spcPct val="114000"/>
              </a:lnSpc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ditemukan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Geotrichum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Penicilium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Chephalos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porium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Clados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porium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Alternaria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219200"/>
            <a:ext cx="8153400" cy="4191000"/>
          </a:xfrm>
          <a:prstGeom prst="rect">
            <a:avLst/>
          </a:prstGeom>
          <a:solidFill>
            <a:srgbClr val="CCECFF"/>
          </a:solidFill>
          <a:ln w="38100">
            <a:solidFill>
              <a:srgbClr val="00FF00"/>
            </a:solidFill>
            <a:prstDash val="sysDot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(c) Protozoa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>
              <a:lnSpc>
                <a:spcPct val="150000"/>
              </a:lnSpc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Rotifera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Paling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ditemukan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Philodina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spp.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Lecane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Monogononta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057400"/>
          <a:ext cx="8229600" cy="4640580"/>
        </p:xfrm>
        <a:graphic>
          <a:graphicData uri="http://schemas.openxmlformats.org/drawingml/2006/table">
            <a:tbl>
              <a:tblPr>
                <a:tableStyleId>{1E171933-4619-4E11-9A3F-F7608DF75F80}</a:tableStyleId>
              </a:tblPr>
              <a:tblGrid>
                <a:gridCol w="222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447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900" dirty="0">
                          <a:latin typeface="Times New Roman" pitchFamily="18" charset="0"/>
                          <a:cs typeface="Times New Roman" pitchFamily="18" charset="0"/>
                        </a:rPr>
                        <a:t>Parameter</a:t>
                      </a:r>
                      <a:endParaRPr lang="en-US" sz="1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latin typeface="Times New Roman" pitchFamily="18" charset="0"/>
                          <a:cs typeface="Times New Roman" pitchFamily="18" charset="0"/>
                        </a:rPr>
                        <a:t>Baku Mutu</a:t>
                      </a:r>
                      <a:endParaRPr lang="en-US" sz="1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0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err="1">
                          <a:latin typeface="Times New Roman" pitchFamily="18" charset="0"/>
                          <a:cs typeface="Times New Roman" pitchFamily="18" charset="0"/>
                        </a:rPr>
                        <a:t>KepMen</a:t>
                      </a:r>
                      <a:r>
                        <a:rPr lang="en-US" sz="1900" dirty="0">
                          <a:latin typeface="Times New Roman" pitchFamily="18" charset="0"/>
                          <a:cs typeface="Times New Roman" pitchFamily="18" charset="0"/>
                        </a:rPr>
                        <a:t> LH No.112 </a:t>
                      </a:r>
                      <a:r>
                        <a:rPr lang="en-US" sz="1900" dirty="0" err="1">
                          <a:latin typeface="Times New Roman" pitchFamily="18" charset="0"/>
                          <a:cs typeface="Times New Roman" pitchFamily="18" charset="0"/>
                        </a:rPr>
                        <a:t>Tahun</a:t>
                      </a:r>
                      <a:r>
                        <a:rPr lang="en-US" sz="1900" dirty="0">
                          <a:latin typeface="Times New Roman" pitchFamily="18" charset="0"/>
                          <a:cs typeface="Times New Roman" pitchFamily="18" charset="0"/>
                        </a:rPr>
                        <a:t> 2003 </a:t>
                      </a:r>
                      <a:endParaRPr lang="en-US" sz="1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latin typeface="Times New Roman" pitchFamily="18" charset="0"/>
                          <a:cs typeface="Times New Roman" pitchFamily="18" charset="0"/>
                        </a:rPr>
                        <a:t>PPRI No. 82 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err="1">
                          <a:latin typeface="Times New Roman" pitchFamily="18" charset="0"/>
                          <a:cs typeface="Times New Roman" pitchFamily="18" charset="0"/>
                        </a:rPr>
                        <a:t>Tahun</a:t>
                      </a:r>
                      <a:r>
                        <a:rPr lang="en-US" sz="1900" dirty="0">
                          <a:latin typeface="Times New Roman" pitchFamily="18" charset="0"/>
                          <a:cs typeface="Times New Roman" pitchFamily="18" charset="0"/>
                        </a:rPr>
                        <a:t> 2001 </a:t>
                      </a:r>
                      <a:endParaRPr lang="en-US" sz="1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err="1">
                          <a:latin typeface="Times New Roman" pitchFamily="18" charset="0"/>
                          <a:cs typeface="Times New Roman" pitchFamily="18" charset="0"/>
                        </a:rPr>
                        <a:t>Perda</a:t>
                      </a:r>
                      <a:r>
                        <a:rPr lang="en-US" sz="19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900" dirty="0" err="1">
                          <a:latin typeface="Times New Roman" pitchFamily="18" charset="0"/>
                          <a:cs typeface="Times New Roman" pitchFamily="18" charset="0"/>
                        </a:rPr>
                        <a:t>Jabar</a:t>
                      </a:r>
                      <a:r>
                        <a:rPr lang="en-US" sz="1900" dirty="0">
                          <a:latin typeface="Times New Roman" pitchFamily="18" charset="0"/>
                          <a:cs typeface="Times New Roman" pitchFamily="18" charset="0"/>
                        </a:rPr>
                        <a:t> No. 39 </a:t>
                      </a:r>
                      <a:r>
                        <a:rPr lang="en-US" sz="1900" dirty="0" err="1">
                          <a:latin typeface="Times New Roman" pitchFamily="18" charset="0"/>
                          <a:cs typeface="Times New Roman" pitchFamily="18" charset="0"/>
                        </a:rPr>
                        <a:t>Tahun</a:t>
                      </a:r>
                      <a:r>
                        <a:rPr lang="en-US" sz="1900" dirty="0">
                          <a:latin typeface="Times New Roman" pitchFamily="18" charset="0"/>
                          <a:cs typeface="Times New Roman" pitchFamily="18" charset="0"/>
                        </a:rPr>
                        <a:t> 2000 </a:t>
                      </a:r>
                      <a:endParaRPr lang="en-US" sz="1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4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latin typeface="Times New Roman" pitchFamily="18" charset="0"/>
                          <a:cs typeface="Times New Roman" pitchFamily="18" charset="0"/>
                        </a:rPr>
                        <a:t>pH </a:t>
                      </a:r>
                      <a:endParaRPr lang="en-US" sz="1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latin typeface="Times New Roman" pitchFamily="18" charset="0"/>
                          <a:cs typeface="Times New Roman" pitchFamily="18" charset="0"/>
                        </a:rPr>
                        <a:t>6 – 9 </a:t>
                      </a:r>
                      <a:endParaRPr lang="en-US" sz="1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latin typeface="Times New Roman" pitchFamily="18" charset="0"/>
                          <a:cs typeface="Times New Roman" pitchFamily="18" charset="0"/>
                        </a:rPr>
                        <a:t>5 – 9 </a:t>
                      </a:r>
                      <a:endParaRPr lang="en-US" sz="1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latin typeface="Times New Roman" pitchFamily="18" charset="0"/>
                          <a:cs typeface="Times New Roman" pitchFamily="18" charset="0"/>
                        </a:rPr>
                        <a:t>6 – 9 </a:t>
                      </a:r>
                      <a:endParaRPr lang="en-US" sz="1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4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latin typeface="Times New Roman" pitchFamily="18" charset="0"/>
                          <a:cs typeface="Times New Roman" pitchFamily="18" charset="0"/>
                        </a:rPr>
                        <a:t>DHL (µS/cm) </a:t>
                      </a:r>
                      <a:endParaRPr lang="en-US" sz="1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endParaRPr lang="en-US" sz="1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latin typeface="Times New Roman" pitchFamily="18" charset="0"/>
                          <a:cs typeface="Times New Roman" pitchFamily="18" charset="0"/>
                        </a:rPr>
                        <a:t>2250 </a:t>
                      </a:r>
                      <a:endParaRPr lang="en-US" sz="1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endParaRPr lang="en-US" sz="1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4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latin typeface="Times New Roman" pitchFamily="18" charset="0"/>
                          <a:cs typeface="Times New Roman" pitchFamily="18" charset="0"/>
                        </a:rPr>
                        <a:t>TSS (mg/l) </a:t>
                      </a:r>
                      <a:endParaRPr lang="en-US" sz="1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en-US" sz="1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latin typeface="Times New Roman" pitchFamily="18" charset="0"/>
                          <a:cs typeface="Times New Roman" pitchFamily="18" charset="0"/>
                        </a:rPr>
                        <a:t>400 </a:t>
                      </a:r>
                      <a:endParaRPr lang="en-US" sz="1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latin typeface="Times New Roman" pitchFamily="18" charset="0"/>
                          <a:cs typeface="Times New Roman" pitchFamily="18" charset="0"/>
                        </a:rPr>
                        <a:t>1000 </a:t>
                      </a:r>
                      <a:endParaRPr lang="en-US" sz="1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4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latin typeface="Times New Roman" pitchFamily="18" charset="0"/>
                          <a:cs typeface="Times New Roman" pitchFamily="18" charset="0"/>
                        </a:rPr>
                        <a:t>BOD (mg/l) </a:t>
                      </a:r>
                      <a:endParaRPr lang="en-US" sz="1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en-US" sz="1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latin typeface="Times New Roman" pitchFamily="18" charset="0"/>
                          <a:cs typeface="Times New Roman" pitchFamily="18" charset="0"/>
                        </a:rPr>
                        <a:t>12 </a:t>
                      </a:r>
                      <a:endParaRPr lang="en-US" sz="1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endParaRPr lang="en-US" sz="1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4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latin typeface="Times New Roman" pitchFamily="18" charset="0"/>
                          <a:cs typeface="Times New Roman" pitchFamily="18" charset="0"/>
                        </a:rPr>
                        <a:t>COD (mg/l) </a:t>
                      </a:r>
                      <a:endParaRPr lang="en-US" sz="1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endParaRPr lang="en-US" sz="1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en-US" sz="1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endParaRPr lang="en-US" sz="1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44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latin typeface="Times New Roman" pitchFamily="18" charset="0"/>
                          <a:cs typeface="Times New Roman" pitchFamily="18" charset="0"/>
                        </a:rPr>
                        <a:t>DO (mg/l) </a:t>
                      </a:r>
                      <a:endParaRPr lang="en-US" sz="1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endParaRPr lang="en-US" sz="1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endParaRPr lang="en-US" sz="1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latin typeface="Times New Roman" pitchFamily="18" charset="0"/>
                          <a:cs typeface="Times New Roman" pitchFamily="18" charset="0"/>
                        </a:rPr>
                        <a:t>&gt; 3 </a:t>
                      </a:r>
                      <a:endParaRPr lang="en-US" sz="1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457200" y="304800"/>
            <a:ext cx="8001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3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Kar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ak</a:t>
            </a:r>
            <a:r>
              <a:rPr kumimoji="0" lang="id-ID" sz="3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teristik badan air penerima limbah domestik dan baku mutu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d-ID" sz="3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kelayakannya menurut berbagai peraturan yang berlaku di Indonesia.</a:t>
            </a:r>
            <a:endParaRPr kumimoji="0" lang="id-ID" sz="32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20000"/>
                  <a:lumOff val="8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1981200"/>
            <a:ext cx="638508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8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TERIMA KASIH</a:t>
            </a:r>
            <a:endParaRPr lang="en-US" sz="8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istilah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Baku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Pengolahan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981200"/>
            <a:ext cx="17526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Ekualisasi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438400" y="2057400"/>
            <a:ext cx="304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95600" y="1066800"/>
            <a:ext cx="5943600" cy="2514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4000"/>
              </a:lnSpc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Langkah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awal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menyeragamkan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misal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pH,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suhu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COD, BOD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dll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diolah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diseragamkan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terlebih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dahulu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kontrol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pengolahan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sulit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dimungkinkan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4648200"/>
            <a:ext cx="1981200" cy="1219200"/>
          </a:xfrm>
          <a:prstGeom prst="rect">
            <a:avLst/>
          </a:prstGeom>
          <a:solidFill>
            <a:srgbClr val="99FF6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Penyaringan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screening / filtration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2438400" y="5029200"/>
            <a:ext cx="304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95600" y="4114800"/>
            <a:ext cx="5943600" cy="2362200"/>
          </a:xfrm>
          <a:prstGeom prst="rect">
            <a:avLst/>
          </a:prstGeom>
          <a:solidFill>
            <a:srgbClr val="99FF6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Penyaringan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pembersihan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melewatkannya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berpori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media.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penyaringan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menghilangkan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padat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mengapung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tersuspensi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berukuran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743200"/>
            <a:ext cx="2209800" cy="152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Penggumpalan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Koagulasi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Flokulasi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590800" y="3276600"/>
            <a:ext cx="304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71800" y="2057400"/>
            <a:ext cx="5943600" cy="2819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4000"/>
              </a:lnSpc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pengolahan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dimana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padat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suspended solid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kecil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koloid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diikat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koagulan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flokulan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membentuk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flok-flok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siap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mudah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diendapkan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pengendapan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143000"/>
            <a:ext cx="1828800" cy="533400"/>
          </a:xfrm>
          <a:prstGeom prst="rect">
            <a:avLst/>
          </a:prstGeom>
          <a:ln w="57150"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Sedimentasi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43200" y="457200"/>
            <a:ext cx="6172200" cy="2209800"/>
          </a:xfrm>
          <a:prstGeom prst="rect">
            <a:avLst/>
          </a:prstGeom>
          <a:ln w="57150"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4000"/>
              </a:lnSpc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Pemisahan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partikel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memanfaatkan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gaya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gravitasi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bertujuan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memperoleh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buangan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jernih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mempermudah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penanganan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lumpur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4419600"/>
            <a:ext cx="1219200" cy="533400"/>
          </a:xfrm>
          <a:prstGeom prst="rect">
            <a:avLst/>
          </a:prstGeom>
          <a:ln w="38100">
            <a:prstDash val="lgDashDot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Aerasi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43200" y="3276600"/>
            <a:ext cx="6172200" cy="3200400"/>
          </a:xfrm>
          <a:prstGeom prst="rect">
            <a:avLst/>
          </a:prstGeom>
          <a:ln w="38100">
            <a:prstDash val="lgDashDot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4000"/>
              </a:lnSpc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pengolahan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kesempatan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bersentuhan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udara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bertujuan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menaikkan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kandungan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oksigen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menurunkan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kandungan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karbondioksida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menghilangkan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kandungan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organik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mudah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menguap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menimbulkan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Right Arrow 7"/>
          <p:cNvSpPr/>
          <p:nvPr/>
        </p:nvSpPr>
        <p:spPr>
          <a:xfrm>
            <a:off x="2286000" y="1295400"/>
            <a:ext cx="304800" cy="30480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2209800" y="4572000"/>
            <a:ext cx="304800" cy="304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2514600"/>
            <a:ext cx="1981200" cy="1752600"/>
          </a:xfrm>
          <a:prstGeom prst="rect">
            <a:avLst/>
          </a:prstGeom>
          <a:ln w="57150">
            <a:solidFill>
              <a:srgbClr val="00FF00"/>
            </a:solidFill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Pengolahan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Biologi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Lumpur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Aktif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2743200" y="1295400"/>
            <a:ext cx="6172200" cy="4343400"/>
          </a:xfrm>
          <a:prstGeom prst="rect">
            <a:avLst/>
          </a:prstGeom>
          <a:ln w="57150">
            <a:solidFill>
              <a:srgbClr val="00FF00"/>
            </a:solidFill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4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Oksidasi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biologis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terutama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pengolahan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pengolahan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biologi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mengurangi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kandungan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organik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terlarut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partikulat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mengubahnya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terendap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flokulasi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biologi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mikroorganisme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Right Arrow 5"/>
          <p:cNvSpPr/>
          <p:nvPr/>
        </p:nvSpPr>
        <p:spPr>
          <a:xfrm>
            <a:off x="2209800" y="3276600"/>
            <a:ext cx="304800" cy="30480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533400"/>
            <a:ext cx="7696200" cy="1066800"/>
          </a:xfrm>
          <a:prstGeom prst="rect">
            <a:avLst/>
          </a:prstGeom>
          <a:ln w="38100">
            <a:prstDash val="sysDot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4000"/>
              </a:lnSpc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buangan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cair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diolah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IPAL.  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2971800"/>
            <a:ext cx="3429000" cy="2819400"/>
          </a:xfrm>
          <a:prstGeom prst="rect">
            <a:avLst/>
          </a:prstGeom>
          <a:ln w="38100">
            <a:prstDash val="sysDot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4000"/>
              </a:lnSpc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menunjukkan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beracun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dikirim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pusat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pengolahan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cair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1600200" y="1828800"/>
            <a:ext cx="27432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343400" y="1828800"/>
            <a:ext cx="27432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181600" y="2895600"/>
            <a:ext cx="3581400" cy="2819400"/>
          </a:xfrm>
          <a:prstGeom prst="rect">
            <a:avLst/>
          </a:prstGeom>
          <a:ln w="38100">
            <a:prstDash val="sysDot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4000"/>
              </a:lnSpc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dibuang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ijin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BAPEDAL.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267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8738" indent="6350">
              <a:lnSpc>
                <a:spcPct val="114000"/>
              </a:lnSpc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perlakuan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dibutuhkan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memenuhi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8738" indent="6350">
              <a:lnSpc>
                <a:spcPct val="114000"/>
              </a:lnSpc>
              <a:buNone/>
            </a:pP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4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Perlakuan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primer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Penghilangan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tersuspensi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>
              <a:lnSpc>
                <a:spcPct val="114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Perlakuan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sekunder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Degradasi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mikroba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menghilangkan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senyawa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terlarut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>
              <a:lnSpc>
                <a:spcPct val="114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Perlakuan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tersier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Pemisahan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terendapkan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14000"/>
              </a:lnSpc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371600"/>
            <a:ext cx="8229600" cy="3886200"/>
          </a:xfrm>
          <a:prstGeom prst="rect">
            <a:avLst/>
          </a:prstGeom>
          <a:ln w="38100">
            <a:solidFill>
              <a:srgbClr val="FF660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>
              <a:lnSpc>
                <a:spcPct val="114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Sarat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dipenuhi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membangun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IPAL,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14000"/>
              </a:lnSpc>
            </a:pP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4000"/>
              </a:lnSpc>
              <a:buFont typeface="Wingdings" pitchFamily="2" charset="2"/>
              <a:buChar char="ü"/>
              <a:tabLst>
                <a:tab pos="515938" algn="l"/>
              </a:tabLst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Sederhana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mudah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diterapkan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lnSpc>
                <a:spcPct val="114000"/>
              </a:lnSpc>
              <a:buFont typeface="Wingdings" pitchFamily="2" charset="2"/>
              <a:buChar char="ü"/>
              <a:tabLst>
                <a:tab pos="515938" algn="l"/>
              </a:tabLst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Teknologi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diterapkan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tersedia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lnSpc>
                <a:spcPct val="114000"/>
              </a:lnSpc>
              <a:buFont typeface="Wingdings" pitchFamily="2" charset="2"/>
              <a:buChar char="ü"/>
              <a:tabLst>
                <a:tab pos="515938" algn="l"/>
              </a:tabLst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dipercaya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hasilnya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lnSpc>
                <a:spcPct val="114000"/>
              </a:lnSpc>
              <a:buFont typeface="Wingdings" pitchFamily="2" charset="2"/>
              <a:buChar char="ü"/>
              <a:tabLst>
                <a:tab pos="515938" algn="l"/>
              </a:tabLst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mahal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594</TotalTime>
  <Words>1190</Words>
  <Application>Microsoft Office PowerPoint</Application>
  <PresentationFormat>On-screen Show (4:3)</PresentationFormat>
  <Paragraphs>151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Century Gothic</vt:lpstr>
      <vt:lpstr>Times New Roman</vt:lpstr>
      <vt:lpstr>Verdana</vt:lpstr>
      <vt:lpstr>Wingdings</vt:lpstr>
      <vt:lpstr>Wingdings 2</vt:lpstr>
      <vt:lpstr>Verve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Windows User</cp:lastModifiedBy>
  <cp:revision>53</cp:revision>
  <dcterms:created xsi:type="dcterms:W3CDTF">2006-08-16T00:00:00Z</dcterms:created>
  <dcterms:modified xsi:type="dcterms:W3CDTF">2020-11-14T05:03:21Z</dcterms:modified>
</cp:coreProperties>
</file>