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Blogger Bold" charset="1" panose="02000506030000020004"/>
      <p:regular r:id="rId15"/>
    </p:embeddedFont>
    <p:embeddedFont>
      <p:font typeface="Balsamiq Sans" charset="1" panose="02000603000000000000"/>
      <p:regular r:id="rId16"/>
    </p:embeddedFont>
    <p:embeddedFont>
      <p:font typeface="Balsamiq Sans Bold" charset="1" panose="02000603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3.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3.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12" Target="../media/image36.png" Type="http://schemas.openxmlformats.org/officeDocument/2006/relationships/image"/><Relationship Id="rId13" Target="../media/image37.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3.pn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31.pn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4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0.png" Type="http://schemas.openxmlformats.org/officeDocument/2006/relationships/image"/><Relationship Id="rId5" Target="../media/image6.pn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BDED4"/>
        </a:solidFill>
      </p:bgPr>
    </p:bg>
    <p:spTree>
      <p:nvGrpSpPr>
        <p:cNvPr id="1" name=""/>
        <p:cNvGrpSpPr/>
        <p:nvPr/>
      </p:nvGrpSpPr>
      <p:grpSpPr>
        <a:xfrm>
          <a:off x="0" y="0"/>
          <a:ext cx="0" cy="0"/>
          <a:chOff x="0" y="0"/>
          <a:chExt cx="0" cy="0"/>
        </a:xfrm>
      </p:grpSpPr>
      <p:sp>
        <p:nvSpPr>
          <p:cNvPr name="Freeform 2" id="2"/>
          <p:cNvSpPr/>
          <p:nvPr/>
        </p:nvSpPr>
        <p:spPr>
          <a:xfrm flipH="false" flipV="false" rot="0">
            <a:off x="2901266" y="1028700"/>
            <a:ext cx="12275918" cy="7549690"/>
          </a:xfrm>
          <a:custGeom>
            <a:avLst/>
            <a:gdLst/>
            <a:ahLst/>
            <a:cxnLst/>
            <a:rect r="r" b="b" t="t" l="l"/>
            <a:pathLst>
              <a:path h="7549690" w="12275918">
                <a:moveTo>
                  <a:pt x="0" y="0"/>
                </a:moveTo>
                <a:lnTo>
                  <a:pt x="12275918" y="0"/>
                </a:lnTo>
                <a:lnTo>
                  <a:pt x="12275918" y="7549690"/>
                </a:lnTo>
                <a:lnTo>
                  <a:pt x="0" y="7549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9469158"/>
            <a:ext cx="18288000" cy="3474720"/>
          </a:xfrm>
          <a:custGeom>
            <a:avLst/>
            <a:gdLst/>
            <a:ahLst/>
            <a:cxnLst/>
            <a:rect r="r" b="b" t="t" l="l"/>
            <a:pathLst>
              <a:path h="3474720" w="18288000">
                <a:moveTo>
                  <a:pt x="0" y="0"/>
                </a:moveTo>
                <a:lnTo>
                  <a:pt x="18288000" y="0"/>
                </a:lnTo>
                <a:lnTo>
                  <a:pt x="18288000" y="3474720"/>
                </a:lnTo>
                <a:lnTo>
                  <a:pt x="0" y="3474720"/>
                </a:lnTo>
                <a:lnTo>
                  <a:pt x="0" y="0"/>
                </a:lnTo>
                <a:close/>
              </a:path>
            </a:pathLst>
          </a:custGeom>
          <a:blipFill>
            <a:blip r:embed="rId4"/>
            <a:stretch>
              <a:fillRect l="0" t="0" r="0" b="0"/>
            </a:stretch>
          </a:blipFill>
        </p:spPr>
      </p:sp>
      <p:sp>
        <p:nvSpPr>
          <p:cNvPr name="Freeform 4" id="4"/>
          <p:cNvSpPr/>
          <p:nvPr/>
        </p:nvSpPr>
        <p:spPr>
          <a:xfrm flipH="false" flipV="false" rot="0">
            <a:off x="11993510" y="6467475"/>
            <a:ext cx="6717946" cy="5802626"/>
          </a:xfrm>
          <a:custGeom>
            <a:avLst/>
            <a:gdLst/>
            <a:ahLst/>
            <a:cxnLst/>
            <a:rect r="r" b="b" t="t" l="l"/>
            <a:pathLst>
              <a:path h="5802626" w="6717946">
                <a:moveTo>
                  <a:pt x="0" y="0"/>
                </a:moveTo>
                <a:lnTo>
                  <a:pt x="6717946" y="0"/>
                </a:lnTo>
                <a:lnTo>
                  <a:pt x="6717946" y="5802626"/>
                </a:lnTo>
                <a:lnTo>
                  <a:pt x="0" y="5802626"/>
                </a:lnTo>
                <a:lnTo>
                  <a:pt x="0" y="0"/>
                </a:lnTo>
                <a:close/>
              </a:path>
            </a:pathLst>
          </a:custGeom>
          <a:blipFill>
            <a:blip r:embed="rId5"/>
            <a:stretch>
              <a:fillRect l="0" t="0" r="0" b="0"/>
            </a:stretch>
          </a:blipFill>
        </p:spPr>
      </p:sp>
      <p:sp>
        <p:nvSpPr>
          <p:cNvPr name="Freeform 5" id="5"/>
          <p:cNvSpPr/>
          <p:nvPr/>
        </p:nvSpPr>
        <p:spPr>
          <a:xfrm flipH="false" flipV="false" rot="0">
            <a:off x="337625" y="4024974"/>
            <a:ext cx="3886495" cy="7510135"/>
          </a:xfrm>
          <a:custGeom>
            <a:avLst/>
            <a:gdLst/>
            <a:ahLst/>
            <a:cxnLst/>
            <a:rect r="r" b="b" t="t" l="l"/>
            <a:pathLst>
              <a:path h="7510135" w="3886495">
                <a:moveTo>
                  <a:pt x="0" y="0"/>
                </a:moveTo>
                <a:lnTo>
                  <a:pt x="3886494" y="0"/>
                </a:lnTo>
                <a:lnTo>
                  <a:pt x="3886494" y="7510134"/>
                </a:lnTo>
                <a:lnTo>
                  <a:pt x="0" y="7510134"/>
                </a:lnTo>
                <a:lnTo>
                  <a:pt x="0" y="0"/>
                </a:lnTo>
                <a:close/>
              </a:path>
            </a:pathLst>
          </a:custGeom>
          <a:blipFill>
            <a:blip r:embed="rId6"/>
            <a:stretch>
              <a:fillRect l="0" t="0" r="0" b="0"/>
            </a:stretch>
          </a:blipFill>
        </p:spPr>
      </p:sp>
      <p:sp>
        <p:nvSpPr>
          <p:cNvPr name="Freeform 6" id="6"/>
          <p:cNvSpPr/>
          <p:nvPr/>
        </p:nvSpPr>
        <p:spPr>
          <a:xfrm flipH="false" flipV="false" rot="0">
            <a:off x="15414651" y="1850819"/>
            <a:ext cx="4845919" cy="1750588"/>
          </a:xfrm>
          <a:custGeom>
            <a:avLst/>
            <a:gdLst/>
            <a:ahLst/>
            <a:cxnLst/>
            <a:rect r="r" b="b" t="t" l="l"/>
            <a:pathLst>
              <a:path h="1750588" w="4845919">
                <a:moveTo>
                  <a:pt x="0" y="0"/>
                </a:moveTo>
                <a:lnTo>
                  <a:pt x="4845919" y="0"/>
                </a:lnTo>
                <a:lnTo>
                  <a:pt x="4845919" y="1750589"/>
                </a:lnTo>
                <a:lnTo>
                  <a:pt x="0" y="1750589"/>
                </a:lnTo>
                <a:lnTo>
                  <a:pt x="0" y="0"/>
                </a:lnTo>
                <a:close/>
              </a:path>
            </a:pathLst>
          </a:custGeom>
          <a:blipFill>
            <a:blip r:embed="rId7"/>
            <a:stretch>
              <a:fillRect l="0" t="0" r="0" b="0"/>
            </a:stretch>
          </a:blipFill>
        </p:spPr>
      </p:sp>
      <p:sp>
        <p:nvSpPr>
          <p:cNvPr name="Freeform 7" id="7"/>
          <p:cNvSpPr/>
          <p:nvPr/>
        </p:nvSpPr>
        <p:spPr>
          <a:xfrm flipH="false" flipV="false" rot="0">
            <a:off x="337625" y="391400"/>
            <a:ext cx="1952415" cy="1952415"/>
          </a:xfrm>
          <a:custGeom>
            <a:avLst/>
            <a:gdLst/>
            <a:ahLst/>
            <a:cxnLst/>
            <a:rect r="r" b="b" t="t" l="l"/>
            <a:pathLst>
              <a:path h="1952415" w="1952415">
                <a:moveTo>
                  <a:pt x="0" y="0"/>
                </a:moveTo>
                <a:lnTo>
                  <a:pt x="1952415" y="0"/>
                </a:lnTo>
                <a:lnTo>
                  <a:pt x="1952415" y="1952416"/>
                </a:lnTo>
                <a:lnTo>
                  <a:pt x="0" y="19524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3960999" y="2553233"/>
            <a:ext cx="10156453" cy="2482420"/>
          </a:xfrm>
          <a:prstGeom prst="rect">
            <a:avLst/>
          </a:prstGeom>
        </p:spPr>
        <p:txBody>
          <a:bodyPr anchor="t" rtlCol="false" tIns="0" lIns="0" bIns="0" rIns="0">
            <a:spAutoFit/>
          </a:bodyPr>
          <a:lstStyle/>
          <a:p>
            <a:pPr algn="ctr">
              <a:lnSpc>
                <a:spcPts val="6363"/>
              </a:lnSpc>
            </a:pPr>
            <a:r>
              <a:rPr lang="en-US" sz="5784" b="true">
                <a:solidFill>
                  <a:srgbClr val="FFFFFF"/>
                </a:solidFill>
                <a:latin typeface="Blogger Bold"/>
                <a:ea typeface="Blogger Bold"/>
                <a:cs typeface="Blogger Bold"/>
                <a:sym typeface="Blogger Bold"/>
              </a:rPr>
              <a:t>MEDIA PEMBELAJARAN BAHASA DAN SASTRA INDONESIA YANG MENARIK DI SD</a:t>
            </a:r>
          </a:p>
        </p:txBody>
      </p:sp>
      <p:sp>
        <p:nvSpPr>
          <p:cNvPr name="TextBox 9" id="9"/>
          <p:cNvSpPr txBox="true"/>
          <p:nvPr/>
        </p:nvSpPr>
        <p:spPr>
          <a:xfrm rot="0">
            <a:off x="6180619" y="5540477"/>
            <a:ext cx="5926763" cy="459740"/>
          </a:xfrm>
          <a:prstGeom prst="rect">
            <a:avLst/>
          </a:prstGeom>
        </p:spPr>
        <p:txBody>
          <a:bodyPr anchor="t" rtlCol="false" tIns="0" lIns="0" bIns="0" rIns="0">
            <a:spAutoFit/>
          </a:bodyPr>
          <a:lstStyle/>
          <a:p>
            <a:pPr algn="ctr">
              <a:lnSpc>
                <a:spcPts val="3520"/>
              </a:lnSpc>
            </a:pPr>
            <a:r>
              <a:rPr lang="en-US" sz="3200">
                <a:solidFill>
                  <a:srgbClr val="FFFFFF"/>
                </a:solidFill>
                <a:latin typeface="Balsamiq Sans"/>
                <a:ea typeface="Balsamiq Sans"/>
                <a:cs typeface="Balsamiq Sans"/>
                <a:sym typeface="Balsamiq Sans"/>
              </a:rPr>
              <a:t>Oleh :</a:t>
            </a:r>
          </a:p>
        </p:txBody>
      </p:sp>
      <p:sp>
        <p:nvSpPr>
          <p:cNvPr name="TextBox 10" id="10"/>
          <p:cNvSpPr txBox="true"/>
          <p:nvPr/>
        </p:nvSpPr>
        <p:spPr>
          <a:xfrm rot="0">
            <a:off x="6438072" y="6178012"/>
            <a:ext cx="5411856" cy="607501"/>
          </a:xfrm>
          <a:prstGeom prst="rect">
            <a:avLst/>
          </a:prstGeom>
        </p:spPr>
        <p:txBody>
          <a:bodyPr anchor="t" rtlCol="false" tIns="0" lIns="0" bIns="0" rIns="0">
            <a:spAutoFit/>
          </a:bodyPr>
          <a:lstStyle/>
          <a:p>
            <a:pPr algn="ctr">
              <a:lnSpc>
                <a:spcPts val="4620"/>
              </a:lnSpc>
            </a:pPr>
            <a:r>
              <a:rPr lang="en-US" sz="4200" b="true">
                <a:solidFill>
                  <a:srgbClr val="FFFFFF"/>
                </a:solidFill>
                <a:latin typeface="Balsamiq Sans Bold"/>
                <a:ea typeface="Balsamiq Sans Bold"/>
                <a:cs typeface="Balsamiq Sans Bold"/>
                <a:sym typeface="Balsamiq Sans Bold"/>
              </a:rPr>
              <a:t>Kelompok 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9D9"/>
        </a:solidFill>
      </p:bgPr>
    </p:bg>
    <p:spTree>
      <p:nvGrpSpPr>
        <p:cNvPr id="1" name=""/>
        <p:cNvGrpSpPr/>
        <p:nvPr/>
      </p:nvGrpSpPr>
      <p:grpSpPr>
        <a:xfrm>
          <a:off x="0" y="0"/>
          <a:ext cx="0" cy="0"/>
          <a:chOff x="0" y="0"/>
          <a:chExt cx="0" cy="0"/>
        </a:xfrm>
      </p:grpSpPr>
      <p:sp>
        <p:nvSpPr>
          <p:cNvPr name="Freeform 2" id="2"/>
          <p:cNvSpPr/>
          <p:nvPr/>
        </p:nvSpPr>
        <p:spPr>
          <a:xfrm flipH="false" flipV="false" rot="0">
            <a:off x="0" y="8549640"/>
            <a:ext cx="18288000" cy="3474720"/>
          </a:xfrm>
          <a:custGeom>
            <a:avLst/>
            <a:gdLst/>
            <a:ahLst/>
            <a:cxnLst/>
            <a:rect r="r" b="b" t="t" l="l"/>
            <a:pathLst>
              <a:path h="3474720" w="18288000">
                <a:moveTo>
                  <a:pt x="0" y="0"/>
                </a:moveTo>
                <a:lnTo>
                  <a:pt x="18288000" y="0"/>
                </a:lnTo>
                <a:lnTo>
                  <a:pt x="18288000" y="3474720"/>
                </a:lnTo>
                <a:lnTo>
                  <a:pt x="0" y="3474720"/>
                </a:lnTo>
                <a:lnTo>
                  <a:pt x="0" y="0"/>
                </a:lnTo>
                <a:close/>
              </a:path>
            </a:pathLst>
          </a:custGeom>
          <a:blipFill>
            <a:blip r:embed="rId2"/>
            <a:stretch>
              <a:fillRect l="0" t="0" r="0" b="0"/>
            </a:stretch>
          </a:blipFill>
        </p:spPr>
      </p:sp>
      <p:sp>
        <p:nvSpPr>
          <p:cNvPr name="Freeform 3" id="3"/>
          <p:cNvSpPr/>
          <p:nvPr/>
        </p:nvSpPr>
        <p:spPr>
          <a:xfrm flipH="false" flipV="false" rot="0">
            <a:off x="10074907" y="6668062"/>
            <a:ext cx="5598979" cy="6944471"/>
          </a:xfrm>
          <a:custGeom>
            <a:avLst/>
            <a:gdLst/>
            <a:ahLst/>
            <a:cxnLst/>
            <a:rect r="r" b="b" t="t" l="l"/>
            <a:pathLst>
              <a:path h="6944471" w="5598979">
                <a:moveTo>
                  <a:pt x="0" y="0"/>
                </a:moveTo>
                <a:lnTo>
                  <a:pt x="5598980" y="0"/>
                </a:lnTo>
                <a:lnTo>
                  <a:pt x="5598980" y="6944471"/>
                </a:lnTo>
                <a:lnTo>
                  <a:pt x="0" y="69444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268841" y="3763400"/>
            <a:ext cx="5950066" cy="6523600"/>
          </a:xfrm>
          <a:custGeom>
            <a:avLst/>
            <a:gdLst/>
            <a:ahLst/>
            <a:cxnLst/>
            <a:rect r="r" b="b" t="t" l="l"/>
            <a:pathLst>
              <a:path h="6523600" w="5950066">
                <a:moveTo>
                  <a:pt x="0" y="0"/>
                </a:moveTo>
                <a:lnTo>
                  <a:pt x="5950066" y="0"/>
                </a:lnTo>
                <a:lnTo>
                  <a:pt x="5950066" y="6523600"/>
                </a:lnTo>
                <a:lnTo>
                  <a:pt x="0" y="6523600"/>
                </a:lnTo>
                <a:lnTo>
                  <a:pt x="0" y="0"/>
                </a:lnTo>
                <a:close/>
              </a:path>
            </a:pathLst>
          </a:custGeom>
          <a:blipFill>
            <a:blip r:embed="rId5"/>
            <a:stretch>
              <a:fillRect l="0" t="0" r="0" b="0"/>
            </a:stretch>
          </a:blipFill>
        </p:spPr>
      </p:sp>
      <p:sp>
        <p:nvSpPr>
          <p:cNvPr name="Freeform 5" id="5"/>
          <p:cNvSpPr/>
          <p:nvPr/>
        </p:nvSpPr>
        <p:spPr>
          <a:xfrm flipH="false" flipV="false" rot="0">
            <a:off x="13822445" y="-257722"/>
            <a:ext cx="4998894" cy="3642944"/>
          </a:xfrm>
          <a:custGeom>
            <a:avLst/>
            <a:gdLst/>
            <a:ahLst/>
            <a:cxnLst/>
            <a:rect r="r" b="b" t="t" l="l"/>
            <a:pathLst>
              <a:path h="3642944" w="4998894">
                <a:moveTo>
                  <a:pt x="0" y="0"/>
                </a:moveTo>
                <a:lnTo>
                  <a:pt x="4998894" y="0"/>
                </a:lnTo>
                <a:lnTo>
                  <a:pt x="4998894" y="3642944"/>
                </a:lnTo>
                <a:lnTo>
                  <a:pt x="0" y="36429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0">
            <a:off x="-403016" y="6668062"/>
            <a:ext cx="3111792" cy="3938978"/>
          </a:xfrm>
          <a:custGeom>
            <a:avLst/>
            <a:gdLst/>
            <a:ahLst/>
            <a:cxnLst/>
            <a:rect r="r" b="b" t="t" l="l"/>
            <a:pathLst>
              <a:path h="3938978" w="3111792">
                <a:moveTo>
                  <a:pt x="3111792" y="0"/>
                </a:moveTo>
                <a:lnTo>
                  <a:pt x="0" y="0"/>
                </a:lnTo>
                <a:lnTo>
                  <a:pt x="0" y="3938978"/>
                </a:lnTo>
                <a:lnTo>
                  <a:pt x="3111792" y="3938978"/>
                </a:lnTo>
                <a:lnTo>
                  <a:pt x="311179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7425573" y="5143500"/>
            <a:ext cx="5323507" cy="1157863"/>
          </a:xfrm>
          <a:custGeom>
            <a:avLst/>
            <a:gdLst/>
            <a:ahLst/>
            <a:cxnLst/>
            <a:rect r="r" b="b" t="t" l="l"/>
            <a:pathLst>
              <a:path h="1157863" w="5323507">
                <a:moveTo>
                  <a:pt x="0" y="0"/>
                </a:moveTo>
                <a:lnTo>
                  <a:pt x="5323507" y="0"/>
                </a:lnTo>
                <a:lnTo>
                  <a:pt x="5323507" y="1157863"/>
                </a:lnTo>
                <a:lnTo>
                  <a:pt x="0" y="11578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2816341" y="1151760"/>
            <a:ext cx="8409392" cy="1101092"/>
          </a:xfrm>
          <a:prstGeom prst="rect">
            <a:avLst/>
          </a:prstGeom>
        </p:spPr>
        <p:txBody>
          <a:bodyPr anchor="t" rtlCol="false" tIns="0" lIns="0" bIns="0" rIns="0">
            <a:spAutoFit/>
          </a:bodyPr>
          <a:lstStyle/>
          <a:p>
            <a:pPr algn="l">
              <a:lnSpc>
                <a:spcPts val="7920"/>
              </a:lnSpc>
            </a:pPr>
            <a:r>
              <a:rPr lang="en-US" sz="7200" b="true">
                <a:solidFill>
                  <a:srgbClr val="7F4632"/>
                </a:solidFill>
                <a:latin typeface="Blogger Bold"/>
                <a:ea typeface="Blogger Bold"/>
                <a:cs typeface="Blogger Bold"/>
                <a:sym typeface="Blogger Bold"/>
              </a:rPr>
              <a:t>ANGGOTA KELOMPOK</a:t>
            </a:r>
          </a:p>
        </p:txBody>
      </p:sp>
      <p:sp>
        <p:nvSpPr>
          <p:cNvPr name="Freeform 9" id="9"/>
          <p:cNvSpPr/>
          <p:nvPr/>
        </p:nvSpPr>
        <p:spPr>
          <a:xfrm flipH="false" flipV="false" rot="0">
            <a:off x="1028700" y="3052952"/>
            <a:ext cx="5323507" cy="1157863"/>
          </a:xfrm>
          <a:custGeom>
            <a:avLst/>
            <a:gdLst/>
            <a:ahLst/>
            <a:cxnLst/>
            <a:rect r="r" b="b" t="t" l="l"/>
            <a:pathLst>
              <a:path h="1157863" w="5323507">
                <a:moveTo>
                  <a:pt x="0" y="0"/>
                </a:moveTo>
                <a:lnTo>
                  <a:pt x="5323507" y="0"/>
                </a:lnTo>
                <a:lnTo>
                  <a:pt x="5323507" y="1157863"/>
                </a:lnTo>
                <a:lnTo>
                  <a:pt x="0" y="11578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028700" y="5143500"/>
            <a:ext cx="5323507" cy="1157863"/>
          </a:xfrm>
          <a:custGeom>
            <a:avLst/>
            <a:gdLst/>
            <a:ahLst/>
            <a:cxnLst/>
            <a:rect r="r" b="b" t="t" l="l"/>
            <a:pathLst>
              <a:path h="1157863" w="5323507">
                <a:moveTo>
                  <a:pt x="0" y="0"/>
                </a:moveTo>
                <a:lnTo>
                  <a:pt x="5323507" y="0"/>
                </a:lnTo>
                <a:lnTo>
                  <a:pt x="5323507" y="1157863"/>
                </a:lnTo>
                <a:lnTo>
                  <a:pt x="0" y="11578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7425573" y="3052952"/>
            <a:ext cx="5323507" cy="1157863"/>
          </a:xfrm>
          <a:custGeom>
            <a:avLst/>
            <a:gdLst/>
            <a:ahLst/>
            <a:cxnLst/>
            <a:rect r="r" b="b" t="t" l="l"/>
            <a:pathLst>
              <a:path h="1157863" w="5323507">
                <a:moveTo>
                  <a:pt x="0" y="0"/>
                </a:moveTo>
                <a:lnTo>
                  <a:pt x="5323507" y="0"/>
                </a:lnTo>
                <a:lnTo>
                  <a:pt x="5323507" y="1157863"/>
                </a:lnTo>
                <a:lnTo>
                  <a:pt x="0" y="11578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1250928" y="3416777"/>
            <a:ext cx="4879050" cy="4762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Andini Putri Endria</a:t>
            </a:r>
          </a:p>
        </p:txBody>
      </p:sp>
      <p:sp>
        <p:nvSpPr>
          <p:cNvPr name="TextBox 13" id="13"/>
          <p:cNvSpPr txBox="true"/>
          <p:nvPr/>
        </p:nvSpPr>
        <p:spPr>
          <a:xfrm rot="0">
            <a:off x="1250928" y="5507325"/>
            <a:ext cx="4879050" cy="4762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Muadhatus Solehah</a:t>
            </a:r>
          </a:p>
        </p:txBody>
      </p:sp>
      <p:sp>
        <p:nvSpPr>
          <p:cNvPr name="TextBox 14" id="14"/>
          <p:cNvSpPr txBox="true"/>
          <p:nvPr/>
        </p:nvSpPr>
        <p:spPr>
          <a:xfrm rot="0">
            <a:off x="7647801" y="3416777"/>
            <a:ext cx="4879050" cy="4762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Adventinus Bernadianto</a:t>
            </a:r>
          </a:p>
        </p:txBody>
      </p:sp>
      <p:sp>
        <p:nvSpPr>
          <p:cNvPr name="TextBox 15" id="15"/>
          <p:cNvSpPr txBox="true"/>
          <p:nvPr/>
        </p:nvSpPr>
        <p:spPr>
          <a:xfrm rot="0">
            <a:off x="7635382" y="5507325"/>
            <a:ext cx="4879050" cy="4762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Ninda Putriayu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9D9"/>
        </a:solidFill>
      </p:bgPr>
    </p:bg>
    <p:spTree>
      <p:nvGrpSpPr>
        <p:cNvPr id="1" name=""/>
        <p:cNvGrpSpPr/>
        <p:nvPr/>
      </p:nvGrpSpPr>
      <p:grpSpPr>
        <a:xfrm>
          <a:off x="0" y="0"/>
          <a:ext cx="0" cy="0"/>
          <a:chOff x="0" y="0"/>
          <a:chExt cx="0" cy="0"/>
        </a:xfrm>
      </p:grpSpPr>
      <p:sp>
        <p:nvSpPr>
          <p:cNvPr name="Freeform 2" id="2"/>
          <p:cNvSpPr/>
          <p:nvPr/>
        </p:nvSpPr>
        <p:spPr>
          <a:xfrm flipH="false" flipV="false" rot="0">
            <a:off x="0" y="8549640"/>
            <a:ext cx="18288000" cy="3474720"/>
          </a:xfrm>
          <a:custGeom>
            <a:avLst/>
            <a:gdLst/>
            <a:ahLst/>
            <a:cxnLst/>
            <a:rect r="r" b="b" t="t" l="l"/>
            <a:pathLst>
              <a:path h="3474720" w="18288000">
                <a:moveTo>
                  <a:pt x="0" y="0"/>
                </a:moveTo>
                <a:lnTo>
                  <a:pt x="18288000" y="0"/>
                </a:lnTo>
                <a:lnTo>
                  <a:pt x="18288000" y="3474720"/>
                </a:lnTo>
                <a:lnTo>
                  <a:pt x="0" y="3474720"/>
                </a:lnTo>
                <a:lnTo>
                  <a:pt x="0" y="0"/>
                </a:lnTo>
                <a:close/>
              </a:path>
            </a:pathLst>
          </a:custGeom>
          <a:blipFill>
            <a:blip r:embed="rId2"/>
            <a:stretch>
              <a:fillRect l="0" t="0" r="0" b="0"/>
            </a:stretch>
          </a:blipFill>
        </p:spPr>
      </p:sp>
      <p:sp>
        <p:nvSpPr>
          <p:cNvPr name="Freeform 3" id="3"/>
          <p:cNvSpPr/>
          <p:nvPr/>
        </p:nvSpPr>
        <p:spPr>
          <a:xfrm flipH="true" flipV="false" rot="0">
            <a:off x="12776427" y="3940548"/>
            <a:ext cx="5803122" cy="6076568"/>
          </a:xfrm>
          <a:custGeom>
            <a:avLst/>
            <a:gdLst/>
            <a:ahLst/>
            <a:cxnLst/>
            <a:rect r="r" b="b" t="t" l="l"/>
            <a:pathLst>
              <a:path h="6076568" w="5803122">
                <a:moveTo>
                  <a:pt x="5803122" y="0"/>
                </a:moveTo>
                <a:lnTo>
                  <a:pt x="0" y="0"/>
                </a:lnTo>
                <a:lnTo>
                  <a:pt x="0" y="6076568"/>
                </a:lnTo>
                <a:lnTo>
                  <a:pt x="5803122" y="6076568"/>
                </a:lnTo>
                <a:lnTo>
                  <a:pt x="5803122" y="0"/>
                </a:lnTo>
                <a:close/>
              </a:path>
            </a:pathLst>
          </a:custGeom>
          <a:blipFill>
            <a:blip r:embed="rId3"/>
            <a:stretch>
              <a:fillRect l="0" t="0" r="0" b="0"/>
            </a:stretch>
          </a:blipFill>
        </p:spPr>
      </p:sp>
      <p:sp>
        <p:nvSpPr>
          <p:cNvPr name="Freeform 4" id="4"/>
          <p:cNvSpPr/>
          <p:nvPr/>
        </p:nvSpPr>
        <p:spPr>
          <a:xfrm flipH="false" flipV="false" rot="0">
            <a:off x="1028700" y="2496235"/>
            <a:ext cx="5731714" cy="1540398"/>
          </a:xfrm>
          <a:custGeom>
            <a:avLst/>
            <a:gdLst/>
            <a:ahLst/>
            <a:cxnLst/>
            <a:rect r="r" b="b" t="t" l="l"/>
            <a:pathLst>
              <a:path h="1540398" w="5731714">
                <a:moveTo>
                  <a:pt x="0" y="0"/>
                </a:moveTo>
                <a:lnTo>
                  <a:pt x="5731714" y="0"/>
                </a:lnTo>
                <a:lnTo>
                  <a:pt x="5731714" y="1540398"/>
                </a:lnTo>
                <a:lnTo>
                  <a:pt x="0" y="15403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28700" y="4204267"/>
            <a:ext cx="5731714" cy="1540398"/>
          </a:xfrm>
          <a:custGeom>
            <a:avLst/>
            <a:gdLst/>
            <a:ahLst/>
            <a:cxnLst/>
            <a:rect r="r" b="b" t="t" l="l"/>
            <a:pathLst>
              <a:path h="1540398" w="5731714">
                <a:moveTo>
                  <a:pt x="0" y="0"/>
                </a:moveTo>
                <a:lnTo>
                  <a:pt x="5731714" y="0"/>
                </a:lnTo>
                <a:lnTo>
                  <a:pt x="5731714" y="1540398"/>
                </a:lnTo>
                <a:lnTo>
                  <a:pt x="0" y="15403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026456" y="5916115"/>
            <a:ext cx="5731714" cy="1540398"/>
          </a:xfrm>
          <a:custGeom>
            <a:avLst/>
            <a:gdLst/>
            <a:ahLst/>
            <a:cxnLst/>
            <a:rect r="r" b="b" t="t" l="l"/>
            <a:pathLst>
              <a:path h="1540398" w="5731714">
                <a:moveTo>
                  <a:pt x="0" y="0"/>
                </a:moveTo>
                <a:lnTo>
                  <a:pt x="5731714" y="0"/>
                </a:lnTo>
                <a:lnTo>
                  <a:pt x="5731714" y="1540399"/>
                </a:lnTo>
                <a:lnTo>
                  <a:pt x="0" y="15403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044713" y="2452061"/>
            <a:ext cx="5731714" cy="1540398"/>
          </a:xfrm>
          <a:custGeom>
            <a:avLst/>
            <a:gdLst/>
            <a:ahLst/>
            <a:cxnLst/>
            <a:rect r="r" b="b" t="t" l="l"/>
            <a:pathLst>
              <a:path h="1540398" w="5731714">
                <a:moveTo>
                  <a:pt x="0" y="0"/>
                </a:moveTo>
                <a:lnTo>
                  <a:pt x="5731714" y="0"/>
                </a:lnTo>
                <a:lnTo>
                  <a:pt x="5731714" y="1540398"/>
                </a:lnTo>
                <a:lnTo>
                  <a:pt x="0" y="15403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7044713" y="4184088"/>
            <a:ext cx="5731714" cy="1540398"/>
          </a:xfrm>
          <a:custGeom>
            <a:avLst/>
            <a:gdLst/>
            <a:ahLst/>
            <a:cxnLst/>
            <a:rect r="r" b="b" t="t" l="l"/>
            <a:pathLst>
              <a:path h="1540398" w="5731714">
                <a:moveTo>
                  <a:pt x="0" y="0"/>
                </a:moveTo>
                <a:lnTo>
                  <a:pt x="5731714" y="0"/>
                </a:lnTo>
                <a:lnTo>
                  <a:pt x="5731714" y="1540398"/>
                </a:lnTo>
                <a:lnTo>
                  <a:pt x="0" y="15403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770790" y="7011865"/>
            <a:ext cx="5598979" cy="6944471"/>
          </a:xfrm>
          <a:custGeom>
            <a:avLst/>
            <a:gdLst/>
            <a:ahLst/>
            <a:cxnLst/>
            <a:rect r="r" b="b" t="t" l="l"/>
            <a:pathLst>
              <a:path h="6944471" w="5598979">
                <a:moveTo>
                  <a:pt x="0" y="0"/>
                </a:moveTo>
                <a:lnTo>
                  <a:pt x="5598980" y="0"/>
                </a:lnTo>
                <a:lnTo>
                  <a:pt x="5598980" y="6944471"/>
                </a:lnTo>
                <a:lnTo>
                  <a:pt x="0" y="69444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470282" y="391400"/>
            <a:ext cx="2060661" cy="2060661"/>
          </a:xfrm>
          <a:custGeom>
            <a:avLst/>
            <a:gdLst/>
            <a:ahLst/>
            <a:cxnLst/>
            <a:rect r="r" b="b" t="t" l="l"/>
            <a:pathLst>
              <a:path h="2060661" w="2060661">
                <a:moveTo>
                  <a:pt x="0" y="0"/>
                </a:moveTo>
                <a:lnTo>
                  <a:pt x="2060660" y="0"/>
                </a:lnTo>
                <a:lnTo>
                  <a:pt x="2060660" y="2060661"/>
                </a:lnTo>
                <a:lnTo>
                  <a:pt x="0" y="20606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2331258" y="391400"/>
            <a:ext cx="4402727" cy="1590485"/>
          </a:xfrm>
          <a:custGeom>
            <a:avLst/>
            <a:gdLst/>
            <a:ahLst/>
            <a:cxnLst/>
            <a:rect r="r" b="b" t="t" l="l"/>
            <a:pathLst>
              <a:path h="1590485" w="4402727">
                <a:moveTo>
                  <a:pt x="0" y="0"/>
                </a:moveTo>
                <a:lnTo>
                  <a:pt x="4402727" y="0"/>
                </a:lnTo>
                <a:lnTo>
                  <a:pt x="4402727" y="1590485"/>
                </a:lnTo>
                <a:lnTo>
                  <a:pt x="0" y="1590485"/>
                </a:lnTo>
                <a:lnTo>
                  <a:pt x="0" y="0"/>
                </a:lnTo>
                <a:close/>
              </a:path>
            </a:pathLst>
          </a:custGeom>
          <a:blipFill>
            <a:blip r:embed="rId10"/>
            <a:stretch>
              <a:fillRect l="0" t="0" r="0" b="0"/>
            </a:stretch>
          </a:blipFill>
        </p:spPr>
      </p:sp>
      <p:sp>
        <p:nvSpPr>
          <p:cNvPr name="TextBox 12" id="12"/>
          <p:cNvSpPr txBox="true"/>
          <p:nvPr/>
        </p:nvSpPr>
        <p:spPr>
          <a:xfrm rot="0">
            <a:off x="1455032" y="3038109"/>
            <a:ext cx="4879050" cy="4762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Menurut Arsyad (2019)</a:t>
            </a:r>
          </a:p>
        </p:txBody>
      </p:sp>
      <p:sp>
        <p:nvSpPr>
          <p:cNvPr name="TextBox 13" id="13"/>
          <p:cNvSpPr txBox="true"/>
          <p:nvPr/>
        </p:nvSpPr>
        <p:spPr>
          <a:xfrm rot="0">
            <a:off x="1455032" y="4704056"/>
            <a:ext cx="4879050" cy="4762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Menurut Sadiman (2021) </a:t>
            </a:r>
          </a:p>
        </p:txBody>
      </p:sp>
      <p:sp>
        <p:nvSpPr>
          <p:cNvPr name="TextBox 14" id="14"/>
          <p:cNvSpPr txBox="true"/>
          <p:nvPr/>
        </p:nvSpPr>
        <p:spPr>
          <a:xfrm rot="0">
            <a:off x="4452787" y="6438664"/>
            <a:ext cx="4879050" cy="4762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Menurut Daryanto (2021)</a:t>
            </a:r>
          </a:p>
        </p:txBody>
      </p:sp>
      <p:sp>
        <p:nvSpPr>
          <p:cNvPr name="TextBox 15" id="15"/>
          <p:cNvSpPr txBox="true"/>
          <p:nvPr/>
        </p:nvSpPr>
        <p:spPr>
          <a:xfrm rot="0">
            <a:off x="7471044" y="2790184"/>
            <a:ext cx="4879050" cy="9334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Menurut Heinich et al. (2020) </a:t>
            </a:r>
          </a:p>
        </p:txBody>
      </p:sp>
      <p:sp>
        <p:nvSpPr>
          <p:cNvPr name="TextBox 16" id="16"/>
          <p:cNvSpPr txBox="true"/>
          <p:nvPr/>
        </p:nvSpPr>
        <p:spPr>
          <a:xfrm rot="0">
            <a:off x="7471044" y="4659209"/>
            <a:ext cx="4879050" cy="476250"/>
          </a:xfrm>
          <a:prstGeom prst="rect">
            <a:avLst/>
          </a:prstGeom>
        </p:spPr>
        <p:txBody>
          <a:bodyPr anchor="t" rtlCol="false" tIns="0" lIns="0" bIns="0" rIns="0">
            <a:spAutoFit/>
          </a:bodyPr>
          <a:lstStyle/>
          <a:p>
            <a:pPr algn="ctr">
              <a:lnSpc>
                <a:spcPts val="3600"/>
              </a:lnSpc>
            </a:pPr>
            <a:r>
              <a:rPr lang="en-US" b="true" sz="3000">
                <a:solidFill>
                  <a:srgbClr val="FFFFFF"/>
                </a:solidFill>
                <a:latin typeface="Balsamiq Sans Bold"/>
                <a:ea typeface="Balsamiq Sans Bold"/>
                <a:cs typeface="Balsamiq Sans Bold"/>
                <a:sym typeface="Balsamiq Sans Bold"/>
              </a:rPr>
              <a:t>Menurut Munadi (2022)</a:t>
            </a:r>
          </a:p>
        </p:txBody>
      </p:sp>
      <p:sp>
        <p:nvSpPr>
          <p:cNvPr name="TextBox 17" id="17"/>
          <p:cNvSpPr txBox="true"/>
          <p:nvPr/>
        </p:nvSpPr>
        <p:spPr>
          <a:xfrm rot="0">
            <a:off x="2488980" y="800230"/>
            <a:ext cx="11540869" cy="966031"/>
          </a:xfrm>
          <a:prstGeom prst="rect">
            <a:avLst/>
          </a:prstGeom>
        </p:spPr>
        <p:txBody>
          <a:bodyPr anchor="t" rtlCol="false" tIns="0" lIns="0" bIns="0" rIns="0">
            <a:spAutoFit/>
          </a:bodyPr>
          <a:lstStyle/>
          <a:p>
            <a:pPr algn="ctr">
              <a:lnSpc>
                <a:spcPts val="7009"/>
              </a:lnSpc>
            </a:pPr>
            <a:r>
              <a:rPr lang="en-US" b="true" sz="6372">
                <a:solidFill>
                  <a:srgbClr val="7F4632"/>
                </a:solidFill>
                <a:latin typeface="Blogger Bold"/>
                <a:ea typeface="Blogger Bold"/>
                <a:cs typeface="Blogger Bold"/>
                <a:sym typeface="Blogger Bold"/>
              </a:rPr>
              <a:t>DEFINISI MEDIA PEMBELAJARAN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9D9"/>
        </a:solidFill>
      </p:bgPr>
    </p:bg>
    <p:spTree>
      <p:nvGrpSpPr>
        <p:cNvPr id="1" name=""/>
        <p:cNvGrpSpPr/>
        <p:nvPr/>
      </p:nvGrpSpPr>
      <p:grpSpPr>
        <a:xfrm>
          <a:off x="0" y="0"/>
          <a:ext cx="0" cy="0"/>
          <a:chOff x="0" y="0"/>
          <a:chExt cx="0" cy="0"/>
        </a:xfrm>
      </p:grpSpPr>
      <p:sp>
        <p:nvSpPr>
          <p:cNvPr name="Freeform 2" id="2"/>
          <p:cNvSpPr/>
          <p:nvPr/>
        </p:nvSpPr>
        <p:spPr>
          <a:xfrm flipH="false" flipV="false" rot="0">
            <a:off x="4678891" y="6690897"/>
            <a:ext cx="4412627" cy="1185893"/>
          </a:xfrm>
          <a:custGeom>
            <a:avLst/>
            <a:gdLst/>
            <a:ahLst/>
            <a:cxnLst/>
            <a:rect r="r" b="b" t="t" l="l"/>
            <a:pathLst>
              <a:path h="1185893" w="4412627">
                <a:moveTo>
                  <a:pt x="0" y="0"/>
                </a:moveTo>
                <a:lnTo>
                  <a:pt x="4412627" y="0"/>
                </a:lnTo>
                <a:lnTo>
                  <a:pt x="4412627" y="1185893"/>
                </a:lnTo>
                <a:lnTo>
                  <a:pt x="0" y="11858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50271" y="3836568"/>
            <a:ext cx="4412627" cy="1185893"/>
          </a:xfrm>
          <a:custGeom>
            <a:avLst/>
            <a:gdLst/>
            <a:ahLst/>
            <a:cxnLst/>
            <a:rect r="r" b="b" t="t" l="l"/>
            <a:pathLst>
              <a:path h="1185893" w="4412627">
                <a:moveTo>
                  <a:pt x="0" y="0"/>
                </a:moveTo>
                <a:lnTo>
                  <a:pt x="4412627" y="0"/>
                </a:lnTo>
                <a:lnTo>
                  <a:pt x="4412627" y="1185894"/>
                </a:lnTo>
                <a:lnTo>
                  <a:pt x="0" y="11858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67695" y="6692090"/>
            <a:ext cx="4412627" cy="1185893"/>
          </a:xfrm>
          <a:custGeom>
            <a:avLst/>
            <a:gdLst/>
            <a:ahLst/>
            <a:cxnLst/>
            <a:rect r="r" b="b" t="t" l="l"/>
            <a:pathLst>
              <a:path h="1185893" w="4412627">
                <a:moveTo>
                  <a:pt x="0" y="0"/>
                </a:moveTo>
                <a:lnTo>
                  <a:pt x="4412627" y="0"/>
                </a:lnTo>
                <a:lnTo>
                  <a:pt x="4412627" y="1185894"/>
                </a:lnTo>
                <a:lnTo>
                  <a:pt x="0" y="11858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6885204" y="5247471"/>
            <a:ext cx="4413955" cy="1186251"/>
          </a:xfrm>
          <a:custGeom>
            <a:avLst/>
            <a:gdLst/>
            <a:ahLst/>
            <a:cxnLst/>
            <a:rect r="r" b="b" t="t" l="l"/>
            <a:pathLst>
              <a:path h="1186251" w="4413955">
                <a:moveTo>
                  <a:pt x="0" y="0"/>
                </a:moveTo>
                <a:lnTo>
                  <a:pt x="4413956" y="0"/>
                </a:lnTo>
                <a:lnTo>
                  <a:pt x="4413956" y="1186251"/>
                </a:lnTo>
                <a:lnTo>
                  <a:pt x="0" y="11862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050271" y="5276403"/>
            <a:ext cx="4412627" cy="1185893"/>
          </a:xfrm>
          <a:custGeom>
            <a:avLst/>
            <a:gdLst/>
            <a:ahLst/>
            <a:cxnLst/>
            <a:rect r="r" b="b" t="t" l="l"/>
            <a:pathLst>
              <a:path h="1185893" w="4412627">
                <a:moveTo>
                  <a:pt x="0" y="0"/>
                </a:moveTo>
                <a:lnTo>
                  <a:pt x="4412627" y="0"/>
                </a:lnTo>
                <a:lnTo>
                  <a:pt x="4412627" y="1185894"/>
                </a:lnTo>
                <a:lnTo>
                  <a:pt x="0" y="11858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718260" y="5247315"/>
            <a:ext cx="4412627" cy="1185893"/>
          </a:xfrm>
          <a:custGeom>
            <a:avLst/>
            <a:gdLst/>
            <a:ahLst/>
            <a:cxnLst/>
            <a:rect r="r" b="b" t="t" l="l"/>
            <a:pathLst>
              <a:path h="1185893" w="4412627">
                <a:moveTo>
                  <a:pt x="0" y="0"/>
                </a:moveTo>
                <a:lnTo>
                  <a:pt x="4412627" y="0"/>
                </a:lnTo>
                <a:lnTo>
                  <a:pt x="4412627" y="1185893"/>
                </a:lnTo>
                <a:lnTo>
                  <a:pt x="0" y="11858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0" y="9258300"/>
            <a:ext cx="18288000" cy="2295058"/>
            <a:chOff x="0" y="0"/>
            <a:chExt cx="4816593" cy="604460"/>
          </a:xfrm>
        </p:grpSpPr>
        <p:sp>
          <p:nvSpPr>
            <p:cNvPr name="Freeform 9" id="9"/>
            <p:cNvSpPr/>
            <p:nvPr/>
          </p:nvSpPr>
          <p:spPr>
            <a:xfrm flipH="false" flipV="false" rot="0">
              <a:off x="0" y="0"/>
              <a:ext cx="4816592" cy="604460"/>
            </a:xfrm>
            <a:custGeom>
              <a:avLst/>
              <a:gdLst/>
              <a:ahLst/>
              <a:cxnLst/>
              <a:rect r="r" b="b" t="t" l="l"/>
              <a:pathLst>
                <a:path h="604460" w="4816592">
                  <a:moveTo>
                    <a:pt x="0" y="0"/>
                  </a:moveTo>
                  <a:lnTo>
                    <a:pt x="4816592" y="0"/>
                  </a:lnTo>
                  <a:lnTo>
                    <a:pt x="4816592" y="604460"/>
                  </a:lnTo>
                  <a:lnTo>
                    <a:pt x="0" y="604460"/>
                  </a:lnTo>
                  <a:close/>
                </a:path>
              </a:pathLst>
            </a:custGeom>
            <a:solidFill>
              <a:srgbClr val="A8715E"/>
            </a:solidFill>
          </p:spPr>
        </p:sp>
        <p:sp>
          <p:nvSpPr>
            <p:cNvPr name="TextBox 10" id="10"/>
            <p:cNvSpPr txBox="true"/>
            <p:nvPr/>
          </p:nvSpPr>
          <p:spPr>
            <a:xfrm>
              <a:off x="0" y="-28575"/>
              <a:ext cx="4816593" cy="633035"/>
            </a:xfrm>
            <a:prstGeom prst="rect">
              <a:avLst/>
            </a:prstGeom>
          </p:spPr>
          <p:txBody>
            <a:bodyPr anchor="ctr" rtlCol="false" tIns="50800" lIns="50800" bIns="50800" rIns="50800"/>
            <a:lstStyle/>
            <a:p>
              <a:pPr algn="ctr">
                <a:lnSpc>
                  <a:spcPts val="2640"/>
                </a:lnSpc>
              </a:pPr>
            </a:p>
          </p:txBody>
        </p:sp>
      </p:grpSp>
      <p:sp>
        <p:nvSpPr>
          <p:cNvPr name="Freeform 11" id="11"/>
          <p:cNvSpPr/>
          <p:nvPr/>
        </p:nvSpPr>
        <p:spPr>
          <a:xfrm flipH="false" flipV="false" rot="0">
            <a:off x="-400491" y="7643397"/>
            <a:ext cx="5080046" cy="6300832"/>
          </a:xfrm>
          <a:custGeom>
            <a:avLst/>
            <a:gdLst/>
            <a:ahLst/>
            <a:cxnLst/>
            <a:rect r="r" b="b" t="t" l="l"/>
            <a:pathLst>
              <a:path h="6300832" w="5080046">
                <a:moveTo>
                  <a:pt x="0" y="0"/>
                </a:moveTo>
                <a:lnTo>
                  <a:pt x="5080046" y="0"/>
                </a:lnTo>
                <a:lnTo>
                  <a:pt x="5080046" y="6300832"/>
                </a:lnTo>
                <a:lnTo>
                  <a:pt x="0" y="63008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3220304" y="7643397"/>
            <a:ext cx="5080046" cy="6300832"/>
          </a:xfrm>
          <a:custGeom>
            <a:avLst/>
            <a:gdLst/>
            <a:ahLst/>
            <a:cxnLst/>
            <a:rect r="r" b="b" t="t" l="l"/>
            <a:pathLst>
              <a:path h="6300832" w="5080046">
                <a:moveTo>
                  <a:pt x="0" y="0"/>
                </a:moveTo>
                <a:lnTo>
                  <a:pt x="5080046" y="0"/>
                </a:lnTo>
                <a:lnTo>
                  <a:pt x="5080046" y="6300832"/>
                </a:lnTo>
                <a:lnTo>
                  <a:pt x="0" y="63008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6498602" y="8210185"/>
            <a:ext cx="1732853" cy="2691811"/>
          </a:xfrm>
          <a:custGeom>
            <a:avLst/>
            <a:gdLst/>
            <a:ahLst/>
            <a:cxnLst/>
            <a:rect r="r" b="b" t="t" l="l"/>
            <a:pathLst>
              <a:path h="2691811" w="1732853">
                <a:moveTo>
                  <a:pt x="0" y="0"/>
                </a:moveTo>
                <a:lnTo>
                  <a:pt x="1732853" y="0"/>
                </a:lnTo>
                <a:lnTo>
                  <a:pt x="1732853" y="2691811"/>
                </a:lnTo>
                <a:lnTo>
                  <a:pt x="0" y="26918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9467695" y="8248265"/>
            <a:ext cx="2500809" cy="2188208"/>
          </a:xfrm>
          <a:custGeom>
            <a:avLst/>
            <a:gdLst/>
            <a:ahLst/>
            <a:cxnLst/>
            <a:rect r="r" b="b" t="t" l="l"/>
            <a:pathLst>
              <a:path h="2188208" w="2500809">
                <a:moveTo>
                  <a:pt x="0" y="0"/>
                </a:moveTo>
                <a:lnTo>
                  <a:pt x="2500809" y="0"/>
                </a:lnTo>
                <a:lnTo>
                  <a:pt x="2500809" y="2188208"/>
                </a:lnTo>
                <a:lnTo>
                  <a:pt x="0" y="21882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2859362" y="-1051072"/>
            <a:ext cx="4998894" cy="3642944"/>
          </a:xfrm>
          <a:custGeom>
            <a:avLst/>
            <a:gdLst/>
            <a:ahLst/>
            <a:cxnLst/>
            <a:rect r="r" b="b" t="t" l="l"/>
            <a:pathLst>
              <a:path h="3642944" w="4998894">
                <a:moveTo>
                  <a:pt x="0" y="0"/>
                </a:moveTo>
                <a:lnTo>
                  <a:pt x="4998894" y="0"/>
                </a:lnTo>
                <a:lnTo>
                  <a:pt x="4998894" y="3642944"/>
                </a:lnTo>
                <a:lnTo>
                  <a:pt x="0" y="36429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3263254" y="1019175"/>
            <a:ext cx="11761492" cy="2101217"/>
          </a:xfrm>
          <a:prstGeom prst="rect">
            <a:avLst/>
          </a:prstGeom>
        </p:spPr>
        <p:txBody>
          <a:bodyPr anchor="t" rtlCol="false" tIns="0" lIns="0" bIns="0" rIns="0">
            <a:spAutoFit/>
          </a:bodyPr>
          <a:lstStyle/>
          <a:p>
            <a:pPr algn="ctr">
              <a:lnSpc>
                <a:spcPts val="7920"/>
              </a:lnSpc>
            </a:pPr>
            <a:r>
              <a:rPr lang="en-US" b="true" sz="7200">
                <a:solidFill>
                  <a:srgbClr val="7F4632"/>
                </a:solidFill>
                <a:latin typeface="Blogger Bold"/>
                <a:ea typeface="Blogger Bold"/>
                <a:cs typeface="Blogger Bold"/>
                <a:sym typeface="Blogger Bold"/>
              </a:rPr>
              <a:t>PRINSIP PEMILIHAN MEDIA PEMBELAJARAN</a:t>
            </a:r>
          </a:p>
        </p:txBody>
      </p:sp>
      <p:sp>
        <p:nvSpPr>
          <p:cNvPr name="TextBox 17" id="17"/>
          <p:cNvSpPr txBox="true"/>
          <p:nvPr/>
        </p:nvSpPr>
        <p:spPr>
          <a:xfrm rot="0">
            <a:off x="2543322" y="4067565"/>
            <a:ext cx="3537115" cy="723900"/>
          </a:xfrm>
          <a:prstGeom prst="rect">
            <a:avLst/>
          </a:prstGeom>
        </p:spPr>
        <p:txBody>
          <a:bodyPr anchor="t" rtlCol="false" tIns="0" lIns="0" bIns="0" rIns="0">
            <a:spAutoFit/>
          </a:bodyPr>
          <a:lstStyle/>
          <a:p>
            <a:pPr algn="ctr">
              <a:lnSpc>
                <a:spcPts val="2879"/>
              </a:lnSpc>
            </a:pPr>
            <a:r>
              <a:rPr lang="en-US" sz="2400" b="true">
                <a:solidFill>
                  <a:srgbClr val="7F4632"/>
                </a:solidFill>
                <a:latin typeface="Balsamiq Sans Bold"/>
                <a:ea typeface="Balsamiq Sans Bold"/>
                <a:cs typeface="Balsamiq Sans Bold"/>
                <a:sym typeface="Balsamiq Sans Bold"/>
              </a:rPr>
              <a:t>Prinsip Efektivits dan Efisiensi</a:t>
            </a:r>
          </a:p>
        </p:txBody>
      </p:sp>
      <p:sp>
        <p:nvSpPr>
          <p:cNvPr name="Freeform 18" id="18"/>
          <p:cNvSpPr/>
          <p:nvPr/>
        </p:nvSpPr>
        <p:spPr>
          <a:xfrm flipH="false" flipV="false" rot="0">
            <a:off x="15760327" y="486605"/>
            <a:ext cx="1870251" cy="1870251"/>
          </a:xfrm>
          <a:custGeom>
            <a:avLst/>
            <a:gdLst/>
            <a:ahLst/>
            <a:cxnLst/>
            <a:rect r="r" b="b" t="t" l="l"/>
            <a:pathLst>
              <a:path h="1870251" w="1870251">
                <a:moveTo>
                  <a:pt x="0" y="0"/>
                </a:moveTo>
                <a:lnTo>
                  <a:pt x="1870252" y="0"/>
                </a:lnTo>
                <a:lnTo>
                  <a:pt x="1870252" y="1870251"/>
                </a:lnTo>
                <a:lnTo>
                  <a:pt x="0" y="187025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0">
            <a:off x="6885204" y="3836568"/>
            <a:ext cx="4412627" cy="1185893"/>
          </a:xfrm>
          <a:custGeom>
            <a:avLst/>
            <a:gdLst/>
            <a:ahLst/>
            <a:cxnLst/>
            <a:rect r="r" b="b" t="t" l="l"/>
            <a:pathLst>
              <a:path h="1185893" w="4412627">
                <a:moveTo>
                  <a:pt x="0" y="0"/>
                </a:moveTo>
                <a:lnTo>
                  <a:pt x="4412627" y="0"/>
                </a:lnTo>
                <a:lnTo>
                  <a:pt x="4412627" y="1185894"/>
                </a:lnTo>
                <a:lnTo>
                  <a:pt x="0" y="11858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11716931" y="3802539"/>
            <a:ext cx="4412627" cy="1185893"/>
          </a:xfrm>
          <a:custGeom>
            <a:avLst/>
            <a:gdLst/>
            <a:ahLst/>
            <a:cxnLst/>
            <a:rect r="r" b="b" t="t" l="l"/>
            <a:pathLst>
              <a:path h="1185893" w="4412627">
                <a:moveTo>
                  <a:pt x="0" y="0"/>
                </a:moveTo>
                <a:lnTo>
                  <a:pt x="4412627" y="0"/>
                </a:lnTo>
                <a:lnTo>
                  <a:pt x="4412627" y="1185894"/>
                </a:lnTo>
                <a:lnTo>
                  <a:pt x="0" y="11858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1" id="21"/>
          <p:cNvSpPr txBox="true"/>
          <p:nvPr/>
        </p:nvSpPr>
        <p:spPr>
          <a:xfrm rot="0">
            <a:off x="7433909" y="4067565"/>
            <a:ext cx="3537115" cy="723900"/>
          </a:xfrm>
          <a:prstGeom prst="rect">
            <a:avLst/>
          </a:prstGeom>
        </p:spPr>
        <p:txBody>
          <a:bodyPr anchor="t" rtlCol="false" tIns="0" lIns="0" bIns="0" rIns="0">
            <a:spAutoFit/>
          </a:bodyPr>
          <a:lstStyle/>
          <a:p>
            <a:pPr algn="ctr">
              <a:lnSpc>
                <a:spcPts val="2879"/>
              </a:lnSpc>
            </a:pPr>
            <a:r>
              <a:rPr lang="en-US" sz="2400" b="true">
                <a:solidFill>
                  <a:srgbClr val="7F4632"/>
                </a:solidFill>
                <a:latin typeface="Balsamiq Sans Bold"/>
                <a:ea typeface="Balsamiq Sans Bold"/>
                <a:cs typeface="Balsamiq Sans Bold"/>
                <a:sym typeface="Balsamiq Sans Bold"/>
              </a:rPr>
              <a:t>Prinsip Taraf Berpikir Siswa</a:t>
            </a:r>
          </a:p>
        </p:txBody>
      </p:sp>
      <p:sp>
        <p:nvSpPr>
          <p:cNvPr name="TextBox 22" id="22"/>
          <p:cNvSpPr txBox="true"/>
          <p:nvPr/>
        </p:nvSpPr>
        <p:spPr>
          <a:xfrm rot="0">
            <a:off x="9905451" y="6919497"/>
            <a:ext cx="3537115" cy="723900"/>
          </a:xfrm>
          <a:prstGeom prst="rect">
            <a:avLst/>
          </a:prstGeom>
        </p:spPr>
        <p:txBody>
          <a:bodyPr anchor="t" rtlCol="false" tIns="0" lIns="0" bIns="0" rIns="0">
            <a:spAutoFit/>
          </a:bodyPr>
          <a:lstStyle/>
          <a:p>
            <a:pPr algn="ctr">
              <a:lnSpc>
                <a:spcPts val="2879"/>
              </a:lnSpc>
            </a:pPr>
            <a:r>
              <a:rPr lang="en-US" sz="2400" b="true">
                <a:solidFill>
                  <a:srgbClr val="7F4632"/>
                </a:solidFill>
                <a:latin typeface="Balsamiq Sans Bold"/>
                <a:ea typeface="Balsamiq Sans Bold"/>
                <a:cs typeface="Balsamiq Sans Bold"/>
                <a:sym typeface="Balsamiq Sans Bold"/>
              </a:rPr>
              <a:t>Keamanan Penggunaan Media Pembelajaran</a:t>
            </a:r>
          </a:p>
        </p:txBody>
      </p:sp>
      <p:sp>
        <p:nvSpPr>
          <p:cNvPr name="TextBox 23" id="23"/>
          <p:cNvSpPr txBox="true"/>
          <p:nvPr/>
        </p:nvSpPr>
        <p:spPr>
          <a:xfrm rot="0">
            <a:off x="5116647" y="6948072"/>
            <a:ext cx="3537115" cy="723900"/>
          </a:xfrm>
          <a:prstGeom prst="rect">
            <a:avLst/>
          </a:prstGeom>
        </p:spPr>
        <p:txBody>
          <a:bodyPr anchor="t" rtlCol="false" tIns="0" lIns="0" bIns="0" rIns="0">
            <a:spAutoFit/>
          </a:bodyPr>
          <a:lstStyle/>
          <a:p>
            <a:pPr algn="ctr">
              <a:lnSpc>
                <a:spcPts val="2879"/>
              </a:lnSpc>
            </a:pPr>
            <a:r>
              <a:rPr lang="en-US" sz="2400" b="true">
                <a:solidFill>
                  <a:srgbClr val="7F4632"/>
                </a:solidFill>
                <a:latin typeface="Balsamiq Sans Bold"/>
                <a:ea typeface="Balsamiq Sans Bold"/>
                <a:cs typeface="Balsamiq Sans Bold"/>
                <a:sym typeface="Balsamiq Sans Bold"/>
              </a:rPr>
              <a:t>Fleksibilitas Media Pembelajaran</a:t>
            </a:r>
          </a:p>
        </p:txBody>
      </p:sp>
      <p:sp>
        <p:nvSpPr>
          <p:cNvPr name="TextBox 24" id="24"/>
          <p:cNvSpPr txBox="true"/>
          <p:nvPr/>
        </p:nvSpPr>
        <p:spPr>
          <a:xfrm rot="0">
            <a:off x="12223212" y="5659800"/>
            <a:ext cx="3537115" cy="361950"/>
          </a:xfrm>
          <a:prstGeom prst="rect">
            <a:avLst/>
          </a:prstGeom>
        </p:spPr>
        <p:txBody>
          <a:bodyPr anchor="t" rtlCol="false" tIns="0" lIns="0" bIns="0" rIns="0">
            <a:spAutoFit/>
          </a:bodyPr>
          <a:lstStyle/>
          <a:p>
            <a:pPr algn="ctr">
              <a:lnSpc>
                <a:spcPts val="2879"/>
              </a:lnSpc>
            </a:pPr>
            <a:r>
              <a:rPr lang="en-US" sz="2400" b="true">
                <a:solidFill>
                  <a:srgbClr val="7F4632"/>
                </a:solidFill>
                <a:latin typeface="Balsamiq Sans Bold"/>
                <a:ea typeface="Balsamiq Sans Bold"/>
                <a:cs typeface="Balsamiq Sans Bold"/>
                <a:sym typeface="Balsamiq Sans Bold"/>
              </a:rPr>
              <a:t>Alokasi Waktu</a:t>
            </a:r>
          </a:p>
        </p:txBody>
      </p:sp>
      <p:sp>
        <p:nvSpPr>
          <p:cNvPr name="TextBox 25" id="25"/>
          <p:cNvSpPr txBox="true"/>
          <p:nvPr/>
        </p:nvSpPr>
        <p:spPr>
          <a:xfrm rot="0">
            <a:off x="7632620" y="5356015"/>
            <a:ext cx="3138365" cy="971550"/>
          </a:xfrm>
          <a:prstGeom prst="rect">
            <a:avLst/>
          </a:prstGeom>
        </p:spPr>
        <p:txBody>
          <a:bodyPr anchor="t" rtlCol="false" tIns="0" lIns="0" bIns="0" rIns="0">
            <a:spAutoFit/>
          </a:bodyPr>
          <a:lstStyle/>
          <a:p>
            <a:pPr algn="ctr">
              <a:lnSpc>
                <a:spcPts val="2555"/>
              </a:lnSpc>
            </a:pPr>
            <a:r>
              <a:rPr lang="en-US" sz="2129" b="true">
                <a:solidFill>
                  <a:srgbClr val="7F4632"/>
                </a:solidFill>
                <a:latin typeface="Balsamiq Sans Bold"/>
                <a:ea typeface="Balsamiq Sans Bold"/>
                <a:cs typeface="Balsamiq Sans Bold"/>
                <a:sym typeface="Balsamiq Sans Bold"/>
              </a:rPr>
              <a:t>Kemampuan Guru Menggunakan Media Pembelajaran</a:t>
            </a:r>
          </a:p>
        </p:txBody>
      </p:sp>
      <p:sp>
        <p:nvSpPr>
          <p:cNvPr name="TextBox 26" id="26"/>
          <p:cNvSpPr txBox="true"/>
          <p:nvPr/>
        </p:nvSpPr>
        <p:spPr>
          <a:xfrm rot="0">
            <a:off x="2543322" y="5478825"/>
            <a:ext cx="3537115" cy="723900"/>
          </a:xfrm>
          <a:prstGeom prst="rect">
            <a:avLst/>
          </a:prstGeom>
        </p:spPr>
        <p:txBody>
          <a:bodyPr anchor="t" rtlCol="false" tIns="0" lIns="0" bIns="0" rIns="0">
            <a:spAutoFit/>
          </a:bodyPr>
          <a:lstStyle/>
          <a:p>
            <a:pPr algn="ctr">
              <a:lnSpc>
                <a:spcPts val="2879"/>
              </a:lnSpc>
            </a:pPr>
            <a:r>
              <a:rPr lang="en-US" sz="2400" b="true">
                <a:solidFill>
                  <a:srgbClr val="7F4632"/>
                </a:solidFill>
                <a:latin typeface="Balsamiq Sans Bold"/>
                <a:ea typeface="Balsamiq Sans Bold"/>
                <a:cs typeface="Balsamiq Sans Bold"/>
                <a:sym typeface="Balsamiq Sans Bold"/>
              </a:rPr>
              <a:t>Ketersediaan Media Pembelajaran</a:t>
            </a:r>
          </a:p>
        </p:txBody>
      </p:sp>
      <p:sp>
        <p:nvSpPr>
          <p:cNvPr name="TextBox 27" id="27"/>
          <p:cNvSpPr txBox="true"/>
          <p:nvPr/>
        </p:nvSpPr>
        <p:spPr>
          <a:xfrm rot="0">
            <a:off x="12321863" y="4033536"/>
            <a:ext cx="3537115" cy="723900"/>
          </a:xfrm>
          <a:prstGeom prst="rect">
            <a:avLst/>
          </a:prstGeom>
        </p:spPr>
        <p:txBody>
          <a:bodyPr anchor="t" rtlCol="false" tIns="0" lIns="0" bIns="0" rIns="0">
            <a:spAutoFit/>
          </a:bodyPr>
          <a:lstStyle/>
          <a:p>
            <a:pPr algn="ctr">
              <a:lnSpc>
                <a:spcPts val="2879"/>
              </a:lnSpc>
            </a:pPr>
            <a:r>
              <a:rPr lang="en-US" sz="2400" b="true">
                <a:solidFill>
                  <a:srgbClr val="7F4632"/>
                </a:solidFill>
                <a:latin typeface="Balsamiq Sans Bold"/>
                <a:ea typeface="Balsamiq Sans Bold"/>
                <a:cs typeface="Balsamiq Sans Bold"/>
                <a:sym typeface="Balsamiq Sans Bold"/>
              </a:rPr>
              <a:t>Prinsip Interaktivitas Media Pembelajaran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9D9"/>
        </a:solidFill>
      </p:bgPr>
    </p:bg>
    <p:spTree>
      <p:nvGrpSpPr>
        <p:cNvPr id="1" name=""/>
        <p:cNvGrpSpPr/>
        <p:nvPr/>
      </p:nvGrpSpPr>
      <p:grpSpPr>
        <a:xfrm>
          <a:off x="0" y="0"/>
          <a:ext cx="0" cy="0"/>
          <a:chOff x="0" y="0"/>
          <a:chExt cx="0" cy="0"/>
        </a:xfrm>
      </p:grpSpPr>
      <p:sp>
        <p:nvSpPr>
          <p:cNvPr name="Freeform 2" id="2"/>
          <p:cNvSpPr/>
          <p:nvPr/>
        </p:nvSpPr>
        <p:spPr>
          <a:xfrm flipH="false" flipV="false" rot="0">
            <a:off x="14491553" y="1914787"/>
            <a:ext cx="5535494" cy="6639273"/>
          </a:xfrm>
          <a:custGeom>
            <a:avLst/>
            <a:gdLst/>
            <a:ahLst/>
            <a:cxnLst/>
            <a:rect r="r" b="b" t="t" l="l"/>
            <a:pathLst>
              <a:path h="6639273" w="5535494">
                <a:moveTo>
                  <a:pt x="0" y="0"/>
                </a:moveTo>
                <a:lnTo>
                  <a:pt x="5535494" y="0"/>
                </a:lnTo>
                <a:lnTo>
                  <a:pt x="5535494" y="6639273"/>
                </a:lnTo>
                <a:lnTo>
                  <a:pt x="0" y="6639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8549640"/>
            <a:ext cx="18288000" cy="3474720"/>
          </a:xfrm>
          <a:custGeom>
            <a:avLst/>
            <a:gdLst/>
            <a:ahLst/>
            <a:cxnLst/>
            <a:rect r="r" b="b" t="t" l="l"/>
            <a:pathLst>
              <a:path h="3474720" w="18288000">
                <a:moveTo>
                  <a:pt x="0" y="0"/>
                </a:moveTo>
                <a:lnTo>
                  <a:pt x="18288000" y="0"/>
                </a:lnTo>
                <a:lnTo>
                  <a:pt x="18288000" y="3474720"/>
                </a:lnTo>
                <a:lnTo>
                  <a:pt x="0" y="3474720"/>
                </a:lnTo>
                <a:lnTo>
                  <a:pt x="0" y="0"/>
                </a:lnTo>
                <a:close/>
              </a:path>
            </a:pathLst>
          </a:custGeom>
          <a:blipFill>
            <a:blip r:embed="rId4"/>
            <a:stretch>
              <a:fillRect l="0" t="0" r="0" b="0"/>
            </a:stretch>
          </a:blipFill>
        </p:spPr>
      </p:sp>
      <p:sp>
        <p:nvSpPr>
          <p:cNvPr name="Freeform 4" id="4"/>
          <p:cNvSpPr/>
          <p:nvPr/>
        </p:nvSpPr>
        <p:spPr>
          <a:xfrm flipH="false" flipV="false" rot="0">
            <a:off x="11657310" y="0"/>
            <a:ext cx="2059086" cy="3446170"/>
          </a:xfrm>
          <a:custGeom>
            <a:avLst/>
            <a:gdLst/>
            <a:ahLst/>
            <a:cxnLst/>
            <a:rect r="r" b="b" t="t" l="l"/>
            <a:pathLst>
              <a:path h="3446170" w="2059086">
                <a:moveTo>
                  <a:pt x="0" y="0"/>
                </a:moveTo>
                <a:lnTo>
                  <a:pt x="2059086" y="0"/>
                </a:lnTo>
                <a:lnTo>
                  <a:pt x="2059086" y="3446170"/>
                </a:lnTo>
                <a:lnTo>
                  <a:pt x="0" y="34461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12387288" y="2749620"/>
            <a:ext cx="5072714" cy="7739677"/>
          </a:xfrm>
          <a:custGeom>
            <a:avLst/>
            <a:gdLst/>
            <a:ahLst/>
            <a:cxnLst/>
            <a:rect r="r" b="b" t="t" l="l"/>
            <a:pathLst>
              <a:path h="7739677" w="5072714">
                <a:moveTo>
                  <a:pt x="5072713" y="0"/>
                </a:moveTo>
                <a:lnTo>
                  <a:pt x="0" y="0"/>
                </a:lnTo>
                <a:lnTo>
                  <a:pt x="0" y="7739678"/>
                </a:lnTo>
                <a:lnTo>
                  <a:pt x="5072713" y="7739678"/>
                </a:lnTo>
                <a:lnTo>
                  <a:pt x="5072713" y="0"/>
                </a:lnTo>
                <a:close/>
              </a:path>
            </a:pathLst>
          </a:custGeom>
          <a:blipFill>
            <a:blip r:embed="rId7"/>
            <a:stretch>
              <a:fillRect l="0" t="0" r="0" b="0"/>
            </a:stretch>
          </a:blipFill>
        </p:spPr>
      </p:sp>
      <p:sp>
        <p:nvSpPr>
          <p:cNvPr name="Freeform 6" id="6"/>
          <p:cNvSpPr/>
          <p:nvPr/>
        </p:nvSpPr>
        <p:spPr>
          <a:xfrm flipH="false" flipV="false" rot="-1279811">
            <a:off x="-575329" y="-439502"/>
            <a:ext cx="1540382" cy="1498022"/>
          </a:xfrm>
          <a:custGeom>
            <a:avLst/>
            <a:gdLst/>
            <a:ahLst/>
            <a:cxnLst/>
            <a:rect r="r" b="b" t="t" l="l"/>
            <a:pathLst>
              <a:path h="1498022" w="1540382">
                <a:moveTo>
                  <a:pt x="0" y="0"/>
                </a:moveTo>
                <a:lnTo>
                  <a:pt x="1540382" y="0"/>
                </a:lnTo>
                <a:lnTo>
                  <a:pt x="1540382" y="1498022"/>
                </a:lnTo>
                <a:lnTo>
                  <a:pt x="0" y="14980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0" y="7724784"/>
            <a:ext cx="5505560" cy="3289572"/>
          </a:xfrm>
          <a:custGeom>
            <a:avLst/>
            <a:gdLst/>
            <a:ahLst/>
            <a:cxnLst/>
            <a:rect r="r" b="b" t="t" l="l"/>
            <a:pathLst>
              <a:path h="3289572" w="5505560">
                <a:moveTo>
                  <a:pt x="0" y="0"/>
                </a:moveTo>
                <a:lnTo>
                  <a:pt x="5505560" y="0"/>
                </a:lnTo>
                <a:lnTo>
                  <a:pt x="5505560" y="3289572"/>
                </a:lnTo>
                <a:lnTo>
                  <a:pt x="0" y="328957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2397403" y="859417"/>
            <a:ext cx="6797657" cy="2101215"/>
          </a:xfrm>
          <a:prstGeom prst="rect">
            <a:avLst/>
          </a:prstGeom>
        </p:spPr>
        <p:txBody>
          <a:bodyPr anchor="t" rtlCol="false" tIns="0" lIns="0" bIns="0" rIns="0">
            <a:spAutoFit/>
          </a:bodyPr>
          <a:lstStyle/>
          <a:p>
            <a:pPr algn="ctr">
              <a:lnSpc>
                <a:spcPts val="7920"/>
              </a:lnSpc>
            </a:pPr>
            <a:r>
              <a:rPr lang="en-US" b="true" sz="7200">
                <a:solidFill>
                  <a:srgbClr val="7F4632"/>
                </a:solidFill>
                <a:latin typeface="Blogger Bold"/>
                <a:ea typeface="Blogger Bold"/>
                <a:cs typeface="Blogger Bold"/>
                <a:sym typeface="Blogger Bold"/>
              </a:rPr>
              <a:t>JENIS MEDIA PEMBELAJARAN</a:t>
            </a:r>
          </a:p>
        </p:txBody>
      </p:sp>
      <p:sp>
        <p:nvSpPr>
          <p:cNvPr name="Freeform 9" id="9"/>
          <p:cNvSpPr/>
          <p:nvPr/>
        </p:nvSpPr>
        <p:spPr>
          <a:xfrm flipH="false" flipV="false" rot="0">
            <a:off x="743994" y="3775791"/>
            <a:ext cx="4412627" cy="1185893"/>
          </a:xfrm>
          <a:custGeom>
            <a:avLst/>
            <a:gdLst/>
            <a:ahLst/>
            <a:cxnLst/>
            <a:rect r="r" b="b" t="t" l="l"/>
            <a:pathLst>
              <a:path h="1185893" w="4412627">
                <a:moveTo>
                  <a:pt x="0" y="0"/>
                </a:moveTo>
                <a:lnTo>
                  <a:pt x="4412627" y="0"/>
                </a:lnTo>
                <a:lnTo>
                  <a:pt x="4412627" y="1185893"/>
                </a:lnTo>
                <a:lnTo>
                  <a:pt x="0" y="118589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3589918" y="5750287"/>
            <a:ext cx="4412627" cy="1185893"/>
          </a:xfrm>
          <a:custGeom>
            <a:avLst/>
            <a:gdLst/>
            <a:ahLst/>
            <a:cxnLst/>
            <a:rect r="r" b="b" t="t" l="l"/>
            <a:pathLst>
              <a:path h="1185893" w="4412627">
                <a:moveTo>
                  <a:pt x="0" y="0"/>
                </a:moveTo>
                <a:lnTo>
                  <a:pt x="4412627" y="0"/>
                </a:lnTo>
                <a:lnTo>
                  <a:pt x="4412627" y="1185894"/>
                </a:lnTo>
                <a:lnTo>
                  <a:pt x="0" y="118589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6405918" y="3775791"/>
            <a:ext cx="4412627" cy="1185893"/>
          </a:xfrm>
          <a:custGeom>
            <a:avLst/>
            <a:gdLst/>
            <a:ahLst/>
            <a:cxnLst/>
            <a:rect r="r" b="b" t="t" l="l"/>
            <a:pathLst>
              <a:path h="1185893" w="4412627">
                <a:moveTo>
                  <a:pt x="0" y="0"/>
                </a:moveTo>
                <a:lnTo>
                  <a:pt x="4412627" y="0"/>
                </a:lnTo>
                <a:lnTo>
                  <a:pt x="4412627" y="1185893"/>
                </a:lnTo>
                <a:lnTo>
                  <a:pt x="0" y="118589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1181750" y="4168712"/>
            <a:ext cx="3537115" cy="476250"/>
          </a:xfrm>
          <a:prstGeom prst="rect">
            <a:avLst/>
          </a:prstGeom>
        </p:spPr>
        <p:txBody>
          <a:bodyPr anchor="t" rtlCol="false" tIns="0" lIns="0" bIns="0" rIns="0">
            <a:spAutoFit/>
          </a:bodyPr>
          <a:lstStyle/>
          <a:p>
            <a:pPr algn="ctr">
              <a:lnSpc>
                <a:spcPts val="3600"/>
              </a:lnSpc>
            </a:pPr>
            <a:r>
              <a:rPr lang="en-US" sz="3000" b="true">
                <a:solidFill>
                  <a:srgbClr val="7F4632"/>
                </a:solidFill>
                <a:latin typeface="Balsamiq Sans Bold"/>
                <a:ea typeface="Balsamiq Sans Bold"/>
                <a:cs typeface="Balsamiq Sans Bold"/>
                <a:sym typeface="Balsamiq Sans Bold"/>
              </a:rPr>
              <a:t>Media Audio</a:t>
            </a:r>
          </a:p>
        </p:txBody>
      </p:sp>
      <p:sp>
        <p:nvSpPr>
          <p:cNvPr name="TextBox 13" id="13"/>
          <p:cNvSpPr txBox="true"/>
          <p:nvPr/>
        </p:nvSpPr>
        <p:spPr>
          <a:xfrm rot="0">
            <a:off x="6843674" y="4168712"/>
            <a:ext cx="3537115" cy="476250"/>
          </a:xfrm>
          <a:prstGeom prst="rect">
            <a:avLst/>
          </a:prstGeom>
        </p:spPr>
        <p:txBody>
          <a:bodyPr anchor="t" rtlCol="false" tIns="0" lIns="0" bIns="0" rIns="0">
            <a:spAutoFit/>
          </a:bodyPr>
          <a:lstStyle/>
          <a:p>
            <a:pPr algn="ctr">
              <a:lnSpc>
                <a:spcPts val="3600"/>
              </a:lnSpc>
            </a:pPr>
            <a:r>
              <a:rPr lang="en-US" sz="3000" b="true">
                <a:solidFill>
                  <a:srgbClr val="7F4632"/>
                </a:solidFill>
                <a:latin typeface="Balsamiq Sans Bold"/>
                <a:ea typeface="Balsamiq Sans Bold"/>
                <a:cs typeface="Balsamiq Sans Bold"/>
                <a:sym typeface="Balsamiq Sans Bold"/>
              </a:rPr>
              <a:t>Media Visual</a:t>
            </a:r>
          </a:p>
        </p:txBody>
      </p:sp>
      <p:sp>
        <p:nvSpPr>
          <p:cNvPr name="TextBox 14" id="14"/>
          <p:cNvSpPr txBox="true"/>
          <p:nvPr/>
        </p:nvSpPr>
        <p:spPr>
          <a:xfrm rot="0">
            <a:off x="4027674" y="6143209"/>
            <a:ext cx="3537115" cy="476250"/>
          </a:xfrm>
          <a:prstGeom prst="rect">
            <a:avLst/>
          </a:prstGeom>
        </p:spPr>
        <p:txBody>
          <a:bodyPr anchor="t" rtlCol="false" tIns="0" lIns="0" bIns="0" rIns="0">
            <a:spAutoFit/>
          </a:bodyPr>
          <a:lstStyle/>
          <a:p>
            <a:pPr algn="ctr">
              <a:lnSpc>
                <a:spcPts val="3600"/>
              </a:lnSpc>
            </a:pPr>
            <a:r>
              <a:rPr lang="en-US" sz="3000" b="true">
                <a:solidFill>
                  <a:srgbClr val="7F4632"/>
                </a:solidFill>
                <a:latin typeface="Balsamiq Sans Bold"/>
                <a:ea typeface="Balsamiq Sans Bold"/>
                <a:cs typeface="Balsamiq Sans Bold"/>
                <a:sym typeface="Balsamiq Sans Bold"/>
              </a:rPr>
              <a:t>Media Audiovisual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9D9"/>
        </a:solidFill>
      </p:bgPr>
    </p:bg>
    <p:spTree>
      <p:nvGrpSpPr>
        <p:cNvPr id="1" name=""/>
        <p:cNvGrpSpPr/>
        <p:nvPr/>
      </p:nvGrpSpPr>
      <p:grpSpPr>
        <a:xfrm>
          <a:off x="0" y="0"/>
          <a:ext cx="0" cy="0"/>
          <a:chOff x="0" y="0"/>
          <a:chExt cx="0" cy="0"/>
        </a:xfrm>
      </p:grpSpPr>
      <p:sp>
        <p:nvSpPr>
          <p:cNvPr name="Freeform 2" id="2"/>
          <p:cNvSpPr/>
          <p:nvPr/>
        </p:nvSpPr>
        <p:spPr>
          <a:xfrm flipH="false" flipV="false" rot="0">
            <a:off x="0" y="8549640"/>
            <a:ext cx="18288000" cy="3474720"/>
          </a:xfrm>
          <a:custGeom>
            <a:avLst/>
            <a:gdLst/>
            <a:ahLst/>
            <a:cxnLst/>
            <a:rect r="r" b="b" t="t" l="l"/>
            <a:pathLst>
              <a:path h="3474720" w="18288000">
                <a:moveTo>
                  <a:pt x="0" y="0"/>
                </a:moveTo>
                <a:lnTo>
                  <a:pt x="18288000" y="0"/>
                </a:lnTo>
                <a:lnTo>
                  <a:pt x="18288000" y="3474720"/>
                </a:lnTo>
                <a:lnTo>
                  <a:pt x="0" y="3474720"/>
                </a:lnTo>
                <a:lnTo>
                  <a:pt x="0" y="0"/>
                </a:lnTo>
                <a:close/>
              </a:path>
            </a:pathLst>
          </a:custGeom>
          <a:blipFill>
            <a:blip r:embed="rId2"/>
            <a:stretch>
              <a:fillRect l="0" t="0" r="0" b="0"/>
            </a:stretch>
          </a:blipFill>
        </p:spPr>
      </p:sp>
      <p:sp>
        <p:nvSpPr>
          <p:cNvPr name="Freeform 3" id="3"/>
          <p:cNvSpPr/>
          <p:nvPr/>
        </p:nvSpPr>
        <p:spPr>
          <a:xfrm flipH="false" flipV="false" rot="0">
            <a:off x="467492" y="875411"/>
            <a:ext cx="1144824" cy="2124964"/>
          </a:xfrm>
          <a:custGeom>
            <a:avLst/>
            <a:gdLst/>
            <a:ahLst/>
            <a:cxnLst/>
            <a:rect r="r" b="b" t="t" l="l"/>
            <a:pathLst>
              <a:path h="2124964" w="1144824">
                <a:moveTo>
                  <a:pt x="0" y="0"/>
                </a:moveTo>
                <a:lnTo>
                  <a:pt x="1144825" y="0"/>
                </a:lnTo>
                <a:lnTo>
                  <a:pt x="1144825" y="2124964"/>
                </a:lnTo>
                <a:lnTo>
                  <a:pt x="0" y="21249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806492" y="2955776"/>
            <a:ext cx="5535494" cy="6639273"/>
          </a:xfrm>
          <a:custGeom>
            <a:avLst/>
            <a:gdLst/>
            <a:ahLst/>
            <a:cxnLst/>
            <a:rect r="r" b="b" t="t" l="l"/>
            <a:pathLst>
              <a:path h="6639273" w="5535494">
                <a:moveTo>
                  <a:pt x="0" y="0"/>
                </a:moveTo>
                <a:lnTo>
                  <a:pt x="5535493" y="0"/>
                </a:lnTo>
                <a:lnTo>
                  <a:pt x="5535493" y="6639272"/>
                </a:lnTo>
                <a:lnTo>
                  <a:pt x="0" y="66392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242339" y="3470377"/>
            <a:ext cx="9503761" cy="3801703"/>
          </a:xfrm>
          <a:prstGeom prst="rect">
            <a:avLst/>
          </a:prstGeom>
        </p:spPr>
        <p:txBody>
          <a:bodyPr anchor="t" rtlCol="false" tIns="0" lIns="0" bIns="0" rIns="0">
            <a:spAutoFit/>
          </a:bodyPr>
          <a:lstStyle/>
          <a:p>
            <a:pPr algn="ctr">
              <a:lnSpc>
                <a:spcPts val="3366"/>
              </a:lnSpc>
            </a:pPr>
            <a:r>
              <a:rPr lang="en-US" sz="2589">
                <a:solidFill>
                  <a:srgbClr val="7F4632"/>
                </a:solidFill>
                <a:latin typeface="Balsamiq Sans"/>
                <a:ea typeface="Balsamiq Sans"/>
                <a:cs typeface="Balsamiq Sans"/>
                <a:sym typeface="Balsamiq Sans"/>
              </a:rPr>
              <a:t>Media pembelajaran yang menarik dan efektif untuk pembelajaran bahasa dan sastra Indonesia di SD haruslah menyenangkan, interaktif, dan relevan dengan kebutuhan peserta didik. Salah satu media pembelajaran bahasa dan sastra Indonesia yang menarik di SD yaitu media pembelajaran kartu sekata. Penggunaan media pembelajaran kartu sekata digunakan untuk meningkatkan hasil belajar peserta didik pada pembelajaran bahasa dan sastra indonesia di SD, khususnya materi membaca fasih kombinasi huruf</a:t>
            </a:r>
          </a:p>
        </p:txBody>
      </p:sp>
      <p:sp>
        <p:nvSpPr>
          <p:cNvPr name="Freeform 6" id="6"/>
          <p:cNvSpPr/>
          <p:nvPr/>
        </p:nvSpPr>
        <p:spPr>
          <a:xfrm flipH="false" flipV="false" rot="0">
            <a:off x="12259437" y="2469775"/>
            <a:ext cx="5066513" cy="5375447"/>
          </a:xfrm>
          <a:custGeom>
            <a:avLst/>
            <a:gdLst/>
            <a:ahLst/>
            <a:cxnLst/>
            <a:rect r="r" b="b" t="t" l="l"/>
            <a:pathLst>
              <a:path h="5375447" w="5066513">
                <a:moveTo>
                  <a:pt x="0" y="0"/>
                </a:moveTo>
                <a:lnTo>
                  <a:pt x="5066513" y="0"/>
                </a:lnTo>
                <a:lnTo>
                  <a:pt x="5066513" y="5375447"/>
                </a:lnTo>
                <a:lnTo>
                  <a:pt x="0" y="5375447"/>
                </a:lnTo>
                <a:lnTo>
                  <a:pt x="0" y="0"/>
                </a:lnTo>
                <a:close/>
              </a:path>
            </a:pathLst>
          </a:custGeom>
          <a:blipFill>
            <a:blip r:embed="rId7"/>
            <a:stretch>
              <a:fillRect l="0" t="0" r="0" b="0"/>
            </a:stretch>
          </a:blipFill>
        </p:spPr>
      </p:sp>
      <p:sp>
        <p:nvSpPr>
          <p:cNvPr name="TextBox 7" id="7"/>
          <p:cNvSpPr txBox="true"/>
          <p:nvPr/>
        </p:nvSpPr>
        <p:spPr>
          <a:xfrm rot="0">
            <a:off x="2154142" y="666169"/>
            <a:ext cx="10105295" cy="2289607"/>
          </a:xfrm>
          <a:prstGeom prst="rect">
            <a:avLst/>
          </a:prstGeom>
        </p:spPr>
        <p:txBody>
          <a:bodyPr anchor="t" rtlCol="false" tIns="0" lIns="0" bIns="0" rIns="0">
            <a:spAutoFit/>
          </a:bodyPr>
          <a:lstStyle/>
          <a:p>
            <a:pPr algn="ctr">
              <a:lnSpc>
                <a:spcPts val="5840"/>
              </a:lnSpc>
            </a:pPr>
            <a:r>
              <a:rPr lang="en-US" b="true" sz="5309">
                <a:solidFill>
                  <a:srgbClr val="7F4632"/>
                </a:solidFill>
                <a:latin typeface="Blogger Bold"/>
                <a:ea typeface="Blogger Bold"/>
                <a:cs typeface="Blogger Bold"/>
                <a:sym typeface="Blogger Bold"/>
              </a:rPr>
              <a:t>MEDIA PEMBELAJARAN BAHASA DAN SASTRA INDONESIA YANG MENARIK DI SD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9D9"/>
        </a:solidFill>
      </p:bgPr>
    </p:bg>
    <p:spTree>
      <p:nvGrpSpPr>
        <p:cNvPr id="1" name=""/>
        <p:cNvGrpSpPr/>
        <p:nvPr/>
      </p:nvGrpSpPr>
      <p:grpSpPr>
        <a:xfrm>
          <a:off x="0" y="0"/>
          <a:ext cx="0" cy="0"/>
          <a:chOff x="0" y="0"/>
          <a:chExt cx="0" cy="0"/>
        </a:xfrm>
      </p:grpSpPr>
      <p:sp>
        <p:nvSpPr>
          <p:cNvPr name="Freeform 2" id="2"/>
          <p:cNvSpPr/>
          <p:nvPr/>
        </p:nvSpPr>
        <p:spPr>
          <a:xfrm flipH="false" flipV="false" rot="0">
            <a:off x="-196552" y="-400242"/>
            <a:ext cx="2450504" cy="4101262"/>
          </a:xfrm>
          <a:custGeom>
            <a:avLst/>
            <a:gdLst/>
            <a:ahLst/>
            <a:cxnLst/>
            <a:rect r="r" b="b" t="t" l="l"/>
            <a:pathLst>
              <a:path h="4101262" w="2450504">
                <a:moveTo>
                  <a:pt x="0" y="0"/>
                </a:moveTo>
                <a:lnTo>
                  <a:pt x="2450504" y="0"/>
                </a:lnTo>
                <a:lnTo>
                  <a:pt x="2450504" y="4101263"/>
                </a:lnTo>
                <a:lnTo>
                  <a:pt x="0" y="41012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077131" y="220672"/>
            <a:ext cx="2923497" cy="2872336"/>
          </a:xfrm>
          <a:custGeom>
            <a:avLst/>
            <a:gdLst/>
            <a:ahLst/>
            <a:cxnLst/>
            <a:rect r="r" b="b" t="t" l="l"/>
            <a:pathLst>
              <a:path h="2872336" w="2923497">
                <a:moveTo>
                  <a:pt x="0" y="0"/>
                </a:moveTo>
                <a:lnTo>
                  <a:pt x="2923497" y="0"/>
                </a:lnTo>
                <a:lnTo>
                  <a:pt x="2923497" y="2872336"/>
                </a:lnTo>
                <a:lnTo>
                  <a:pt x="0" y="28723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839519" y="1028700"/>
            <a:ext cx="12608963" cy="7754512"/>
          </a:xfrm>
          <a:custGeom>
            <a:avLst/>
            <a:gdLst/>
            <a:ahLst/>
            <a:cxnLst/>
            <a:rect r="r" b="b" t="t" l="l"/>
            <a:pathLst>
              <a:path h="7754512" w="12608963">
                <a:moveTo>
                  <a:pt x="0" y="0"/>
                </a:moveTo>
                <a:lnTo>
                  <a:pt x="12608962" y="0"/>
                </a:lnTo>
                <a:lnTo>
                  <a:pt x="12608962" y="7754512"/>
                </a:lnTo>
                <a:lnTo>
                  <a:pt x="0" y="77545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5909296" y="2031774"/>
            <a:ext cx="6469409" cy="1061234"/>
          </a:xfrm>
          <a:prstGeom prst="rect">
            <a:avLst/>
          </a:prstGeom>
        </p:spPr>
        <p:txBody>
          <a:bodyPr anchor="t" rtlCol="false" tIns="0" lIns="0" bIns="0" rIns="0">
            <a:spAutoFit/>
          </a:bodyPr>
          <a:lstStyle/>
          <a:p>
            <a:pPr algn="ctr">
              <a:lnSpc>
                <a:spcPts val="7625"/>
              </a:lnSpc>
            </a:pPr>
            <a:r>
              <a:rPr lang="en-US" b="true" sz="6932">
                <a:solidFill>
                  <a:srgbClr val="FFFFFF"/>
                </a:solidFill>
                <a:latin typeface="Blogger Bold"/>
                <a:ea typeface="Blogger Bold"/>
                <a:cs typeface="Blogger Bold"/>
                <a:sym typeface="Blogger Bold"/>
              </a:rPr>
              <a:t>KESIMPULAN</a:t>
            </a:r>
          </a:p>
        </p:txBody>
      </p:sp>
      <p:sp>
        <p:nvSpPr>
          <p:cNvPr name="TextBox 6" id="6"/>
          <p:cNvSpPr txBox="true"/>
          <p:nvPr/>
        </p:nvSpPr>
        <p:spPr>
          <a:xfrm rot="0">
            <a:off x="4240391" y="3257550"/>
            <a:ext cx="9807218" cy="3771900"/>
          </a:xfrm>
          <a:prstGeom prst="rect">
            <a:avLst/>
          </a:prstGeom>
        </p:spPr>
        <p:txBody>
          <a:bodyPr anchor="t" rtlCol="false" tIns="0" lIns="0" bIns="0" rIns="0">
            <a:spAutoFit/>
          </a:bodyPr>
          <a:lstStyle/>
          <a:p>
            <a:pPr algn="ctr">
              <a:lnSpc>
                <a:spcPts val="3359"/>
              </a:lnSpc>
            </a:pPr>
            <a:r>
              <a:rPr lang="en-US" sz="2799">
                <a:solidFill>
                  <a:srgbClr val="FFFFFF"/>
                </a:solidFill>
                <a:latin typeface="Balsamiq Sans"/>
                <a:ea typeface="Balsamiq Sans"/>
                <a:cs typeface="Balsamiq Sans"/>
                <a:sym typeface="Balsamiq Sans"/>
              </a:rPr>
              <a:t>Media pembelajaran berbasis permainan edukatif memiliki potensi besar untuk meningkatkan efektivitas pembelajaran Bahasa dan Sastra Indonesia di tingkat Sekolah Dasar (SD). Penggunaan permainan edukatif mampu mengubah suasana kelas menjadi lebih interaktif, menyenangkan, dan menarik bagi peserta didik. Permainan edukatif, seperti kartu sekata, tidak hanya membantu peserta didik menguasai kosakata dan tata bahasa, tetapi juga meningkatkan keterampilan berpikir kritis, berkolaborasi, dan berkomunikasi. </a:t>
            </a:r>
          </a:p>
        </p:txBody>
      </p:sp>
      <p:sp>
        <p:nvSpPr>
          <p:cNvPr name="Freeform 7" id="7"/>
          <p:cNvSpPr/>
          <p:nvPr/>
        </p:nvSpPr>
        <p:spPr>
          <a:xfrm flipH="true" flipV="false" rot="0">
            <a:off x="-701098" y="6869577"/>
            <a:ext cx="7081234" cy="6116416"/>
          </a:xfrm>
          <a:custGeom>
            <a:avLst/>
            <a:gdLst/>
            <a:ahLst/>
            <a:cxnLst/>
            <a:rect r="r" b="b" t="t" l="l"/>
            <a:pathLst>
              <a:path h="6116416" w="7081234">
                <a:moveTo>
                  <a:pt x="7081234" y="0"/>
                </a:moveTo>
                <a:lnTo>
                  <a:pt x="0" y="0"/>
                </a:lnTo>
                <a:lnTo>
                  <a:pt x="0" y="6116415"/>
                </a:lnTo>
                <a:lnTo>
                  <a:pt x="7081234" y="6116415"/>
                </a:lnTo>
                <a:lnTo>
                  <a:pt x="7081234" y="0"/>
                </a:lnTo>
                <a:close/>
              </a:path>
            </a:pathLst>
          </a:custGeom>
          <a:blipFill>
            <a:blip r:embed="rId8"/>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9D9"/>
        </a:solidFill>
      </p:bgPr>
    </p:bg>
    <p:spTree>
      <p:nvGrpSpPr>
        <p:cNvPr id="1" name=""/>
        <p:cNvGrpSpPr/>
        <p:nvPr/>
      </p:nvGrpSpPr>
      <p:grpSpPr>
        <a:xfrm>
          <a:off x="0" y="0"/>
          <a:ext cx="0" cy="0"/>
          <a:chOff x="0" y="0"/>
          <a:chExt cx="0" cy="0"/>
        </a:xfrm>
      </p:grpSpPr>
      <p:sp>
        <p:nvSpPr>
          <p:cNvPr name="Freeform 2" id="2"/>
          <p:cNvSpPr/>
          <p:nvPr/>
        </p:nvSpPr>
        <p:spPr>
          <a:xfrm flipH="false" flipV="false" rot="0">
            <a:off x="4625490" y="1028700"/>
            <a:ext cx="15644522" cy="8206856"/>
          </a:xfrm>
          <a:custGeom>
            <a:avLst/>
            <a:gdLst/>
            <a:ahLst/>
            <a:cxnLst/>
            <a:rect r="r" b="b" t="t" l="l"/>
            <a:pathLst>
              <a:path h="8206856" w="15644522">
                <a:moveTo>
                  <a:pt x="0" y="0"/>
                </a:moveTo>
                <a:lnTo>
                  <a:pt x="15644522" y="0"/>
                </a:lnTo>
                <a:lnTo>
                  <a:pt x="15644522" y="8206856"/>
                </a:lnTo>
                <a:lnTo>
                  <a:pt x="0" y="82068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53025"/>
            <a:ext cx="4001643" cy="8229600"/>
          </a:xfrm>
          <a:custGeom>
            <a:avLst/>
            <a:gdLst/>
            <a:ahLst/>
            <a:cxnLst/>
            <a:rect r="r" b="b" t="t" l="l"/>
            <a:pathLst>
              <a:path h="8229600" w="4001643">
                <a:moveTo>
                  <a:pt x="0" y="0"/>
                </a:moveTo>
                <a:lnTo>
                  <a:pt x="4001643" y="0"/>
                </a:lnTo>
                <a:lnTo>
                  <a:pt x="4001643" y="8229600"/>
                </a:lnTo>
                <a:lnTo>
                  <a:pt x="0" y="8229600"/>
                </a:lnTo>
                <a:lnTo>
                  <a:pt x="0" y="0"/>
                </a:lnTo>
                <a:close/>
              </a:path>
            </a:pathLst>
          </a:custGeom>
          <a:blipFill>
            <a:blip r:embed="rId4"/>
            <a:stretch>
              <a:fillRect l="0" t="0" r="0" b="0"/>
            </a:stretch>
          </a:blipFill>
        </p:spPr>
      </p:sp>
      <p:sp>
        <p:nvSpPr>
          <p:cNvPr name="Freeform 4" id="4"/>
          <p:cNvSpPr/>
          <p:nvPr/>
        </p:nvSpPr>
        <p:spPr>
          <a:xfrm flipH="false" flipV="false" rot="0">
            <a:off x="-4506794" y="4915962"/>
            <a:ext cx="5535494" cy="6639273"/>
          </a:xfrm>
          <a:custGeom>
            <a:avLst/>
            <a:gdLst/>
            <a:ahLst/>
            <a:cxnLst/>
            <a:rect r="r" b="b" t="t" l="l"/>
            <a:pathLst>
              <a:path h="6639273" w="5535494">
                <a:moveTo>
                  <a:pt x="0" y="0"/>
                </a:moveTo>
                <a:lnTo>
                  <a:pt x="5535494" y="0"/>
                </a:lnTo>
                <a:lnTo>
                  <a:pt x="5535494" y="6639273"/>
                </a:lnTo>
                <a:lnTo>
                  <a:pt x="0" y="66392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545988" y="7792556"/>
            <a:ext cx="8843141" cy="6704708"/>
          </a:xfrm>
          <a:custGeom>
            <a:avLst/>
            <a:gdLst/>
            <a:ahLst/>
            <a:cxnLst/>
            <a:rect r="r" b="b" t="t" l="l"/>
            <a:pathLst>
              <a:path h="6704708" w="8843141">
                <a:moveTo>
                  <a:pt x="0" y="0"/>
                </a:moveTo>
                <a:lnTo>
                  <a:pt x="8843141" y="0"/>
                </a:lnTo>
                <a:lnTo>
                  <a:pt x="8843141" y="6704708"/>
                </a:lnTo>
                <a:lnTo>
                  <a:pt x="0" y="67047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5748739" y="6441259"/>
            <a:ext cx="1880565" cy="2638549"/>
          </a:xfrm>
          <a:custGeom>
            <a:avLst/>
            <a:gdLst/>
            <a:ahLst/>
            <a:cxnLst/>
            <a:rect r="r" b="b" t="t" l="l"/>
            <a:pathLst>
              <a:path h="2638549" w="1880565">
                <a:moveTo>
                  <a:pt x="0" y="0"/>
                </a:moveTo>
                <a:lnTo>
                  <a:pt x="1880566" y="0"/>
                </a:lnTo>
                <a:lnTo>
                  <a:pt x="1880566" y="2638549"/>
                </a:lnTo>
                <a:lnTo>
                  <a:pt x="0" y="263854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7419676" y="3738937"/>
            <a:ext cx="9269346" cy="1393190"/>
          </a:xfrm>
          <a:prstGeom prst="rect">
            <a:avLst/>
          </a:prstGeom>
        </p:spPr>
        <p:txBody>
          <a:bodyPr anchor="t" rtlCol="false" tIns="0" lIns="0" bIns="0" rIns="0">
            <a:spAutoFit/>
          </a:bodyPr>
          <a:lstStyle/>
          <a:p>
            <a:pPr algn="ctr">
              <a:lnSpc>
                <a:spcPts val="10120"/>
              </a:lnSpc>
            </a:pPr>
            <a:r>
              <a:rPr lang="en-US" b="true" sz="9200">
                <a:solidFill>
                  <a:srgbClr val="7F4632"/>
                </a:solidFill>
                <a:latin typeface="Blogger Bold"/>
                <a:ea typeface="Blogger Bold"/>
                <a:cs typeface="Blogger Bold"/>
                <a:sym typeface="Blogger Bold"/>
              </a:rPr>
              <a:t>Sesi Pertanyaan  </a:t>
            </a:r>
          </a:p>
        </p:txBody>
      </p:sp>
      <p:sp>
        <p:nvSpPr>
          <p:cNvPr name="TextBox 8" id="8"/>
          <p:cNvSpPr txBox="true"/>
          <p:nvPr/>
        </p:nvSpPr>
        <p:spPr>
          <a:xfrm rot="0">
            <a:off x="8601677" y="5460184"/>
            <a:ext cx="6905343" cy="981075"/>
          </a:xfrm>
          <a:prstGeom prst="rect">
            <a:avLst/>
          </a:prstGeom>
        </p:spPr>
        <p:txBody>
          <a:bodyPr anchor="t" rtlCol="false" tIns="0" lIns="0" bIns="0" rIns="0">
            <a:spAutoFit/>
          </a:bodyPr>
          <a:lstStyle/>
          <a:p>
            <a:pPr algn="ctr">
              <a:lnSpc>
                <a:spcPts val="3839"/>
              </a:lnSpc>
            </a:pPr>
            <a:r>
              <a:rPr lang="en-US" sz="3199">
                <a:solidFill>
                  <a:srgbClr val="7F4632"/>
                </a:solidFill>
                <a:latin typeface="Balsamiq Sans"/>
                <a:ea typeface="Balsamiq Sans"/>
                <a:cs typeface="Balsamiq Sans"/>
                <a:sym typeface="Balsamiq Sans"/>
              </a:rPr>
              <a:t>Adakah pertanyaan yang ingin diutarakan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E9D9"/>
        </a:solidFill>
      </p:bgPr>
    </p:bg>
    <p:spTree>
      <p:nvGrpSpPr>
        <p:cNvPr id="1" name=""/>
        <p:cNvGrpSpPr/>
        <p:nvPr/>
      </p:nvGrpSpPr>
      <p:grpSpPr>
        <a:xfrm>
          <a:off x="0" y="0"/>
          <a:ext cx="0" cy="0"/>
          <a:chOff x="0" y="0"/>
          <a:chExt cx="0" cy="0"/>
        </a:xfrm>
      </p:grpSpPr>
      <p:sp>
        <p:nvSpPr>
          <p:cNvPr name="TextBox 2" id="2"/>
          <p:cNvSpPr txBox="true"/>
          <p:nvPr/>
        </p:nvSpPr>
        <p:spPr>
          <a:xfrm rot="0">
            <a:off x="4903974" y="2627469"/>
            <a:ext cx="8086157" cy="1393190"/>
          </a:xfrm>
          <a:prstGeom prst="rect">
            <a:avLst/>
          </a:prstGeom>
        </p:spPr>
        <p:txBody>
          <a:bodyPr anchor="t" rtlCol="false" tIns="0" lIns="0" bIns="0" rIns="0">
            <a:spAutoFit/>
          </a:bodyPr>
          <a:lstStyle/>
          <a:p>
            <a:pPr algn="ctr">
              <a:lnSpc>
                <a:spcPts val="10120"/>
              </a:lnSpc>
            </a:pPr>
            <a:r>
              <a:rPr lang="en-US" b="true" sz="9200">
                <a:solidFill>
                  <a:srgbClr val="7F4632"/>
                </a:solidFill>
                <a:latin typeface="Blogger Bold"/>
                <a:ea typeface="Blogger Bold"/>
                <a:cs typeface="Blogger Bold"/>
                <a:sym typeface="Blogger Bold"/>
              </a:rPr>
              <a:t>TERIMA KASIH</a:t>
            </a:r>
          </a:p>
        </p:txBody>
      </p:sp>
      <p:sp>
        <p:nvSpPr>
          <p:cNvPr name="Freeform 3" id="3"/>
          <p:cNvSpPr/>
          <p:nvPr/>
        </p:nvSpPr>
        <p:spPr>
          <a:xfrm flipH="false" flipV="false" rot="0">
            <a:off x="0" y="9095050"/>
            <a:ext cx="18288000" cy="3474720"/>
          </a:xfrm>
          <a:custGeom>
            <a:avLst/>
            <a:gdLst/>
            <a:ahLst/>
            <a:cxnLst/>
            <a:rect r="r" b="b" t="t" l="l"/>
            <a:pathLst>
              <a:path h="3474720" w="18288000">
                <a:moveTo>
                  <a:pt x="0" y="0"/>
                </a:moveTo>
                <a:lnTo>
                  <a:pt x="18288000" y="0"/>
                </a:lnTo>
                <a:lnTo>
                  <a:pt x="18288000" y="3474720"/>
                </a:lnTo>
                <a:lnTo>
                  <a:pt x="0" y="3474720"/>
                </a:lnTo>
                <a:lnTo>
                  <a:pt x="0" y="0"/>
                </a:lnTo>
                <a:close/>
              </a:path>
            </a:pathLst>
          </a:custGeom>
          <a:blipFill>
            <a:blip r:embed="rId2"/>
            <a:stretch>
              <a:fillRect l="0" t="0" r="0" b="0"/>
            </a:stretch>
          </a:blipFill>
        </p:spPr>
      </p:sp>
      <p:sp>
        <p:nvSpPr>
          <p:cNvPr name="Freeform 4" id="4"/>
          <p:cNvSpPr/>
          <p:nvPr/>
        </p:nvSpPr>
        <p:spPr>
          <a:xfrm flipH="false" flipV="false" rot="0">
            <a:off x="12288455" y="4802465"/>
            <a:ext cx="5788934" cy="5000192"/>
          </a:xfrm>
          <a:custGeom>
            <a:avLst/>
            <a:gdLst/>
            <a:ahLst/>
            <a:cxnLst/>
            <a:rect r="r" b="b" t="t" l="l"/>
            <a:pathLst>
              <a:path h="5000192" w="5788934">
                <a:moveTo>
                  <a:pt x="0" y="0"/>
                </a:moveTo>
                <a:lnTo>
                  <a:pt x="5788934" y="0"/>
                </a:lnTo>
                <a:lnTo>
                  <a:pt x="5788934" y="5000192"/>
                </a:lnTo>
                <a:lnTo>
                  <a:pt x="0" y="5000192"/>
                </a:lnTo>
                <a:lnTo>
                  <a:pt x="0" y="0"/>
                </a:lnTo>
                <a:close/>
              </a:path>
            </a:pathLst>
          </a:custGeom>
          <a:blipFill>
            <a:blip r:embed="rId3"/>
            <a:stretch>
              <a:fillRect l="0" t="0" r="0" b="0"/>
            </a:stretch>
          </a:blipFill>
        </p:spPr>
      </p:sp>
      <p:sp>
        <p:nvSpPr>
          <p:cNvPr name="Freeform 5" id="5"/>
          <p:cNvSpPr/>
          <p:nvPr/>
        </p:nvSpPr>
        <p:spPr>
          <a:xfrm flipH="false" flipV="false" rot="0">
            <a:off x="3309389" y="4802465"/>
            <a:ext cx="11669223" cy="5484535"/>
          </a:xfrm>
          <a:custGeom>
            <a:avLst/>
            <a:gdLst/>
            <a:ahLst/>
            <a:cxnLst/>
            <a:rect r="r" b="b" t="t" l="l"/>
            <a:pathLst>
              <a:path h="5484535" w="11669223">
                <a:moveTo>
                  <a:pt x="0" y="0"/>
                </a:moveTo>
                <a:lnTo>
                  <a:pt x="11669222" y="0"/>
                </a:lnTo>
                <a:lnTo>
                  <a:pt x="11669222" y="5484535"/>
                </a:lnTo>
                <a:lnTo>
                  <a:pt x="0" y="5484535"/>
                </a:lnTo>
                <a:lnTo>
                  <a:pt x="0" y="0"/>
                </a:lnTo>
                <a:close/>
              </a:path>
            </a:pathLst>
          </a:custGeom>
          <a:blipFill>
            <a:blip r:embed="rId4"/>
            <a:stretch>
              <a:fillRect l="0" t="0" r="0" b="0"/>
            </a:stretch>
          </a:blipFill>
        </p:spPr>
      </p:sp>
      <p:sp>
        <p:nvSpPr>
          <p:cNvPr name="Freeform 6" id="6"/>
          <p:cNvSpPr/>
          <p:nvPr/>
        </p:nvSpPr>
        <p:spPr>
          <a:xfrm flipH="false" flipV="false" rot="0">
            <a:off x="-1762293" y="1132691"/>
            <a:ext cx="4845919" cy="1750588"/>
          </a:xfrm>
          <a:custGeom>
            <a:avLst/>
            <a:gdLst/>
            <a:ahLst/>
            <a:cxnLst/>
            <a:rect r="r" b="b" t="t" l="l"/>
            <a:pathLst>
              <a:path h="1750588" w="4845919">
                <a:moveTo>
                  <a:pt x="0" y="0"/>
                </a:moveTo>
                <a:lnTo>
                  <a:pt x="4845920" y="0"/>
                </a:lnTo>
                <a:lnTo>
                  <a:pt x="4845920" y="1750588"/>
                </a:lnTo>
                <a:lnTo>
                  <a:pt x="0" y="1750588"/>
                </a:lnTo>
                <a:lnTo>
                  <a:pt x="0" y="0"/>
                </a:lnTo>
                <a:close/>
              </a:path>
            </a:pathLst>
          </a:custGeom>
          <a:blipFill>
            <a:blip r:embed="rId5"/>
            <a:stretch>
              <a:fillRect l="0" t="0" r="0" b="0"/>
            </a:stretch>
          </a:blipFill>
        </p:spPr>
      </p:sp>
      <p:sp>
        <p:nvSpPr>
          <p:cNvPr name="Freeform 7" id="7"/>
          <p:cNvSpPr/>
          <p:nvPr/>
        </p:nvSpPr>
        <p:spPr>
          <a:xfrm flipH="false" flipV="false" rot="0">
            <a:off x="-1394260" y="5115843"/>
            <a:ext cx="3646352" cy="4373436"/>
          </a:xfrm>
          <a:custGeom>
            <a:avLst/>
            <a:gdLst/>
            <a:ahLst/>
            <a:cxnLst/>
            <a:rect r="r" b="b" t="t" l="l"/>
            <a:pathLst>
              <a:path h="4373436" w="3646352">
                <a:moveTo>
                  <a:pt x="0" y="0"/>
                </a:moveTo>
                <a:lnTo>
                  <a:pt x="3646352" y="0"/>
                </a:lnTo>
                <a:lnTo>
                  <a:pt x="3646352" y="4373436"/>
                </a:lnTo>
                <a:lnTo>
                  <a:pt x="0" y="43734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5489715" y="486605"/>
            <a:ext cx="2140864" cy="2140864"/>
          </a:xfrm>
          <a:custGeom>
            <a:avLst/>
            <a:gdLst/>
            <a:ahLst/>
            <a:cxnLst/>
            <a:rect r="r" b="b" t="t" l="l"/>
            <a:pathLst>
              <a:path h="2140864" w="2140864">
                <a:moveTo>
                  <a:pt x="0" y="0"/>
                </a:moveTo>
                <a:lnTo>
                  <a:pt x="2140864" y="0"/>
                </a:lnTo>
                <a:lnTo>
                  <a:pt x="2140864" y="2140864"/>
                </a:lnTo>
                <a:lnTo>
                  <a:pt x="0" y="21408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DAGR1aG8ip4</dc:identifier>
  <dcterms:modified xsi:type="dcterms:W3CDTF">2011-08-01T06:04:30Z</dcterms:modified>
  <cp:revision>1</cp:revision>
  <dc:title>PPT Kelompok 6 Pengembangan PBSI</dc:title>
</cp:coreProperties>
</file>