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Lst>
  <p:sldSz cx="18288000" cy="10287000"/>
  <p:notesSz cx="6858000" cy="9144000"/>
  <p:embeddedFontLst>
    <p:embeddedFont>
      <p:font typeface="Lora Bold" charset="1" panose="00000800000000000000"/>
      <p:regular r:id="rId14"/>
    </p:embeddedFont>
    <p:embeddedFont>
      <p:font typeface="Lora" charset="1" panose="00000500000000000000"/>
      <p:regular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fonts/font14.fntdata" Type="http://schemas.openxmlformats.org/officeDocument/2006/relationships/font"/><Relationship Id="rId15" Target="fonts/font15.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7.png" Type="http://schemas.openxmlformats.org/officeDocument/2006/relationships/image"/><Relationship Id="rId11" Target="../media/image8.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9.png" Type="http://schemas.openxmlformats.org/officeDocument/2006/relationships/image"/><Relationship Id="rId5" Target="../media/image10.svg" Type="http://schemas.openxmlformats.org/officeDocument/2006/relationships/image"/><Relationship Id="rId6" Target="../media/image11.png" Type="http://schemas.openxmlformats.org/officeDocument/2006/relationships/image"/><Relationship Id="rId7" Target="../media/image12.svg" Type="http://schemas.openxmlformats.org/officeDocument/2006/relationships/image"/><Relationship Id="rId8" Target="../media/image13.png" Type="http://schemas.openxmlformats.org/officeDocument/2006/relationships/image"/><Relationship Id="rId9" Target="../media/image14.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17.png" Type="http://schemas.openxmlformats.org/officeDocument/2006/relationships/image"/><Relationship Id="rId11" Target="../media/image18.svg" Type="http://schemas.openxmlformats.org/officeDocument/2006/relationships/image"/><Relationship Id="rId12" Target="../media/image19.png" Type="http://schemas.openxmlformats.org/officeDocument/2006/relationships/image"/><Relationship Id="rId13" Target="../media/image20.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9.png" Type="http://schemas.openxmlformats.org/officeDocument/2006/relationships/image"/><Relationship Id="rId5" Target="../media/image10.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 Id="rId8" Target="../media/image15.png" Type="http://schemas.openxmlformats.org/officeDocument/2006/relationships/image"/><Relationship Id="rId9" Target="../media/image16.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21.png" Type="http://schemas.openxmlformats.org/officeDocument/2006/relationships/image"/><Relationship Id="rId5" Target="../media/image22.svg" Type="http://schemas.openxmlformats.org/officeDocument/2006/relationships/image"/><Relationship Id="rId6" Target="../media/image23.png" Type="http://schemas.openxmlformats.org/officeDocument/2006/relationships/image"/><Relationship Id="rId7" Target="../media/image24.svg" Type="http://schemas.openxmlformats.org/officeDocument/2006/relationships/image"/><Relationship Id="rId8" Target="../media/image19.png" Type="http://schemas.openxmlformats.org/officeDocument/2006/relationships/image"/><Relationship Id="rId9" Target="../media/image20.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21.png" Type="http://schemas.openxmlformats.org/officeDocument/2006/relationships/image"/><Relationship Id="rId5" Target="../media/image22.svg" Type="http://schemas.openxmlformats.org/officeDocument/2006/relationships/image"/><Relationship Id="rId6" Target="../media/image17.png" Type="http://schemas.openxmlformats.org/officeDocument/2006/relationships/image"/><Relationship Id="rId7" Target="../media/image18.svg" Type="http://schemas.openxmlformats.org/officeDocument/2006/relationships/image"/><Relationship Id="rId8" Target="../media/image19.png" Type="http://schemas.openxmlformats.org/officeDocument/2006/relationships/image"/><Relationship Id="rId9" Target="../media/image20.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21.png" Type="http://schemas.openxmlformats.org/officeDocument/2006/relationships/image"/><Relationship Id="rId5" Target="../media/image22.svg" Type="http://schemas.openxmlformats.org/officeDocument/2006/relationships/image"/><Relationship Id="rId6" Target="../media/image25.png" Type="http://schemas.openxmlformats.org/officeDocument/2006/relationships/image"/><Relationship Id="rId7" Target="../media/image26.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9.png" Type="http://schemas.openxmlformats.org/officeDocument/2006/relationships/image"/><Relationship Id="rId5" Target="../media/image10.svg" Type="http://schemas.openxmlformats.org/officeDocument/2006/relationships/image"/><Relationship Id="rId6" Target="../media/image13.png" Type="http://schemas.openxmlformats.org/officeDocument/2006/relationships/image"/><Relationship Id="rId7" Target="../media/image14.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21.png" Type="http://schemas.openxmlformats.org/officeDocument/2006/relationships/image"/><Relationship Id="rId5" Target="../media/image22.svg" Type="http://schemas.openxmlformats.org/officeDocument/2006/relationships/image"/><Relationship Id="rId6" Target="../media/image25.png" Type="http://schemas.openxmlformats.org/officeDocument/2006/relationships/image"/><Relationship Id="rId7" Target="../media/image26.svg" Type="http://schemas.openxmlformats.org/officeDocument/2006/relationships/image"/><Relationship Id="rId8" Target="../media/image9.png" Type="http://schemas.openxmlformats.org/officeDocument/2006/relationships/image"/><Relationship Id="rId9" Target="../media/image10.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614659" y="-1054263"/>
            <a:ext cx="9758659" cy="12395525"/>
          </a:xfrm>
          <a:custGeom>
            <a:avLst/>
            <a:gdLst/>
            <a:ahLst/>
            <a:cxnLst/>
            <a:rect r="r" b="b" t="t" l="l"/>
            <a:pathLst>
              <a:path h="12395525" w="9758659">
                <a:moveTo>
                  <a:pt x="0" y="0"/>
                </a:moveTo>
                <a:lnTo>
                  <a:pt x="9758659" y="0"/>
                </a:lnTo>
                <a:lnTo>
                  <a:pt x="9758659" y="12395526"/>
                </a:lnTo>
                <a:lnTo>
                  <a:pt x="0" y="1239552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9124950" y="-1054263"/>
            <a:ext cx="9758659" cy="12395525"/>
          </a:xfrm>
          <a:custGeom>
            <a:avLst/>
            <a:gdLst/>
            <a:ahLst/>
            <a:cxnLst/>
            <a:rect r="r" b="b" t="t" l="l"/>
            <a:pathLst>
              <a:path h="12395525" w="9758659">
                <a:moveTo>
                  <a:pt x="0" y="0"/>
                </a:moveTo>
                <a:lnTo>
                  <a:pt x="9758659" y="0"/>
                </a:lnTo>
                <a:lnTo>
                  <a:pt x="9758659" y="12395526"/>
                </a:lnTo>
                <a:lnTo>
                  <a:pt x="0" y="1239552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1849848" y="19027"/>
            <a:ext cx="14076454" cy="9239273"/>
          </a:xfrm>
          <a:custGeom>
            <a:avLst/>
            <a:gdLst/>
            <a:ahLst/>
            <a:cxnLst/>
            <a:rect r="r" b="b" t="t" l="l"/>
            <a:pathLst>
              <a:path h="9239273" w="14076454">
                <a:moveTo>
                  <a:pt x="0" y="0"/>
                </a:moveTo>
                <a:lnTo>
                  <a:pt x="14076454" y="0"/>
                </a:lnTo>
                <a:lnTo>
                  <a:pt x="14076454" y="9239273"/>
                </a:lnTo>
                <a:lnTo>
                  <a:pt x="0" y="9239273"/>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5" id="5"/>
          <p:cNvSpPr txBox="true"/>
          <p:nvPr/>
        </p:nvSpPr>
        <p:spPr>
          <a:xfrm rot="0">
            <a:off x="3270981" y="3702315"/>
            <a:ext cx="11234188" cy="2469885"/>
          </a:xfrm>
          <a:prstGeom prst="rect">
            <a:avLst/>
          </a:prstGeom>
        </p:spPr>
        <p:txBody>
          <a:bodyPr anchor="t" rtlCol="false" tIns="0" lIns="0" bIns="0" rIns="0">
            <a:spAutoFit/>
          </a:bodyPr>
          <a:lstStyle/>
          <a:p>
            <a:pPr algn="ctr">
              <a:lnSpc>
                <a:spcPts val="4850"/>
              </a:lnSpc>
            </a:pPr>
            <a:r>
              <a:rPr lang="en-US" sz="5000" b="true">
                <a:solidFill>
                  <a:srgbClr val="592718"/>
                </a:solidFill>
                <a:latin typeface="Lora Bold"/>
                <a:ea typeface="Lora Bold"/>
                <a:cs typeface="Lora Bold"/>
                <a:sym typeface="Lora Bold"/>
              </a:rPr>
              <a:t>PENDEKATAN METODE DAN TEKNIK DALAM PEMBELAJARAN </a:t>
            </a:r>
            <a:r>
              <a:rPr lang="en-US" sz="5000" b="true">
                <a:solidFill>
                  <a:srgbClr val="592718"/>
                </a:solidFill>
                <a:latin typeface="Lora Bold"/>
                <a:ea typeface="Lora Bold"/>
                <a:cs typeface="Lora Bold"/>
                <a:sym typeface="Lora Bold"/>
              </a:rPr>
              <a:t>BAHASA DAN SASTRA INDONESIA DI SD</a:t>
            </a:r>
          </a:p>
        </p:txBody>
      </p:sp>
      <p:sp>
        <p:nvSpPr>
          <p:cNvPr name="Freeform 6" id="6"/>
          <p:cNvSpPr/>
          <p:nvPr/>
        </p:nvSpPr>
        <p:spPr>
          <a:xfrm flipH="false" flipV="false" rot="0">
            <a:off x="14492247" y="0"/>
            <a:ext cx="3795753" cy="3148894"/>
          </a:xfrm>
          <a:custGeom>
            <a:avLst/>
            <a:gdLst/>
            <a:ahLst/>
            <a:cxnLst/>
            <a:rect r="r" b="b" t="t" l="l"/>
            <a:pathLst>
              <a:path h="3148894" w="3795753">
                <a:moveTo>
                  <a:pt x="0" y="0"/>
                </a:moveTo>
                <a:lnTo>
                  <a:pt x="3795753" y="0"/>
                </a:lnTo>
                <a:lnTo>
                  <a:pt x="3795753" y="3148894"/>
                </a:lnTo>
                <a:lnTo>
                  <a:pt x="0" y="3148894"/>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7" id="7"/>
          <p:cNvSpPr/>
          <p:nvPr/>
        </p:nvSpPr>
        <p:spPr>
          <a:xfrm flipH="false" flipV="false" rot="0">
            <a:off x="0" y="6172200"/>
            <a:ext cx="2547747" cy="4114800"/>
          </a:xfrm>
          <a:custGeom>
            <a:avLst/>
            <a:gdLst/>
            <a:ahLst/>
            <a:cxnLst/>
            <a:rect r="r" b="b" t="t" l="l"/>
            <a:pathLst>
              <a:path h="4114800" w="2547747">
                <a:moveTo>
                  <a:pt x="0" y="0"/>
                </a:moveTo>
                <a:lnTo>
                  <a:pt x="2547747" y="0"/>
                </a:lnTo>
                <a:lnTo>
                  <a:pt x="2547747" y="4114800"/>
                </a:lnTo>
                <a:lnTo>
                  <a:pt x="0" y="4114800"/>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614659" y="-1054263"/>
            <a:ext cx="9758659" cy="12395525"/>
          </a:xfrm>
          <a:custGeom>
            <a:avLst/>
            <a:gdLst/>
            <a:ahLst/>
            <a:cxnLst/>
            <a:rect r="r" b="b" t="t" l="l"/>
            <a:pathLst>
              <a:path h="12395525" w="9758659">
                <a:moveTo>
                  <a:pt x="0" y="0"/>
                </a:moveTo>
                <a:lnTo>
                  <a:pt x="9758659" y="0"/>
                </a:lnTo>
                <a:lnTo>
                  <a:pt x="9758659" y="12395526"/>
                </a:lnTo>
                <a:lnTo>
                  <a:pt x="0" y="1239552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9124950" y="-1054263"/>
            <a:ext cx="9758659" cy="12395525"/>
          </a:xfrm>
          <a:custGeom>
            <a:avLst/>
            <a:gdLst/>
            <a:ahLst/>
            <a:cxnLst/>
            <a:rect r="r" b="b" t="t" l="l"/>
            <a:pathLst>
              <a:path h="12395525" w="9758659">
                <a:moveTo>
                  <a:pt x="0" y="0"/>
                </a:moveTo>
                <a:lnTo>
                  <a:pt x="9758659" y="0"/>
                </a:lnTo>
                <a:lnTo>
                  <a:pt x="9758659" y="12395526"/>
                </a:lnTo>
                <a:lnTo>
                  <a:pt x="0" y="1239552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4" id="4"/>
          <p:cNvGrpSpPr/>
          <p:nvPr/>
        </p:nvGrpSpPr>
        <p:grpSpPr>
          <a:xfrm rot="0">
            <a:off x="791737" y="1028700"/>
            <a:ext cx="16704527" cy="8229600"/>
            <a:chOff x="0" y="0"/>
            <a:chExt cx="4399546" cy="2167467"/>
          </a:xfrm>
        </p:grpSpPr>
        <p:sp>
          <p:nvSpPr>
            <p:cNvPr name="Freeform 5" id="5"/>
            <p:cNvSpPr/>
            <p:nvPr/>
          </p:nvSpPr>
          <p:spPr>
            <a:xfrm flipH="false" flipV="false" rot="0">
              <a:off x="0" y="0"/>
              <a:ext cx="4399546" cy="2167467"/>
            </a:xfrm>
            <a:custGeom>
              <a:avLst/>
              <a:gdLst/>
              <a:ahLst/>
              <a:cxnLst/>
              <a:rect r="r" b="b" t="t" l="l"/>
              <a:pathLst>
                <a:path h="2167467" w="4399546">
                  <a:moveTo>
                    <a:pt x="23637" y="0"/>
                  </a:moveTo>
                  <a:lnTo>
                    <a:pt x="4375910" y="0"/>
                  </a:lnTo>
                  <a:cubicBezTo>
                    <a:pt x="4388964" y="0"/>
                    <a:pt x="4399546" y="10582"/>
                    <a:pt x="4399546" y="23637"/>
                  </a:cubicBezTo>
                  <a:lnTo>
                    <a:pt x="4399546" y="2143830"/>
                  </a:lnTo>
                  <a:cubicBezTo>
                    <a:pt x="4399546" y="2156884"/>
                    <a:pt x="4388964" y="2167467"/>
                    <a:pt x="4375910" y="2167467"/>
                  </a:cubicBezTo>
                  <a:lnTo>
                    <a:pt x="23637" y="2167467"/>
                  </a:lnTo>
                  <a:cubicBezTo>
                    <a:pt x="10582" y="2167467"/>
                    <a:pt x="0" y="2156884"/>
                    <a:pt x="0" y="2143830"/>
                  </a:cubicBezTo>
                  <a:lnTo>
                    <a:pt x="0" y="23637"/>
                  </a:lnTo>
                  <a:cubicBezTo>
                    <a:pt x="0" y="10582"/>
                    <a:pt x="10582" y="0"/>
                    <a:pt x="23637" y="0"/>
                  </a:cubicBezTo>
                  <a:close/>
                </a:path>
              </a:pathLst>
            </a:custGeom>
            <a:solidFill>
              <a:srgbClr val="FFFDF8"/>
            </a:solidFill>
            <a:ln w="95250" cap="rnd">
              <a:solidFill>
                <a:srgbClr val="592718"/>
              </a:solidFill>
              <a:prstDash val="lgDash"/>
              <a:round/>
            </a:ln>
          </p:spPr>
        </p:sp>
        <p:sp>
          <p:nvSpPr>
            <p:cNvPr name="TextBox 6" id="6"/>
            <p:cNvSpPr txBox="true"/>
            <p:nvPr/>
          </p:nvSpPr>
          <p:spPr>
            <a:xfrm>
              <a:off x="0" y="-28575"/>
              <a:ext cx="4399546" cy="2196042"/>
            </a:xfrm>
            <a:prstGeom prst="rect">
              <a:avLst/>
            </a:prstGeom>
          </p:spPr>
          <p:txBody>
            <a:bodyPr anchor="ctr" rtlCol="false" tIns="50800" lIns="50800" bIns="50800" rIns="50800"/>
            <a:lstStyle/>
            <a:p>
              <a:pPr algn="ctr">
                <a:lnSpc>
                  <a:spcPts val="2659"/>
                </a:lnSpc>
                <a:spcBef>
                  <a:spcPct val="0"/>
                </a:spcBef>
              </a:pPr>
            </a:p>
          </p:txBody>
        </p:sp>
      </p:grpSp>
      <p:sp>
        <p:nvSpPr>
          <p:cNvPr name="Freeform 7" id="7"/>
          <p:cNvSpPr/>
          <p:nvPr/>
        </p:nvSpPr>
        <p:spPr>
          <a:xfrm flipH="true" flipV="true" rot="0">
            <a:off x="791737" y="1028700"/>
            <a:ext cx="7578090" cy="8229600"/>
          </a:xfrm>
          <a:custGeom>
            <a:avLst/>
            <a:gdLst/>
            <a:ahLst/>
            <a:cxnLst/>
            <a:rect r="r" b="b" t="t" l="l"/>
            <a:pathLst>
              <a:path h="8229600" w="7578090">
                <a:moveTo>
                  <a:pt x="7578090" y="8229600"/>
                </a:moveTo>
                <a:lnTo>
                  <a:pt x="0" y="8229600"/>
                </a:lnTo>
                <a:lnTo>
                  <a:pt x="0" y="0"/>
                </a:lnTo>
                <a:lnTo>
                  <a:pt x="7578090" y="0"/>
                </a:lnTo>
                <a:lnTo>
                  <a:pt x="7578090" y="822960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8" id="8"/>
          <p:cNvSpPr txBox="true"/>
          <p:nvPr/>
        </p:nvSpPr>
        <p:spPr>
          <a:xfrm rot="0">
            <a:off x="2729261" y="2449892"/>
            <a:ext cx="12561161" cy="1377883"/>
          </a:xfrm>
          <a:prstGeom prst="rect">
            <a:avLst/>
          </a:prstGeom>
        </p:spPr>
        <p:txBody>
          <a:bodyPr anchor="t" rtlCol="false" tIns="0" lIns="0" bIns="0" rIns="0">
            <a:spAutoFit/>
          </a:bodyPr>
          <a:lstStyle/>
          <a:p>
            <a:pPr algn="l">
              <a:lnSpc>
                <a:spcPts val="11200"/>
              </a:lnSpc>
            </a:pPr>
            <a:r>
              <a:rPr lang="en-US" sz="8000" b="true">
                <a:solidFill>
                  <a:srgbClr val="592718"/>
                </a:solidFill>
                <a:latin typeface="Lora Bold"/>
                <a:ea typeface="Lora Bold"/>
                <a:cs typeface="Lora Bold"/>
                <a:sym typeface="Lora Bold"/>
              </a:rPr>
              <a:t>ANGGOTA KELOMPOK 3</a:t>
            </a:r>
          </a:p>
        </p:txBody>
      </p:sp>
      <p:sp>
        <p:nvSpPr>
          <p:cNvPr name="Freeform 9" id="9"/>
          <p:cNvSpPr/>
          <p:nvPr/>
        </p:nvSpPr>
        <p:spPr>
          <a:xfrm flipH="false" flipV="false" rot="0">
            <a:off x="0" y="0"/>
            <a:ext cx="3887335" cy="3109868"/>
          </a:xfrm>
          <a:custGeom>
            <a:avLst/>
            <a:gdLst/>
            <a:ahLst/>
            <a:cxnLst/>
            <a:rect r="r" b="b" t="t" l="l"/>
            <a:pathLst>
              <a:path h="3109868" w="3887335">
                <a:moveTo>
                  <a:pt x="0" y="0"/>
                </a:moveTo>
                <a:lnTo>
                  <a:pt x="3887335" y="0"/>
                </a:lnTo>
                <a:lnTo>
                  <a:pt x="3887335" y="3109868"/>
                </a:lnTo>
                <a:lnTo>
                  <a:pt x="0" y="3109868"/>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10" id="10"/>
          <p:cNvSpPr/>
          <p:nvPr/>
        </p:nvSpPr>
        <p:spPr>
          <a:xfrm flipH="false" flipV="false" rot="0">
            <a:off x="11392046" y="1028700"/>
            <a:ext cx="5867254" cy="1273683"/>
          </a:xfrm>
          <a:custGeom>
            <a:avLst/>
            <a:gdLst/>
            <a:ahLst/>
            <a:cxnLst/>
            <a:rect r="r" b="b" t="t" l="l"/>
            <a:pathLst>
              <a:path h="1273683" w="5867254">
                <a:moveTo>
                  <a:pt x="0" y="0"/>
                </a:moveTo>
                <a:lnTo>
                  <a:pt x="5867254" y="0"/>
                </a:lnTo>
                <a:lnTo>
                  <a:pt x="5867254" y="1273683"/>
                </a:lnTo>
                <a:lnTo>
                  <a:pt x="0" y="1273683"/>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11" id="11"/>
          <p:cNvSpPr/>
          <p:nvPr/>
        </p:nvSpPr>
        <p:spPr>
          <a:xfrm flipH="false" flipV="false" rot="0">
            <a:off x="14906340" y="5790627"/>
            <a:ext cx="2784004" cy="4496373"/>
          </a:xfrm>
          <a:custGeom>
            <a:avLst/>
            <a:gdLst/>
            <a:ahLst/>
            <a:cxnLst/>
            <a:rect r="r" b="b" t="t" l="l"/>
            <a:pathLst>
              <a:path h="4496373" w="2784004">
                <a:moveTo>
                  <a:pt x="0" y="0"/>
                </a:moveTo>
                <a:lnTo>
                  <a:pt x="2784004" y="0"/>
                </a:lnTo>
                <a:lnTo>
                  <a:pt x="2784004" y="4496373"/>
                </a:lnTo>
                <a:lnTo>
                  <a:pt x="0" y="4496373"/>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TextBox 12" id="12"/>
          <p:cNvSpPr txBox="true"/>
          <p:nvPr/>
        </p:nvSpPr>
        <p:spPr>
          <a:xfrm rot="0">
            <a:off x="3791590" y="3052718"/>
            <a:ext cx="13467710" cy="3907394"/>
          </a:xfrm>
          <a:prstGeom prst="rect">
            <a:avLst/>
          </a:prstGeom>
        </p:spPr>
        <p:txBody>
          <a:bodyPr anchor="t" rtlCol="false" tIns="0" lIns="0" bIns="0" rIns="0">
            <a:spAutoFit/>
          </a:bodyPr>
          <a:lstStyle/>
          <a:p>
            <a:pPr algn="l">
              <a:lnSpc>
                <a:spcPts val="4759"/>
              </a:lnSpc>
              <a:spcBef>
                <a:spcPct val="0"/>
              </a:spcBef>
            </a:pPr>
          </a:p>
          <a:p>
            <a:pPr algn="l">
              <a:lnSpc>
                <a:spcPts val="4759"/>
              </a:lnSpc>
              <a:spcBef>
                <a:spcPct val="0"/>
              </a:spcBef>
            </a:pPr>
          </a:p>
          <a:p>
            <a:pPr algn="just">
              <a:lnSpc>
                <a:spcPts val="5459"/>
              </a:lnSpc>
              <a:spcBef>
                <a:spcPct val="0"/>
              </a:spcBef>
            </a:pPr>
            <a:r>
              <a:rPr lang="en-US" sz="3899">
                <a:solidFill>
                  <a:srgbClr val="592718"/>
                </a:solidFill>
                <a:latin typeface="Lora"/>
                <a:ea typeface="Lora"/>
                <a:cs typeface="Lora"/>
                <a:sym typeface="Lora"/>
              </a:rPr>
              <a:t>Annisya Anggreiny                 ( 2213053229 )</a:t>
            </a:r>
          </a:p>
          <a:p>
            <a:pPr algn="just">
              <a:lnSpc>
                <a:spcPts val="5459"/>
              </a:lnSpc>
              <a:spcBef>
                <a:spcPct val="0"/>
              </a:spcBef>
            </a:pPr>
            <a:r>
              <a:rPr lang="en-US" sz="3899">
                <a:solidFill>
                  <a:srgbClr val="592718"/>
                </a:solidFill>
                <a:latin typeface="Lora"/>
                <a:ea typeface="Lora"/>
                <a:cs typeface="Lora"/>
                <a:sym typeface="Lora"/>
              </a:rPr>
              <a:t>Putri Sahapani                        ( 2213053236 )</a:t>
            </a:r>
          </a:p>
          <a:p>
            <a:pPr algn="just">
              <a:lnSpc>
                <a:spcPts val="5459"/>
              </a:lnSpc>
              <a:spcBef>
                <a:spcPct val="0"/>
              </a:spcBef>
            </a:pPr>
            <a:r>
              <a:rPr lang="en-US" sz="3899">
                <a:solidFill>
                  <a:srgbClr val="592718"/>
                </a:solidFill>
                <a:latin typeface="Lora"/>
                <a:ea typeface="Lora"/>
                <a:cs typeface="Lora"/>
                <a:sym typeface="Lora"/>
              </a:rPr>
              <a:t>Ricky Surya Perdana              ( 2253053036)</a:t>
            </a:r>
          </a:p>
          <a:p>
            <a:pPr algn="just">
              <a:lnSpc>
                <a:spcPts val="5459"/>
              </a:lnSpc>
              <a:spcBef>
                <a:spcPct val="0"/>
              </a:spcBef>
            </a:pPr>
            <a:r>
              <a:rPr lang="en-US" sz="3899">
                <a:solidFill>
                  <a:srgbClr val="592718"/>
                </a:solidFill>
                <a:latin typeface="Lora"/>
                <a:ea typeface="Lora"/>
                <a:cs typeface="Lora"/>
                <a:sym typeface="Lora"/>
              </a:rPr>
              <a:t>Zakia Az’zahra Qurota’aini    ( 2213053028 )</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3169951" y="14034376"/>
            <a:ext cx="3348079" cy="3348079"/>
            <a:chOff x="0" y="0"/>
            <a:chExt cx="812800" cy="812800"/>
          </a:xfrm>
        </p:grpSpPr>
        <p:sp>
          <p:nvSpPr>
            <p:cNvPr name="Freeform 3" id="3"/>
            <p:cNvSpPr/>
            <p:nvPr/>
          </p:nvSpPr>
          <p:spPr>
            <a:xfrm flipH="false" flipV="false" rot="0">
              <a:off x="0" y="0"/>
              <a:ext cx="812800" cy="812800"/>
            </a:xfrm>
            <a:custGeom>
              <a:avLst/>
              <a:gdLst/>
              <a:ahLst/>
              <a:cxnLst/>
              <a:rect r="r" b="b" t="t" l="l"/>
              <a:pathLst>
                <a:path h="812800" w="812800">
                  <a:moveTo>
                    <a:pt x="53184" y="0"/>
                  </a:moveTo>
                  <a:lnTo>
                    <a:pt x="759616" y="0"/>
                  </a:lnTo>
                  <a:cubicBezTo>
                    <a:pt x="788989" y="0"/>
                    <a:pt x="812800" y="23811"/>
                    <a:pt x="812800" y="53184"/>
                  </a:cubicBezTo>
                  <a:lnTo>
                    <a:pt x="812800" y="759616"/>
                  </a:lnTo>
                  <a:cubicBezTo>
                    <a:pt x="812800" y="788989"/>
                    <a:pt x="788989" y="812800"/>
                    <a:pt x="759616" y="812800"/>
                  </a:cubicBezTo>
                  <a:lnTo>
                    <a:pt x="53184" y="812800"/>
                  </a:lnTo>
                  <a:cubicBezTo>
                    <a:pt x="23811" y="812800"/>
                    <a:pt x="0" y="788989"/>
                    <a:pt x="0" y="759616"/>
                  </a:cubicBezTo>
                  <a:lnTo>
                    <a:pt x="0" y="53184"/>
                  </a:lnTo>
                  <a:cubicBezTo>
                    <a:pt x="0" y="23811"/>
                    <a:pt x="23811" y="0"/>
                    <a:pt x="53184" y="0"/>
                  </a:cubicBezTo>
                  <a:close/>
                </a:path>
              </a:pathLst>
            </a:custGeom>
            <a:solidFill>
              <a:srgbClr val="000000">
                <a:alpha val="0"/>
              </a:srgbClr>
            </a:solidFill>
            <a:ln w="12700">
              <a:solidFill>
                <a:srgbClr val="000000"/>
              </a:solidFill>
            </a:ln>
          </p:spPr>
        </p:sp>
      </p:grpSp>
      <p:sp>
        <p:nvSpPr>
          <p:cNvPr name="Freeform 4" id="4"/>
          <p:cNvSpPr/>
          <p:nvPr/>
        </p:nvSpPr>
        <p:spPr>
          <a:xfrm flipH="false" flipV="false" rot="0">
            <a:off x="-614659" y="-1054263"/>
            <a:ext cx="9758659" cy="12395525"/>
          </a:xfrm>
          <a:custGeom>
            <a:avLst/>
            <a:gdLst/>
            <a:ahLst/>
            <a:cxnLst/>
            <a:rect r="r" b="b" t="t" l="l"/>
            <a:pathLst>
              <a:path h="12395525" w="9758659">
                <a:moveTo>
                  <a:pt x="0" y="0"/>
                </a:moveTo>
                <a:lnTo>
                  <a:pt x="9758659" y="0"/>
                </a:lnTo>
                <a:lnTo>
                  <a:pt x="9758659" y="12395526"/>
                </a:lnTo>
                <a:lnTo>
                  <a:pt x="0" y="1239552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 id="5"/>
          <p:cNvSpPr/>
          <p:nvPr/>
        </p:nvSpPr>
        <p:spPr>
          <a:xfrm flipH="false" flipV="false" rot="0">
            <a:off x="9124950" y="-1054263"/>
            <a:ext cx="9758659" cy="12395525"/>
          </a:xfrm>
          <a:custGeom>
            <a:avLst/>
            <a:gdLst/>
            <a:ahLst/>
            <a:cxnLst/>
            <a:rect r="r" b="b" t="t" l="l"/>
            <a:pathLst>
              <a:path h="12395525" w="9758659">
                <a:moveTo>
                  <a:pt x="0" y="0"/>
                </a:moveTo>
                <a:lnTo>
                  <a:pt x="9758659" y="0"/>
                </a:lnTo>
                <a:lnTo>
                  <a:pt x="9758659" y="12395526"/>
                </a:lnTo>
                <a:lnTo>
                  <a:pt x="0" y="1239552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6" id="6"/>
          <p:cNvGrpSpPr/>
          <p:nvPr/>
        </p:nvGrpSpPr>
        <p:grpSpPr>
          <a:xfrm rot="0">
            <a:off x="791737" y="1028700"/>
            <a:ext cx="16704527" cy="8229600"/>
            <a:chOff x="0" y="0"/>
            <a:chExt cx="4399546" cy="2167467"/>
          </a:xfrm>
        </p:grpSpPr>
        <p:sp>
          <p:nvSpPr>
            <p:cNvPr name="Freeform 7" id="7"/>
            <p:cNvSpPr/>
            <p:nvPr/>
          </p:nvSpPr>
          <p:spPr>
            <a:xfrm flipH="false" flipV="false" rot="0">
              <a:off x="0" y="0"/>
              <a:ext cx="4399546" cy="2167467"/>
            </a:xfrm>
            <a:custGeom>
              <a:avLst/>
              <a:gdLst/>
              <a:ahLst/>
              <a:cxnLst/>
              <a:rect r="r" b="b" t="t" l="l"/>
              <a:pathLst>
                <a:path h="2167467" w="4399546">
                  <a:moveTo>
                    <a:pt x="23637" y="0"/>
                  </a:moveTo>
                  <a:lnTo>
                    <a:pt x="4375910" y="0"/>
                  </a:lnTo>
                  <a:cubicBezTo>
                    <a:pt x="4388964" y="0"/>
                    <a:pt x="4399546" y="10582"/>
                    <a:pt x="4399546" y="23637"/>
                  </a:cubicBezTo>
                  <a:lnTo>
                    <a:pt x="4399546" y="2143830"/>
                  </a:lnTo>
                  <a:cubicBezTo>
                    <a:pt x="4399546" y="2156884"/>
                    <a:pt x="4388964" y="2167467"/>
                    <a:pt x="4375910" y="2167467"/>
                  </a:cubicBezTo>
                  <a:lnTo>
                    <a:pt x="23637" y="2167467"/>
                  </a:lnTo>
                  <a:cubicBezTo>
                    <a:pt x="10582" y="2167467"/>
                    <a:pt x="0" y="2156884"/>
                    <a:pt x="0" y="2143830"/>
                  </a:cubicBezTo>
                  <a:lnTo>
                    <a:pt x="0" y="23637"/>
                  </a:lnTo>
                  <a:cubicBezTo>
                    <a:pt x="0" y="10582"/>
                    <a:pt x="10582" y="0"/>
                    <a:pt x="23637" y="0"/>
                  </a:cubicBezTo>
                  <a:close/>
                </a:path>
              </a:pathLst>
            </a:custGeom>
            <a:solidFill>
              <a:srgbClr val="FFFDF8"/>
            </a:solidFill>
            <a:ln w="95250" cap="rnd">
              <a:solidFill>
                <a:srgbClr val="9D7147"/>
              </a:solidFill>
              <a:prstDash val="lgDash"/>
              <a:round/>
            </a:ln>
          </p:spPr>
        </p:sp>
        <p:sp>
          <p:nvSpPr>
            <p:cNvPr name="TextBox 8" id="8"/>
            <p:cNvSpPr txBox="true"/>
            <p:nvPr/>
          </p:nvSpPr>
          <p:spPr>
            <a:xfrm>
              <a:off x="0" y="-28575"/>
              <a:ext cx="4399546" cy="2196042"/>
            </a:xfrm>
            <a:prstGeom prst="rect">
              <a:avLst/>
            </a:prstGeom>
          </p:spPr>
          <p:txBody>
            <a:bodyPr anchor="ctr" rtlCol="false" tIns="50800" lIns="50800" bIns="50800" rIns="50800"/>
            <a:lstStyle/>
            <a:p>
              <a:pPr algn="ctr">
                <a:lnSpc>
                  <a:spcPts val="2659"/>
                </a:lnSpc>
                <a:spcBef>
                  <a:spcPct val="0"/>
                </a:spcBef>
              </a:pPr>
            </a:p>
          </p:txBody>
        </p:sp>
      </p:grpSp>
      <p:sp>
        <p:nvSpPr>
          <p:cNvPr name="Freeform 9" id="9"/>
          <p:cNvSpPr/>
          <p:nvPr/>
        </p:nvSpPr>
        <p:spPr>
          <a:xfrm flipH="true" flipV="true" rot="0">
            <a:off x="575310" y="1028700"/>
            <a:ext cx="7578090" cy="8229600"/>
          </a:xfrm>
          <a:custGeom>
            <a:avLst/>
            <a:gdLst/>
            <a:ahLst/>
            <a:cxnLst/>
            <a:rect r="r" b="b" t="t" l="l"/>
            <a:pathLst>
              <a:path h="8229600" w="7578090">
                <a:moveTo>
                  <a:pt x="7578090" y="8229600"/>
                </a:moveTo>
                <a:lnTo>
                  <a:pt x="0" y="8229600"/>
                </a:lnTo>
                <a:lnTo>
                  <a:pt x="0" y="0"/>
                </a:lnTo>
                <a:lnTo>
                  <a:pt x="7578090" y="0"/>
                </a:lnTo>
                <a:lnTo>
                  <a:pt x="7578090" y="822960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0" id="10"/>
          <p:cNvSpPr/>
          <p:nvPr/>
        </p:nvSpPr>
        <p:spPr>
          <a:xfrm flipH="false" flipV="false" rot="0">
            <a:off x="16448348" y="7565839"/>
            <a:ext cx="2095831" cy="3384922"/>
          </a:xfrm>
          <a:custGeom>
            <a:avLst/>
            <a:gdLst/>
            <a:ahLst/>
            <a:cxnLst/>
            <a:rect r="r" b="b" t="t" l="l"/>
            <a:pathLst>
              <a:path h="3384922" w="2095831">
                <a:moveTo>
                  <a:pt x="0" y="0"/>
                </a:moveTo>
                <a:lnTo>
                  <a:pt x="2095831" y="0"/>
                </a:lnTo>
                <a:lnTo>
                  <a:pt x="2095831" y="3384922"/>
                </a:lnTo>
                <a:lnTo>
                  <a:pt x="0" y="3384922"/>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11" id="11"/>
          <p:cNvSpPr/>
          <p:nvPr/>
        </p:nvSpPr>
        <p:spPr>
          <a:xfrm flipH="false" flipV="false" rot="0">
            <a:off x="15659270" y="0"/>
            <a:ext cx="2547747" cy="2381082"/>
          </a:xfrm>
          <a:custGeom>
            <a:avLst/>
            <a:gdLst/>
            <a:ahLst/>
            <a:cxnLst/>
            <a:rect r="r" b="b" t="t" l="l"/>
            <a:pathLst>
              <a:path h="2381082" w="2547747">
                <a:moveTo>
                  <a:pt x="0" y="0"/>
                </a:moveTo>
                <a:lnTo>
                  <a:pt x="2547747" y="0"/>
                </a:lnTo>
                <a:lnTo>
                  <a:pt x="2547747" y="2381082"/>
                </a:lnTo>
                <a:lnTo>
                  <a:pt x="0" y="2381082"/>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12" id="12"/>
          <p:cNvSpPr/>
          <p:nvPr/>
        </p:nvSpPr>
        <p:spPr>
          <a:xfrm flipH="false" flipV="false" rot="10304693">
            <a:off x="153483" y="150973"/>
            <a:ext cx="2269068" cy="2301675"/>
          </a:xfrm>
          <a:custGeom>
            <a:avLst/>
            <a:gdLst/>
            <a:ahLst/>
            <a:cxnLst/>
            <a:rect r="r" b="b" t="t" l="l"/>
            <a:pathLst>
              <a:path h="2301675" w="2269068">
                <a:moveTo>
                  <a:pt x="0" y="0"/>
                </a:moveTo>
                <a:lnTo>
                  <a:pt x="2269068" y="0"/>
                </a:lnTo>
                <a:lnTo>
                  <a:pt x="2269068" y="2301675"/>
                </a:lnTo>
                <a:lnTo>
                  <a:pt x="0" y="2301675"/>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Freeform 13" id="13"/>
          <p:cNvSpPr/>
          <p:nvPr/>
        </p:nvSpPr>
        <p:spPr>
          <a:xfrm flipH="false" flipV="false" rot="0">
            <a:off x="1288017" y="2986404"/>
            <a:ext cx="4356008" cy="1076297"/>
          </a:xfrm>
          <a:custGeom>
            <a:avLst/>
            <a:gdLst/>
            <a:ahLst/>
            <a:cxnLst/>
            <a:rect r="r" b="b" t="t" l="l"/>
            <a:pathLst>
              <a:path h="1076297" w="4356008">
                <a:moveTo>
                  <a:pt x="0" y="0"/>
                </a:moveTo>
                <a:lnTo>
                  <a:pt x="4356008" y="0"/>
                </a:lnTo>
                <a:lnTo>
                  <a:pt x="4356008" y="1076297"/>
                </a:lnTo>
                <a:lnTo>
                  <a:pt x="0" y="1076297"/>
                </a:lnTo>
                <a:lnTo>
                  <a:pt x="0" y="0"/>
                </a:lnTo>
                <a:close/>
              </a:path>
            </a:pathLst>
          </a:custGeom>
          <a:blipFill>
            <a:blip r:embed="rId12">
              <a:extLst>
                <a:ext uri="{96DAC541-7B7A-43D3-8B79-37D633B846F1}">
                  <asvg:svgBlip xmlns:asvg="http://schemas.microsoft.com/office/drawing/2016/SVG/main" r:embed="rId13"/>
                </a:ext>
              </a:extLst>
            </a:blip>
            <a:stretch>
              <a:fillRect l="0" t="0" r="0" b="0"/>
            </a:stretch>
          </a:blipFill>
        </p:spPr>
      </p:sp>
      <p:sp>
        <p:nvSpPr>
          <p:cNvPr name="TextBox 14" id="14"/>
          <p:cNvSpPr txBox="true"/>
          <p:nvPr/>
        </p:nvSpPr>
        <p:spPr>
          <a:xfrm rot="0">
            <a:off x="2426213" y="1469553"/>
            <a:ext cx="13435574" cy="2088952"/>
          </a:xfrm>
          <a:prstGeom prst="rect">
            <a:avLst/>
          </a:prstGeom>
        </p:spPr>
        <p:txBody>
          <a:bodyPr anchor="t" rtlCol="false" tIns="0" lIns="0" bIns="0" rIns="0">
            <a:spAutoFit/>
          </a:bodyPr>
          <a:lstStyle/>
          <a:p>
            <a:pPr algn="ctr">
              <a:lnSpc>
                <a:spcPts val="5599"/>
              </a:lnSpc>
            </a:pPr>
            <a:r>
              <a:rPr lang="en-US" sz="3999" b="true">
                <a:solidFill>
                  <a:srgbClr val="592718"/>
                </a:solidFill>
                <a:latin typeface="Lora Bold"/>
                <a:ea typeface="Lora Bold"/>
                <a:cs typeface="Lora Bold"/>
                <a:sym typeface="Lora Bold"/>
              </a:rPr>
              <a:t>Definisi Pendekatan Dan Jenis – Jenis Pendekatan Pembelajaran Bahasa Indonesia Di Sekolah Dasar </a:t>
            </a:r>
          </a:p>
          <a:p>
            <a:pPr algn="just">
              <a:lnSpc>
                <a:spcPts val="5599"/>
              </a:lnSpc>
            </a:pPr>
          </a:p>
        </p:txBody>
      </p:sp>
      <p:sp>
        <p:nvSpPr>
          <p:cNvPr name="Freeform 15" id="15"/>
          <p:cNvSpPr/>
          <p:nvPr/>
        </p:nvSpPr>
        <p:spPr>
          <a:xfrm flipH="false" flipV="false" rot="0">
            <a:off x="11505779" y="3020356"/>
            <a:ext cx="4356008" cy="1076297"/>
          </a:xfrm>
          <a:custGeom>
            <a:avLst/>
            <a:gdLst/>
            <a:ahLst/>
            <a:cxnLst/>
            <a:rect r="r" b="b" t="t" l="l"/>
            <a:pathLst>
              <a:path h="1076297" w="4356008">
                <a:moveTo>
                  <a:pt x="0" y="0"/>
                </a:moveTo>
                <a:lnTo>
                  <a:pt x="4356008" y="0"/>
                </a:lnTo>
                <a:lnTo>
                  <a:pt x="4356008" y="1076297"/>
                </a:lnTo>
                <a:lnTo>
                  <a:pt x="0" y="1076297"/>
                </a:lnTo>
                <a:lnTo>
                  <a:pt x="0" y="0"/>
                </a:lnTo>
                <a:close/>
              </a:path>
            </a:pathLst>
          </a:custGeom>
          <a:blipFill>
            <a:blip r:embed="rId12">
              <a:extLst>
                <a:ext uri="{96DAC541-7B7A-43D3-8B79-37D633B846F1}">
                  <asvg:svgBlip xmlns:asvg="http://schemas.microsoft.com/office/drawing/2016/SVG/main" r:embed="rId13"/>
                </a:ext>
              </a:extLst>
            </a:blip>
            <a:stretch>
              <a:fillRect l="0" t="0" r="0" b="0"/>
            </a:stretch>
          </a:blipFill>
        </p:spPr>
      </p:sp>
      <p:sp>
        <p:nvSpPr>
          <p:cNvPr name="TextBox 16" id="16"/>
          <p:cNvSpPr txBox="true"/>
          <p:nvPr/>
        </p:nvSpPr>
        <p:spPr>
          <a:xfrm rot="0">
            <a:off x="11626252" y="3270575"/>
            <a:ext cx="4356008" cy="412706"/>
          </a:xfrm>
          <a:prstGeom prst="rect">
            <a:avLst/>
          </a:prstGeom>
        </p:spPr>
        <p:txBody>
          <a:bodyPr anchor="t" rtlCol="false" tIns="0" lIns="0" bIns="0" rIns="0">
            <a:spAutoFit/>
          </a:bodyPr>
          <a:lstStyle/>
          <a:p>
            <a:pPr algn="ctr">
              <a:lnSpc>
                <a:spcPts val="3499"/>
              </a:lnSpc>
              <a:spcBef>
                <a:spcPct val="0"/>
              </a:spcBef>
            </a:pPr>
            <a:r>
              <a:rPr lang="en-US" b="true" sz="2499">
                <a:solidFill>
                  <a:srgbClr val="592718"/>
                </a:solidFill>
                <a:latin typeface="Lora Bold"/>
                <a:ea typeface="Lora Bold"/>
                <a:cs typeface="Lora Bold"/>
                <a:sym typeface="Lora Bold"/>
              </a:rPr>
              <a:t>Jenis-jenis pendekatan </a:t>
            </a:r>
          </a:p>
        </p:txBody>
      </p:sp>
      <p:sp>
        <p:nvSpPr>
          <p:cNvPr name="TextBox 17" id="17"/>
          <p:cNvSpPr txBox="true"/>
          <p:nvPr/>
        </p:nvSpPr>
        <p:spPr>
          <a:xfrm rot="0">
            <a:off x="1326117" y="3232475"/>
            <a:ext cx="4356008" cy="412706"/>
          </a:xfrm>
          <a:prstGeom prst="rect">
            <a:avLst/>
          </a:prstGeom>
        </p:spPr>
        <p:txBody>
          <a:bodyPr anchor="t" rtlCol="false" tIns="0" lIns="0" bIns="0" rIns="0">
            <a:spAutoFit/>
          </a:bodyPr>
          <a:lstStyle/>
          <a:p>
            <a:pPr algn="ctr">
              <a:lnSpc>
                <a:spcPts val="3499"/>
              </a:lnSpc>
              <a:spcBef>
                <a:spcPct val="0"/>
              </a:spcBef>
            </a:pPr>
            <a:r>
              <a:rPr lang="en-US" b="true" sz="2499">
                <a:solidFill>
                  <a:srgbClr val="592718"/>
                </a:solidFill>
                <a:latin typeface="Lora Bold"/>
                <a:ea typeface="Lora Bold"/>
                <a:cs typeface="Lora Bold"/>
                <a:sym typeface="Lora Bold"/>
              </a:rPr>
              <a:t>Definisi </a:t>
            </a:r>
            <a:r>
              <a:rPr lang="en-US" b="true" sz="2499">
                <a:solidFill>
                  <a:srgbClr val="592718"/>
                </a:solidFill>
                <a:latin typeface="Lora Bold"/>
                <a:ea typeface="Lora Bold"/>
                <a:cs typeface="Lora Bold"/>
                <a:sym typeface="Lora Bold"/>
              </a:rPr>
              <a:t>pendekatan </a:t>
            </a:r>
          </a:p>
        </p:txBody>
      </p:sp>
      <p:sp>
        <p:nvSpPr>
          <p:cNvPr name="TextBox 18" id="18"/>
          <p:cNvSpPr txBox="true"/>
          <p:nvPr/>
        </p:nvSpPr>
        <p:spPr>
          <a:xfrm rot="0">
            <a:off x="1283261" y="4464535"/>
            <a:ext cx="7841689" cy="3917553"/>
          </a:xfrm>
          <a:prstGeom prst="rect">
            <a:avLst/>
          </a:prstGeom>
        </p:spPr>
        <p:txBody>
          <a:bodyPr anchor="t" rtlCol="false" tIns="0" lIns="0" bIns="0" rIns="0">
            <a:spAutoFit/>
          </a:bodyPr>
          <a:lstStyle/>
          <a:p>
            <a:pPr algn="just">
              <a:lnSpc>
                <a:spcPts val="3499"/>
              </a:lnSpc>
              <a:spcBef>
                <a:spcPct val="0"/>
              </a:spcBef>
            </a:pPr>
            <a:r>
              <a:rPr lang="en-US" b="true" sz="2499">
                <a:solidFill>
                  <a:srgbClr val="592718"/>
                </a:solidFill>
                <a:latin typeface="Lora Bold"/>
                <a:ea typeface="Lora Bold"/>
                <a:cs typeface="Lora Bold"/>
                <a:sym typeface="Lora Bold"/>
              </a:rPr>
              <a:t>Pendekatan pembelajaran dapat diartikan sebagai titik tolak atau sudut pandang mengenai proses pembelajaran yang sifatnya umum, yang didalamnyamewadahi, menginspirasi, menguatkan, dan melatarbelakangi penentuan metode dan srategi pembelajaran tertentu. Dalam pembelajaran bahasa indonesia, pendekatan mengacu pada serangkaian asumsi yang saling terkait mengenai hakikat bahasa dan pengajaran bahasa. </a:t>
            </a:r>
            <a:r>
              <a:rPr lang="en-US" b="true" sz="2499">
                <a:solidFill>
                  <a:srgbClr val="592718"/>
                </a:solidFill>
                <a:latin typeface="Lora Bold"/>
                <a:ea typeface="Lora Bold"/>
                <a:cs typeface="Lora Bold"/>
                <a:sym typeface="Lora Bold"/>
              </a:rPr>
              <a:t> </a:t>
            </a:r>
          </a:p>
        </p:txBody>
      </p:sp>
      <p:sp>
        <p:nvSpPr>
          <p:cNvPr name="TextBox 19" id="19"/>
          <p:cNvSpPr txBox="true"/>
          <p:nvPr/>
        </p:nvSpPr>
        <p:spPr>
          <a:xfrm rot="0">
            <a:off x="11431736" y="4464535"/>
            <a:ext cx="5145086" cy="4793765"/>
          </a:xfrm>
          <a:prstGeom prst="rect">
            <a:avLst/>
          </a:prstGeom>
        </p:spPr>
        <p:txBody>
          <a:bodyPr anchor="t" rtlCol="false" tIns="0" lIns="0" bIns="0" rIns="0">
            <a:spAutoFit/>
          </a:bodyPr>
          <a:lstStyle/>
          <a:p>
            <a:pPr algn="l" marL="539746" indent="-269873" lvl="1">
              <a:lnSpc>
                <a:spcPts val="3499"/>
              </a:lnSpc>
              <a:buAutoNum type="arabicPeriod" startAt="1"/>
            </a:pPr>
            <a:r>
              <a:rPr lang="en-US" b="true" sz="2499">
                <a:solidFill>
                  <a:srgbClr val="592718"/>
                </a:solidFill>
                <a:latin typeface="Lora Bold"/>
                <a:ea typeface="Lora Bold"/>
                <a:cs typeface="Lora Bold"/>
                <a:sym typeface="Lora Bold"/>
              </a:rPr>
              <a:t>Pendekatan Struktur</a:t>
            </a:r>
          </a:p>
          <a:p>
            <a:pPr algn="l" marL="539746" indent="-269873" lvl="1">
              <a:lnSpc>
                <a:spcPts val="3499"/>
              </a:lnSpc>
              <a:buAutoNum type="arabicPeriod" startAt="1"/>
            </a:pPr>
            <a:r>
              <a:rPr lang="en-US" b="true" sz="2499">
                <a:solidFill>
                  <a:srgbClr val="592718"/>
                </a:solidFill>
                <a:latin typeface="Lora Bold"/>
                <a:ea typeface="Lora Bold"/>
                <a:cs typeface="Lora Bold"/>
                <a:sym typeface="Lora Bold"/>
              </a:rPr>
              <a:t>Pendekatan Komunikatif</a:t>
            </a:r>
          </a:p>
          <a:p>
            <a:pPr algn="l" marL="539746" indent="-269873" lvl="1">
              <a:lnSpc>
                <a:spcPts val="3499"/>
              </a:lnSpc>
              <a:buAutoNum type="arabicPeriod" startAt="1"/>
            </a:pPr>
            <a:r>
              <a:rPr lang="en-US" b="true" sz="2499">
                <a:solidFill>
                  <a:srgbClr val="592718"/>
                </a:solidFill>
                <a:latin typeface="Lora Bold"/>
                <a:ea typeface="Lora Bold"/>
                <a:cs typeface="Lora Bold"/>
                <a:sym typeface="Lora Bold"/>
              </a:rPr>
              <a:t>Pendekatan Terpadu</a:t>
            </a:r>
          </a:p>
          <a:p>
            <a:pPr algn="l" marL="539746" indent="-269873" lvl="1">
              <a:lnSpc>
                <a:spcPts val="3499"/>
              </a:lnSpc>
              <a:buAutoNum type="arabicPeriod" startAt="1"/>
            </a:pPr>
            <a:r>
              <a:rPr lang="en-US" b="true" sz="2499">
                <a:solidFill>
                  <a:srgbClr val="592718"/>
                </a:solidFill>
                <a:latin typeface="Lora Bold"/>
                <a:ea typeface="Lora Bold"/>
                <a:cs typeface="Lora Bold"/>
                <a:sym typeface="Lora Bold"/>
              </a:rPr>
              <a:t>Pendekatan Whole Language</a:t>
            </a:r>
          </a:p>
          <a:p>
            <a:pPr algn="l" marL="539746" indent="-269873" lvl="1">
              <a:lnSpc>
                <a:spcPts val="3499"/>
              </a:lnSpc>
              <a:buAutoNum type="arabicPeriod" startAt="1"/>
            </a:pPr>
            <a:r>
              <a:rPr lang="en-US" b="true" sz="2499">
                <a:solidFill>
                  <a:srgbClr val="592718"/>
                </a:solidFill>
                <a:latin typeface="Lora Bold"/>
                <a:ea typeface="Lora Bold"/>
                <a:cs typeface="Lora Bold"/>
                <a:sym typeface="Lora Bold"/>
              </a:rPr>
              <a:t>Pendekatan Tujuan</a:t>
            </a:r>
          </a:p>
          <a:p>
            <a:pPr algn="l" marL="539746" indent="-269873" lvl="1">
              <a:lnSpc>
                <a:spcPts val="3499"/>
              </a:lnSpc>
              <a:buAutoNum type="arabicPeriod" startAt="1"/>
            </a:pPr>
            <a:r>
              <a:rPr lang="en-US" b="true" sz="2499">
                <a:solidFill>
                  <a:srgbClr val="592718"/>
                </a:solidFill>
                <a:latin typeface="Lora Bold"/>
                <a:ea typeface="Lora Bold"/>
                <a:cs typeface="Lora Bold"/>
                <a:sym typeface="Lora Bold"/>
              </a:rPr>
              <a:t>Pendekatan Fungsional</a:t>
            </a:r>
          </a:p>
          <a:p>
            <a:pPr algn="l" marL="539746" indent="-269873" lvl="1">
              <a:lnSpc>
                <a:spcPts val="3499"/>
              </a:lnSpc>
              <a:buAutoNum type="arabicPeriod" startAt="1"/>
            </a:pPr>
            <a:r>
              <a:rPr lang="en-US" b="true" sz="2499">
                <a:solidFill>
                  <a:srgbClr val="592718"/>
                </a:solidFill>
                <a:latin typeface="Lora Bold"/>
                <a:ea typeface="Lora Bold"/>
                <a:cs typeface="Lora Bold"/>
                <a:sym typeface="Lora Bold"/>
              </a:rPr>
              <a:t>Pendekatan Kontekstual</a:t>
            </a:r>
          </a:p>
          <a:p>
            <a:pPr algn="l" marL="539746" indent="-269873" lvl="1">
              <a:lnSpc>
                <a:spcPts val="3499"/>
              </a:lnSpc>
              <a:buAutoNum type="arabicPeriod" startAt="1"/>
            </a:pPr>
            <a:r>
              <a:rPr lang="en-US" b="true" sz="2499">
                <a:solidFill>
                  <a:srgbClr val="592718"/>
                </a:solidFill>
                <a:latin typeface="Lora Bold"/>
                <a:ea typeface="Lora Bold"/>
                <a:cs typeface="Lora Bold"/>
                <a:sym typeface="Lora Bold"/>
              </a:rPr>
              <a:t>Pendekatan Keterampilan Proses</a:t>
            </a:r>
          </a:p>
          <a:p>
            <a:pPr algn="l">
              <a:lnSpc>
                <a:spcPts val="3499"/>
              </a:lnSpc>
            </a:pPr>
          </a:p>
          <a:p>
            <a:pPr algn="just">
              <a:lnSpc>
                <a:spcPts val="3499"/>
              </a:lnSpc>
              <a:spcBef>
                <a:spcPct val="0"/>
              </a:spcBef>
            </a:pP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614659" y="-1054263"/>
            <a:ext cx="9758659" cy="12395525"/>
          </a:xfrm>
          <a:custGeom>
            <a:avLst/>
            <a:gdLst/>
            <a:ahLst/>
            <a:cxnLst/>
            <a:rect r="r" b="b" t="t" l="l"/>
            <a:pathLst>
              <a:path h="12395525" w="9758659">
                <a:moveTo>
                  <a:pt x="0" y="0"/>
                </a:moveTo>
                <a:lnTo>
                  <a:pt x="9758659" y="0"/>
                </a:lnTo>
                <a:lnTo>
                  <a:pt x="9758659" y="12395526"/>
                </a:lnTo>
                <a:lnTo>
                  <a:pt x="0" y="1239552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9124950" y="-1054263"/>
            <a:ext cx="9758659" cy="12395525"/>
          </a:xfrm>
          <a:custGeom>
            <a:avLst/>
            <a:gdLst/>
            <a:ahLst/>
            <a:cxnLst/>
            <a:rect r="r" b="b" t="t" l="l"/>
            <a:pathLst>
              <a:path h="12395525" w="9758659">
                <a:moveTo>
                  <a:pt x="0" y="0"/>
                </a:moveTo>
                <a:lnTo>
                  <a:pt x="9758659" y="0"/>
                </a:lnTo>
                <a:lnTo>
                  <a:pt x="9758659" y="12395526"/>
                </a:lnTo>
                <a:lnTo>
                  <a:pt x="0" y="1239552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4" id="4"/>
          <p:cNvGrpSpPr/>
          <p:nvPr/>
        </p:nvGrpSpPr>
        <p:grpSpPr>
          <a:xfrm rot="0">
            <a:off x="791737" y="1028700"/>
            <a:ext cx="16704527" cy="8229600"/>
            <a:chOff x="0" y="0"/>
            <a:chExt cx="4399546" cy="2167467"/>
          </a:xfrm>
        </p:grpSpPr>
        <p:sp>
          <p:nvSpPr>
            <p:cNvPr name="Freeform 5" id="5"/>
            <p:cNvSpPr/>
            <p:nvPr/>
          </p:nvSpPr>
          <p:spPr>
            <a:xfrm flipH="false" flipV="false" rot="0">
              <a:off x="0" y="0"/>
              <a:ext cx="4399546" cy="2167467"/>
            </a:xfrm>
            <a:custGeom>
              <a:avLst/>
              <a:gdLst/>
              <a:ahLst/>
              <a:cxnLst/>
              <a:rect r="r" b="b" t="t" l="l"/>
              <a:pathLst>
                <a:path h="2167467" w="4399546">
                  <a:moveTo>
                    <a:pt x="23637" y="0"/>
                  </a:moveTo>
                  <a:lnTo>
                    <a:pt x="4375910" y="0"/>
                  </a:lnTo>
                  <a:cubicBezTo>
                    <a:pt x="4388964" y="0"/>
                    <a:pt x="4399546" y="10582"/>
                    <a:pt x="4399546" y="23637"/>
                  </a:cubicBezTo>
                  <a:lnTo>
                    <a:pt x="4399546" y="2143830"/>
                  </a:lnTo>
                  <a:cubicBezTo>
                    <a:pt x="4399546" y="2156884"/>
                    <a:pt x="4388964" y="2167467"/>
                    <a:pt x="4375910" y="2167467"/>
                  </a:cubicBezTo>
                  <a:lnTo>
                    <a:pt x="23637" y="2167467"/>
                  </a:lnTo>
                  <a:cubicBezTo>
                    <a:pt x="10582" y="2167467"/>
                    <a:pt x="0" y="2156884"/>
                    <a:pt x="0" y="2143830"/>
                  </a:cubicBezTo>
                  <a:lnTo>
                    <a:pt x="0" y="23637"/>
                  </a:lnTo>
                  <a:cubicBezTo>
                    <a:pt x="0" y="10582"/>
                    <a:pt x="10582" y="0"/>
                    <a:pt x="23637" y="0"/>
                  </a:cubicBezTo>
                  <a:close/>
                </a:path>
              </a:pathLst>
            </a:custGeom>
            <a:solidFill>
              <a:srgbClr val="FFFDF8"/>
            </a:solidFill>
            <a:ln w="95250" cap="rnd">
              <a:solidFill>
                <a:srgbClr val="592718"/>
              </a:solidFill>
              <a:prstDash val="lgDash"/>
              <a:round/>
            </a:ln>
          </p:spPr>
        </p:sp>
        <p:sp>
          <p:nvSpPr>
            <p:cNvPr name="TextBox 6" id="6"/>
            <p:cNvSpPr txBox="true"/>
            <p:nvPr/>
          </p:nvSpPr>
          <p:spPr>
            <a:xfrm>
              <a:off x="0" y="-28575"/>
              <a:ext cx="4399546" cy="2196042"/>
            </a:xfrm>
            <a:prstGeom prst="rect">
              <a:avLst/>
            </a:prstGeom>
          </p:spPr>
          <p:txBody>
            <a:bodyPr anchor="ctr" rtlCol="false" tIns="50800" lIns="50800" bIns="50800" rIns="50800"/>
            <a:lstStyle/>
            <a:p>
              <a:pPr algn="ctr">
                <a:lnSpc>
                  <a:spcPts val="2659"/>
                </a:lnSpc>
                <a:spcBef>
                  <a:spcPct val="0"/>
                </a:spcBef>
              </a:pPr>
            </a:p>
          </p:txBody>
        </p:sp>
      </p:grpSp>
      <p:sp>
        <p:nvSpPr>
          <p:cNvPr name="Freeform 7" id="7"/>
          <p:cNvSpPr/>
          <p:nvPr/>
        </p:nvSpPr>
        <p:spPr>
          <a:xfrm flipH="true" flipV="true" rot="-5400000">
            <a:off x="-1532385" y="1592342"/>
            <a:ext cx="10287000" cy="7102316"/>
          </a:xfrm>
          <a:custGeom>
            <a:avLst/>
            <a:gdLst/>
            <a:ahLst/>
            <a:cxnLst/>
            <a:rect r="r" b="b" t="t" l="l"/>
            <a:pathLst>
              <a:path h="7102316" w="10287000">
                <a:moveTo>
                  <a:pt x="10287000" y="7102316"/>
                </a:moveTo>
                <a:lnTo>
                  <a:pt x="0" y="7102316"/>
                </a:lnTo>
                <a:lnTo>
                  <a:pt x="0" y="0"/>
                </a:lnTo>
                <a:lnTo>
                  <a:pt x="10287000" y="0"/>
                </a:lnTo>
                <a:lnTo>
                  <a:pt x="10287000" y="7102316"/>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8" id="8"/>
          <p:cNvSpPr txBox="true"/>
          <p:nvPr/>
        </p:nvSpPr>
        <p:spPr>
          <a:xfrm rot="0">
            <a:off x="1212343" y="1425063"/>
            <a:ext cx="15863315" cy="1384168"/>
          </a:xfrm>
          <a:prstGeom prst="rect">
            <a:avLst/>
          </a:prstGeom>
        </p:spPr>
        <p:txBody>
          <a:bodyPr anchor="t" rtlCol="false" tIns="0" lIns="0" bIns="0" rIns="0">
            <a:spAutoFit/>
          </a:bodyPr>
          <a:lstStyle/>
          <a:p>
            <a:pPr algn="ctr">
              <a:lnSpc>
                <a:spcPts val="5599"/>
              </a:lnSpc>
            </a:pPr>
            <a:r>
              <a:rPr lang="en-US" sz="3999" b="true">
                <a:solidFill>
                  <a:srgbClr val="592718"/>
                </a:solidFill>
                <a:latin typeface="Lora Bold"/>
                <a:ea typeface="Lora Bold"/>
                <a:cs typeface="Lora Bold"/>
                <a:sym typeface="Lora Bold"/>
              </a:rPr>
              <a:t>Definisi Metode Dan Jenis – Jenis Metode Pembelajaran Bahasa Indonesia Di </a:t>
            </a:r>
            <a:r>
              <a:rPr lang="en-US" sz="3999" b="true">
                <a:solidFill>
                  <a:srgbClr val="592718"/>
                </a:solidFill>
                <a:latin typeface="Lora Bold"/>
                <a:ea typeface="Lora Bold"/>
                <a:cs typeface="Lora Bold"/>
                <a:sym typeface="Lora Bold"/>
              </a:rPr>
              <a:t>Sekolah Dasar </a:t>
            </a:r>
          </a:p>
        </p:txBody>
      </p:sp>
      <p:sp>
        <p:nvSpPr>
          <p:cNvPr name="Freeform 9" id="9"/>
          <p:cNvSpPr/>
          <p:nvPr/>
        </p:nvSpPr>
        <p:spPr>
          <a:xfrm flipH="false" flipV="false" rot="0">
            <a:off x="16752019" y="8674421"/>
            <a:ext cx="1535981" cy="1612579"/>
          </a:xfrm>
          <a:custGeom>
            <a:avLst/>
            <a:gdLst/>
            <a:ahLst/>
            <a:cxnLst/>
            <a:rect r="r" b="b" t="t" l="l"/>
            <a:pathLst>
              <a:path h="1612579" w="1535981">
                <a:moveTo>
                  <a:pt x="0" y="0"/>
                </a:moveTo>
                <a:lnTo>
                  <a:pt x="1535981" y="0"/>
                </a:lnTo>
                <a:lnTo>
                  <a:pt x="1535981" y="1612579"/>
                </a:lnTo>
                <a:lnTo>
                  <a:pt x="0" y="1612579"/>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10" id="10"/>
          <p:cNvSpPr/>
          <p:nvPr/>
        </p:nvSpPr>
        <p:spPr>
          <a:xfrm flipH="false" flipV="false" rot="0">
            <a:off x="1433111" y="3051294"/>
            <a:ext cx="4356008" cy="1076297"/>
          </a:xfrm>
          <a:custGeom>
            <a:avLst/>
            <a:gdLst/>
            <a:ahLst/>
            <a:cxnLst/>
            <a:rect r="r" b="b" t="t" l="l"/>
            <a:pathLst>
              <a:path h="1076297" w="4356008">
                <a:moveTo>
                  <a:pt x="0" y="0"/>
                </a:moveTo>
                <a:lnTo>
                  <a:pt x="4356008" y="0"/>
                </a:lnTo>
                <a:lnTo>
                  <a:pt x="4356008" y="1076297"/>
                </a:lnTo>
                <a:lnTo>
                  <a:pt x="0" y="1076297"/>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TextBox 11" id="11"/>
          <p:cNvSpPr txBox="true"/>
          <p:nvPr/>
        </p:nvSpPr>
        <p:spPr>
          <a:xfrm rot="0">
            <a:off x="1876918" y="3305793"/>
            <a:ext cx="3104565" cy="412706"/>
          </a:xfrm>
          <a:prstGeom prst="rect">
            <a:avLst/>
          </a:prstGeom>
        </p:spPr>
        <p:txBody>
          <a:bodyPr anchor="t" rtlCol="false" tIns="0" lIns="0" bIns="0" rIns="0">
            <a:spAutoFit/>
          </a:bodyPr>
          <a:lstStyle/>
          <a:p>
            <a:pPr algn="ctr">
              <a:lnSpc>
                <a:spcPts val="3499"/>
              </a:lnSpc>
              <a:spcBef>
                <a:spcPct val="0"/>
              </a:spcBef>
            </a:pPr>
            <a:r>
              <a:rPr lang="en-US" b="true" sz="2499">
                <a:solidFill>
                  <a:srgbClr val="592718"/>
                </a:solidFill>
                <a:latin typeface="Lora Bold"/>
                <a:ea typeface="Lora Bold"/>
                <a:cs typeface="Lora Bold"/>
                <a:sym typeface="Lora Bold"/>
              </a:rPr>
              <a:t>Definisi Metode</a:t>
            </a:r>
          </a:p>
        </p:txBody>
      </p:sp>
      <p:sp>
        <p:nvSpPr>
          <p:cNvPr name="TextBox 12" id="12"/>
          <p:cNvSpPr txBox="true"/>
          <p:nvPr/>
        </p:nvSpPr>
        <p:spPr>
          <a:xfrm rot="0">
            <a:off x="1193293" y="4445853"/>
            <a:ext cx="7061194" cy="4586512"/>
          </a:xfrm>
          <a:prstGeom prst="rect">
            <a:avLst/>
          </a:prstGeom>
        </p:spPr>
        <p:txBody>
          <a:bodyPr anchor="t" rtlCol="false" tIns="0" lIns="0" bIns="0" rIns="0">
            <a:spAutoFit/>
          </a:bodyPr>
          <a:lstStyle/>
          <a:p>
            <a:pPr algn="just">
              <a:lnSpc>
                <a:spcPts val="3359"/>
              </a:lnSpc>
              <a:spcBef>
                <a:spcPct val="0"/>
              </a:spcBef>
            </a:pPr>
            <a:r>
              <a:rPr lang="en-US" b="true" sz="2400">
                <a:solidFill>
                  <a:srgbClr val="592718"/>
                </a:solidFill>
                <a:latin typeface="Lora Bold"/>
                <a:ea typeface="Lora Bold"/>
                <a:cs typeface="Lora Bold"/>
                <a:sym typeface="Lora Bold"/>
              </a:rPr>
              <a:t>Menurut Nana Sudjana (2005:76), metode pembelajaran memiliki pengertian sebagai cara yang digunakan seorang pendidik dalam menjalankan fungsinya berinteraksi dengan anak didiknya pada saat proses pembelajaran berlangsung. Sedangkan menurut M. Sobri Sutikno (2009:88), metode pembelajaran merupakan cara-cara menyajikan materi pelajaran yang dilakukan oleh pendidik agar terjadi proses pembelajaran pada diri peserta didik dalam upaya mencapai tujuan. </a:t>
            </a:r>
          </a:p>
        </p:txBody>
      </p:sp>
      <p:sp>
        <p:nvSpPr>
          <p:cNvPr name="Freeform 13" id="13"/>
          <p:cNvSpPr/>
          <p:nvPr/>
        </p:nvSpPr>
        <p:spPr>
          <a:xfrm flipH="false" flipV="false" rot="0">
            <a:off x="11200991" y="3041769"/>
            <a:ext cx="4356008" cy="1076297"/>
          </a:xfrm>
          <a:custGeom>
            <a:avLst/>
            <a:gdLst/>
            <a:ahLst/>
            <a:cxnLst/>
            <a:rect r="r" b="b" t="t" l="l"/>
            <a:pathLst>
              <a:path h="1076297" w="4356008">
                <a:moveTo>
                  <a:pt x="0" y="0"/>
                </a:moveTo>
                <a:lnTo>
                  <a:pt x="4356008" y="0"/>
                </a:lnTo>
                <a:lnTo>
                  <a:pt x="4356008" y="1076297"/>
                </a:lnTo>
                <a:lnTo>
                  <a:pt x="0" y="1076297"/>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TextBox 14" id="14"/>
          <p:cNvSpPr txBox="true"/>
          <p:nvPr/>
        </p:nvSpPr>
        <p:spPr>
          <a:xfrm rot="0">
            <a:off x="11748749" y="3305793"/>
            <a:ext cx="3260492" cy="412706"/>
          </a:xfrm>
          <a:prstGeom prst="rect">
            <a:avLst/>
          </a:prstGeom>
        </p:spPr>
        <p:txBody>
          <a:bodyPr anchor="t" rtlCol="false" tIns="0" lIns="0" bIns="0" rIns="0">
            <a:spAutoFit/>
          </a:bodyPr>
          <a:lstStyle/>
          <a:p>
            <a:pPr algn="ctr">
              <a:lnSpc>
                <a:spcPts val="3499"/>
              </a:lnSpc>
              <a:spcBef>
                <a:spcPct val="0"/>
              </a:spcBef>
            </a:pPr>
            <a:r>
              <a:rPr lang="en-US" b="true" sz="2499">
                <a:solidFill>
                  <a:srgbClr val="592718"/>
                </a:solidFill>
                <a:latin typeface="Lora Bold"/>
                <a:ea typeface="Lora Bold"/>
                <a:cs typeface="Lora Bold"/>
                <a:sym typeface="Lora Bold"/>
              </a:rPr>
              <a:t>Jenis - Jenis </a:t>
            </a:r>
            <a:r>
              <a:rPr lang="en-US" b="true" sz="2499">
                <a:solidFill>
                  <a:srgbClr val="592718"/>
                </a:solidFill>
                <a:latin typeface="Lora Bold"/>
                <a:ea typeface="Lora Bold"/>
                <a:cs typeface="Lora Bold"/>
                <a:sym typeface="Lora Bold"/>
              </a:rPr>
              <a:t> Metode</a:t>
            </a:r>
          </a:p>
        </p:txBody>
      </p:sp>
      <p:sp>
        <p:nvSpPr>
          <p:cNvPr name="TextBox 15" id="15"/>
          <p:cNvSpPr txBox="true"/>
          <p:nvPr/>
        </p:nvSpPr>
        <p:spPr>
          <a:xfrm rot="0">
            <a:off x="11025987" y="4445853"/>
            <a:ext cx="6713568" cy="4586512"/>
          </a:xfrm>
          <a:prstGeom prst="rect">
            <a:avLst/>
          </a:prstGeom>
        </p:spPr>
        <p:txBody>
          <a:bodyPr anchor="t" rtlCol="false" tIns="0" lIns="0" bIns="0" rIns="0">
            <a:spAutoFit/>
          </a:bodyPr>
          <a:lstStyle/>
          <a:p>
            <a:pPr algn="l" marL="518160" indent="-259080" lvl="1">
              <a:lnSpc>
                <a:spcPts val="3359"/>
              </a:lnSpc>
              <a:buAutoNum type="arabicPeriod" startAt="1"/>
            </a:pPr>
            <a:r>
              <a:rPr lang="en-US" b="true" sz="2400">
                <a:solidFill>
                  <a:srgbClr val="592718"/>
                </a:solidFill>
                <a:latin typeface="Lora Bold"/>
                <a:ea typeface="Lora Bold"/>
                <a:cs typeface="Lora Bold"/>
                <a:sym typeface="Lora Bold"/>
              </a:rPr>
              <a:t>Metode Audiolingual </a:t>
            </a:r>
          </a:p>
          <a:p>
            <a:pPr algn="l" marL="518160" indent="-259080" lvl="1">
              <a:lnSpc>
                <a:spcPts val="3359"/>
              </a:lnSpc>
              <a:buAutoNum type="arabicPeriod" startAt="1"/>
            </a:pPr>
            <a:r>
              <a:rPr lang="en-US" b="true" sz="2400">
                <a:solidFill>
                  <a:srgbClr val="592718"/>
                </a:solidFill>
                <a:latin typeface="Lora Bold"/>
                <a:ea typeface="Lora Bold"/>
                <a:cs typeface="Lora Bold"/>
                <a:sym typeface="Lora Bold"/>
              </a:rPr>
              <a:t>Metode Komunikatif </a:t>
            </a:r>
          </a:p>
          <a:p>
            <a:pPr algn="l" marL="518160" indent="-259080" lvl="1">
              <a:lnSpc>
                <a:spcPts val="3359"/>
              </a:lnSpc>
              <a:buAutoNum type="arabicPeriod" startAt="1"/>
            </a:pPr>
            <a:r>
              <a:rPr lang="en-US" b="true" sz="2400">
                <a:solidFill>
                  <a:srgbClr val="592718"/>
                </a:solidFill>
                <a:latin typeface="Lora Bold"/>
                <a:ea typeface="Lora Bold"/>
                <a:cs typeface="Lora Bold"/>
                <a:sym typeface="Lora Bold"/>
              </a:rPr>
              <a:t>Metode Produktif</a:t>
            </a:r>
          </a:p>
          <a:p>
            <a:pPr algn="l" marL="518160" indent="-259080" lvl="1">
              <a:lnSpc>
                <a:spcPts val="3359"/>
              </a:lnSpc>
              <a:buAutoNum type="arabicPeriod" startAt="1"/>
            </a:pPr>
            <a:r>
              <a:rPr lang="en-US" b="true" sz="2400">
                <a:solidFill>
                  <a:srgbClr val="592718"/>
                </a:solidFill>
                <a:latin typeface="Lora Bold"/>
                <a:ea typeface="Lora Bold"/>
                <a:cs typeface="Lora Bold"/>
                <a:sym typeface="Lora Bold"/>
              </a:rPr>
              <a:t>Metode Langsung </a:t>
            </a:r>
          </a:p>
          <a:p>
            <a:pPr algn="l" marL="518160" indent="-259080" lvl="1">
              <a:lnSpc>
                <a:spcPts val="3359"/>
              </a:lnSpc>
              <a:buAutoNum type="arabicPeriod" startAt="1"/>
            </a:pPr>
            <a:r>
              <a:rPr lang="en-US" b="true" sz="2400">
                <a:solidFill>
                  <a:srgbClr val="592718"/>
                </a:solidFill>
                <a:latin typeface="Lora Bold"/>
                <a:ea typeface="Lora Bold"/>
                <a:cs typeface="Lora Bold"/>
                <a:sym typeface="Lora Bold"/>
              </a:rPr>
              <a:t>Metode Partisipatori </a:t>
            </a:r>
          </a:p>
          <a:p>
            <a:pPr algn="l" marL="518160" indent="-259080" lvl="1">
              <a:lnSpc>
                <a:spcPts val="3359"/>
              </a:lnSpc>
              <a:buAutoNum type="arabicPeriod" startAt="1"/>
            </a:pPr>
            <a:r>
              <a:rPr lang="en-US" b="true" sz="2400">
                <a:solidFill>
                  <a:srgbClr val="592718"/>
                </a:solidFill>
                <a:latin typeface="Lora Bold"/>
                <a:ea typeface="Lora Bold"/>
                <a:cs typeface="Lora Bold"/>
                <a:sym typeface="Lora Bold"/>
              </a:rPr>
              <a:t>Metode Membaca </a:t>
            </a:r>
          </a:p>
          <a:p>
            <a:pPr algn="l" marL="518160" indent="-259080" lvl="1">
              <a:lnSpc>
                <a:spcPts val="3359"/>
              </a:lnSpc>
              <a:buAutoNum type="arabicPeriod" startAt="1"/>
            </a:pPr>
            <a:r>
              <a:rPr lang="en-US" b="true" sz="2400">
                <a:solidFill>
                  <a:srgbClr val="592718"/>
                </a:solidFill>
                <a:latin typeface="Lora Bold"/>
                <a:ea typeface="Lora Bold"/>
                <a:cs typeface="Lora Bold"/>
                <a:sym typeface="Lora Bold"/>
              </a:rPr>
              <a:t>Metode Tematik </a:t>
            </a:r>
          </a:p>
          <a:p>
            <a:pPr algn="l" marL="518160" indent="-259080" lvl="1">
              <a:lnSpc>
                <a:spcPts val="3359"/>
              </a:lnSpc>
              <a:buAutoNum type="arabicPeriod" startAt="1"/>
            </a:pPr>
            <a:r>
              <a:rPr lang="en-US" b="true" sz="2400">
                <a:solidFill>
                  <a:srgbClr val="592718"/>
                </a:solidFill>
                <a:latin typeface="Lora Bold"/>
                <a:ea typeface="Lora Bold"/>
                <a:cs typeface="Lora Bold"/>
                <a:sym typeface="Lora Bold"/>
              </a:rPr>
              <a:t>Metode Kuantum</a:t>
            </a:r>
          </a:p>
          <a:p>
            <a:pPr algn="l" marL="518160" indent="-259080" lvl="1">
              <a:lnSpc>
                <a:spcPts val="3359"/>
              </a:lnSpc>
              <a:buAutoNum type="arabicPeriod" startAt="1"/>
            </a:pPr>
            <a:r>
              <a:rPr lang="en-US" b="true" sz="2400">
                <a:solidFill>
                  <a:srgbClr val="592718"/>
                </a:solidFill>
                <a:latin typeface="Lora Bold"/>
                <a:ea typeface="Lora Bold"/>
                <a:cs typeface="Lora Bold"/>
                <a:sym typeface="Lora Bold"/>
              </a:rPr>
              <a:t>Metode Diskusi </a:t>
            </a:r>
          </a:p>
          <a:p>
            <a:pPr algn="l" marL="518160" indent="-259080" lvl="1">
              <a:lnSpc>
                <a:spcPts val="3359"/>
              </a:lnSpc>
              <a:spcBef>
                <a:spcPct val="0"/>
              </a:spcBef>
              <a:buAutoNum type="arabicPeriod" startAt="1"/>
            </a:pPr>
            <a:r>
              <a:rPr lang="en-US" b="true" sz="2400">
                <a:solidFill>
                  <a:srgbClr val="592718"/>
                </a:solidFill>
                <a:latin typeface="Lora Bold"/>
                <a:ea typeface="Lora Bold"/>
                <a:cs typeface="Lora Bold"/>
                <a:sym typeface="Lora Bold"/>
              </a:rPr>
              <a:t>Metode Kerja Kelompok Kecil (Small-Group Work) </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614659" y="-1054263"/>
            <a:ext cx="9758659" cy="12395525"/>
          </a:xfrm>
          <a:custGeom>
            <a:avLst/>
            <a:gdLst/>
            <a:ahLst/>
            <a:cxnLst/>
            <a:rect r="r" b="b" t="t" l="l"/>
            <a:pathLst>
              <a:path h="12395525" w="9758659">
                <a:moveTo>
                  <a:pt x="0" y="0"/>
                </a:moveTo>
                <a:lnTo>
                  <a:pt x="9758659" y="0"/>
                </a:lnTo>
                <a:lnTo>
                  <a:pt x="9758659" y="12395526"/>
                </a:lnTo>
                <a:lnTo>
                  <a:pt x="0" y="1239552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9124950" y="-1054263"/>
            <a:ext cx="9758659" cy="12395525"/>
          </a:xfrm>
          <a:custGeom>
            <a:avLst/>
            <a:gdLst/>
            <a:ahLst/>
            <a:cxnLst/>
            <a:rect r="r" b="b" t="t" l="l"/>
            <a:pathLst>
              <a:path h="12395525" w="9758659">
                <a:moveTo>
                  <a:pt x="0" y="0"/>
                </a:moveTo>
                <a:lnTo>
                  <a:pt x="9758659" y="0"/>
                </a:lnTo>
                <a:lnTo>
                  <a:pt x="9758659" y="12395526"/>
                </a:lnTo>
                <a:lnTo>
                  <a:pt x="0" y="1239552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4" id="4"/>
          <p:cNvGrpSpPr/>
          <p:nvPr/>
        </p:nvGrpSpPr>
        <p:grpSpPr>
          <a:xfrm rot="0">
            <a:off x="791737" y="1028700"/>
            <a:ext cx="16704527" cy="8229600"/>
            <a:chOff x="0" y="0"/>
            <a:chExt cx="4399546" cy="2167467"/>
          </a:xfrm>
        </p:grpSpPr>
        <p:sp>
          <p:nvSpPr>
            <p:cNvPr name="Freeform 5" id="5"/>
            <p:cNvSpPr/>
            <p:nvPr/>
          </p:nvSpPr>
          <p:spPr>
            <a:xfrm flipH="false" flipV="false" rot="0">
              <a:off x="0" y="0"/>
              <a:ext cx="4399546" cy="2167467"/>
            </a:xfrm>
            <a:custGeom>
              <a:avLst/>
              <a:gdLst/>
              <a:ahLst/>
              <a:cxnLst/>
              <a:rect r="r" b="b" t="t" l="l"/>
              <a:pathLst>
                <a:path h="2167467" w="4399546">
                  <a:moveTo>
                    <a:pt x="23637" y="0"/>
                  </a:moveTo>
                  <a:lnTo>
                    <a:pt x="4375910" y="0"/>
                  </a:lnTo>
                  <a:cubicBezTo>
                    <a:pt x="4388964" y="0"/>
                    <a:pt x="4399546" y="10582"/>
                    <a:pt x="4399546" y="23637"/>
                  </a:cubicBezTo>
                  <a:lnTo>
                    <a:pt x="4399546" y="2143830"/>
                  </a:lnTo>
                  <a:cubicBezTo>
                    <a:pt x="4399546" y="2156884"/>
                    <a:pt x="4388964" y="2167467"/>
                    <a:pt x="4375910" y="2167467"/>
                  </a:cubicBezTo>
                  <a:lnTo>
                    <a:pt x="23637" y="2167467"/>
                  </a:lnTo>
                  <a:cubicBezTo>
                    <a:pt x="10582" y="2167467"/>
                    <a:pt x="0" y="2156884"/>
                    <a:pt x="0" y="2143830"/>
                  </a:cubicBezTo>
                  <a:lnTo>
                    <a:pt x="0" y="23637"/>
                  </a:lnTo>
                  <a:cubicBezTo>
                    <a:pt x="0" y="10582"/>
                    <a:pt x="10582" y="0"/>
                    <a:pt x="23637" y="0"/>
                  </a:cubicBezTo>
                  <a:close/>
                </a:path>
              </a:pathLst>
            </a:custGeom>
            <a:solidFill>
              <a:srgbClr val="FFFDF8"/>
            </a:solidFill>
            <a:ln w="95250" cap="rnd">
              <a:solidFill>
                <a:srgbClr val="592718"/>
              </a:solidFill>
              <a:prstDash val="lgDash"/>
              <a:round/>
            </a:ln>
          </p:spPr>
        </p:sp>
        <p:sp>
          <p:nvSpPr>
            <p:cNvPr name="TextBox 6" id="6"/>
            <p:cNvSpPr txBox="true"/>
            <p:nvPr/>
          </p:nvSpPr>
          <p:spPr>
            <a:xfrm>
              <a:off x="0" y="-28575"/>
              <a:ext cx="4399546" cy="2196042"/>
            </a:xfrm>
            <a:prstGeom prst="rect">
              <a:avLst/>
            </a:prstGeom>
          </p:spPr>
          <p:txBody>
            <a:bodyPr anchor="ctr" rtlCol="false" tIns="50800" lIns="50800" bIns="50800" rIns="50800"/>
            <a:lstStyle/>
            <a:p>
              <a:pPr algn="ctr">
                <a:lnSpc>
                  <a:spcPts val="2659"/>
                </a:lnSpc>
                <a:spcBef>
                  <a:spcPct val="0"/>
                </a:spcBef>
              </a:pPr>
            </a:p>
          </p:txBody>
        </p:sp>
      </p:grpSp>
      <p:sp>
        <p:nvSpPr>
          <p:cNvPr name="Freeform 7" id="7"/>
          <p:cNvSpPr/>
          <p:nvPr/>
        </p:nvSpPr>
        <p:spPr>
          <a:xfrm flipH="false" flipV="false" rot="-5400000">
            <a:off x="9272165" y="1592342"/>
            <a:ext cx="10287000" cy="7102316"/>
          </a:xfrm>
          <a:custGeom>
            <a:avLst/>
            <a:gdLst/>
            <a:ahLst/>
            <a:cxnLst/>
            <a:rect r="r" b="b" t="t" l="l"/>
            <a:pathLst>
              <a:path h="7102316" w="10287000">
                <a:moveTo>
                  <a:pt x="0" y="0"/>
                </a:moveTo>
                <a:lnTo>
                  <a:pt x="10287000" y="0"/>
                </a:lnTo>
                <a:lnTo>
                  <a:pt x="10287000" y="7102316"/>
                </a:lnTo>
                <a:lnTo>
                  <a:pt x="0" y="710231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8" id="8"/>
          <p:cNvSpPr txBox="true"/>
          <p:nvPr/>
        </p:nvSpPr>
        <p:spPr>
          <a:xfrm rot="0">
            <a:off x="1354588" y="1206010"/>
            <a:ext cx="15578824" cy="1384168"/>
          </a:xfrm>
          <a:prstGeom prst="rect">
            <a:avLst/>
          </a:prstGeom>
        </p:spPr>
        <p:txBody>
          <a:bodyPr anchor="t" rtlCol="false" tIns="0" lIns="0" bIns="0" rIns="0">
            <a:spAutoFit/>
          </a:bodyPr>
          <a:lstStyle/>
          <a:p>
            <a:pPr algn="ctr">
              <a:lnSpc>
                <a:spcPts val="5599"/>
              </a:lnSpc>
            </a:pPr>
            <a:r>
              <a:rPr lang="en-US" sz="3999" b="true">
                <a:solidFill>
                  <a:srgbClr val="592718"/>
                </a:solidFill>
                <a:latin typeface="Lora Bold"/>
                <a:ea typeface="Lora Bold"/>
                <a:cs typeface="Lora Bold"/>
                <a:sym typeface="Lora Bold"/>
              </a:rPr>
              <a:t>Definisi Teknik Dan Jenis – Jenis Teknik Pembelajaran Bahasa Indonesia Di Sekolah Dasar</a:t>
            </a:r>
            <a:r>
              <a:rPr lang="en-US" sz="3999" b="true">
                <a:solidFill>
                  <a:srgbClr val="592718"/>
                </a:solidFill>
                <a:latin typeface="Lora Bold"/>
                <a:ea typeface="Lora Bold"/>
                <a:cs typeface="Lora Bold"/>
                <a:sym typeface="Lora Bold"/>
              </a:rPr>
              <a:t> </a:t>
            </a:r>
          </a:p>
        </p:txBody>
      </p:sp>
      <p:sp>
        <p:nvSpPr>
          <p:cNvPr name="TextBox 9" id="9"/>
          <p:cNvSpPr txBox="true"/>
          <p:nvPr/>
        </p:nvSpPr>
        <p:spPr>
          <a:xfrm rot="0">
            <a:off x="1354588" y="3974236"/>
            <a:ext cx="7584189" cy="5460383"/>
          </a:xfrm>
          <a:prstGeom prst="rect">
            <a:avLst/>
          </a:prstGeom>
        </p:spPr>
        <p:txBody>
          <a:bodyPr anchor="t" rtlCol="false" tIns="0" lIns="0" bIns="0" rIns="0">
            <a:spAutoFit/>
          </a:bodyPr>
          <a:lstStyle/>
          <a:p>
            <a:pPr algn="just">
              <a:lnSpc>
                <a:spcPts val="3124"/>
              </a:lnSpc>
            </a:pPr>
            <a:r>
              <a:rPr lang="en-US" sz="2499" b="true">
                <a:solidFill>
                  <a:srgbClr val="592718"/>
                </a:solidFill>
                <a:latin typeface="Lora Bold"/>
                <a:ea typeface="Lora Bold"/>
                <a:cs typeface="Lora Bold"/>
                <a:sym typeface="Lora Bold"/>
              </a:rPr>
              <a:t>Teknik adalah aktivitas tertentu yang diterapkan di dalam kelas yang sesuai dengan metode dan sesuai pula dengan pendekatan. Teknik bersifat implementasional sebab teknik merupakan implementasi perencanaan pengajaran di depan kelas atau aplikasi dari metode di dalam pembelajaran. Teknik pembelajaran merupakan cara guru menyampaikan bahan ajar yang telah disusun (dalam metode), berdasarkan pendekatan yang dianut. Teknik yang digunakan oleh guru bergantung pada kemampuan guru untuk berinovasi agar proses belajar mengajar dapat berjalan lancar dan berhasil dengan baik. </a:t>
            </a:r>
          </a:p>
          <a:p>
            <a:pPr algn="just" marL="0" indent="0" lvl="0">
              <a:lnSpc>
                <a:spcPts val="3124"/>
              </a:lnSpc>
              <a:spcBef>
                <a:spcPct val="0"/>
              </a:spcBef>
            </a:pPr>
          </a:p>
        </p:txBody>
      </p:sp>
      <p:sp>
        <p:nvSpPr>
          <p:cNvPr name="Freeform 10" id="10"/>
          <p:cNvSpPr/>
          <p:nvPr/>
        </p:nvSpPr>
        <p:spPr>
          <a:xfrm flipH="false" flipV="false" rot="5400000">
            <a:off x="12249" y="8569989"/>
            <a:ext cx="1704762" cy="1729260"/>
          </a:xfrm>
          <a:custGeom>
            <a:avLst/>
            <a:gdLst/>
            <a:ahLst/>
            <a:cxnLst/>
            <a:rect r="r" b="b" t="t" l="l"/>
            <a:pathLst>
              <a:path h="1729260" w="1704762">
                <a:moveTo>
                  <a:pt x="0" y="0"/>
                </a:moveTo>
                <a:lnTo>
                  <a:pt x="1704762" y="0"/>
                </a:lnTo>
                <a:lnTo>
                  <a:pt x="1704762" y="1729260"/>
                </a:lnTo>
                <a:lnTo>
                  <a:pt x="0" y="1729260"/>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11" id="11"/>
          <p:cNvSpPr/>
          <p:nvPr/>
        </p:nvSpPr>
        <p:spPr>
          <a:xfrm flipH="false" flipV="false" rot="0">
            <a:off x="1729260" y="2692359"/>
            <a:ext cx="4356008" cy="1076297"/>
          </a:xfrm>
          <a:custGeom>
            <a:avLst/>
            <a:gdLst/>
            <a:ahLst/>
            <a:cxnLst/>
            <a:rect r="r" b="b" t="t" l="l"/>
            <a:pathLst>
              <a:path h="1076297" w="4356008">
                <a:moveTo>
                  <a:pt x="0" y="0"/>
                </a:moveTo>
                <a:lnTo>
                  <a:pt x="4356008" y="0"/>
                </a:lnTo>
                <a:lnTo>
                  <a:pt x="4356008" y="1076297"/>
                </a:lnTo>
                <a:lnTo>
                  <a:pt x="0" y="1076297"/>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TextBox 12" id="12"/>
          <p:cNvSpPr txBox="true"/>
          <p:nvPr/>
        </p:nvSpPr>
        <p:spPr>
          <a:xfrm rot="0">
            <a:off x="2185245" y="2967004"/>
            <a:ext cx="3104565" cy="412706"/>
          </a:xfrm>
          <a:prstGeom prst="rect">
            <a:avLst/>
          </a:prstGeom>
        </p:spPr>
        <p:txBody>
          <a:bodyPr anchor="t" rtlCol="false" tIns="0" lIns="0" bIns="0" rIns="0">
            <a:spAutoFit/>
          </a:bodyPr>
          <a:lstStyle/>
          <a:p>
            <a:pPr algn="ctr">
              <a:lnSpc>
                <a:spcPts val="3499"/>
              </a:lnSpc>
              <a:spcBef>
                <a:spcPct val="0"/>
              </a:spcBef>
            </a:pPr>
            <a:r>
              <a:rPr lang="en-US" b="true" sz="2499">
                <a:solidFill>
                  <a:srgbClr val="592718"/>
                </a:solidFill>
                <a:latin typeface="Lora Bold"/>
                <a:ea typeface="Lora Bold"/>
                <a:cs typeface="Lora Bold"/>
                <a:sym typeface="Lora Bold"/>
              </a:rPr>
              <a:t>Definisi Teknik </a:t>
            </a:r>
          </a:p>
        </p:txBody>
      </p:sp>
      <p:sp>
        <p:nvSpPr>
          <p:cNvPr name="Freeform 13" id="13"/>
          <p:cNvSpPr/>
          <p:nvPr/>
        </p:nvSpPr>
        <p:spPr>
          <a:xfrm flipH="false" flipV="false" rot="0">
            <a:off x="11299420" y="2692359"/>
            <a:ext cx="4356008" cy="1076297"/>
          </a:xfrm>
          <a:custGeom>
            <a:avLst/>
            <a:gdLst/>
            <a:ahLst/>
            <a:cxnLst/>
            <a:rect r="r" b="b" t="t" l="l"/>
            <a:pathLst>
              <a:path h="1076297" w="4356008">
                <a:moveTo>
                  <a:pt x="0" y="0"/>
                </a:moveTo>
                <a:lnTo>
                  <a:pt x="4356008" y="0"/>
                </a:lnTo>
                <a:lnTo>
                  <a:pt x="4356008" y="1076297"/>
                </a:lnTo>
                <a:lnTo>
                  <a:pt x="0" y="1076297"/>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TextBox 14" id="14"/>
          <p:cNvSpPr txBox="true"/>
          <p:nvPr/>
        </p:nvSpPr>
        <p:spPr>
          <a:xfrm rot="0">
            <a:off x="11939324" y="2909854"/>
            <a:ext cx="3104565" cy="412706"/>
          </a:xfrm>
          <a:prstGeom prst="rect">
            <a:avLst/>
          </a:prstGeom>
        </p:spPr>
        <p:txBody>
          <a:bodyPr anchor="t" rtlCol="false" tIns="0" lIns="0" bIns="0" rIns="0">
            <a:spAutoFit/>
          </a:bodyPr>
          <a:lstStyle/>
          <a:p>
            <a:pPr algn="ctr">
              <a:lnSpc>
                <a:spcPts val="3499"/>
              </a:lnSpc>
              <a:spcBef>
                <a:spcPct val="0"/>
              </a:spcBef>
            </a:pPr>
            <a:r>
              <a:rPr lang="en-US" b="true" sz="2499">
                <a:solidFill>
                  <a:srgbClr val="592718"/>
                </a:solidFill>
                <a:latin typeface="Lora Bold"/>
                <a:ea typeface="Lora Bold"/>
                <a:cs typeface="Lora Bold"/>
                <a:sym typeface="Lora Bold"/>
              </a:rPr>
              <a:t>Jenis - Jenis </a:t>
            </a:r>
            <a:r>
              <a:rPr lang="en-US" b="true" sz="2499">
                <a:solidFill>
                  <a:srgbClr val="592718"/>
                </a:solidFill>
                <a:latin typeface="Lora Bold"/>
                <a:ea typeface="Lora Bold"/>
                <a:cs typeface="Lora Bold"/>
                <a:sym typeface="Lora Bold"/>
              </a:rPr>
              <a:t> Teknik </a:t>
            </a:r>
          </a:p>
        </p:txBody>
      </p:sp>
      <p:sp>
        <p:nvSpPr>
          <p:cNvPr name="TextBox 15" id="15"/>
          <p:cNvSpPr txBox="true"/>
          <p:nvPr/>
        </p:nvSpPr>
        <p:spPr>
          <a:xfrm rot="0">
            <a:off x="11299420" y="4165710"/>
            <a:ext cx="7584189" cy="1946055"/>
          </a:xfrm>
          <a:prstGeom prst="rect">
            <a:avLst/>
          </a:prstGeom>
        </p:spPr>
        <p:txBody>
          <a:bodyPr anchor="t" rtlCol="false" tIns="0" lIns="0" bIns="0" rIns="0">
            <a:spAutoFit/>
          </a:bodyPr>
          <a:lstStyle/>
          <a:p>
            <a:pPr algn="just" marL="539749" indent="-269875" lvl="1">
              <a:lnSpc>
                <a:spcPts val="3124"/>
              </a:lnSpc>
              <a:buAutoNum type="arabicPeriod" startAt="1"/>
            </a:pPr>
            <a:r>
              <a:rPr lang="en-US" b="true" sz="2499">
                <a:solidFill>
                  <a:srgbClr val="592718"/>
                </a:solidFill>
                <a:latin typeface="Lora Bold"/>
                <a:ea typeface="Lora Bold"/>
                <a:cs typeface="Lora Bold"/>
                <a:sym typeface="Lora Bold"/>
              </a:rPr>
              <a:t>Teknik Pembelajaran menyimak</a:t>
            </a:r>
            <a:r>
              <a:rPr lang="en-US" b="true" sz="2499">
                <a:solidFill>
                  <a:srgbClr val="592718"/>
                </a:solidFill>
                <a:latin typeface="Lora Bold"/>
                <a:ea typeface="Lora Bold"/>
                <a:cs typeface="Lora Bold"/>
                <a:sym typeface="Lora Bold"/>
              </a:rPr>
              <a:t> </a:t>
            </a:r>
          </a:p>
          <a:p>
            <a:pPr algn="just" marL="539749" indent="-269875" lvl="1">
              <a:lnSpc>
                <a:spcPts val="3124"/>
              </a:lnSpc>
              <a:buAutoNum type="arabicPeriod" startAt="1"/>
            </a:pPr>
            <a:r>
              <a:rPr lang="en-US" b="true" sz="2499">
                <a:solidFill>
                  <a:srgbClr val="592718"/>
                </a:solidFill>
                <a:latin typeface="Lora Bold"/>
                <a:ea typeface="Lora Bold"/>
                <a:cs typeface="Lora Bold"/>
                <a:sym typeface="Lora Bold"/>
              </a:rPr>
              <a:t>Teknik pembelajaran berbicara </a:t>
            </a:r>
          </a:p>
          <a:p>
            <a:pPr algn="just" marL="539749" indent="-269875" lvl="1">
              <a:lnSpc>
                <a:spcPts val="3124"/>
              </a:lnSpc>
              <a:buAutoNum type="arabicPeriod" startAt="1"/>
            </a:pPr>
            <a:r>
              <a:rPr lang="en-US" b="true" sz="2499">
                <a:solidFill>
                  <a:srgbClr val="592718"/>
                </a:solidFill>
                <a:latin typeface="Lora Bold"/>
                <a:ea typeface="Lora Bold"/>
                <a:cs typeface="Lora Bold"/>
                <a:sym typeface="Lora Bold"/>
              </a:rPr>
              <a:t>Teknik pembelajaran membaca </a:t>
            </a:r>
          </a:p>
          <a:p>
            <a:pPr algn="just" marL="539749" indent="-269875" lvl="1">
              <a:lnSpc>
                <a:spcPts val="3124"/>
              </a:lnSpc>
              <a:buAutoNum type="arabicPeriod" startAt="1"/>
            </a:pPr>
            <a:r>
              <a:rPr lang="en-US" b="true" sz="2499">
                <a:solidFill>
                  <a:srgbClr val="592718"/>
                </a:solidFill>
                <a:latin typeface="Lora Bold"/>
                <a:ea typeface="Lora Bold"/>
                <a:cs typeface="Lora Bold"/>
                <a:sym typeface="Lora Bold"/>
              </a:rPr>
              <a:t>T</a:t>
            </a:r>
            <a:r>
              <a:rPr lang="en-US" b="true" sz="2499">
                <a:solidFill>
                  <a:srgbClr val="592718"/>
                </a:solidFill>
                <a:latin typeface="Lora Bold"/>
                <a:ea typeface="Lora Bold"/>
                <a:cs typeface="Lora Bold"/>
                <a:sym typeface="Lora Bold"/>
              </a:rPr>
              <a:t>eknik pembelajaran menulis </a:t>
            </a:r>
          </a:p>
          <a:p>
            <a:pPr algn="just" marL="0" indent="0" lvl="0">
              <a:lnSpc>
                <a:spcPts val="3124"/>
              </a:lnSpc>
              <a:spcBef>
                <a:spcPct val="0"/>
              </a:spcBef>
            </a:pP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614659" y="-1054263"/>
            <a:ext cx="9758659" cy="12395525"/>
          </a:xfrm>
          <a:custGeom>
            <a:avLst/>
            <a:gdLst/>
            <a:ahLst/>
            <a:cxnLst/>
            <a:rect r="r" b="b" t="t" l="l"/>
            <a:pathLst>
              <a:path h="12395525" w="9758659">
                <a:moveTo>
                  <a:pt x="0" y="0"/>
                </a:moveTo>
                <a:lnTo>
                  <a:pt x="9758659" y="0"/>
                </a:lnTo>
                <a:lnTo>
                  <a:pt x="9758659" y="12395526"/>
                </a:lnTo>
                <a:lnTo>
                  <a:pt x="0" y="1239552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9124950" y="-1054263"/>
            <a:ext cx="9758659" cy="12395525"/>
          </a:xfrm>
          <a:custGeom>
            <a:avLst/>
            <a:gdLst/>
            <a:ahLst/>
            <a:cxnLst/>
            <a:rect r="r" b="b" t="t" l="l"/>
            <a:pathLst>
              <a:path h="12395525" w="9758659">
                <a:moveTo>
                  <a:pt x="0" y="0"/>
                </a:moveTo>
                <a:lnTo>
                  <a:pt x="9758659" y="0"/>
                </a:lnTo>
                <a:lnTo>
                  <a:pt x="9758659" y="12395526"/>
                </a:lnTo>
                <a:lnTo>
                  <a:pt x="0" y="1239552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4" id="4"/>
          <p:cNvGrpSpPr/>
          <p:nvPr/>
        </p:nvGrpSpPr>
        <p:grpSpPr>
          <a:xfrm rot="0">
            <a:off x="791737" y="1028700"/>
            <a:ext cx="16704527" cy="8229600"/>
            <a:chOff x="0" y="0"/>
            <a:chExt cx="4399546" cy="2167467"/>
          </a:xfrm>
        </p:grpSpPr>
        <p:sp>
          <p:nvSpPr>
            <p:cNvPr name="Freeform 5" id="5"/>
            <p:cNvSpPr/>
            <p:nvPr/>
          </p:nvSpPr>
          <p:spPr>
            <a:xfrm flipH="false" flipV="false" rot="0">
              <a:off x="0" y="0"/>
              <a:ext cx="4399546" cy="2167467"/>
            </a:xfrm>
            <a:custGeom>
              <a:avLst/>
              <a:gdLst/>
              <a:ahLst/>
              <a:cxnLst/>
              <a:rect r="r" b="b" t="t" l="l"/>
              <a:pathLst>
                <a:path h="2167467" w="4399546">
                  <a:moveTo>
                    <a:pt x="23637" y="0"/>
                  </a:moveTo>
                  <a:lnTo>
                    <a:pt x="4375910" y="0"/>
                  </a:lnTo>
                  <a:cubicBezTo>
                    <a:pt x="4388964" y="0"/>
                    <a:pt x="4399546" y="10582"/>
                    <a:pt x="4399546" y="23637"/>
                  </a:cubicBezTo>
                  <a:lnTo>
                    <a:pt x="4399546" y="2143830"/>
                  </a:lnTo>
                  <a:cubicBezTo>
                    <a:pt x="4399546" y="2156884"/>
                    <a:pt x="4388964" y="2167467"/>
                    <a:pt x="4375910" y="2167467"/>
                  </a:cubicBezTo>
                  <a:lnTo>
                    <a:pt x="23637" y="2167467"/>
                  </a:lnTo>
                  <a:cubicBezTo>
                    <a:pt x="10582" y="2167467"/>
                    <a:pt x="0" y="2156884"/>
                    <a:pt x="0" y="2143830"/>
                  </a:cubicBezTo>
                  <a:lnTo>
                    <a:pt x="0" y="23637"/>
                  </a:lnTo>
                  <a:cubicBezTo>
                    <a:pt x="0" y="10582"/>
                    <a:pt x="10582" y="0"/>
                    <a:pt x="23637" y="0"/>
                  </a:cubicBezTo>
                  <a:close/>
                </a:path>
              </a:pathLst>
            </a:custGeom>
            <a:solidFill>
              <a:srgbClr val="FFFDF8"/>
            </a:solidFill>
            <a:ln w="95250" cap="rnd">
              <a:solidFill>
                <a:srgbClr val="592718"/>
              </a:solidFill>
              <a:prstDash val="lgDash"/>
              <a:round/>
            </a:ln>
          </p:spPr>
        </p:sp>
        <p:sp>
          <p:nvSpPr>
            <p:cNvPr name="TextBox 6" id="6"/>
            <p:cNvSpPr txBox="true"/>
            <p:nvPr/>
          </p:nvSpPr>
          <p:spPr>
            <a:xfrm>
              <a:off x="0" y="-28575"/>
              <a:ext cx="4399546" cy="2196042"/>
            </a:xfrm>
            <a:prstGeom prst="rect">
              <a:avLst/>
            </a:prstGeom>
          </p:spPr>
          <p:txBody>
            <a:bodyPr anchor="ctr" rtlCol="false" tIns="50800" lIns="50800" bIns="50800" rIns="50800"/>
            <a:lstStyle/>
            <a:p>
              <a:pPr algn="ctr">
                <a:lnSpc>
                  <a:spcPts val="2659"/>
                </a:lnSpc>
                <a:spcBef>
                  <a:spcPct val="0"/>
                </a:spcBef>
              </a:pPr>
            </a:p>
          </p:txBody>
        </p:sp>
      </p:grpSp>
      <p:sp>
        <p:nvSpPr>
          <p:cNvPr name="TextBox 7" id="7"/>
          <p:cNvSpPr txBox="true"/>
          <p:nvPr/>
        </p:nvSpPr>
        <p:spPr>
          <a:xfrm rot="0">
            <a:off x="3475928" y="4240956"/>
            <a:ext cx="11336144" cy="3791044"/>
          </a:xfrm>
          <a:prstGeom prst="rect">
            <a:avLst/>
          </a:prstGeom>
        </p:spPr>
        <p:txBody>
          <a:bodyPr anchor="t" rtlCol="false" tIns="0" lIns="0" bIns="0" rIns="0">
            <a:spAutoFit/>
          </a:bodyPr>
          <a:lstStyle/>
          <a:p>
            <a:pPr algn="ctr">
              <a:lnSpc>
                <a:spcPts val="14826"/>
              </a:lnSpc>
            </a:pPr>
            <a:r>
              <a:rPr lang="en-US" sz="13356" b="true">
                <a:solidFill>
                  <a:srgbClr val="592718"/>
                </a:solidFill>
                <a:latin typeface="Lora Bold"/>
                <a:ea typeface="Lora Bold"/>
                <a:cs typeface="Lora Bold"/>
                <a:sym typeface="Lora Bold"/>
              </a:rPr>
              <a:t>Ada Pertanyaan?</a:t>
            </a:r>
          </a:p>
        </p:txBody>
      </p:sp>
      <p:sp>
        <p:nvSpPr>
          <p:cNvPr name="Freeform 8" id="8"/>
          <p:cNvSpPr/>
          <p:nvPr/>
        </p:nvSpPr>
        <p:spPr>
          <a:xfrm flipH="false" flipV="false" rot="-5400000">
            <a:off x="9272165" y="1592342"/>
            <a:ext cx="10287000" cy="7102316"/>
          </a:xfrm>
          <a:custGeom>
            <a:avLst/>
            <a:gdLst/>
            <a:ahLst/>
            <a:cxnLst/>
            <a:rect r="r" b="b" t="t" l="l"/>
            <a:pathLst>
              <a:path h="7102316" w="10287000">
                <a:moveTo>
                  <a:pt x="0" y="0"/>
                </a:moveTo>
                <a:lnTo>
                  <a:pt x="10287000" y="0"/>
                </a:lnTo>
                <a:lnTo>
                  <a:pt x="10287000" y="7102316"/>
                </a:lnTo>
                <a:lnTo>
                  <a:pt x="0" y="710231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9" id="9"/>
          <p:cNvSpPr/>
          <p:nvPr/>
        </p:nvSpPr>
        <p:spPr>
          <a:xfrm flipH="false" flipV="true" rot="-5400000">
            <a:off x="-878830" y="1592342"/>
            <a:ext cx="10287000" cy="7102316"/>
          </a:xfrm>
          <a:custGeom>
            <a:avLst/>
            <a:gdLst/>
            <a:ahLst/>
            <a:cxnLst/>
            <a:rect r="r" b="b" t="t" l="l"/>
            <a:pathLst>
              <a:path h="7102316" w="10287000">
                <a:moveTo>
                  <a:pt x="0" y="7102316"/>
                </a:moveTo>
                <a:lnTo>
                  <a:pt x="10287000" y="7102316"/>
                </a:lnTo>
                <a:lnTo>
                  <a:pt x="10287000" y="0"/>
                </a:lnTo>
                <a:lnTo>
                  <a:pt x="0" y="0"/>
                </a:lnTo>
                <a:lnTo>
                  <a:pt x="0" y="7102316"/>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0" id="10"/>
          <p:cNvSpPr/>
          <p:nvPr/>
        </p:nvSpPr>
        <p:spPr>
          <a:xfrm flipH="false" flipV="false" rot="0">
            <a:off x="5486400" y="1306979"/>
            <a:ext cx="7315200" cy="2819677"/>
          </a:xfrm>
          <a:custGeom>
            <a:avLst/>
            <a:gdLst/>
            <a:ahLst/>
            <a:cxnLst/>
            <a:rect r="r" b="b" t="t" l="l"/>
            <a:pathLst>
              <a:path h="2819677" w="7315200">
                <a:moveTo>
                  <a:pt x="0" y="0"/>
                </a:moveTo>
                <a:lnTo>
                  <a:pt x="7315200" y="0"/>
                </a:lnTo>
                <a:lnTo>
                  <a:pt x="7315200" y="2819677"/>
                </a:lnTo>
                <a:lnTo>
                  <a:pt x="0" y="2819677"/>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614659" y="-1054263"/>
            <a:ext cx="9758659" cy="12395525"/>
          </a:xfrm>
          <a:custGeom>
            <a:avLst/>
            <a:gdLst/>
            <a:ahLst/>
            <a:cxnLst/>
            <a:rect r="r" b="b" t="t" l="l"/>
            <a:pathLst>
              <a:path h="12395525" w="9758659">
                <a:moveTo>
                  <a:pt x="0" y="0"/>
                </a:moveTo>
                <a:lnTo>
                  <a:pt x="9758659" y="0"/>
                </a:lnTo>
                <a:lnTo>
                  <a:pt x="9758659" y="12395526"/>
                </a:lnTo>
                <a:lnTo>
                  <a:pt x="0" y="1239552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9124950" y="-1054263"/>
            <a:ext cx="9758659" cy="12395525"/>
          </a:xfrm>
          <a:custGeom>
            <a:avLst/>
            <a:gdLst/>
            <a:ahLst/>
            <a:cxnLst/>
            <a:rect r="r" b="b" t="t" l="l"/>
            <a:pathLst>
              <a:path h="12395525" w="9758659">
                <a:moveTo>
                  <a:pt x="0" y="0"/>
                </a:moveTo>
                <a:lnTo>
                  <a:pt x="9758659" y="0"/>
                </a:lnTo>
                <a:lnTo>
                  <a:pt x="9758659" y="12395526"/>
                </a:lnTo>
                <a:lnTo>
                  <a:pt x="0" y="1239552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4" id="4"/>
          <p:cNvGrpSpPr/>
          <p:nvPr/>
        </p:nvGrpSpPr>
        <p:grpSpPr>
          <a:xfrm rot="0">
            <a:off x="791737" y="1028700"/>
            <a:ext cx="16704527" cy="8229600"/>
            <a:chOff x="0" y="0"/>
            <a:chExt cx="4399546" cy="2167467"/>
          </a:xfrm>
        </p:grpSpPr>
        <p:sp>
          <p:nvSpPr>
            <p:cNvPr name="Freeform 5" id="5"/>
            <p:cNvSpPr/>
            <p:nvPr/>
          </p:nvSpPr>
          <p:spPr>
            <a:xfrm flipH="false" flipV="false" rot="0">
              <a:off x="0" y="0"/>
              <a:ext cx="4399546" cy="2167467"/>
            </a:xfrm>
            <a:custGeom>
              <a:avLst/>
              <a:gdLst/>
              <a:ahLst/>
              <a:cxnLst/>
              <a:rect r="r" b="b" t="t" l="l"/>
              <a:pathLst>
                <a:path h="2167467" w="4399546">
                  <a:moveTo>
                    <a:pt x="23637" y="0"/>
                  </a:moveTo>
                  <a:lnTo>
                    <a:pt x="4375910" y="0"/>
                  </a:lnTo>
                  <a:cubicBezTo>
                    <a:pt x="4388964" y="0"/>
                    <a:pt x="4399546" y="10582"/>
                    <a:pt x="4399546" y="23637"/>
                  </a:cubicBezTo>
                  <a:lnTo>
                    <a:pt x="4399546" y="2143830"/>
                  </a:lnTo>
                  <a:cubicBezTo>
                    <a:pt x="4399546" y="2156884"/>
                    <a:pt x="4388964" y="2167467"/>
                    <a:pt x="4375910" y="2167467"/>
                  </a:cubicBezTo>
                  <a:lnTo>
                    <a:pt x="23637" y="2167467"/>
                  </a:lnTo>
                  <a:cubicBezTo>
                    <a:pt x="10582" y="2167467"/>
                    <a:pt x="0" y="2156884"/>
                    <a:pt x="0" y="2143830"/>
                  </a:cubicBezTo>
                  <a:lnTo>
                    <a:pt x="0" y="23637"/>
                  </a:lnTo>
                  <a:cubicBezTo>
                    <a:pt x="0" y="10582"/>
                    <a:pt x="10582" y="0"/>
                    <a:pt x="23637" y="0"/>
                  </a:cubicBezTo>
                  <a:close/>
                </a:path>
              </a:pathLst>
            </a:custGeom>
            <a:solidFill>
              <a:srgbClr val="FFFDF8"/>
            </a:solidFill>
            <a:ln w="95250" cap="rnd">
              <a:solidFill>
                <a:srgbClr val="592718"/>
              </a:solidFill>
              <a:prstDash val="lgDash"/>
              <a:round/>
            </a:ln>
          </p:spPr>
        </p:sp>
        <p:sp>
          <p:nvSpPr>
            <p:cNvPr name="TextBox 6" id="6"/>
            <p:cNvSpPr txBox="true"/>
            <p:nvPr/>
          </p:nvSpPr>
          <p:spPr>
            <a:xfrm>
              <a:off x="0" y="-28575"/>
              <a:ext cx="4399546" cy="2196042"/>
            </a:xfrm>
            <a:prstGeom prst="rect">
              <a:avLst/>
            </a:prstGeom>
          </p:spPr>
          <p:txBody>
            <a:bodyPr anchor="ctr" rtlCol="false" tIns="50800" lIns="50800" bIns="50800" rIns="50800"/>
            <a:lstStyle/>
            <a:p>
              <a:pPr algn="ctr">
                <a:lnSpc>
                  <a:spcPts val="2659"/>
                </a:lnSpc>
                <a:spcBef>
                  <a:spcPct val="0"/>
                </a:spcBef>
              </a:pPr>
            </a:p>
          </p:txBody>
        </p:sp>
      </p:grpSp>
      <p:sp>
        <p:nvSpPr>
          <p:cNvPr name="Freeform 7" id="7"/>
          <p:cNvSpPr/>
          <p:nvPr/>
        </p:nvSpPr>
        <p:spPr>
          <a:xfrm flipH="false" flipV="false" rot="0">
            <a:off x="9918173" y="1028700"/>
            <a:ext cx="7578090" cy="8229600"/>
          </a:xfrm>
          <a:custGeom>
            <a:avLst/>
            <a:gdLst/>
            <a:ahLst/>
            <a:cxnLst/>
            <a:rect r="r" b="b" t="t" l="l"/>
            <a:pathLst>
              <a:path h="8229600" w="7578090">
                <a:moveTo>
                  <a:pt x="0" y="0"/>
                </a:moveTo>
                <a:lnTo>
                  <a:pt x="7578090" y="0"/>
                </a:lnTo>
                <a:lnTo>
                  <a:pt x="7578090" y="8229600"/>
                </a:lnTo>
                <a:lnTo>
                  <a:pt x="0" y="822960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8" id="8"/>
          <p:cNvSpPr/>
          <p:nvPr/>
        </p:nvSpPr>
        <p:spPr>
          <a:xfrm flipH="true" flipV="false" rot="0">
            <a:off x="791737" y="1028700"/>
            <a:ext cx="7578090" cy="8229600"/>
          </a:xfrm>
          <a:custGeom>
            <a:avLst/>
            <a:gdLst/>
            <a:ahLst/>
            <a:cxnLst/>
            <a:rect r="r" b="b" t="t" l="l"/>
            <a:pathLst>
              <a:path h="8229600" w="7578090">
                <a:moveTo>
                  <a:pt x="7578090" y="0"/>
                </a:moveTo>
                <a:lnTo>
                  <a:pt x="0" y="0"/>
                </a:lnTo>
                <a:lnTo>
                  <a:pt x="0" y="8229600"/>
                </a:lnTo>
                <a:lnTo>
                  <a:pt x="7578090" y="8229600"/>
                </a:lnTo>
                <a:lnTo>
                  <a:pt x="757809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9" id="9"/>
          <p:cNvSpPr txBox="true"/>
          <p:nvPr/>
        </p:nvSpPr>
        <p:spPr>
          <a:xfrm rot="0">
            <a:off x="5667335" y="1009331"/>
            <a:ext cx="7086495" cy="1526495"/>
          </a:xfrm>
          <a:prstGeom prst="rect">
            <a:avLst/>
          </a:prstGeom>
        </p:spPr>
        <p:txBody>
          <a:bodyPr anchor="t" rtlCol="false" tIns="0" lIns="0" bIns="0" rIns="0">
            <a:spAutoFit/>
          </a:bodyPr>
          <a:lstStyle/>
          <a:p>
            <a:pPr algn="ctr">
              <a:lnSpc>
                <a:spcPts val="12460"/>
              </a:lnSpc>
            </a:pPr>
            <a:r>
              <a:rPr lang="en-US" sz="8900" b="true">
                <a:solidFill>
                  <a:srgbClr val="592718"/>
                </a:solidFill>
                <a:latin typeface="Lora Bold"/>
                <a:ea typeface="Lora Bold"/>
                <a:cs typeface="Lora Bold"/>
                <a:sym typeface="Lora Bold"/>
              </a:rPr>
              <a:t>Kesimpulan</a:t>
            </a:r>
          </a:p>
        </p:txBody>
      </p:sp>
      <p:sp>
        <p:nvSpPr>
          <p:cNvPr name="TextBox 10" id="10"/>
          <p:cNvSpPr txBox="true"/>
          <p:nvPr/>
        </p:nvSpPr>
        <p:spPr>
          <a:xfrm rot="0">
            <a:off x="1720403" y="2526301"/>
            <a:ext cx="15205333" cy="6657975"/>
          </a:xfrm>
          <a:prstGeom prst="rect">
            <a:avLst/>
          </a:prstGeom>
        </p:spPr>
        <p:txBody>
          <a:bodyPr anchor="t" rtlCol="false" tIns="0" lIns="0" bIns="0" rIns="0">
            <a:spAutoFit/>
          </a:bodyPr>
          <a:lstStyle/>
          <a:p>
            <a:pPr algn="just">
              <a:lnSpc>
                <a:spcPts val="3750"/>
              </a:lnSpc>
            </a:pPr>
            <a:r>
              <a:rPr lang="en-US" sz="3000" b="true">
                <a:solidFill>
                  <a:srgbClr val="592718"/>
                </a:solidFill>
                <a:latin typeface="Lora Bold"/>
                <a:ea typeface="Lora Bold"/>
                <a:cs typeface="Lora Bold"/>
                <a:sym typeface="Lora Bold"/>
              </a:rPr>
              <a:t>Pendekatan, metode, dan teknik pembelajaran bahasa Indonesia di sekolah dasar dirancang untuk mengembangkan pemahaman dan keterampilan berbahasa siswa secara efektif dan menyeluruh. Pendekatan pembelajaran yang beragam, seperti pendekatan struktural, komunikatif, terpadu, dan kontekstual, bertujuan untuk meningkatkan kemampuan komunikasi, tata bahasa, dan penggunaan bahasa dalam konteks nyata. Metode pembelajaran seperti audiolingual, produktif, partisipatif, dan tematik mendorong siswa untuk terlibat secara aktif dalam proses pembelajaran, baik melalui latihan berbahasa, diskusi, maupun kerja kelompok. Berbagai teknik pembelajaran menyimak, berbicara, membaca, dan menulis diterapkan untuk melatih keterampilan spesifik siswa, mulai dari mendengar hingga menulis. Dengan penerapan yang beragam ini, diharapkan siswa mampu menguasai bahasa Indonesia dengan baik dan sesuai dengan kebutuhan praktis serta akademik mereka.</a:t>
            </a:r>
          </a:p>
          <a:p>
            <a:pPr algn="just">
              <a:lnSpc>
                <a:spcPts val="3750"/>
              </a:lnSpc>
            </a:pPr>
          </a:p>
        </p:txBody>
      </p:sp>
      <p:sp>
        <p:nvSpPr>
          <p:cNvPr name="Freeform 11" id="11"/>
          <p:cNvSpPr/>
          <p:nvPr/>
        </p:nvSpPr>
        <p:spPr>
          <a:xfrm flipH="false" flipV="false" rot="0">
            <a:off x="12687247" y="1446540"/>
            <a:ext cx="4238489" cy="920105"/>
          </a:xfrm>
          <a:custGeom>
            <a:avLst/>
            <a:gdLst/>
            <a:ahLst/>
            <a:cxnLst/>
            <a:rect r="r" b="b" t="t" l="l"/>
            <a:pathLst>
              <a:path h="920105" w="4238489">
                <a:moveTo>
                  <a:pt x="0" y="0"/>
                </a:moveTo>
                <a:lnTo>
                  <a:pt x="4238489" y="0"/>
                </a:lnTo>
                <a:lnTo>
                  <a:pt x="4238489" y="920106"/>
                </a:lnTo>
                <a:lnTo>
                  <a:pt x="0" y="920106"/>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12" id="12"/>
          <p:cNvSpPr/>
          <p:nvPr/>
        </p:nvSpPr>
        <p:spPr>
          <a:xfrm flipH="false" flipV="false" rot="0">
            <a:off x="1428847" y="1446540"/>
            <a:ext cx="4238489" cy="920105"/>
          </a:xfrm>
          <a:custGeom>
            <a:avLst/>
            <a:gdLst/>
            <a:ahLst/>
            <a:cxnLst/>
            <a:rect r="r" b="b" t="t" l="l"/>
            <a:pathLst>
              <a:path h="920105" w="4238489">
                <a:moveTo>
                  <a:pt x="0" y="0"/>
                </a:moveTo>
                <a:lnTo>
                  <a:pt x="4238488" y="0"/>
                </a:lnTo>
                <a:lnTo>
                  <a:pt x="4238488" y="920106"/>
                </a:lnTo>
                <a:lnTo>
                  <a:pt x="0" y="920106"/>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614659" y="-1054263"/>
            <a:ext cx="9758659" cy="12395525"/>
          </a:xfrm>
          <a:custGeom>
            <a:avLst/>
            <a:gdLst/>
            <a:ahLst/>
            <a:cxnLst/>
            <a:rect r="r" b="b" t="t" l="l"/>
            <a:pathLst>
              <a:path h="12395525" w="9758659">
                <a:moveTo>
                  <a:pt x="0" y="0"/>
                </a:moveTo>
                <a:lnTo>
                  <a:pt x="9758659" y="0"/>
                </a:lnTo>
                <a:lnTo>
                  <a:pt x="9758659" y="12395526"/>
                </a:lnTo>
                <a:lnTo>
                  <a:pt x="0" y="1239552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9124950" y="-1054263"/>
            <a:ext cx="9758659" cy="12395525"/>
          </a:xfrm>
          <a:custGeom>
            <a:avLst/>
            <a:gdLst/>
            <a:ahLst/>
            <a:cxnLst/>
            <a:rect r="r" b="b" t="t" l="l"/>
            <a:pathLst>
              <a:path h="12395525" w="9758659">
                <a:moveTo>
                  <a:pt x="0" y="0"/>
                </a:moveTo>
                <a:lnTo>
                  <a:pt x="9758659" y="0"/>
                </a:lnTo>
                <a:lnTo>
                  <a:pt x="9758659" y="12395526"/>
                </a:lnTo>
                <a:lnTo>
                  <a:pt x="0" y="1239552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4" id="4"/>
          <p:cNvGrpSpPr/>
          <p:nvPr/>
        </p:nvGrpSpPr>
        <p:grpSpPr>
          <a:xfrm rot="0">
            <a:off x="791737" y="1028700"/>
            <a:ext cx="16704527" cy="8229600"/>
            <a:chOff x="0" y="0"/>
            <a:chExt cx="4399546" cy="2167467"/>
          </a:xfrm>
        </p:grpSpPr>
        <p:sp>
          <p:nvSpPr>
            <p:cNvPr name="Freeform 5" id="5"/>
            <p:cNvSpPr/>
            <p:nvPr/>
          </p:nvSpPr>
          <p:spPr>
            <a:xfrm flipH="false" flipV="false" rot="0">
              <a:off x="0" y="0"/>
              <a:ext cx="4399546" cy="2167467"/>
            </a:xfrm>
            <a:custGeom>
              <a:avLst/>
              <a:gdLst/>
              <a:ahLst/>
              <a:cxnLst/>
              <a:rect r="r" b="b" t="t" l="l"/>
              <a:pathLst>
                <a:path h="2167467" w="4399546">
                  <a:moveTo>
                    <a:pt x="23637" y="0"/>
                  </a:moveTo>
                  <a:lnTo>
                    <a:pt x="4375910" y="0"/>
                  </a:lnTo>
                  <a:cubicBezTo>
                    <a:pt x="4388964" y="0"/>
                    <a:pt x="4399546" y="10582"/>
                    <a:pt x="4399546" y="23637"/>
                  </a:cubicBezTo>
                  <a:lnTo>
                    <a:pt x="4399546" y="2143830"/>
                  </a:lnTo>
                  <a:cubicBezTo>
                    <a:pt x="4399546" y="2156884"/>
                    <a:pt x="4388964" y="2167467"/>
                    <a:pt x="4375910" y="2167467"/>
                  </a:cubicBezTo>
                  <a:lnTo>
                    <a:pt x="23637" y="2167467"/>
                  </a:lnTo>
                  <a:cubicBezTo>
                    <a:pt x="10582" y="2167467"/>
                    <a:pt x="0" y="2156884"/>
                    <a:pt x="0" y="2143830"/>
                  </a:cubicBezTo>
                  <a:lnTo>
                    <a:pt x="0" y="23637"/>
                  </a:lnTo>
                  <a:cubicBezTo>
                    <a:pt x="0" y="10582"/>
                    <a:pt x="10582" y="0"/>
                    <a:pt x="23637" y="0"/>
                  </a:cubicBezTo>
                  <a:close/>
                </a:path>
              </a:pathLst>
            </a:custGeom>
            <a:solidFill>
              <a:srgbClr val="FFFDF8"/>
            </a:solidFill>
            <a:ln w="95250" cap="rnd">
              <a:solidFill>
                <a:srgbClr val="592718"/>
              </a:solidFill>
              <a:prstDash val="lgDash"/>
              <a:round/>
            </a:ln>
          </p:spPr>
        </p:sp>
        <p:sp>
          <p:nvSpPr>
            <p:cNvPr name="TextBox 6" id="6"/>
            <p:cNvSpPr txBox="true"/>
            <p:nvPr/>
          </p:nvSpPr>
          <p:spPr>
            <a:xfrm>
              <a:off x="0" y="-28575"/>
              <a:ext cx="4399546" cy="2196042"/>
            </a:xfrm>
            <a:prstGeom prst="rect">
              <a:avLst/>
            </a:prstGeom>
          </p:spPr>
          <p:txBody>
            <a:bodyPr anchor="ctr" rtlCol="false" tIns="50800" lIns="50800" bIns="50800" rIns="50800"/>
            <a:lstStyle/>
            <a:p>
              <a:pPr algn="ctr">
                <a:lnSpc>
                  <a:spcPts val="2659"/>
                </a:lnSpc>
                <a:spcBef>
                  <a:spcPct val="0"/>
                </a:spcBef>
              </a:pPr>
            </a:p>
          </p:txBody>
        </p:sp>
      </p:grpSp>
      <p:sp>
        <p:nvSpPr>
          <p:cNvPr name="TextBox 7" id="7"/>
          <p:cNvSpPr txBox="true"/>
          <p:nvPr/>
        </p:nvSpPr>
        <p:spPr>
          <a:xfrm rot="0">
            <a:off x="3456878" y="4325055"/>
            <a:ext cx="11336144" cy="2281271"/>
          </a:xfrm>
          <a:prstGeom prst="rect">
            <a:avLst/>
          </a:prstGeom>
        </p:spPr>
        <p:txBody>
          <a:bodyPr anchor="t" rtlCol="false" tIns="0" lIns="0" bIns="0" rIns="0">
            <a:spAutoFit/>
          </a:bodyPr>
          <a:lstStyle/>
          <a:p>
            <a:pPr algn="ctr">
              <a:lnSpc>
                <a:spcPts val="18699"/>
              </a:lnSpc>
            </a:pPr>
            <a:r>
              <a:rPr lang="en-US" sz="13356" b="true">
                <a:solidFill>
                  <a:srgbClr val="592718"/>
                </a:solidFill>
                <a:latin typeface="Lora Bold"/>
                <a:ea typeface="Lora Bold"/>
                <a:cs typeface="Lora Bold"/>
                <a:sym typeface="Lora Bold"/>
              </a:rPr>
              <a:t>Terima Kasih</a:t>
            </a:r>
          </a:p>
        </p:txBody>
      </p:sp>
      <p:sp>
        <p:nvSpPr>
          <p:cNvPr name="Freeform 8" id="8"/>
          <p:cNvSpPr/>
          <p:nvPr/>
        </p:nvSpPr>
        <p:spPr>
          <a:xfrm flipH="false" flipV="false" rot="-5400000">
            <a:off x="9667755" y="1946103"/>
            <a:ext cx="9262223" cy="6394793"/>
          </a:xfrm>
          <a:custGeom>
            <a:avLst/>
            <a:gdLst/>
            <a:ahLst/>
            <a:cxnLst/>
            <a:rect r="r" b="b" t="t" l="l"/>
            <a:pathLst>
              <a:path h="6394793" w="9262223">
                <a:moveTo>
                  <a:pt x="0" y="0"/>
                </a:moveTo>
                <a:lnTo>
                  <a:pt x="9262223" y="0"/>
                </a:lnTo>
                <a:lnTo>
                  <a:pt x="9262223" y="6394794"/>
                </a:lnTo>
                <a:lnTo>
                  <a:pt x="0" y="6394794"/>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9" id="9"/>
          <p:cNvSpPr/>
          <p:nvPr/>
        </p:nvSpPr>
        <p:spPr>
          <a:xfrm flipH="false" flipV="false" rot="0">
            <a:off x="5212479" y="1976563"/>
            <a:ext cx="7315200" cy="2819677"/>
          </a:xfrm>
          <a:custGeom>
            <a:avLst/>
            <a:gdLst/>
            <a:ahLst/>
            <a:cxnLst/>
            <a:rect r="r" b="b" t="t" l="l"/>
            <a:pathLst>
              <a:path h="2819677" w="7315200">
                <a:moveTo>
                  <a:pt x="0" y="0"/>
                </a:moveTo>
                <a:lnTo>
                  <a:pt x="7315200" y="0"/>
                </a:lnTo>
                <a:lnTo>
                  <a:pt x="7315200" y="2819677"/>
                </a:lnTo>
                <a:lnTo>
                  <a:pt x="0" y="2819677"/>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10" id="10"/>
          <p:cNvSpPr/>
          <p:nvPr/>
        </p:nvSpPr>
        <p:spPr>
          <a:xfrm flipH="true" flipV="true" rot="0">
            <a:off x="575310" y="1028700"/>
            <a:ext cx="7578090" cy="8229600"/>
          </a:xfrm>
          <a:custGeom>
            <a:avLst/>
            <a:gdLst/>
            <a:ahLst/>
            <a:cxnLst/>
            <a:rect r="r" b="b" t="t" l="l"/>
            <a:pathLst>
              <a:path h="8229600" w="7578090">
                <a:moveTo>
                  <a:pt x="7578090" y="8229600"/>
                </a:moveTo>
                <a:lnTo>
                  <a:pt x="0" y="8229600"/>
                </a:lnTo>
                <a:lnTo>
                  <a:pt x="0" y="0"/>
                </a:lnTo>
                <a:lnTo>
                  <a:pt x="7578090" y="0"/>
                </a:lnTo>
                <a:lnTo>
                  <a:pt x="7578090" y="8229600"/>
                </a:lnTo>
                <a:close/>
              </a:path>
            </a:pathLst>
          </a:custGeom>
          <a:blipFill>
            <a:blip r:embed="rId8">
              <a:extLst>
                <a:ext uri="{96DAC541-7B7A-43D3-8B79-37D633B846F1}">
                  <asvg:svgBlip xmlns:asvg="http://schemas.microsoft.com/office/drawing/2016/SVG/main" r:embed="rId9"/>
                </a:ext>
              </a:extLst>
            </a:blip>
            <a:stretch>
              <a:fillRect l="0" t="0" r="0" b="0"/>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DAGRcofLzLo</dc:identifier>
  <dcterms:modified xsi:type="dcterms:W3CDTF">2011-08-01T06:04:30Z</dcterms:modified>
  <cp:revision>1</cp:revision>
  <dc:title>KEL 3 _ PBSI _5C </dc:title>
</cp:coreProperties>
</file>