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Lst>
  <p:sldSz cx="18288000" cy="10287000"/>
  <p:notesSz cx="6858000" cy="9144000"/>
  <p:embeddedFontLst>
    <p:embeddedFont>
      <p:font typeface="TT Octosquares Condensed Bold" charset="1" panose="02010001040000080307"/>
      <p:regular r:id="rId16"/>
    </p:embeddedFont>
    <p:embeddedFont>
      <p:font typeface="League Spartan" charset="1" panose="00000800000000000000"/>
      <p:regular r:id="rId17"/>
    </p:embeddedFont>
    <p:embeddedFont>
      <p:font typeface="RQND Pro Condensed" charset="1" panose="00000500000000000000"/>
      <p:regular r:id="rId18"/>
    </p:embeddedFont>
    <p:embeddedFont>
      <p:font typeface="TT Octosquares Condensed" charset="1" panose="02010001040000080307"/>
      <p:regular r:id="rId19"/>
    </p:embeddedFont>
    <p:embeddedFont>
      <p:font typeface="ITC Benguiat Bold" charset="1" panose="02030904050306020704"/>
      <p:regular r:id="rId20"/>
    </p:embeddedFont>
    <p:embeddedFont>
      <p:font typeface="ITC Benguiat" charset="1" panose="02030603050306020704"/>
      <p:regular r:id="rId21"/>
    </p:embeddedFont>
    <p:embeddedFont>
      <p:font typeface="Open Sans Bold" charset="1" panose="020B0806030504020204"/>
      <p:regular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fonts/font16.fntdata" Type="http://schemas.openxmlformats.org/officeDocument/2006/relationships/font"/><Relationship Id="rId17" Target="fonts/font17.fntdata" Type="http://schemas.openxmlformats.org/officeDocument/2006/relationships/font"/><Relationship Id="rId18" Target="fonts/font18.fntdata" Type="http://schemas.openxmlformats.org/officeDocument/2006/relationships/font"/><Relationship Id="rId19" Target="fonts/font19.fntdata" Type="http://schemas.openxmlformats.org/officeDocument/2006/relationships/font"/><Relationship Id="rId2" Target="presProps.xml" Type="http://schemas.openxmlformats.org/officeDocument/2006/relationships/presProps"/><Relationship Id="rId20" Target="fonts/font20.fntdata" Type="http://schemas.openxmlformats.org/officeDocument/2006/relationships/font"/><Relationship Id="rId21" Target="fonts/font21.fntdata" Type="http://schemas.openxmlformats.org/officeDocument/2006/relationships/font"/><Relationship Id="rId22" Target="fonts/font22.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31.png" Type="http://schemas.openxmlformats.org/officeDocument/2006/relationships/image"/><Relationship Id="rId11" Target="../media/image32.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13.png" Type="http://schemas.openxmlformats.org/officeDocument/2006/relationships/image"/><Relationship Id="rId5" Target="../media/image1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17.png" Type="http://schemas.openxmlformats.org/officeDocument/2006/relationships/image"/><Relationship Id="rId9" Target="../media/image1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9.png" Type="http://schemas.openxmlformats.org/officeDocument/2006/relationships/image"/><Relationship Id="rId5" Target="../media/image10.svg" Type="http://schemas.openxmlformats.org/officeDocument/2006/relationships/image"/><Relationship Id="rId6" Target="../media/image11.png" Type="http://schemas.openxmlformats.org/officeDocument/2006/relationships/image"/><Relationship Id="rId7" Target="../media/image12.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13.png" Type="http://schemas.openxmlformats.org/officeDocument/2006/relationships/image"/><Relationship Id="rId5" Target="../media/image14.svg" Type="http://schemas.openxmlformats.org/officeDocument/2006/relationships/image"/><Relationship Id="rId6" Target="../media/image15.png" Type="http://schemas.openxmlformats.org/officeDocument/2006/relationships/image"/><Relationship Id="rId7" Target="../media/image16.svg" Type="http://schemas.openxmlformats.org/officeDocument/2006/relationships/image"/><Relationship Id="rId8" Target="../media/image17.png" Type="http://schemas.openxmlformats.org/officeDocument/2006/relationships/image"/><Relationship Id="rId9" Target="../media/image18.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19.png" Type="http://schemas.openxmlformats.org/officeDocument/2006/relationships/image"/><Relationship Id="rId5" Target="../media/image20.svg" Type="http://schemas.openxmlformats.org/officeDocument/2006/relationships/image"/><Relationship Id="rId6" Target="../media/image21.png" Type="http://schemas.openxmlformats.org/officeDocument/2006/relationships/image"/><Relationship Id="rId7" Target="../media/image22.svg" Type="http://schemas.openxmlformats.org/officeDocument/2006/relationships/image"/><Relationship Id="rId8" Target="../media/image23.png" Type="http://schemas.openxmlformats.org/officeDocument/2006/relationships/image"/><Relationship Id="rId9" Target="../media/image24.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25.png" Type="http://schemas.openxmlformats.org/officeDocument/2006/relationships/image"/><Relationship Id="rId5" Target="../media/image26.svg" Type="http://schemas.openxmlformats.org/officeDocument/2006/relationships/image"/><Relationship Id="rId6" Target="../media/image27.png" Type="http://schemas.openxmlformats.org/officeDocument/2006/relationships/image"/><Relationship Id="rId7" Target="../media/image28.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33.png" Type="http://schemas.openxmlformats.org/officeDocument/2006/relationships/image"/><Relationship Id="rId11" Target="../media/image34.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29.png" Type="http://schemas.openxmlformats.org/officeDocument/2006/relationships/image"/><Relationship Id="rId5" Target="../media/image30.svg" Type="http://schemas.openxmlformats.org/officeDocument/2006/relationships/image"/><Relationship Id="rId6" Target="../media/image13.png" Type="http://schemas.openxmlformats.org/officeDocument/2006/relationships/image"/><Relationship Id="rId7" Target="../media/image14.svg" Type="http://schemas.openxmlformats.org/officeDocument/2006/relationships/image"/><Relationship Id="rId8" Target="../media/image31.png" Type="http://schemas.openxmlformats.org/officeDocument/2006/relationships/image"/><Relationship Id="rId9" Target="../media/image32.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37.png" Type="http://schemas.openxmlformats.org/officeDocument/2006/relationships/image"/><Relationship Id="rId11" Target="../media/image38.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5.png" Type="http://schemas.openxmlformats.org/officeDocument/2006/relationships/image"/><Relationship Id="rId5" Target="../media/image36.svg" Type="http://schemas.openxmlformats.org/officeDocument/2006/relationships/image"/><Relationship Id="rId6" Target="../media/image21.png" Type="http://schemas.openxmlformats.org/officeDocument/2006/relationships/image"/><Relationship Id="rId7" Target="../media/image22.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19.png" Type="http://schemas.openxmlformats.org/officeDocument/2006/relationships/image"/><Relationship Id="rId5" Target="../media/image20.svg" Type="http://schemas.openxmlformats.org/officeDocument/2006/relationships/image"/><Relationship Id="rId6" Target="../media/image39.png" Type="http://schemas.openxmlformats.org/officeDocument/2006/relationships/image"/><Relationship Id="rId7" Target="../media/image40.svg" Type="http://schemas.openxmlformats.org/officeDocument/2006/relationships/image"/><Relationship Id="rId8" Target="../media/image41.png" Type="http://schemas.openxmlformats.org/officeDocument/2006/relationships/image"/><Relationship Id="rId9" Target="../media/image42.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43.png" Type="http://schemas.openxmlformats.org/officeDocument/2006/relationships/image"/><Relationship Id="rId11" Target="../media/image44.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29.png" Type="http://schemas.openxmlformats.org/officeDocument/2006/relationships/image"/><Relationship Id="rId5" Target="../media/image30.svg" Type="http://schemas.openxmlformats.org/officeDocument/2006/relationships/image"/><Relationship Id="rId6" Target="../media/image13.png" Type="http://schemas.openxmlformats.org/officeDocument/2006/relationships/image"/><Relationship Id="rId7" Target="../media/image14.svg" Type="http://schemas.openxmlformats.org/officeDocument/2006/relationships/image"/><Relationship Id="rId8" Target="../media/image31.png" Type="http://schemas.openxmlformats.org/officeDocument/2006/relationships/image"/><Relationship Id="rId9" Target="../media/image32.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FFFFD3"/>
        </a:solidFill>
      </p:bgPr>
    </p:bg>
    <p:spTree>
      <p:nvGrpSpPr>
        <p:cNvPr id="1" name=""/>
        <p:cNvGrpSpPr/>
        <p:nvPr/>
      </p:nvGrpSpPr>
      <p:grpSpPr>
        <a:xfrm>
          <a:off x="0" y="0"/>
          <a:ext cx="0" cy="0"/>
          <a:chOff x="0" y="0"/>
          <a:chExt cx="0" cy="0"/>
        </a:xfrm>
      </p:grpSpPr>
      <p:sp>
        <p:nvSpPr>
          <p:cNvPr name="Freeform 2" id="2"/>
          <p:cNvSpPr/>
          <p:nvPr/>
        </p:nvSpPr>
        <p:spPr>
          <a:xfrm flipH="false" flipV="false" rot="0">
            <a:off x="9144000" y="-701038"/>
            <a:ext cx="11753385" cy="11753385"/>
          </a:xfrm>
          <a:custGeom>
            <a:avLst/>
            <a:gdLst/>
            <a:ahLst/>
            <a:cxnLst/>
            <a:rect r="r" b="b" t="t" l="l"/>
            <a:pathLst>
              <a:path h="11753385" w="11753385">
                <a:moveTo>
                  <a:pt x="0" y="0"/>
                </a:moveTo>
                <a:lnTo>
                  <a:pt x="11753385" y="0"/>
                </a:lnTo>
                <a:lnTo>
                  <a:pt x="11753385" y="11753385"/>
                </a:lnTo>
                <a:lnTo>
                  <a:pt x="0" y="1175338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2609385" y="-701038"/>
            <a:ext cx="11753385" cy="11753385"/>
          </a:xfrm>
          <a:custGeom>
            <a:avLst/>
            <a:gdLst/>
            <a:ahLst/>
            <a:cxnLst/>
            <a:rect r="r" b="b" t="t" l="l"/>
            <a:pathLst>
              <a:path h="11753385" w="11753385">
                <a:moveTo>
                  <a:pt x="0" y="0"/>
                </a:moveTo>
                <a:lnTo>
                  <a:pt x="11753385" y="0"/>
                </a:lnTo>
                <a:lnTo>
                  <a:pt x="11753385" y="11753385"/>
                </a:lnTo>
                <a:lnTo>
                  <a:pt x="0" y="1175338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889793" y="-371903"/>
            <a:ext cx="16508415" cy="8907665"/>
          </a:xfrm>
          <a:custGeom>
            <a:avLst/>
            <a:gdLst/>
            <a:ahLst/>
            <a:cxnLst/>
            <a:rect r="r" b="b" t="t" l="l"/>
            <a:pathLst>
              <a:path h="8907665" w="16508415">
                <a:moveTo>
                  <a:pt x="0" y="0"/>
                </a:moveTo>
                <a:lnTo>
                  <a:pt x="16508414" y="0"/>
                </a:lnTo>
                <a:lnTo>
                  <a:pt x="16508414" y="8907666"/>
                </a:lnTo>
                <a:lnTo>
                  <a:pt x="0" y="890766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false" flipV="false" rot="0">
            <a:off x="0" y="5964013"/>
            <a:ext cx="4425553" cy="5143500"/>
          </a:xfrm>
          <a:custGeom>
            <a:avLst/>
            <a:gdLst/>
            <a:ahLst/>
            <a:cxnLst/>
            <a:rect r="r" b="b" t="t" l="l"/>
            <a:pathLst>
              <a:path h="5143500" w="4425553">
                <a:moveTo>
                  <a:pt x="0" y="0"/>
                </a:moveTo>
                <a:lnTo>
                  <a:pt x="4425553" y="0"/>
                </a:lnTo>
                <a:lnTo>
                  <a:pt x="4425553" y="5143500"/>
                </a:lnTo>
                <a:lnTo>
                  <a:pt x="0" y="514350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6" id="6"/>
          <p:cNvSpPr/>
          <p:nvPr/>
        </p:nvSpPr>
        <p:spPr>
          <a:xfrm flipH="true" flipV="false" rot="0">
            <a:off x="15688931" y="2765945"/>
            <a:ext cx="2599069" cy="2631969"/>
          </a:xfrm>
          <a:custGeom>
            <a:avLst/>
            <a:gdLst/>
            <a:ahLst/>
            <a:cxnLst/>
            <a:rect r="r" b="b" t="t" l="l"/>
            <a:pathLst>
              <a:path h="2631969" w="2599069">
                <a:moveTo>
                  <a:pt x="2599069" y="0"/>
                </a:moveTo>
                <a:lnTo>
                  <a:pt x="0" y="0"/>
                </a:lnTo>
                <a:lnTo>
                  <a:pt x="0" y="2631969"/>
                </a:lnTo>
                <a:lnTo>
                  <a:pt x="2599069" y="2631969"/>
                </a:lnTo>
                <a:lnTo>
                  <a:pt x="2599069"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7" id="7"/>
          <p:cNvSpPr txBox="true"/>
          <p:nvPr/>
        </p:nvSpPr>
        <p:spPr>
          <a:xfrm rot="0">
            <a:off x="5510200" y="681197"/>
            <a:ext cx="6886601" cy="1448240"/>
          </a:xfrm>
          <a:prstGeom prst="rect">
            <a:avLst/>
          </a:prstGeom>
        </p:spPr>
        <p:txBody>
          <a:bodyPr anchor="t" rtlCol="false" tIns="0" lIns="0" bIns="0" rIns="0">
            <a:spAutoFit/>
          </a:bodyPr>
          <a:lstStyle/>
          <a:p>
            <a:pPr algn="ctr">
              <a:lnSpc>
                <a:spcPts val="5796"/>
              </a:lnSpc>
            </a:pPr>
            <a:r>
              <a:rPr lang="en-US" sz="4637" b="true">
                <a:solidFill>
                  <a:srgbClr val="0B2436"/>
                </a:solidFill>
                <a:latin typeface="TT Octosquares Condensed Bold"/>
                <a:ea typeface="TT Octosquares Condensed Bold"/>
                <a:cs typeface="TT Octosquares Condensed Bold"/>
                <a:sym typeface="TT Octosquares Condensed Bold"/>
              </a:rPr>
              <a:t>Pengembangan Pembelajaran IPS SD</a:t>
            </a:r>
          </a:p>
        </p:txBody>
      </p:sp>
      <p:sp>
        <p:nvSpPr>
          <p:cNvPr name="TextBox 8" id="8"/>
          <p:cNvSpPr txBox="true"/>
          <p:nvPr/>
        </p:nvSpPr>
        <p:spPr>
          <a:xfrm rot="0">
            <a:off x="4405811" y="3707200"/>
            <a:ext cx="9095378" cy="2904174"/>
          </a:xfrm>
          <a:prstGeom prst="rect">
            <a:avLst/>
          </a:prstGeom>
        </p:spPr>
        <p:txBody>
          <a:bodyPr anchor="t" rtlCol="false" tIns="0" lIns="0" bIns="0" rIns="0">
            <a:spAutoFit/>
          </a:bodyPr>
          <a:lstStyle/>
          <a:p>
            <a:pPr algn="ctr">
              <a:lnSpc>
                <a:spcPts val="7656"/>
              </a:lnSpc>
            </a:pPr>
            <a:r>
              <a:rPr lang="en-US" sz="6124">
                <a:solidFill>
                  <a:srgbClr val="184666"/>
                </a:solidFill>
                <a:latin typeface="League Spartan"/>
                <a:ea typeface="League Spartan"/>
                <a:cs typeface="League Spartan"/>
                <a:sym typeface="League Spartan"/>
              </a:rPr>
              <a:t>Pendekatan, Strategi, dan Metode Pembelajaran IPS SD</a:t>
            </a:r>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bg>
      <p:bgPr>
        <a:solidFill>
          <a:srgbClr val="FFFFD3"/>
        </a:solidFill>
      </p:bgPr>
    </p:bg>
    <p:spTree>
      <p:nvGrpSpPr>
        <p:cNvPr id="1" name=""/>
        <p:cNvGrpSpPr/>
        <p:nvPr/>
      </p:nvGrpSpPr>
      <p:grpSpPr>
        <a:xfrm>
          <a:off x="0" y="0"/>
          <a:ext cx="0" cy="0"/>
          <a:chOff x="0" y="0"/>
          <a:chExt cx="0" cy="0"/>
        </a:xfrm>
      </p:grpSpPr>
      <p:sp>
        <p:nvSpPr>
          <p:cNvPr name="Freeform 2" id="2"/>
          <p:cNvSpPr/>
          <p:nvPr/>
        </p:nvSpPr>
        <p:spPr>
          <a:xfrm flipH="false" flipV="false" rot="0">
            <a:off x="9144000" y="-701038"/>
            <a:ext cx="11753385" cy="11753385"/>
          </a:xfrm>
          <a:custGeom>
            <a:avLst/>
            <a:gdLst/>
            <a:ahLst/>
            <a:cxnLst/>
            <a:rect r="r" b="b" t="t" l="l"/>
            <a:pathLst>
              <a:path h="11753385" w="11753385">
                <a:moveTo>
                  <a:pt x="0" y="0"/>
                </a:moveTo>
                <a:lnTo>
                  <a:pt x="11753385" y="0"/>
                </a:lnTo>
                <a:lnTo>
                  <a:pt x="11753385" y="11753385"/>
                </a:lnTo>
                <a:lnTo>
                  <a:pt x="0" y="1175338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2609385" y="-701038"/>
            <a:ext cx="11753385" cy="11753385"/>
          </a:xfrm>
          <a:custGeom>
            <a:avLst/>
            <a:gdLst/>
            <a:ahLst/>
            <a:cxnLst/>
            <a:rect r="r" b="b" t="t" l="l"/>
            <a:pathLst>
              <a:path h="11753385" w="11753385">
                <a:moveTo>
                  <a:pt x="0" y="0"/>
                </a:moveTo>
                <a:lnTo>
                  <a:pt x="11753385" y="0"/>
                </a:lnTo>
                <a:lnTo>
                  <a:pt x="11753385" y="11753385"/>
                </a:lnTo>
                <a:lnTo>
                  <a:pt x="0" y="1175338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true" flipV="false" rot="0">
            <a:off x="4955211" y="5412601"/>
            <a:ext cx="10324024" cy="3845699"/>
          </a:xfrm>
          <a:custGeom>
            <a:avLst/>
            <a:gdLst/>
            <a:ahLst/>
            <a:cxnLst/>
            <a:rect r="r" b="b" t="t" l="l"/>
            <a:pathLst>
              <a:path h="3845699" w="10324024">
                <a:moveTo>
                  <a:pt x="10324024" y="0"/>
                </a:moveTo>
                <a:lnTo>
                  <a:pt x="0" y="0"/>
                </a:lnTo>
                <a:lnTo>
                  <a:pt x="0" y="3845699"/>
                </a:lnTo>
                <a:lnTo>
                  <a:pt x="10324024" y="3845699"/>
                </a:lnTo>
                <a:lnTo>
                  <a:pt x="10324024"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false" flipV="false" rot="0">
            <a:off x="4425553" y="1194316"/>
            <a:ext cx="10853682" cy="4042997"/>
          </a:xfrm>
          <a:custGeom>
            <a:avLst/>
            <a:gdLst/>
            <a:ahLst/>
            <a:cxnLst/>
            <a:rect r="r" b="b" t="t" l="l"/>
            <a:pathLst>
              <a:path h="4042997" w="10853682">
                <a:moveTo>
                  <a:pt x="0" y="0"/>
                </a:moveTo>
                <a:lnTo>
                  <a:pt x="10853682" y="0"/>
                </a:lnTo>
                <a:lnTo>
                  <a:pt x="10853682" y="4042997"/>
                </a:lnTo>
                <a:lnTo>
                  <a:pt x="0" y="4042997"/>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6" id="6"/>
          <p:cNvSpPr txBox="true"/>
          <p:nvPr/>
        </p:nvSpPr>
        <p:spPr>
          <a:xfrm rot="0">
            <a:off x="6479016" y="5981192"/>
            <a:ext cx="6656413" cy="2554571"/>
          </a:xfrm>
          <a:prstGeom prst="rect">
            <a:avLst/>
          </a:prstGeom>
        </p:spPr>
        <p:txBody>
          <a:bodyPr anchor="t" rtlCol="false" tIns="0" lIns="0" bIns="0" rIns="0">
            <a:spAutoFit/>
          </a:bodyPr>
          <a:lstStyle/>
          <a:p>
            <a:pPr algn="ctr">
              <a:lnSpc>
                <a:spcPts val="19198"/>
              </a:lnSpc>
            </a:pPr>
            <a:r>
              <a:rPr lang="en-US" sz="19198" spc="1401">
                <a:solidFill>
                  <a:srgbClr val="FFFFFF"/>
                </a:solidFill>
                <a:latin typeface="RQND Pro Condensed"/>
                <a:ea typeface="RQND Pro Condensed"/>
                <a:cs typeface="RQND Pro Condensed"/>
                <a:sym typeface="RQND Pro Condensed"/>
              </a:rPr>
              <a:t>Kasih</a:t>
            </a:r>
          </a:p>
        </p:txBody>
      </p:sp>
      <p:sp>
        <p:nvSpPr>
          <p:cNvPr name="Freeform 7" id="7"/>
          <p:cNvSpPr/>
          <p:nvPr/>
        </p:nvSpPr>
        <p:spPr>
          <a:xfrm flipH="false" flipV="false" rot="0">
            <a:off x="0" y="5964013"/>
            <a:ext cx="4425553" cy="5143500"/>
          </a:xfrm>
          <a:custGeom>
            <a:avLst/>
            <a:gdLst/>
            <a:ahLst/>
            <a:cxnLst/>
            <a:rect r="r" b="b" t="t" l="l"/>
            <a:pathLst>
              <a:path h="5143500" w="4425553">
                <a:moveTo>
                  <a:pt x="0" y="0"/>
                </a:moveTo>
                <a:lnTo>
                  <a:pt x="4425553" y="0"/>
                </a:lnTo>
                <a:lnTo>
                  <a:pt x="4425553" y="5143500"/>
                </a:lnTo>
                <a:lnTo>
                  <a:pt x="0" y="514350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8" id="8"/>
          <p:cNvSpPr/>
          <p:nvPr/>
        </p:nvSpPr>
        <p:spPr>
          <a:xfrm flipH="false" flipV="false" rot="0">
            <a:off x="14156991" y="3917781"/>
            <a:ext cx="3102309" cy="2046231"/>
          </a:xfrm>
          <a:custGeom>
            <a:avLst/>
            <a:gdLst/>
            <a:ahLst/>
            <a:cxnLst/>
            <a:rect r="r" b="b" t="t" l="l"/>
            <a:pathLst>
              <a:path h="2046231" w="3102309">
                <a:moveTo>
                  <a:pt x="0" y="0"/>
                </a:moveTo>
                <a:lnTo>
                  <a:pt x="3102309" y="0"/>
                </a:lnTo>
                <a:lnTo>
                  <a:pt x="3102309" y="2046232"/>
                </a:lnTo>
                <a:lnTo>
                  <a:pt x="0" y="2046232"/>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9" id="9"/>
          <p:cNvSpPr txBox="true"/>
          <p:nvPr/>
        </p:nvSpPr>
        <p:spPr>
          <a:xfrm rot="0">
            <a:off x="6450441" y="1556266"/>
            <a:ext cx="8155989" cy="2554571"/>
          </a:xfrm>
          <a:prstGeom prst="rect">
            <a:avLst/>
          </a:prstGeom>
        </p:spPr>
        <p:txBody>
          <a:bodyPr anchor="t" rtlCol="false" tIns="0" lIns="0" bIns="0" rIns="0">
            <a:spAutoFit/>
          </a:bodyPr>
          <a:lstStyle/>
          <a:p>
            <a:pPr algn="ctr">
              <a:lnSpc>
                <a:spcPts val="19198"/>
              </a:lnSpc>
            </a:pPr>
            <a:r>
              <a:rPr lang="en-US" sz="19198" spc="1401">
                <a:solidFill>
                  <a:srgbClr val="FFFFFF"/>
                </a:solidFill>
                <a:latin typeface="RQND Pro Condensed"/>
                <a:ea typeface="RQND Pro Condensed"/>
                <a:cs typeface="RQND Pro Condensed"/>
                <a:sym typeface="RQND Pro Condensed"/>
              </a:rPr>
              <a:t>Terima</a:t>
            </a:r>
          </a:p>
        </p:txBody>
      </p:sp>
      <p:sp>
        <p:nvSpPr>
          <p:cNvPr name="Freeform 10" id="10"/>
          <p:cNvSpPr/>
          <p:nvPr/>
        </p:nvSpPr>
        <p:spPr>
          <a:xfrm flipH="false" flipV="false" rot="0">
            <a:off x="2277624" y="1028700"/>
            <a:ext cx="2147929" cy="2187114"/>
          </a:xfrm>
          <a:custGeom>
            <a:avLst/>
            <a:gdLst/>
            <a:ahLst/>
            <a:cxnLst/>
            <a:rect r="r" b="b" t="t" l="l"/>
            <a:pathLst>
              <a:path h="2187114" w="2147929">
                <a:moveTo>
                  <a:pt x="0" y="0"/>
                </a:moveTo>
                <a:lnTo>
                  <a:pt x="2147929" y="0"/>
                </a:lnTo>
                <a:lnTo>
                  <a:pt x="2147929" y="2187114"/>
                </a:lnTo>
                <a:lnTo>
                  <a:pt x="0" y="2187114"/>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FFFFD3"/>
        </a:solidFill>
      </p:bgPr>
    </p:bg>
    <p:spTree>
      <p:nvGrpSpPr>
        <p:cNvPr id="1" name=""/>
        <p:cNvGrpSpPr/>
        <p:nvPr/>
      </p:nvGrpSpPr>
      <p:grpSpPr>
        <a:xfrm>
          <a:off x="0" y="0"/>
          <a:ext cx="0" cy="0"/>
          <a:chOff x="0" y="0"/>
          <a:chExt cx="0" cy="0"/>
        </a:xfrm>
      </p:grpSpPr>
      <p:sp>
        <p:nvSpPr>
          <p:cNvPr name="Freeform 2" id="2"/>
          <p:cNvSpPr/>
          <p:nvPr/>
        </p:nvSpPr>
        <p:spPr>
          <a:xfrm flipH="false" flipV="false" rot="0">
            <a:off x="9144000" y="-701038"/>
            <a:ext cx="11753385" cy="11753385"/>
          </a:xfrm>
          <a:custGeom>
            <a:avLst/>
            <a:gdLst/>
            <a:ahLst/>
            <a:cxnLst/>
            <a:rect r="r" b="b" t="t" l="l"/>
            <a:pathLst>
              <a:path h="11753385" w="11753385">
                <a:moveTo>
                  <a:pt x="0" y="0"/>
                </a:moveTo>
                <a:lnTo>
                  <a:pt x="11753385" y="0"/>
                </a:lnTo>
                <a:lnTo>
                  <a:pt x="11753385" y="11753385"/>
                </a:lnTo>
                <a:lnTo>
                  <a:pt x="0" y="1175338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2609385" y="-701038"/>
            <a:ext cx="11753385" cy="11753385"/>
          </a:xfrm>
          <a:custGeom>
            <a:avLst/>
            <a:gdLst/>
            <a:ahLst/>
            <a:cxnLst/>
            <a:rect r="r" b="b" t="t" l="l"/>
            <a:pathLst>
              <a:path h="11753385" w="11753385">
                <a:moveTo>
                  <a:pt x="0" y="0"/>
                </a:moveTo>
                <a:lnTo>
                  <a:pt x="11753385" y="0"/>
                </a:lnTo>
                <a:lnTo>
                  <a:pt x="11753385" y="11753385"/>
                </a:lnTo>
                <a:lnTo>
                  <a:pt x="0" y="1175338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8579021">
            <a:off x="-1782135" y="-244236"/>
            <a:ext cx="5621671" cy="2850655"/>
          </a:xfrm>
          <a:custGeom>
            <a:avLst/>
            <a:gdLst/>
            <a:ahLst/>
            <a:cxnLst/>
            <a:rect r="r" b="b" t="t" l="l"/>
            <a:pathLst>
              <a:path h="2850655" w="5621671">
                <a:moveTo>
                  <a:pt x="0" y="0"/>
                </a:moveTo>
                <a:lnTo>
                  <a:pt x="5621670" y="0"/>
                </a:lnTo>
                <a:lnTo>
                  <a:pt x="5621670" y="2850655"/>
                </a:lnTo>
                <a:lnTo>
                  <a:pt x="0" y="2850655"/>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false" flipV="false" rot="0">
            <a:off x="1661024" y="4465427"/>
            <a:ext cx="6184145" cy="1772788"/>
          </a:xfrm>
          <a:custGeom>
            <a:avLst/>
            <a:gdLst/>
            <a:ahLst/>
            <a:cxnLst/>
            <a:rect r="r" b="b" t="t" l="l"/>
            <a:pathLst>
              <a:path h="1772788" w="6184145">
                <a:moveTo>
                  <a:pt x="0" y="0"/>
                </a:moveTo>
                <a:lnTo>
                  <a:pt x="6184145" y="0"/>
                </a:lnTo>
                <a:lnTo>
                  <a:pt x="6184145" y="1772788"/>
                </a:lnTo>
                <a:lnTo>
                  <a:pt x="0" y="1772788"/>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6" id="6"/>
          <p:cNvSpPr/>
          <p:nvPr/>
        </p:nvSpPr>
        <p:spPr>
          <a:xfrm flipH="false" flipV="false" rot="0">
            <a:off x="1661024" y="7173688"/>
            <a:ext cx="6184145" cy="1772788"/>
          </a:xfrm>
          <a:custGeom>
            <a:avLst/>
            <a:gdLst/>
            <a:ahLst/>
            <a:cxnLst/>
            <a:rect r="r" b="b" t="t" l="l"/>
            <a:pathLst>
              <a:path h="1772788" w="6184145">
                <a:moveTo>
                  <a:pt x="0" y="0"/>
                </a:moveTo>
                <a:lnTo>
                  <a:pt x="6184145" y="0"/>
                </a:lnTo>
                <a:lnTo>
                  <a:pt x="6184145" y="1772788"/>
                </a:lnTo>
                <a:lnTo>
                  <a:pt x="0" y="1772788"/>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7" id="7"/>
          <p:cNvSpPr/>
          <p:nvPr/>
        </p:nvSpPr>
        <p:spPr>
          <a:xfrm flipH="false" flipV="false" rot="0">
            <a:off x="10294570" y="4465427"/>
            <a:ext cx="6184145" cy="1772788"/>
          </a:xfrm>
          <a:custGeom>
            <a:avLst/>
            <a:gdLst/>
            <a:ahLst/>
            <a:cxnLst/>
            <a:rect r="r" b="b" t="t" l="l"/>
            <a:pathLst>
              <a:path h="1772788" w="6184145">
                <a:moveTo>
                  <a:pt x="0" y="0"/>
                </a:moveTo>
                <a:lnTo>
                  <a:pt x="6184145" y="0"/>
                </a:lnTo>
                <a:lnTo>
                  <a:pt x="6184145" y="1772788"/>
                </a:lnTo>
                <a:lnTo>
                  <a:pt x="0" y="1772788"/>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8" id="8"/>
          <p:cNvSpPr/>
          <p:nvPr/>
        </p:nvSpPr>
        <p:spPr>
          <a:xfrm flipH="false" flipV="false" rot="0">
            <a:off x="10294570" y="7173688"/>
            <a:ext cx="6184145" cy="1772788"/>
          </a:xfrm>
          <a:custGeom>
            <a:avLst/>
            <a:gdLst/>
            <a:ahLst/>
            <a:cxnLst/>
            <a:rect r="r" b="b" t="t" l="l"/>
            <a:pathLst>
              <a:path h="1772788" w="6184145">
                <a:moveTo>
                  <a:pt x="0" y="0"/>
                </a:moveTo>
                <a:lnTo>
                  <a:pt x="6184145" y="0"/>
                </a:lnTo>
                <a:lnTo>
                  <a:pt x="6184145" y="1772788"/>
                </a:lnTo>
                <a:lnTo>
                  <a:pt x="0" y="1772788"/>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9" id="9"/>
          <p:cNvSpPr/>
          <p:nvPr/>
        </p:nvSpPr>
        <p:spPr>
          <a:xfrm flipH="false" flipV="false" rot="-8100000">
            <a:off x="14448465" y="-244236"/>
            <a:ext cx="5621671" cy="2850655"/>
          </a:xfrm>
          <a:custGeom>
            <a:avLst/>
            <a:gdLst/>
            <a:ahLst/>
            <a:cxnLst/>
            <a:rect r="r" b="b" t="t" l="l"/>
            <a:pathLst>
              <a:path h="2850655" w="5621671">
                <a:moveTo>
                  <a:pt x="0" y="0"/>
                </a:moveTo>
                <a:lnTo>
                  <a:pt x="5621670" y="0"/>
                </a:lnTo>
                <a:lnTo>
                  <a:pt x="5621670" y="2850655"/>
                </a:lnTo>
                <a:lnTo>
                  <a:pt x="0" y="2850655"/>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10" id="10"/>
          <p:cNvSpPr txBox="true"/>
          <p:nvPr/>
        </p:nvSpPr>
        <p:spPr>
          <a:xfrm rot="0">
            <a:off x="1546724" y="4715117"/>
            <a:ext cx="7045320" cy="1216258"/>
          </a:xfrm>
          <a:prstGeom prst="rect">
            <a:avLst/>
          </a:prstGeom>
        </p:spPr>
        <p:txBody>
          <a:bodyPr anchor="t" rtlCol="false" tIns="0" lIns="0" bIns="0" rIns="0">
            <a:spAutoFit/>
          </a:bodyPr>
          <a:lstStyle/>
          <a:p>
            <a:pPr algn="ctr">
              <a:lnSpc>
                <a:spcPts val="4855"/>
              </a:lnSpc>
            </a:pPr>
            <a:r>
              <a:rPr lang="en-US" sz="3884" b="true">
                <a:solidFill>
                  <a:srgbClr val="000000"/>
                </a:solidFill>
                <a:latin typeface="TT Octosquares Condensed Bold"/>
                <a:ea typeface="TT Octosquares Condensed Bold"/>
                <a:cs typeface="TT Octosquares Condensed Bold"/>
                <a:sym typeface="TT Octosquares Condensed Bold"/>
              </a:rPr>
              <a:t>Evangeline Yuana Elvida	2213053007 </a:t>
            </a:r>
          </a:p>
        </p:txBody>
      </p:sp>
      <p:sp>
        <p:nvSpPr>
          <p:cNvPr name="TextBox 11" id="11"/>
          <p:cNvSpPr txBox="true"/>
          <p:nvPr/>
        </p:nvSpPr>
        <p:spPr>
          <a:xfrm rot="0">
            <a:off x="11032609" y="7316563"/>
            <a:ext cx="4708065" cy="1216258"/>
          </a:xfrm>
          <a:prstGeom prst="rect">
            <a:avLst/>
          </a:prstGeom>
        </p:spPr>
        <p:txBody>
          <a:bodyPr anchor="t" rtlCol="false" tIns="0" lIns="0" bIns="0" rIns="0">
            <a:spAutoFit/>
          </a:bodyPr>
          <a:lstStyle/>
          <a:p>
            <a:pPr algn="ctr">
              <a:lnSpc>
                <a:spcPts val="4855"/>
              </a:lnSpc>
            </a:pPr>
            <a:r>
              <a:rPr lang="en-US" sz="3884" b="true">
                <a:solidFill>
                  <a:srgbClr val="000000"/>
                </a:solidFill>
                <a:latin typeface="TT Octosquares Condensed Bold"/>
                <a:ea typeface="TT Octosquares Condensed Bold"/>
                <a:cs typeface="TT Octosquares Condensed Bold"/>
                <a:sym typeface="TT Octosquares Condensed Bold"/>
              </a:rPr>
              <a:t>Rendo Fahestama 2213053274</a:t>
            </a:r>
          </a:p>
        </p:txBody>
      </p:sp>
      <p:sp>
        <p:nvSpPr>
          <p:cNvPr name="TextBox 12" id="12"/>
          <p:cNvSpPr txBox="true"/>
          <p:nvPr/>
        </p:nvSpPr>
        <p:spPr>
          <a:xfrm rot="0">
            <a:off x="2399064" y="7413853"/>
            <a:ext cx="4708065" cy="1216258"/>
          </a:xfrm>
          <a:prstGeom prst="rect">
            <a:avLst/>
          </a:prstGeom>
        </p:spPr>
        <p:txBody>
          <a:bodyPr anchor="t" rtlCol="false" tIns="0" lIns="0" bIns="0" rIns="0">
            <a:spAutoFit/>
          </a:bodyPr>
          <a:lstStyle/>
          <a:p>
            <a:pPr algn="ctr">
              <a:lnSpc>
                <a:spcPts val="4855"/>
              </a:lnSpc>
            </a:pPr>
            <a:r>
              <a:rPr lang="en-US" sz="3884" b="true">
                <a:solidFill>
                  <a:srgbClr val="000000"/>
                </a:solidFill>
                <a:latin typeface="TT Octosquares Condensed Bold"/>
                <a:ea typeface="TT Octosquares Condensed Bold"/>
                <a:cs typeface="TT Octosquares Condensed Bold"/>
                <a:sym typeface="TT Octosquares Condensed Bold"/>
              </a:rPr>
              <a:t>Neng Sarah Aprilia 2213053067</a:t>
            </a:r>
          </a:p>
        </p:txBody>
      </p:sp>
      <p:sp>
        <p:nvSpPr>
          <p:cNvPr name="TextBox 13" id="13"/>
          <p:cNvSpPr txBox="true"/>
          <p:nvPr/>
        </p:nvSpPr>
        <p:spPr>
          <a:xfrm rot="0">
            <a:off x="11032609" y="4705592"/>
            <a:ext cx="4708065" cy="1216258"/>
          </a:xfrm>
          <a:prstGeom prst="rect">
            <a:avLst/>
          </a:prstGeom>
        </p:spPr>
        <p:txBody>
          <a:bodyPr anchor="t" rtlCol="false" tIns="0" lIns="0" bIns="0" rIns="0">
            <a:spAutoFit/>
          </a:bodyPr>
          <a:lstStyle/>
          <a:p>
            <a:pPr algn="ctr">
              <a:lnSpc>
                <a:spcPts val="4855"/>
              </a:lnSpc>
            </a:pPr>
            <a:r>
              <a:rPr lang="en-US" sz="3884" b="true">
                <a:solidFill>
                  <a:srgbClr val="000000"/>
                </a:solidFill>
                <a:latin typeface="TT Octosquares Condensed Bold"/>
                <a:ea typeface="TT Octosquares Condensed Bold"/>
                <a:cs typeface="TT Octosquares Condensed Bold"/>
                <a:sym typeface="TT Octosquares Condensed Bold"/>
              </a:rPr>
              <a:t>Melda Setialista 2253053047</a:t>
            </a:r>
          </a:p>
        </p:txBody>
      </p:sp>
      <p:sp>
        <p:nvSpPr>
          <p:cNvPr name="TextBox 14" id="14"/>
          <p:cNvSpPr txBox="true"/>
          <p:nvPr/>
        </p:nvSpPr>
        <p:spPr>
          <a:xfrm rot="0">
            <a:off x="2547325" y="2558314"/>
            <a:ext cx="13193349" cy="1453092"/>
          </a:xfrm>
          <a:prstGeom prst="rect">
            <a:avLst/>
          </a:prstGeom>
        </p:spPr>
        <p:txBody>
          <a:bodyPr anchor="t" rtlCol="false" tIns="0" lIns="0" bIns="0" rIns="0">
            <a:spAutoFit/>
          </a:bodyPr>
          <a:lstStyle/>
          <a:p>
            <a:pPr algn="ctr">
              <a:lnSpc>
                <a:spcPts val="9480"/>
              </a:lnSpc>
            </a:pPr>
            <a:r>
              <a:rPr lang="en-US" sz="14364">
                <a:solidFill>
                  <a:srgbClr val="FFFFFF"/>
                </a:solidFill>
                <a:latin typeface="RQND Pro Condensed"/>
                <a:ea typeface="RQND Pro Condensed"/>
                <a:cs typeface="RQND Pro Condensed"/>
                <a:sym typeface="RQND Pro Condensed"/>
              </a:rPr>
              <a:t>Anggota kelompok</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FFFFD3"/>
        </a:solidFill>
      </p:bgPr>
    </p:bg>
    <p:spTree>
      <p:nvGrpSpPr>
        <p:cNvPr id="1" name=""/>
        <p:cNvGrpSpPr/>
        <p:nvPr/>
      </p:nvGrpSpPr>
      <p:grpSpPr>
        <a:xfrm>
          <a:off x="0" y="0"/>
          <a:ext cx="0" cy="0"/>
          <a:chOff x="0" y="0"/>
          <a:chExt cx="0" cy="0"/>
        </a:xfrm>
      </p:grpSpPr>
      <p:sp>
        <p:nvSpPr>
          <p:cNvPr name="Freeform 2" id="2"/>
          <p:cNvSpPr/>
          <p:nvPr/>
        </p:nvSpPr>
        <p:spPr>
          <a:xfrm flipH="false" flipV="false" rot="0">
            <a:off x="9144000" y="-701038"/>
            <a:ext cx="11753385" cy="11753385"/>
          </a:xfrm>
          <a:custGeom>
            <a:avLst/>
            <a:gdLst/>
            <a:ahLst/>
            <a:cxnLst/>
            <a:rect r="r" b="b" t="t" l="l"/>
            <a:pathLst>
              <a:path h="11753385" w="11753385">
                <a:moveTo>
                  <a:pt x="0" y="0"/>
                </a:moveTo>
                <a:lnTo>
                  <a:pt x="11753385" y="0"/>
                </a:lnTo>
                <a:lnTo>
                  <a:pt x="11753385" y="11753385"/>
                </a:lnTo>
                <a:lnTo>
                  <a:pt x="0" y="1175338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2609385" y="-701038"/>
            <a:ext cx="11753385" cy="11753385"/>
          </a:xfrm>
          <a:custGeom>
            <a:avLst/>
            <a:gdLst/>
            <a:ahLst/>
            <a:cxnLst/>
            <a:rect r="r" b="b" t="t" l="l"/>
            <a:pathLst>
              <a:path h="11753385" w="11753385">
                <a:moveTo>
                  <a:pt x="0" y="0"/>
                </a:moveTo>
                <a:lnTo>
                  <a:pt x="11753385" y="0"/>
                </a:lnTo>
                <a:lnTo>
                  <a:pt x="11753385" y="11753385"/>
                </a:lnTo>
                <a:lnTo>
                  <a:pt x="0" y="1175338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true" flipV="false" rot="0">
            <a:off x="1601003" y="4450392"/>
            <a:ext cx="6593006" cy="2455895"/>
          </a:xfrm>
          <a:custGeom>
            <a:avLst/>
            <a:gdLst/>
            <a:ahLst/>
            <a:cxnLst/>
            <a:rect r="r" b="b" t="t" l="l"/>
            <a:pathLst>
              <a:path h="2455895" w="6593006">
                <a:moveTo>
                  <a:pt x="6593006" y="0"/>
                </a:moveTo>
                <a:lnTo>
                  <a:pt x="0" y="0"/>
                </a:lnTo>
                <a:lnTo>
                  <a:pt x="0" y="2455895"/>
                </a:lnTo>
                <a:lnTo>
                  <a:pt x="6593006" y="2455895"/>
                </a:lnTo>
                <a:lnTo>
                  <a:pt x="6593006"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true" flipV="false" rot="0">
            <a:off x="1601003" y="7505526"/>
            <a:ext cx="6593006" cy="2455895"/>
          </a:xfrm>
          <a:custGeom>
            <a:avLst/>
            <a:gdLst/>
            <a:ahLst/>
            <a:cxnLst/>
            <a:rect r="r" b="b" t="t" l="l"/>
            <a:pathLst>
              <a:path h="2455895" w="6593006">
                <a:moveTo>
                  <a:pt x="6593006" y="0"/>
                </a:moveTo>
                <a:lnTo>
                  <a:pt x="0" y="0"/>
                </a:lnTo>
                <a:lnTo>
                  <a:pt x="0" y="2455895"/>
                </a:lnTo>
                <a:lnTo>
                  <a:pt x="6593006" y="2455895"/>
                </a:lnTo>
                <a:lnTo>
                  <a:pt x="6593006"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 id="6"/>
          <p:cNvSpPr/>
          <p:nvPr/>
        </p:nvSpPr>
        <p:spPr>
          <a:xfrm flipH="false" flipV="false" rot="0">
            <a:off x="10287000" y="7505526"/>
            <a:ext cx="6593006" cy="2455895"/>
          </a:xfrm>
          <a:custGeom>
            <a:avLst/>
            <a:gdLst/>
            <a:ahLst/>
            <a:cxnLst/>
            <a:rect r="r" b="b" t="t" l="l"/>
            <a:pathLst>
              <a:path h="2455895" w="6593006">
                <a:moveTo>
                  <a:pt x="0" y="0"/>
                </a:moveTo>
                <a:lnTo>
                  <a:pt x="6593006" y="0"/>
                </a:lnTo>
                <a:lnTo>
                  <a:pt x="6593006" y="2455895"/>
                </a:lnTo>
                <a:lnTo>
                  <a:pt x="0" y="2455895"/>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false" flipV="false" rot="0">
            <a:off x="10287000" y="4412292"/>
            <a:ext cx="6593006" cy="2455895"/>
          </a:xfrm>
          <a:custGeom>
            <a:avLst/>
            <a:gdLst/>
            <a:ahLst/>
            <a:cxnLst/>
            <a:rect r="r" b="b" t="t" l="l"/>
            <a:pathLst>
              <a:path h="2455895" w="6593006">
                <a:moveTo>
                  <a:pt x="0" y="0"/>
                </a:moveTo>
                <a:lnTo>
                  <a:pt x="6593006" y="0"/>
                </a:lnTo>
                <a:lnTo>
                  <a:pt x="6593006" y="2455895"/>
                </a:lnTo>
                <a:lnTo>
                  <a:pt x="0" y="2455895"/>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8" id="8"/>
          <p:cNvSpPr/>
          <p:nvPr/>
        </p:nvSpPr>
        <p:spPr>
          <a:xfrm flipH="false" flipV="false" rot="0">
            <a:off x="-985566" y="688588"/>
            <a:ext cx="5173138" cy="4114800"/>
          </a:xfrm>
          <a:custGeom>
            <a:avLst/>
            <a:gdLst/>
            <a:ahLst/>
            <a:cxnLst/>
            <a:rect r="r" b="b" t="t" l="l"/>
            <a:pathLst>
              <a:path h="4114800" w="5173138">
                <a:moveTo>
                  <a:pt x="0" y="0"/>
                </a:moveTo>
                <a:lnTo>
                  <a:pt x="5173138" y="0"/>
                </a:lnTo>
                <a:lnTo>
                  <a:pt x="5173138" y="4114800"/>
                </a:lnTo>
                <a:lnTo>
                  <a:pt x="0" y="411480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9" id="9"/>
          <p:cNvSpPr txBox="true"/>
          <p:nvPr/>
        </p:nvSpPr>
        <p:spPr>
          <a:xfrm rot="0">
            <a:off x="5161012" y="343315"/>
            <a:ext cx="8346291" cy="1204895"/>
          </a:xfrm>
          <a:prstGeom prst="rect">
            <a:avLst/>
          </a:prstGeom>
        </p:spPr>
        <p:txBody>
          <a:bodyPr anchor="t" rtlCol="false" tIns="0" lIns="0" bIns="0" rIns="0">
            <a:spAutoFit/>
          </a:bodyPr>
          <a:lstStyle/>
          <a:p>
            <a:pPr algn="ctr">
              <a:lnSpc>
                <a:spcPts val="7867"/>
              </a:lnSpc>
            </a:pPr>
            <a:r>
              <a:rPr lang="en-US" sz="11920">
                <a:solidFill>
                  <a:srgbClr val="FFFFFF"/>
                </a:solidFill>
                <a:latin typeface="RQND Pro Condensed"/>
                <a:ea typeface="RQND Pro Condensed"/>
                <a:cs typeface="RQND Pro Condensed"/>
                <a:sym typeface="RQND Pro Condensed"/>
              </a:rPr>
              <a:t>Pembahasan </a:t>
            </a:r>
          </a:p>
        </p:txBody>
      </p:sp>
      <p:sp>
        <p:nvSpPr>
          <p:cNvPr name="Freeform 10" id="10"/>
          <p:cNvSpPr/>
          <p:nvPr/>
        </p:nvSpPr>
        <p:spPr>
          <a:xfrm flipH="false" flipV="false" rot="0">
            <a:off x="14172658" y="688588"/>
            <a:ext cx="3539234" cy="2334420"/>
          </a:xfrm>
          <a:custGeom>
            <a:avLst/>
            <a:gdLst/>
            <a:ahLst/>
            <a:cxnLst/>
            <a:rect r="r" b="b" t="t" l="l"/>
            <a:pathLst>
              <a:path h="2334420" w="3539234">
                <a:moveTo>
                  <a:pt x="0" y="0"/>
                </a:moveTo>
                <a:lnTo>
                  <a:pt x="3539234" y="0"/>
                </a:lnTo>
                <a:lnTo>
                  <a:pt x="3539234" y="2334420"/>
                </a:lnTo>
                <a:lnTo>
                  <a:pt x="0" y="2334420"/>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11" id="11"/>
          <p:cNvSpPr/>
          <p:nvPr/>
        </p:nvSpPr>
        <p:spPr>
          <a:xfrm flipH="true" flipV="false" rot="0">
            <a:off x="6037655" y="1593612"/>
            <a:ext cx="6593006" cy="2455895"/>
          </a:xfrm>
          <a:custGeom>
            <a:avLst/>
            <a:gdLst/>
            <a:ahLst/>
            <a:cxnLst/>
            <a:rect r="r" b="b" t="t" l="l"/>
            <a:pathLst>
              <a:path h="2455895" w="6593006">
                <a:moveTo>
                  <a:pt x="6593006" y="0"/>
                </a:moveTo>
                <a:lnTo>
                  <a:pt x="0" y="0"/>
                </a:lnTo>
                <a:lnTo>
                  <a:pt x="0" y="2455894"/>
                </a:lnTo>
                <a:lnTo>
                  <a:pt x="6593006" y="2455894"/>
                </a:lnTo>
                <a:lnTo>
                  <a:pt x="6593006"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12" id="12"/>
          <p:cNvSpPr txBox="true"/>
          <p:nvPr/>
        </p:nvSpPr>
        <p:spPr>
          <a:xfrm rot="0">
            <a:off x="5951930" y="2192379"/>
            <a:ext cx="6092970" cy="1305985"/>
          </a:xfrm>
          <a:prstGeom prst="rect">
            <a:avLst/>
          </a:prstGeom>
        </p:spPr>
        <p:txBody>
          <a:bodyPr anchor="t" rtlCol="false" tIns="0" lIns="0" bIns="0" rIns="0">
            <a:spAutoFit/>
          </a:bodyPr>
          <a:lstStyle/>
          <a:p>
            <a:pPr algn="ctr">
              <a:lnSpc>
                <a:spcPts val="3499"/>
              </a:lnSpc>
            </a:pPr>
            <a:r>
              <a:rPr lang="en-US" sz="2799" b="true">
                <a:solidFill>
                  <a:srgbClr val="000000"/>
                </a:solidFill>
                <a:latin typeface="TT Octosquares Condensed Bold"/>
                <a:ea typeface="TT Octosquares Condensed Bold"/>
                <a:cs typeface="TT Octosquares Condensed Bold"/>
                <a:sym typeface="TT Octosquares Condensed Bold"/>
              </a:rPr>
              <a:t>1. Macam-macam </a:t>
            </a:r>
          </a:p>
          <a:p>
            <a:pPr algn="ctr">
              <a:lnSpc>
                <a:spcPts val="3499"/>
              </a:lnSpc>
            </a:pPr>
            <a:r>
              <a:rPr lang="en-US" sz="2799" b="true">
                <a:solidFill>
                  <a:srgbClr val="000000"/>
                </a:solidFill>
                <a:latin typeface="TT Octosquares Condensed Bold"/>
                <a:ea typeface="TT Octosquares Condensed Bold"/>
                <a:cs typeface="TT Octosquares Condensed Bold"/>
                <a:sym typeface="TT Octosquares Condensed Bold"/>
              </a:rPr>
              <a:t>pendekatan pembelajaran </a:t>
            </a:r>
          </a:p>
          <a:p>
            <a:pPr algn="ctr">
              <a:lnSpc>
                <a:spcPts val="3499"/>
              </a:lnSpc>
            </a:pPr>
            <a:r>
              <a:rPr lang="en-US" sz="2799" b="true">
                <a:solidFill>
                  <a:srgbClr val="000000"/>
                </a:solidFill>
                <a:latin typeface="TT Octosquares Condensed Bold"/>
                <a:ea typeface="TT Octosquares Condensed Bold"/>
                <a:cs typeface="TT Octosquares Condensed Bold"/>
                <a:sym typeface="TT Octosquares Condensed Bold"/>
              </a:rPr>
              <a:t>IPS SD </a:t>
            </a:r>
          </a:p>
        </p:txBody>
      </p:sp>
      <p:sp>
        <p:nvSpPr>
          <p:cNvPr name="TextBox 13" id="13"/>
          <p:cNvSpPr txBox="true"/>
          <p:nvPr/>
        </p:nvSpPr>
        <p:spPr>
          <a:xfrm rot="0">
            <a:off x="1391453" y="5367376"/>
            <a:ext cx="6092970" cy="867905"/>
          </a:xfrm>
          <a:prstGeom prst="rect">
            <a:avLst/>
          </a:prstGeom>
        </p:spPr>
        <p:txBody>
          <a:bodyPr anchor="t" rtlCol="false" tIns="0" lIns="0" bIns="0" rIns="0">
            <a:spAutoFit/>
          </a:bodyPr>
          <a:lstStyle/>
          <a:p>
            <a:pPr algn="ctr">
              <a:lnSpc>
                <a:spcPts val="3499"/>
              </a:lnSpc>
            </a:pPr>
            <a:r>
              <a:rPr lang="en-US" sz="2799" b="true">
                <a:solidFill>
                  <a:srgbClr val="000000"/>
                </a:solidFill>
                <a:latin typeface="TT Octosquares Condensed Bold"/>
                <a:ea typeface="TT Octosquares Condensed Bold"/>
                <a:cs typeface="TT Octosquares Condensed Bold"/>
                <a:sym typeface="TT Octosquares Condensed Bold"/>
              </a:rPr>
              <a:t>2. Strategi pengembangan</a:t>
            </a:r>
          </a:p>
          <a:p>
            <a:pPr algn="ctr">
              <a:lnSpc>
                <a:spcPts val="3499"/>
              </a:lnSpc>
            </a:pPr>
            <a:r>
              <a:rPr lang="en-US" sz="2799" b="true">
                <a:solidFill>
                  <a:srgbClr val="000000"/>
                </a:solidFill>
                <a:latin typeface="TT Octosquares Condensed Bold"/>
                <a:ea typeface="TT Octosquares Condensed Bold"/>
                <a:cs typeface="TT Octosquares Condensed Bold"/>
                <a:sym typeface="TT Octosquares Condensed Bold"/>
              </a:rPr>
              <a:t> pembelajaran IPS SD </a:t>
            </a:r>
          </a:p>
        </p:txBody>
      </p:sp>
      <p:sp>
        <p:nvSpPr>
          <p:cNvPr name="TextBox 14" id="14"/>
          <p:cNvSpPr txBox="true"/>
          <p:nvPr/>
        </p:nvSpPr>
        <p:spPr>
          <a:xfrm rot="0">
            <a:off x="11787719" y="5011059"/>
            <a:ext cx="4249805" cy="1305985"/>
          </a:xfrm>
          <a:prstGeom prst="rect">
            <a:avLst/>
          </a:prstGeom>
        </p:spPr>
        <p:txBody>
          <a:bodyPr anchor="t" rtlCol="false" tIns="0" lIns="0" bIns="0" rIns="0">
            <a:spAutoFit/>
          </a:bodyPr>
          <a:lstStyle/>
          <a:p>
            <a:pPr algn="ctr">
              <a:lnSpc>
                <a:spcPts val="3499"/>
              </a:lnSpc>
            </a:pPr>
            <a:r>
              <a:rPr lang="en-US" sz="2799" b="true">
                <a:solidFill>
                  <a:srgbClr val="000000"/>
                </a:solidFill>
                <a:latin typeface="TT Octosquares Condensed Bold"/>
                <a:ea typeface="TT Octosquares Condensed Bold"/>
                <a:cs typeface="TT Octosquares Condensed Bold"/>
                <a:sym typeface="TT Octosquares Condensed Bold"/>
              </a:rPr>
              <a:t>3. Metode yang sesuai untuk mengembangkan pembelajaran IPS SD </a:t>
            </a:r>
          </a:p>
        </p:txBody>
      </p:sp>
      <p:sp>
        <p:nvSpPr>
          <p:cNvPr name="TextBox 15" id="15"/>
          <p:cNvSpPr txBox="true"/>
          <p:nvPr/>
        </p:nvSpPr>
        <p:spPr>
          <a:xfrm rot="0">
            <a:off x="2553528" y="8037619"/>
            <a:ext cx="4249805" cy="1305985"/>
          </a:xfrm>
          <a:prstGeom prst="rect">
            <a:avLst/>
          </a:prstGeom>
        </p:spPr>
        <p:txBody>
          <a:bodyPr anchor="t" rtlCol="false" tIns="0" lIns="0" bIns="0" rIns="0">
            <a:spAutoFit/>
          </a:bodyPr>
          <a:lstStyle/>
          <a:p>
            <a:pPr algn="ctr">
              <a:lnSpc>
                <a:spcPts val="3499"/>
              </a:lnSpc>
            </a:pPr>
            <a:r>
              <a:rPr lang="en-US" sz="2799" b="true">
                <a:solidFill>
                  <a:srgbClr val="000000"/>
                </a:solidFill>
                <a:latin typeface="TT Octosquares Condensed Bold"/>
                <a:ea typeface="TT Octosquares Condensed Bold"/>
                <a:cs typeface="TT Octosquares Condensed Bold"/>
                <a:sym typeface="TT Octosquares Condensed Bold"/>
              </a:rPr>
              <a:t>4. Peran guru dalam mengimplementasikan pembelajaran IPS SD </a:t>
            </a:r>
          </a:p>
        </p:txBody>
      </p:sp>
      <p:sp>
        <p:nvSpPr>
          <p:cNvPr name="TextBox 16" id="16"/>
          <p:cNvSpPr txBox="true"/>
          <p:nvPr/>
        </p:nvSpPr>
        <p:spPr>
          <a:xfrm rot="0">
            <a:off x="11949808" y="7915285"/>
            <a:ext cx="3544628" cy="1821638"/>
          </a:xfrm>
          <a:prstGeom prst="rect">
            <a:avLst/>
          </a:prstGeom>
        </p:spPr>
        <p:txBody>
          <a:bodyPr anchor="t" rtlCol="false" tIns="0" lIns="0" bIns="0" rIns="0">
            <a:spAutoFit/>
          </a:bodyPr>
          <a:lstStyle/>
          <a:p>
            <a:pPr algn="ctr">
              <a:lnSpc>
                <a:spcPts val="2919"/>
              </a:lnSpc>
            </a:pPr>
            <a:r>
              <a:rPr lang="en-US" sz="2335" b="true">
                <a:solidFill>
                  <a:srgbClr val="000000"/>
                </a:solidFill>
                <a:latin typeface="TT Octosquares Condensed Bold"/>
                <a:ea typeface="TT Octosquares Condensed Bold"/>
                <a:cs typeface="TT Octosquares Condensed Bold"/>
                <a:sym typeface="TT Octosquares Condensed Bold"/>
              </a:rPr>
              <a:t>5. Tantangan dan solusi untuk menerapkan pendekatan, strategi dan metode pembelajaran IPS SD</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FFFFD3"/>
        </a:solidFill>
      </p:bgPr>
    </p:bg>
    <p:spTree>
      <p:nvGrpSpPr>
        <p:cNvPr id="1" name=""/>
        <p:cNvGrpSpPr/>
        <p:nvPr/>
      </p:nvGrpSpPr>
      <p:grpSpPr>
        <a:xfrm>
          <a:off x="0" y="0"/>
          <a:ext cx="0" cy="0"/>
          <a:chOff x="0" y="0"/>
          <a:chExt cx="0" cy="0"/>
        </a:xfrm>
      </p:grpSpPr>
      <p:grpSp>
        <p:nvGrpSpPr>
          <p:cNvPr name="Group 2" id="2"/>
          <p:cNvGrpSpPr/>
          <p:nvPr/>
        </p:nvGrpSpPr>
        <p:grpSpPr>
          <a:xfrm rot="0">
            <a:off x="-2609385" y="-701038"/>
            <a:ext cx="23506771" cy="11753385"/>
            <a:chOff x="0" y="0"/>
            <a:chExt cx="31342361" cy="15671180"/>
          </a:xfrm>
        </p:grpSpPr>
        <p:sp>
          <p:nvSpPr>
            <p:cNvPr name="Freeform 3" id="3"/>
            <p:cNvSpPr/>
            <p:nvPr/>
          </p:nvSpPr>
          <p:spPr>
            <a:xfrm flipH="false" flipV="false" rot="0">
              <a:off x="15671180" y="0"/>
              <a:ext cx="15671180" cy="15671180"/>
            </a:xfrm>
            <a:custGeom>
              <a:avLst/>
              <a:gdLst/>
              <a:ahLst/>
              <a:cxnLst/>
              <a:rect r="r" b="b" t="t" l="l"/>
              <a:pathLst>
                <a:path h="15671180" w="15671180">
                  <a:moveTo>
                    <a:pt x="0" y="0"/>
                  </a:moveTo>
                  <a:lnTo>
                    <a:pt x="15671181" y="0"/>
                  </a:lnTo>
                  <a:lnTo>
                    <a:pt x="15671181" y="15671180"/>
                  </a:lnTo>
                  <a:lnTo>
                    <a:pt x="0" y="1567118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0" y="0"/>
              <a:ext cx="15671180" cy="15671180"/>
            </a:xfrm>
            <a:custGeom>
              <a:avLst/>
              <a:gdLst/>
              <a:ahLst/>
              <a:cxnLst/>
              <a:rect r="r" b="b" t="t" l="l"/>
              <a:pathLst>
                <a:path h="15671180" w="15671180">
                  <a:moveTo>
                    <a:pt x="0" y="0"/>
                  </a:moveTo>
                  <a:lnTo>
                    <a:pt x="15671180" y="0"/>
                  </a:lnTo>
                  <a:lnTo>
                    <a:pt x="15671180" y="15671180"/>
                  </a:lnTo>
                  <a:lnTo>
                    <a:pt x="0" y="1567118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sp>
        <p:nvSpPr>
          <p:cNvPr name="Freeform 5" id="5"/>
          <p:cNvSpPr/>
          <p:nvPr/>
        </p:nvSpPr>
        <p:spPr>
          <a:xfrm flipH="false" flipV="false" rot="0">
            <a:off x="2307080" y="0"/>
            <a:ext cx="13984146" cy="10016145"/>
          </a:xfrm>
          <a:custGeom>
            <a:avLst/>
            <a:gdLst/>
            <a:ahLst/>
            <a:cxnLst/>
            <a:rect r="r" b="b" t="t" l="l"/>
            <a:pathLst>
              <a:path h="10016145" w="13984146">
                <a:moveTo>
                  <a:pt x="0" y="0"/>
                </a:moveTo>
                <a:lnTo>
                  <a:pt x="13984147" y="0"/>
                </a:lnTo>
                <a:lnTo>
                  <a:pt x="13984147" y="10016145"/>
                </a:lnTo>
                <a:lnTo>
                  <a:pt x="0" y="10016145"/>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6" id="6"/>
          <p:cNvGrpSpPr/>
          <p:nvPr/>
        </p:nvGrpSpPr>
        <p:grpSpPr>
          <a:xfrm rot="0">
            <a:off x="3794156" y="1669521"/>
            <a:ext cx="11140123" cy="6744057"/>
            <a:chOff x="0" y="0"/>
            <a:chExt cx="1166560" cy="706217"/>
          </a:xfrm>
        </p:grpSpPr>
        <p:sp>
          <p:nvSpPr>
            <p:cNvPr name="Freeform 7" id="7"/>
            <p:cNvSpPr/>
            <p:nvPr/>
          </p:nvSpPr>
          <p:spPr>
            <a:xfrm flipH="false" flipV="false" rot="0">
              <a:off x="0" y="0"/>
              <a:ext cx="1166560" cy="706218"/>
            </a:xfrm>
            <a:custGeom>
              <a:avLst/>
              <a:gdLst/>
              <a:ahLst/>
              <a:cxnLst/>
              <a:rect r="r" b="b" t="t" l="l"/>
              <a:pathLst>
                <a:path h="706218" w="1166560">
                  <a:moveTo>
                    <a:pt x="0" y="0"/>
                  </a:moveTo>
                  <a:lnTo>
                    <a:pt x="1166560" y="0"/>
                  </a:lnTo>
                  <a:lnTo>
                    <a:pt x="1166560" y="706218"/>
                  </a:lnTo>
                  <a:lnTo>
                    <a:pt x="0" y="706218"/>
                  </a:lnTo>
                  <a:close/>
                </a:path>
              </a:pathLst>
            </a:custGeom>
            <a:solidFill>
              <a:srgbClr val="FFFFFF"/>
            </a:solidFill>
            <a:ln w="47625" cap="sq">
              <a:solidFill>
                <a:srgbClr val="000000"/>
              </a:solidFill>
              <a:prstDash val="solid"/>
              <a:miter/>
            </a:ln>
          </p:spPr>
        </p:sp>
        <p:sp>
          <p:nvSpPr>
            <p:cNvPr name="TextBox 8" id="8"/>
            <p:cNvSpPr txBox="true"/>
            <p:nvPr/>
          </p:nvSpPr>
          <p:spPr>
            <a:xfrm>
              <a:off x="0" y="-38100"/>
              <a:ext cx="1166560" cy="744317"/>
            </a:xfrm>
            <a:prstGeom prst="rect">
              <a:avLst/>
            </a:prstGeom>
          </p:spPr>
          <p:txBody>
            <a:bodyPr anchor="ctr" rtlCol="false" tIns="52537" lIns="52537" bIns="52537" rIns="52537"/>
            <a:lstStyle/>
            <a:p>
              <a:pPr algn="ctr">
                <a:lnSpc>
                  <a:spcPts val="2660"/>
                </a:lnSpc>
                <a:spcBef>
                  <a:spcPct val="0"/>
                </a:spcBef>
              </a:pPr>
            </a:p>
          </p:txBody>
        </p:sp>
      </p:grpSp>
      <p:sp>
        <p:nvSpPr>
          <p:cNvPr name="Freeform 9" id="9"/>
          <p:cNvSpPr/>
          <p:nvPr/>
        </p:nvSpPr>
        <p:spPr>
          <a:xfrm flipH="false" flipV="false" rot="0">
            <a:off x="-1132386" y="6789540"/>
            <a:ext cx="3262409" cy="1370212"/>
          </a:xfrm>
          <a:custGeom>
            <a:avLst/>
            <a:gdLst/>
            <a:ahLst/>
            <a:cxnLst/>
            <a:rect r="r" b="b" t="t" l="l"/>
            <a:pathLst>
              <a:path h="1370212" w="3262409">
                <a:moveTo>
                  <a:pt x="0" y="0"/>
                </a:moveTo>
                <a:lnTo>
                  <a:pt x="3262408" y="0"/>
                </a:lnTo>
                <a:lnTo>
                  <a:pt x="3262408" y="1370212"/>
                </a:lnTo>
                <a:lnTo>
                  <a:pt x="0" y="1370212"/>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0" id="10"/>
          <p:cNvSpPr/>
          <p:nvPr/>
        </p:nvSpPr>
        <p:spPr>
          <a:xfrm flipH="false" flipV="false" rot="0">
            <a:off x="16109258" y="3583532"/>
            <a:ext cx="3262409" cy="1370212"/>
          </a:xfrm>
          <a:custGeom>
            <a:avLst/>
            <a:gdLst/>
            <a:ahLst/>
            <a:cxnLst/>
            <a:rect r="r" b="b" t="t" l="l"/>
            <a:pathLst>
              <a:path h="1370212" w="3262409">
                <a:moveTo>
                  <a:pt x="0" y="0"/>
                </a:moveTo>
                <a:lnTo>
                  <a:pt x="3262408" y="0"/>
                </a:lnTo>
                <a:lnTo>
                  <a:pt x="3262408" y="1370212"/>
                </a:lnTo>
                <a:lnTo>
                  <a:pt x="0" y="1370212"/>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1" id="11"/>
          <p:cNvSpPr/>
          <p:nvPr/>
        </p:nvSpPr>
        <p:spPr>
          <a:xfrm flipH="false" flipV="false" rot="0">
            <a:off x="498818" y="879689"/>
            <a:ext cx="3616524" cy="1826345"/>
          </a:xfrm>
          <a:custGeom>
            <a:avLst/>
            <a:gdLst/>
            <a:ahLst/>
            <a:cxnLst/>
            <a:rect r="r" b="b" t="t" l="l"/>
            <a:pathLst>
              <a:path h="1826345" w="3616524">
                <a:moveTo>
                  <a:pt x="0" y="0"/>
                </a:moveTo>
                <a:lnTo>
                  <a:pt x="3616524" y="0"/>
                </a:lnTo>
                <a:lnTo>
                  <a:pt x="3616524" y="1826345"/>
                </a:lnTo>
                <a:lnTo>
                  <a:pt x="0" y="1826345"/>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12" id="12"/>
          <p:cNvSpPr/>
          <p:nvPr/>
        </p:nvSpPr>
        <p:spPr>
          <a:xfrm flipH="false" flipV="false" rot="0">
            <a:off x="14300996" y="7246579"/>
            <a:ext cx="3616524" cy="1826345"/>
          </a:xfrm>
          <a:custGeom>
            <a:avLst/>
            <a:gdLst/>
            <a:ahLst/>
            <a:cxnLst/>
            <a:rect r="r" b="b" t="t" l="l"/>
            <a:pathLst>
              <a:path h="1826345" w="3616524">
                <a:moveTo>
                  <a:pt x="0" y="0"/>
                </a:moveTo>
                <a:lnTo>
                  <a:pt x="3616524" y="0"/>
                </a:lnTo>
                <a:lnTo>
                  <a:pt x="3616524" y="1826345"/>
                </a:lnTo>
                <a:lnTo>
                  <a:pt x="0" y="1826345"/>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13" id="13"/>
          <p:cNvSpPr txBox="true"/>
          <p:nvPr/>
        </p:nvSpPr>
        <p:spPr>
          <a:xfrm rot="0">
            <a:off x="4115342" y="4906119"/>
            <a:ext cx="9654748" cy="3404531"/>
          </a:xfrm>
          <a:prstGeom prst="rect">
            <a:avLst/>
          </a:prstGeom>
        </p:spPr>
        <p:txBody>
          <a:bodyPr anchor="t" rtlCol="false" tIns="0" lIns="0" bIns="0" rIns="0">
            <a:spAutoFit/>
          </a:bodyPr>
          <a:lstStyle/>
          <a:p>
            <a:pPr algn="l">
              <a:lnSpc>
                <a:spcPts val="4574"/>
              </a:lnSpc>
            </a:pPr>
            <a:r>
              <a:rPr lang="en-US" sz="3339">
                <a:solidFill>
                  <a:srgbClr val="000000"/>
                </a:solidFill>
                <a:latin typeface="TT Octosquares Condensed"/>
                <a:ea typeface="TT Octosquares Condensed"/>
                <a:cs typeface="TT Octosquares Condensed"/>
                <a:sym typeface="TT Octosquares Condensed"/>
              </a:rPr>
              <a:t>1. Pendekatan Multidisiplin </a:t>
            </a:r>
          </a:p>
          <a:p>
            <a:pPr algn="l">
              <a:lnSpc>
                <a:spcPts val="4574"/>
              </a:lnSpc>
            </a:pPr>
            <a:r>
              <a:rPr lang="en-US" sz="3339">
                <a:solidFill>
                  <a:srgbClr val="000000"/>
                </a:solidFill>
                <a:latin typeface="TT Octosquares Condensed"/>
                <a:ea typeface="TT Octosquares Condensed"/>
                <a:cs typeface="TT Octosquares Condensed"/>
                <a:sym typeface="TT Octosquares Condensed"/>
              </a:rPr>
              <a:t>2. Pendekatan Interdisiplin</a:t>
            </a:r>
          </a:p>
          <a:p>
            <a:pPr algn="l">
              <a:lnSpc>
                <a:spcPts val="4574"/>
              </a:lnSpc>
            </a:pPr>
            <a:r>
              <a:rPr lang="en-US" sz="3339">
                <a:solidFill>
                  <a:srgbClr val="000000"/>
                </a:solidFill>
                <a:latin typeface="TT Octosquares Condensed"/>
                <a:ea typeface="TT Octosquares Condensed"/>
                <a:cs typeface="TT Octosquares Condensed"/>
                <a:sym typeface="TT Octosquares Condensed"/>
              </a:rPr>
              <a:t>3. Pendekatan Integratif</a:t>
            </a:r>
          </a:p>
          <a:p>
            <a:pPr algn="l">
              <a:lnSpc>
                <a:spcPts val="4574"/>
              </a:lnSpc>
            </a:pPr>
            <a:r>
              <a:rPr lang="en-US" sz="3339">
                <a:solidFill>
                  <a:srgbClr val="000000"/>
                </a:solidFill>
                <a:latin typeface="TT Octosquares Condensed"/>
                <a:ea typeface="TT Octosquares Condensed"/>
                <a:cs typeface="TT Octosquares Condensed"/>
                <a:sym typeface="TT Octosquares Condensed"/>
              </a:rPr>
              <a:t>4. Pendekatan Kemasyarakatan </a:t>
            </a:r>
          </a:p>
          <a:p>
            <a:pPr algn="l">
              <a:lnSpc>
                <a:spcPts val="4574"/>
              </a:lnSpc>
            </a:pPr>
            <a:r>
              <a:rPr lang="en-US" sz="3339">
                <a:solidFill>
                  <a:srgbClr val="000000"/>
                </a:solidFill>
                <a:latin typeface="TT Octosquares Condensed"/>
                <a:ea typeface="TT Octosquares Condensed"/>
                <a:cs typeface="TT Octosquares Condensed"/>
                <a:sym typeface="TT Octosquares Condensed"/>
              </a:rPr>
              <a:t>5. Pendekatan Proses</a:t>
            </a:r>
          </a:p>
          <a:p>
            <a:pPr algn="l">
              <a:lnSpc>
                <a:spcPts val="4574"/>
              </a:lnSpc>
            </a:pPr>
          </a:p>
        </p:txBody>
      </p:sp>
      <p:sp>
        <p:nvSpPr>
          <p:cNvPr name="TextBox 14" id="14"/>
          <p:cNvSpPr txBox="true"/>
          <p:nvPr/>
        </p:nvSpPr>
        <p:spPr>
          <a:xfrm rot="0">
            <a:off x="4517909" y="2016170"/>
            <a:ext cx="9252181" cy="3010900"/>
          </a:xfrm>
          <a:prstGeom prst="rect">
            <a:avLst/>
          </a:prstGeom>
        </p:spPr>
        <p:txBody>
          <a:bodyPr anchor="t" rtlCol="false" tIns="0" lIns="0" bIns="0" rIns="0">
            <a:spAutoFit/>
          </a:bodyPr>
          <a:lstStyle/>
          <a:p>
            <a:pPr algn="ctr">
              <a:lnSpc>
                <a:spcPts val="5847"/>
              </a:lnSpc>
            </a:pPr>
            <a:r>
              <a:rPr lang="en-US" b="true" sz="4568" spc="-91">
                <a:solidFill>
                  <a:srgbClr val="D0A933"/>
                </a:solidFill>
                <a:latin typeface="ITC Benguiat Bold"/>
                <a:ea typeface="ITC Benguiat Bold"/>
                <a:cs typeface="ITC Benguiat Bold"/>
                <a:sym typeface="ITC Benguiat Bold"/>
              </a:rPr>
              <a:t>MACAM-MACAM</a:t>
            </a:r>
            <a:r>
              <a:rPr lang="en-US" b="true" sz="4568" spc="-91">
                <a:solidFill>
                  <a:srgbClr val="D0A933"/>
                </a:solidFill>
                <a:latin typeface="ITC Benguiat Bold"/>
                <a:ea typeface="ITC Benguiat Bold"/>
                <a:cs typeface="ITC Benguiat Bold"/>
                <a:sym typeface="ITC Benguiat Bold"/>
              </a:rPr>
              <a:t> </a:t>
            </a:r>
          </a:p>
          <a:p>
            <a:pPr algn="ctr">
              <a:lnSpc>
                <a:spcPts val="5847"/>
              </a:lnSpc>
            </a:pPr>
            <a:r>
              <a:rPr lang="en-US" b="true" sz="4568" spc="-91">
                <a:solidFill>
                  <a:srgbClr val="D0A933"/>
                </a:solidFill>
                <a:latin typeface="ITC Benguiat Bold"/>
                <a:ea typeface="ITC Benguiat Bold"/>
                <a:cs typeface="ITC Benguiat Bold"/>
                <a:sym typeface="ITC Benguiat Bold"/>
              </a:rPr>
              <a:t>pendekatan pembelajaran </a:t>
            </a:r>
          </a:p>
          <a:p>
            <a:pPr algn="ctr">
              <a:lnSpc>
                <a:spcPts val="5847"/>
              </a:lnSpc>
            </a:pPr>
            <a:r>
              <a:rPr lang="en-US" b="true" sz="4568" spc="-91">
                <a:solidFill>
                  <a:srgbClr val="D0A933"/>
                </a:solidFill>
                <a:latin typeface="ITC Benguiat Bold"/>
                <a:ea typeface="ITC Benguiat Bold"/>
                <a:cs typeface="ITC Benguiat Bold"/>
                <a:sym typeface="ITC Benguiat Bold"/>
              </a:rPr>
              <a:t>IPS SD </a:t>
            </a:r>
          </a:p>
          <a:p>
            <a:pPr algn="ctr">
              <a:lnSpc>
                <a:spcPts val="5847"/>
              </a:lnSpc>
            </a:pPr>
          </a:p>
        </p:txBody>
      </p:sp>
      <p:sp>
        <p:nvSpPr>
          <p:cNvPr name="TextBox 15" id="15"/>
          <p:cNvSpPr txBox="true"/>
          <p:nvPr/>
        </p:nvSpPr>
        <p:spPr>
          <a:xfrm rot="0">
            <a:off x="9692696" y="4896594"/>
            <a:ext cx="9654748" cy="2300394"/>
          </a:xfrm>
          <a:prstGeom prst="rect">
            <a:avLst/>
          </a:prstGeom>
        </p:spPr>
        <p:txBody>
          <a:bodyPr anchor="t" rtlCol="false" tIns="0" lIns="0" bIns="0" rIns="0">
            <a:spAutoFit/>
          </a:bodyPr>
          <a:lstStyle/>
          <a:p>
            <a:pPr algn="l">
              <a:lnSpc>
                <a:spcPts val="4641"/>
              </a:lnSpc>
            </a:pPr>
            <a:r>
              <a:rPr lang="en-US" sz="3339">
                <a:solidFill>
                  <a:srgbClr val="000000"/>
                </a:solidFill>
                <a:latin typeface="TT Octosquares Condensed"/>
                <a:ea typeface="TT Octosquares Condensed"/>
                <a:cs typeface="TT Octosquares Condensed"/>
                <a:sym typeface="TT Octosquares Condensed"/>
              </a:rPr>
              <a:t>6. Pendekatan Pengalaman </a:t>
            </a:r>
          </a:p>
          <a:p>
            <a:pPr algn="l">
              <a:lnSpc>
                <a:spcPts val="4641"/>
              </a:lnSpc>
            </a:pPr>
            <a:r>
              <a:rPr lang="en-US" sz="3339">
                <a:solidFill>
                  <a:srgbClr val="000000"/>
                </a:solidFill>
                <a:latin typeface="TT Octosquares Condensed"/>
                <a:ea typeface="TT Octosquares Condensed"/>
                <a:cs typeface="TT Octosquares Condensed"/>
                <a:sym typeface="TT Octosquares Condensed"/>
              </a:rPr>
              <a:t>7. Pendekatan Spiral</a:t>
            </a:r>
          </a:p>
          <a:p>
            <a:pPr algn="l">
              <a:lnSpc>
                <a:spcPts val="4641"/>
              </a:lnSpc>
            </a:pPr>
            <a:r>
              <a:rPr lang="en-US" sz="3339">
                <a:solidFill>
                  <a:srgbClr val="000000"/>
                </a:solidFill>
                <a:latin typeface="TT Octosquares Condensed"/>
                <a:ea typeface="TT Octosquares Condensed"/>
                <a:cs typeface="TT Octosquares Condensed"/>
                <a:sym typeface="TT Octosquares Condensed"/>
              </a:rPr>
              <a:t>8. Pendekatan Kontekstual </a:t>
            </a:r>
          </a:p>
          <a:p>
            <a:pPr algn="l">
              <a:lnSpc>
                <a:spcPts val="4641"/>
              </a:lnSpc>
            </a:pPr>
            <a:r>
              <a:rPr lang="en-US" sz="3339">
                <a:solidFill>
                  <a:srgbClr val="000000"/>
                </a:solidFill>
                <a:latin typeface="TT Octosquares Condensed"/>
                <a:ea typeface="TT Octosquares Condensed"/>
                <a:cs typeface="TT Octosquares Condensed"/>
                <a:sym typeface="TT Octosquares Condensed"/>
              </a:rPr>
              <a:t>9. Pendekatan Kontruktivistik</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FFFFD3"/>
        </a:solidFill>
      </p:bgPr>
    </p:bg>
    <p:spTree>
      <p:nvGrpSpPr>
        <p:cNvPr id="1" name=""/>
        <p:cNvGrpSpPr/>
        <p:nvPr/>
      </p:nvGrpSpPr>
      <p:grpSpPr>
        <a:xfrm>
          <a:off x="0" y="0"/>
          <a:ext cx="0" cy="0"/>
          <a:chOff x="0" y="0"/>
          <a:chExt cx="0" cy="0"/>
        </a:xfrm>
      </p:grpSpPr>
      <p:grpSp>
        <p:nvGrpSpPr>
          <p:cNvPr name="Group 2" id="2"/>
          <p:cNvGrpSpPr/>
          <p:nvPr/>
        </p:nvGrpSpPr>
        <p:grpSpPr>
          <a:xfrm rot="0">
            <a:off x="-2609385" y="-701038"/>
            <a:ext cx="23506771" cy="11753385"/>
            <a:chOff x="0" y="0"/>
            <a:chExt cx="31342361" cy="15671180"/>
          </a:xfrm>
        </p:grpSpPr>
        <p:sp>
          <p:nvSpPr>
            <p:cNvPr name="Freeform 3" id="3"/>
            <p:cNvSpPr/>
            <p:nvPr/>
          </p:nvSpPr>
          <p:spPr>
            <a:xfrm flipH="false" flipV="false" rot="0">
              <a:off x="15671180" y="0"/>
              <a:ext cx="15671180" cy="15671180"/>
            </a:xfrm>
            <a:custGeom>
              <a:avLst/>
              <a:gdLst/>
              <a:ahLst/>
              <a:cxnLst/>
              <a:rect r="r" b="b" t="t" l="l"/>
              <a:pathLst>
                <a:path h="15671180" w="15671180">
                  <a:moveTo>
                    <a:pt x="0" y="0"/>
                  </a:moveTo>
                  <a:lnTo>
                    <a:pt x="15671181" y="0"/>
                  </a:lnTo>
                  <a:lnTo>
                    <a:pt x="15671181" y="15671180"/>
                  </a:lnTo>
                  <a:lnTo>
                    <a:pt x="0" y="1567118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0" y="0"/>
              <a:ext cx="15671180" cy="15671180"/>
            </a:xfrm>
            <a:custGeom>
              <a:avLst/>
              <a:gdLst/>
              <a:ahLst/>
              <a:cxnLst/>
              <a:rect r="r" b="b" t="t" l="l"/>
              <a:pathLst>
                <a:path h="15671180" w="15671180">
                  <a:moveTo>
                    <a:pt x="0" y="0"/>
                  </a:moveTo>
                  <a:lnTo>
                    <a:pt x="15671180" y="0"/>
                  </a:lnTo>
                  <a:lnTo>
                    <a:pt x="15671180" y="15671180"/>
                  </a:lnTo>
                  <a:lnTo>
                    <a:pt x="0" y="1567118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sp>
        <p:nvSpPr>
          <p:cNvPr name="Freeform 5" id="5"/>
          <p:cNvSpPr/>
          <p:nvPr/>
        </p:nvSpPr>
        <p:spPr>
          <a:xfrm flipH="false" flipV="false" rot="0">
            <a:off x="10480442" y="2594079"/>
            <a:ext cx="5744482" cy="6728530"/>
          </a:xfrm>
          <a:custGeom>
            <a:avLst/>
            <a:gdLst/>
            <a:ahLst/>
            <a:cxnLst/>
            <a:rect r="r" b="b" t="t" l="l"/>
            <a:pathLst>
              <a:path h="6728530" w="5744482">
                <a:moveTo>
                  <a:pt x="0" y="0"/>
                </a:moveTo>
                <a:lnTo>
                  <a:pt x="5744482" y="0"/>
                </a:lnTo>
                <a:lnTo>
                  <a:pt x="5744482" y="6728529"/>
                </a:lnTo>
                <a:lnTo>
                  <a:pt x="0" y="6728529"/>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 id="6"/>
          <p:cNvSpPr/>
          <p:nvPr/>
        </p:nvSpPr>
        <p:spPr>
          <a:xfrm flipH="true" flipV="false" rot="0">
            <a:off x="2063076" y="2594079"/>
            <a:ext cx="5744482" cy="6728530"/>
          </a:xfrm>
          <a:custGeom>
            <a:avLst/>
            <a:gdLst/>
            <a:ahLst/>
            <a:cxnLst/>
            <a:rect r="r" b="b" t="t" l="l"/>
            <a:pathLst>
              <a:path h="6728530" w="5744482">
                <a:moveTo>
                  <a:pt x="5744482" y="0"/>
                </a:moveTo>
                <a:lnTo>
                  <a:pt x="0" y="0"/>
                </a:lnTo>
                <a:lnTo>
                  <a:pt x="0" y="6728529"/>
                </a:lnTo>
                <a:lnTo>
                  <a:pt x="5744482" y="6728529"/>
                </a:lnTo>
                <a:lnTo>
                  <a:pt x="5744482"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false" flipV="false" rot="0">
            <a:off x="13352683" y="8524236"/>
            <a:ext cx="4722051" cy="1468129"/>
          </a:xfrm>
          <a:custGeom>
            <a:avLst/>
            <a:gdLst/>
            <a:ahLst/>
            <a:cxnLst/>
            <a:rect r="r" b="b" t="t" l="l"/>
            <a:pathLst>
              <a:path h="1468129" w="4722051">
                <a:moveTo>
                  <a:pt x="0" y="0"/>
                </a:moveTo>
                <a:lnTo>
                  <a:pt x="4722051" y="0"/>
                </a:lnTo>
                <a:lnTo>
                  <a:pt x="4722051" y="1468128"/>
                </a:lnTo>
                <a:lnTo>
                  <a:pt x="0" y="1468128"/>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8" id="8"/>
          <p:cNvSpPr/>
          <p:nvPr/>
        </p:nvSpPr>
        <p:spPr>
          <a:xfrm flipH="true" flipV="false" rot="0">
            <a:off x="-669073" y="2594079"/>
            <a:ext cx="4722051" cy="1468129"/>
          </a:xfrm>
          <a:custGeom>
            <a:avLst/>
            <a:gdLst/>
            <a:ahLst/>
            <a:cxnLst/>
            <a:rect r="r" b="b" t="t" l="l"/>
            <a:pathLst>
              <a:path h="1468129" w="4722051">
                <a:moveTo>
                  <a:pt x="4722051" y="0"/>
                </a:moveTo>
                <a:lnTo>
                  <a:pt x="0" y="0"/>
                </a:lnTo>
                <a:lnTo>
                  <a:pt x="0" y="1468128"/>
                </a:lnTo>
                <a:lnTo>
                  <a:pt x="4722051" y="1468128"/>
                </a:lnTo>
                <a:lnTo>
                  <a:pt x="4722051"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9" id="9"/>
          <p:cNvSpPr txBox="true"/>
          <p:nvPr/>
        </p:nvSpPr>
        <p:spPr>
          <a:xfrm rot="0">
            <a:off x="2574291" y="4472234"/>
            <a:ext cx="4742023" cy="1513100"/>
          </a:xfrm>
          <a:prstGeom prst="rect">
            <a:avLst/>
          </a:prstGeom>
        </p:spPr>
        <p:txBody>
          <a:bodyPr anchor="t" rtlCol="false" tIns="0" lIns="0" bIns="0" rIns="0">
            <a:spAutoFit/>
          </a:bodyPr>
          <a:lstStyle/>
          <a:p>
            <a:pPr algn="l">
              <a:lnSpc>
                <a:spcPts val="4000"/>
              </a:lnSpc>
            </a:pPr>
            <a:r>
              <a:rPr lang="en-US" sz="3200">
                <a:solidFill>
                  <a:srgbClr val="000000"/>
                </a:solidFill>
                <a:latin typeface="TT Octosquares Condensed"/>
                <a:ea typeface="TT Octosquares Condensed"/>
                <a:cs typeface="TT Octosquares Condensed"/>
                <a:sym typeface="TT Octosquares Condensed"/>
              </a:rPr>
              <a:t>1. Dapat dilihat dari sasaran  yang dijadikan saat kegiatan belajar mengajar.</a:t>
            </a:r>
          </a:p>
        </p:txBody>
      </p:sp>
      <p:sp>
        <p:nvSpPr>
          <p:cNvPr name="TextBox 10" id="10"/>
          <p:cNvSpPr txBox="true"/>
          <p:nvPr/>
        </p:nvSpPr>
        <p:spPr>
          <a:xfrm rot="0">
            <a:off x="10971686" y="3938869"/>
            <a:ext cx="4742023" cy="2522680"/>
          </a:xfrm>
          <a:prstGeom prst="rect">
            <a:avLst/>
          </a:prstGeom>
        </p:spPr>
        <p:txBody>
          <a:bodyPr anchor="t" rtlCol="false" tIns="0" lIns="0" bIns="0" rIns="0">
            <a:spAutoFit/>
          </a:bodyPr>
          <a:lstStyle/>
          <a:p>
            <a:pPr algn="l">
              <a:lnSpc>
                <a:spcPts val="4000"/>
              </a:lnSpc>
            </a:pPr>
            <a:r>
              <a:rPr lang="en-US" sz="3200">
                <a:solidFill>
                  <a:srgbClr val="000000"/>
                </a:solidFill>
                <a:latin typeface="TT Octosquares Condensed"/>
                <a:ea typeface="TT Octosquares Condensed"/>
                <a:cs typeface="TT Octosquares Condensed"/>
                <a:sym typeface="TT Octosquares Condensed"/>
              </a:rPr>
              <a:t>3. Memilih dan menetapkan prosedur, metode dan teknik belajar mengajar yang </a:t>
            </a:r>
          </a:p>
          <a:p>
            <a:pPr algn="l">
              <a:lnSpc>
                <a:spcPts val="4000"/>
              </a:lnSpc>
            </a:pPr>
            <a:r>
              <a:rPr lang="en-US" sz="3200">
                <a:solidFill>
                  <a:srgbClr val="000000"/>
                </a:solidFill>
                <a:latin typeface="TT Octosquares Condensed"/>
                <a:ea typeface="TT Octosquares Condensed"/>
                <a:cs typeface="TT Octosquares Condensed"/>
                <a:sym typeface="TT Octosquares Condensed"/>
              </a:rPr>
              <a:t>dianggap paling tepat dan efektif.</a:t>
            </a:r>
          </a:p>
        </p:txBody>
      </p:sp>
      <p:sp>
        <p:nvSpPr>
          <p:cNvPr name="TextBox 11" id="11"/>
          <p:cNvSpPr txBox="true"/>
          <p:nvPr/>
        </p:nvSpPr>
        <p:spPr>
          <a:xfrm rot="0">
            <a:off x="3336226" y="202936"/>
            <a:ext cx="11615547" cy="3213301"/>
          </a:xfrm>
          <a:prstGeom prst="rect">
            <a:avLst/>
          </a:prstGeom>
        </p:spPr>
        <p:txBody>
          <a:bodyPr anchor="t" rtlCol="false" tIns="0" lIns="0" bIns="0" rIns="0">
            <a:spAutoFit/>
          </a:bodyPr>
          <a:lstStyle/>
          <a:p>
            <a:pPr algn="ctr">
              <a:lnSpc>
                <a:spcPts val="5969"/>
              </a:lnSpc>
            </a:pPr>
            <a:r>
              <a:rPr lang="en-US" b="true" sz="6418" spc="250">
                <a:solidFill>
                  <a:srgbClr val="D0A933"/>
                </a:solidFill>
                <a:latin typeface="ITC Benguiat Bold"/>
                <a:ea typeface="ITC Benguiat Bold"/>
                <a:cs typeface="ITC Benguiat Bold"/>
                <a:sym typeface="ITC Benguiat Bold"/>
              </a:rPr>
              <a:t>STRATEGI PENGEMBANGAN</a:t>
            </a:r>
          </a:p>
          <a:p>
            <a:pPr algn="ctr">
              <a:lnSpc>
                <a:spcPts val="5969"/>
              </a:lnSpc>
            </a:pPr>
            <a:r>
              <a:rPr lang="en-US" b="true" sz="6418" spc="250">
                <a:solidFill>
                  <a:srgbClr val="D0A933"/>
                </a:solidFill>
                <a:latin typeface="ITC Benguiat Bold"/>
                <a:ea typeface="ITC Benguiat Bold"/>
                <a:cs typeface="ITC Benguiat Bold"/>
                <a:sym typeface="ITC Benguiat Bold"/>
              </a:rPr>
              <a:t> pembelajaran IPS SD</a:t>
            </a:r>
          </a:p>
          <a:p>
            <a:pPr algn="ctr">
              <a:lnSpc>
                <a:spcPts val="5969"/>
              </a:lnSpc>
            </a:pPr>
          </a:p>
        </p:txBody>
      </p:sp>
      <p:sp>
        <p:nvSpPr>
          <p:cNvPr name="TextBox 12" id="12"/>
          <p:cNvSpPr txBox="true"/>
          <p:nvPr/>
        </p:nvSpPr>
        <p:spPr>
          <a:xfrm rot="0">
            <a:off x="2574291" y="6548789"/>
            <a:ext cx="4742023" cy="2522680"/>
          </a:xfrm>
          <a:prstGeom prst="rect">
            <a:avLst/>
          </a:prstGeom>
        </p:spPr>
        <p:txBody>
          <a:bodyPr anchor="t" rtlCol="false" tIns="0" lIns="0" bIns="0" rIns="0">
            <a:spAutoFit/>
          </a:bodyPr>
          <a:lstStyle/>
          <a:p>
            <a:pPr algn="l">
              <a:lnSpc>
                <a:spcPts val="4000"/>
              </a:lnSpc>
            </a:pPr>
            <a:r>
              <a:rPr lang="en-US" sz="3200">
                <a:solidFill>
                  <a:srgbClr val="000000"/>
                </a:solidFill>
                <a:latin typeface="TT Octosquares Condensed"/>
                <a:ea typeface="TT Octosquares Condensed"/>
                <a:cs typeface="TT Octosquares Condensed"/>
                <a:sym typeface="TT Octosquares Condensed"/>
              </a:rPr>
              <a:t>2. Memilih cara pendekatan belajar mengajar yang dianggap paling tepat dan efektif untuk mencapai sasaran.</a:t>
            </a:r>
          </a:p>
        </p:txBody>
      </p:sp>
      <p:sp>
        <p:nvSpPr>
          <p:cNvPr name="TextBox 13" id="13"/>
          <p:cNvSpPr txBox="true"/>
          <p:nvPr/>
        </p:nvSpPr>
        <p:spPr>
          <a:xfrm rot="0">
            <a:off x="10971686" y="6886909"/>
            <a:ext cx="4742023" cy="2017890"/>
          </a:xfrm>
          <a:prstGeom prst="rect">
            <a:avLst/>
          </a:prstGeom>
        </p:spPr>
        <p:txBody>
          <a:bodyPr anchor="t" rtlCol="false" tIns="0" lIns="0" bIns="0" rIns="0">
            <a:spAutoFit/>
          </a:bodyPr>
          <a:lstStyle/>
          <a:p>
            <a:pPr algn="l">
              <a:lnSpc>
                <a:spcPts val="4000"/>
              </a:lnSpc>
            </a:pPr>
            <a:r>
              <a:rPr lang="en-US" sz="3200">
                <a:solidFill>
                  <a:srgbClr val="000000"/>
                </a:solidFill>
                <a:latin typeface="TT Octosquares Condensed"/>
                <a:ea typeface="TT Octosquares Condensed"/>
                <a:cs typeface="TT Octosquares Condensed"/>
                <a:sym typeface="TT Octosquares Condensed"/>
              </a:rPr>
              <a:t>4. Guru Menerapkan norma-norma atau kriteria keberhasilan Untuk Peserta Didik </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FFFFD3"/>
        </a:solidFill>
      </p:bgPr>
    </p:bg>
    <p:spTree>
      <p:nvGrpSpPr>
        <p:cNvPr id="1" name=""/>
        <p:cNvGrpSpPr/>
        <p:nvPr/>
      </p:nvGrpSpPr>
      <p:grpSpPr>
        <a:xfrm>
          <a:off x="0" y="0"/>
          <a:ext cx="0" cy="0"/>
          <a:chOff x="0" y="0"/>
          <a:chExt cx="0" cy="0"/>
        </a:xfrm>
      </p:grpSpPr>
      <p:sp>
        <p:nvSpPr>
          <p:cNvPr name="Freeform 2" id="2"/>
          <p:cNvSpPr/>
          <p:nvPr/>
        </p:nvSpPr>
        <p:spPr>
          <a:xfrm flipH="false" flipV="false" rot="0">
            <a:off x="9144000" y="-701038"/>
            <a:ext cx="11753385" cy="11753385"/>
          </a:xfrm>
          <a:custGeom>
            <a:avLst/>
            <a:gdLst/>
            <a:ahLst/>
            <a:cxnLst/>
            <a:rect r="r" b="b" t="t" l="l"/>
            <a:pathLst>
              <a:path h="11753385" w="11753385">
                <a:moveTo>
                  <a:pt x="0" y="0"/>
                </a:moveTo>
                <a:lnTo>
                  <a:pt x="11753385" y="0"/>
                </a:lnTo>
                <a:lnTo>
                  <a:pt x="11753385" y="11753385"/>
                </a:lnTo>
                <a:lnTo>
                  <a:pt x="0" y="1175338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2609385" y="-701038"/>
            <a:ext cx="11753385" cy="11753385"/>
          </a:xfrm>
          <a:custGeom>
            <a:avLst/>
            <a:gdLst/>
            <a:ahLst/>
            <a:cxnLst/>
            <a:rect r="r" b="b" t="t" l="l"/>
            <a:pathLst>
              <a:path h="11753385" w="11753385">
                <a:moveTo>
                  <a:pt x="0" y="0"/>
                </a:moveTo>
                <a:lnTo>
                  <a:pt x="11753385" y="0"/>
                </a:lnTo>
                <a:lnTo>
                  <a:pt x="11753385" y="11753385"/>
                </a:lnTo>
                <a:lnTo>
                  <a:pt x="0" y="1175338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1946370" y="0"/>
            <a:ext cx="14395259" cy="9206968"/>
          </a:xfrm>
          <a:custGeom>
            <a:avLst/>
            <a:gdLst/>
            <a:ahLst/>
            <a:cxnLst/>
            <a:rect r="r" b="b" t="t" l="l"/>
            <a:pathLst>
              <a:path h="9206968" w="14395259">
                <a:moveTo>
                  <a:pt x="0" y="0"/>
                </a:moveTo>
                <a:lnTo>
                  <a:pt x="14395260" y="0"/>
                </a:lnTo>
                <a:lnTo>
                  <a:pt x="14395260" y="9206968"/>
                </a:lnTo>
                <a:lnTo>
                  <a:pt x="0" y="9206968"/>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true" flipV="false" rot="0">
            <a:off x="12145691" y="7662061"/>
            <a:ext cx="6142309" cy="2288010"/>
          </a:xfrm>
          <a:custGeom>
            <a:avLst/>
            <a:gdLst/>
            <a:ahLst/>
            <a:cxnLst/>
            <a:rect r="r" b="b" t="t" l="l"/>
            <a:pathLst>
              <a:path h="2288010" w="6142309">
                <a:moveTo>
                  <a:pt x="6142309" y="0"/>
                </a:moveTo>
                <a:lnTo>
                  <a:pt x="0" y="0"/>
                </a:lnTo>
                <a:lnTo>
                  <a:pt x="0" y="2288010"/>
                </a:lnTo>
                <a:lnTo>
                  <a:pt x="6142309" y="2288010"/>
                </a:lnTo>
                <a:lnTo>
                  <a:pt x="6142309"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6" id="6"/>
          <p:cNvSpPr/>
          <p:nvPr/>
        </p:nvSpPr>
        <p:spPr>
          <a:xfrm flipH="false" flipV="false" rot="0">
            <a:off x="15020693" y="1028700"/>
            <a:ext cx="2586434" cy="2633619"/>
          </a:xfrm>
          <a:custGeom>
            <a:avLst/>
            <a:gdLst/>
            <a:ahLst/>
            <a:cxnLst/>
            <a:rect r="r" b="b" t="t" l="l"/>
            <a:pathLst>
              <a:path h="2633619" w="2586434">
                <a:moveTo>
                  <a:pt x="0" y="0"/>
                </a:moveTo>
                <a:lnTo>
                  <a:pt x="2586433" y="0"/>
                </a:lnTo>
                <a:lnTo>
                  <a:pt x="2586433" y="2633619"/>
                </a:lnTo>
                <a:lnTo>
                  <a:pt x="0" y="2633619"/>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7" id="7"/>
          <p:cNvSpPr/>
          <p:nvPr/>
        </p:nvSpPr>
        <p:spPr>
          <a:xfrm flipH="false" flipV="false" rot="0">
            <a:off x="459427" y="7427894"/>
            <a:ext cx="2807880" cy="2859106"/>
          </a:xfrm>
          <a:custGeom>
            <a:avLst/>
            <a:gdLst/>
            <a:ahLst/>
            <a:cxnLst/>
            <a:rect r="r" b="b" t="t" l="l"/>
            <a:pathLst>
              <a:path h="2859106" w="2807880">
                <a:moveTo>
                  <a:pt x="0" y="0"/>
                </a:moveTo>
                <a:lnTo>
                  <a:pt x="2807880" y="0"/>
                </a:lnTo>
                <a:lnTo>
                  <a:pt x="2807880" y="2859106"/>
                </a:lnTo>
                <a:lnTo>
                  <a:pt x="0" y="2859106"/>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8" id="8"/>
          <p:cNvSpPr/>
          <p:nvPr/>
        </p:nvSpPr>
        <p:spPr>
          <a:xfrm flipH="false" flipV="false" rot="0">
            <a:off x="-419314" y="2749421"/>
            <a:ext cx="3686621" cy="1854063"/>
          </a:xfrm>
          <a:custGeom>
            <a:avLst/>
            <a:gdLst/>
            <a:ahLst/>
            <a:cxnLst/>
            <a:rect r="r" b="b" t="t" l="l"/>
            <a:pathLst>
              <a:path h="1854063" w="3686621">
                <a:moveTo>
                  <a:pt x="0" y="0"/>
                </a:moveTo>
                <a:lnTo>
                  <a:pt x="3686621" y="0"/>
                </a:lnTo>
                <a:lnTo>
                  <a:pt x="3686621" y="1854063"/>
                </a:lnTo>
                <a:lnTo>
                  <a:pt x="0" y="1854063"/>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TextBox 9" id="9"/>
          <p:cNvSpPr txBox="true"/>
          <p:nvPr/>
        </p:nvSpPr>
        <p:spPr>
          <a:xfrm rot="0">
            <a:off x="3267307" y="3666927"/>
            <a:ext cx="12660652" cy="5033574"/>
          </a:xfrm>
          <a:prstGeom prst="rect">
            <a:avLst/>
          </a:prstGeom>
        </p:spPr>
        <p:txBody>
          <a:bodyPr anchor="t" rtlCol="false" tIns="0" lIns="0" bIns="0" rIns="0">
            <a:spAutoFit/>
          </a:bodyPr>
          <a:lstStyle/>
          <a:p>
            <a:pPr algn="just">
              <a:lnSpc>
                <a:spcPts val="3071"/>
              </a:lnSpc>
            </a:pPr>
            <a:r>
              <a:rPr lang="en-US" sz="2457">
                <a:solidFill>
                  <a:srgbClr val="000000"/>
                </a:solidFill>
                <a:latin typeface="TT Octosquares Condensed"/>
                <a:ea typeface="TT Octosquares Condensed"/>
                <a:cs typeface="TT Octosquares Condensed"/>
                <a:sym typeface="TT Octosquares Condensed"/>
              </a:rPr>
              <a:t>Metode saintifik merupakan pembelajaran yang berorientasi pada pendekatan ilmiah. </a:t>
            </a:r>
            <a:r>
              <a:rPr lang="en-US" sz="2457">
                <a:solidFill>
                  <a:srgbClr val="000000"/>
                </a:solidFill>
                <a:latin typeface="TT Octosquares Condensed"/>
                <a:ea typeface="TT Octosquares Condensed"/>
                <a:cs typeface="TT Octosquares Condensed"/>
                <a:sym typeface="TT Octosquares Condensed"/>
              </a:rPr>
              <a:t>McPherson (2001:242) mengungkapkan Scientific method helps us organize our thought to about the scientific process. Sementara itu Gelman and Brenneman dalam Gerde,Schachter, dan Wasik (2013:317) mendeksripsikan metode saintifik yaitu The Scientific Method is a process for asking and answering questions using a specific set of procedures.</a:t>
            </a:r>
          </a:p>
          <a:p>
            <a:pPr algn="just">
              <a:lnSpc>
                <a:spcPts val="3071"/>
              </a:lnSpc>
            </a:pPr>
          </a:p>
          <a:p>
            <a:pPr algn="just">
              <a:lnSpc>
                <a:spcPts val="3071"/>
              </a:lnSpc>
            </a:pPr>
            <a:r>
              <a:rPr lang="en-US" sz="2457">
                <a:solidFill>
                  <a:srgbClr val="000000"/>
                </a:solidFill>
                <a:latin typeface="TT Octosquares Condensed"/>
                <a:ea typeface="TT Octosquares Condensed"/>
                <a:cs typeface="TT Octosquares Condensed"/>
                <a:sym typeface="TT Octosquares Condensed"/>
              </a:rPr>
              <a:t>S</a:t>
            </a:r>
            <a:r>
              <a:rPr lang="en-US" sz="2457">
                <a:solidFill>
                  <a:srgbClr val="000000"/>
                </a:solidFill>
                <a:latin typeface="TT Octosquares Condensed"/>
                <a:ea typeface="TT Octosquares Condensed"/>
                <a:cs typeface="TT Octosquares Condensed"/>
                <a:sym typeface="TT Octosquares Condensed"/>
              </a:rPr>
              <a:t>ejalan dengan pendapat tersebut, Hosnan (2014:34) mengungkapkan pembelajaran saintifik merupakan proses pembelajaran yang dirancang sedemikian rupa agar peserta didik secara aktif mengkonstruk konsep, hukum atau prinsip melalui tahapan-tahapan mengamati (untuk mengidentifikasi dan menemukan masalah), merumuskan masalah, mengajukan atau merumuskan hipotesis, mengumpulkan data dengan berbagai teknik, menganalisis data, </a:t>
            </a:r>
          </a:p>
          <a:p>
            <a:pPr algn="just">
              <a:lnSpc>
                <a:spcPts val="3071"/>
              </a:lnSpc>
            </a:pPr>
            <a:r>
              <a:rPr lang="en-US" sz="2457">
                <a:solidFill>
                  <a:srgbClr val="000000"/>
                </a:solidFill>
                <a:latin typeface="TT Octosquares Condensed"/>
                <a:ea typeface="TT Octosquares Condensed"/>
                <a:cs typeface="TT Octosquares Condensed"/>
                <a:sym typeface="TT Octosquares Condensed"/>
              </a:rPr>
              <a:t>menarik kesimpulan dan mengkomunikasikan konsep,</a:t>
            </a:r>
          </a:p>
          <a:p>
            <a:pPr algn="just">
              <a:lnSpc>
                <a:spcPts val="3071"/>
              </a:lnSpc>
            </a:pPr>
            <a:r>
              <a:rPr lang="en-US" sz="2457">
                <a:solidFill>
                  <a:srgbClr val="000000"/>
                </a:solidFill>
                <a:latin typeface="TT Octosquares Condensed"/>
                <a:ea typeface="TT Octosquares Condensed"/>
                <a:cs typeface="TT Octosquares Condensed"/>
                <a:sym typeface="TT Octosquares Condensed"/>
              </a:rPr>
              <a:t> hukum atau prinsip yang ditemukan.</a:t>
            </a:r>
          </a:p>
        </p:txBody>
      </p:sp>
      <p:sp>
        <p:nvSpPr>
          <p:cNvPr name="TextBox 10" id="10"/>
          <p:cNvSpPr txBox="true"/>
          <p:nvPr/>
        </p:nvSpPr>
        <p:spPr>
          <a:xfrm rot="0">
            <a:off x="2715483" y="2174020"/>
            <a:ext cx="12857034" cy="1188902"/>
          </a:xfrm>
          <a:prstGeom prst="rect">
            <a:avLst/>
          </a:prstGeom>
        </p:spPr>
        <p:txBody>
          <a:bodyPr anchor="t" rtlCol="false" tIns="0" lIns="0" bIns="0" rIns="0">
            <a:spAutoFit/>
          </a:bodyPr>
          <a:lstStyle/>
          <a:p>
            <a:pPr algn="ctr">
              <a:lnSpc>
                <a:spcPts val="4164"/>
              </a:lnSpc>
            </a:pPr>
            <a:r>
              <a:rPr lang="en-US" sz="4626" spc="-92">
                <a:solidFill>
                  <a:srgbClr val="D0A933"/>
                </a:solidFill>
                <a:latin typeface="ITC Benguiat"/>
                <a:ea typeface="ITC Benguiat"/>
                <a:cs typeface="ITC Benguiat"/>
                <a:sym typeface="ITC Benguiat"/>
              </a:rPr>
              <a:t>METODE YANG SESUAI UNTUK MENGEMBANGKAN PEMBELAJARAN IPS SD </a:t>
            </a: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FFFFD3"/>
        </a:solidFill>
      </p:bgPr>
    </p:bg>
    <p:spTree>
      <p:nvGrpSpPr>
        <p:cNvPr id="1" name=""/>
        <p:cNvGrpSpPr/>
        <p:nvPr/>
      </p:nvGrpSpPr>
      <p:grpSpPr>
        <a:xfrm>
          <a:off x="0" y="0"/>
          <a:ext cx="0" cy="0"/>
          <a:chOff x="0" y="0"/>
          <a:chExt cx="0" cy="0"/>
        </a:xfrm>
      </p:grpSpPr>
      <p:grpSp>
        <p:nvGrpSpPr>
          <p:cNvPr name="Group 2" id="2"/>
          <p:cNvGrpSpPr/>
          <p:nvPr/>
        </p:nvGrpSpPr>
        <p:grpSpPr>
          <a:xfrm rot="0">
            <a:off x="-2609385" y="-701038"/>
            <a:ext cx="23506771" cy="11753385"/>
            <a:chOff x="0" y="0"/>
            <a:chExt cx="31342361" cy="15671180"/>
          </a:xfrm>
        </p:grpSpPr>
        <p:sp>
          <p:nvSpPr>
            <p:cNvPr name="Freeform 3" id="3"/>
            <p:cNvSpPr/>
            <p:nvPr/>
          </p:nvSpPr>
          <p:spPr>
            <a:xfrm flipH="false" flipV="false" rot="0">
              <a:off x="15671180" y="0"/>
              <a:ext cx="15671180" cy="15671180"/>
            </a:xfrm>
            <a:custGeom>
              <a:avLst/>
              <a:gdLst/>
              <a:ahLst/>
              <a:cxnLst/>
              <a:rect r="r" b="b" t="t" l="l"/>
              <a:pathLst>
                <a:path h="15671180" w="15671180">
                  <a:moveTo>
                    <a:pt x="0" y="0"/>
                  </a:moveTo>
                  <a:lnTo>
                    <a:pt x="15671181" y="0"/>
                  </a:lnTo>
                  <a:lnTo>
                    <a:pt x="15671181" y="15671180"/>
                  </a:lnTo>
                  <a:lnTo>
                    <a:pt x="0" y="1567118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0" y="0"/>
              <a:ext cx="15671180" cy="15671180"/>
            </a:xfrm>
            <a:custGeom>
              <a:avLst/>
              <a:gdLst/>
              <a:ahLst/>
              <a:cxnLst/>
              <a:rect r="r" b="b" t="t" l="l"/>
              <a:pathLst>
                <a:path h="15671180" w="15671180">
                  <a:moveTo>
                    <a:pt x="0" y="0"/>
                  </a:moveTo>
                  <a:lnTo>
                    <a:pt x="15671180" y="0"/>
                  </a:lnTo>
                  <a:lnTo>
                    <a:pt x="15671180" y="15671180"/>
                  </a:lnTo>
                  <a:lnTo>
                    <a:pt x="0" y="1567118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sp>
        <p:nvSpPr>
          <p:cNvPr name="Freeform 5" id="5"/>
          <p:cNvSpPr/>
          <p:nvPr/>
        </p:nvSpPr>
        <p:spPr>
          <a:xfrm flipH="false" flipV="false" rot="0">
            <a:off x="2898737" y="195057"/>
            <a:ext cx="12490526" cy="9961195"/>
          </a:xfrm>
          <a:custGeom>
            <a:avLst/>
            <a:gdLst/>
            <a:ahLst/>
            <a:cxnLst/>
            <a:rect r="r" b="b" t="t" l="l"/>
            <a:pathLst>
              <a:path h="9961195" w="12490526">
                <a:moveTo>
                  <a:pt x="0" y="0"/>
                </a:moveTo>
                <a:lnTo>
                  <a:pt x="12490526" y="0"/>
                </a:lnTo>
                <a:lnTo>
                  <a:pt x="12490526" y="9961195"/>
                </a:lnTo>
                <a:lnTo>
                  <a:pt x="0" y="9961195"/>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 id="6"/>
          <p:cNvSpPr/>
          <p:nvPr/>
        </p:nvSpPr>
        <p:spPr>
          <a:xfrm flipH="false" flipV="false" rot="0">
            <a:off x="-511979" y="6028292"/>
            <a:ext cx="3081358" cy="1294170"/>
          </a:xfrm>
          <a:custGeom>
            <a:avLst/>
            <a:gdLst/>
            <a:ahLst/>
            <a:cxnLst/>
            <a:rect r="r" b="b" t="t" l="l"/>
            <a:pathLst>
              <a:path h="1294170" w="3081358">
                <a:moveTo>
                  <a:pt x="0" y="0"/>
                </a:moveTo>
                <a:lnTo>
                  <a:pt x="3081358" y="0"/>
                </a:lnTo>
                <a:lnTo>
                  <a:pt x="3081358" y="1294170"/>
                </a:lnTo>
                <a:lnTo>
                  <a:pt x="0" y="129417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7" id="7"/>
          <p:cNvSpPr/>
          <p:nvPr/>
        </p:nvSpPr>
        <p:spPr>
          <a:xfrm flipH="false" flipV="false" rot="0">
            <a:off x="15718621" y="3061704"/>
            <a:ext cx="3081358" cy="1294170"/>
          </a:xfrm>
          <a:custGeom>
            <a:avLst/>
            <a:gdLst/>
            <a:ahLst/>
            <a:cxnLst/>
            <a:rect r="r" b="b" t="t" l="l"/>
            <a:pathLst>
              <a:path h="1294170" w="3081358">
                <a:moveTo>
                  <a:pt x="0" y="0"/>
                </a:moveTo>
                <a:lnTo>
                  <a:pt x="3081358" y="0"/>
                </a:lnTo>
                <a:lnTo>
                  <a:pt x="3081358" y="1294170"/>
                </a:lnTo>
                <a:lnTo>
                  <a:pt x="0" y="129417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8" id="8"/>
          <p:cNvSpPr/>
          <p:nvPr/>
        </p:nvSpPr>
        <p:spPr>
          <a:xfrm flipH="false" flipV="false" rot="0">
            <a:off x="0" y="1076820"/>
            <a:ext cx="2599069" cy="2631969"/>
          </a:xfrm>
          <a:custGeom>
            <a:avLst/>
            <a:gdLst/>
            <a:ahLst/>
            <a:cxnLst/>
            <a:rect r="r" b="b" t="t" l="l"/>
            <a:pathLst>
              <a:path h="2631969" w="2599069">
                <a:moveTo>
                  <a:pt x="0" y="0"/>
                </a:moveTo>
                <a:lnTo>
                  <a:pt x="2599069" y="0"/>
                </a:lnTo>
                <a:lnTo>
                  <a:pt x="2599069" y="2631969"/>
                </a:lnTo>
                <a:lnTo>
                  <a:pt x="0" y="2631969"/>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9" id="9"/>
          <p:cNvSpPr/>
          <p:nvPr/>
        </p:nvSpPr>
        <p:spPr>
          <a:xfrm flipH="false" flipV="false" rot="-2186735">
            <a:off x="14745240" y="7077325"/>
            <a:ext cx="2569379" cy="2813188"/>
          </a:xfrm>
          <a:custGeom>
            <a:avLst/>
            <a:gdLst/>
            <a:ahLst/>
            <a:cxnLst/>
            <a:rect r="r" b="b" t="t" l="l"/>
            <a:pathLst>
              <a:path h="2813188" w="2569379">
                <a:moveTo>
                  <a:pt x="0" y="0"/>
                </a:moveTo>
                <a:lnTo>
                  <a:pt x="2569379" y="0"/>
                </a:lnTo>
                <a:lnTo>
                  <a:pt x="2569379" y="2813189"/>
                </a:lnTo>
                <a:lnTo>
                  <a:pt x="0" y="2813189"/>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TextBox 10" id="10"/>
          <p:cNvSpPr txBox="true"/>
          <p:nvPr/>
        </p:nvSpPr>
        <p:spPr>
          <a:xfrm rot="-134420">
            <a:off x="3624022" y="4387954"/>
            <a:ext cx="11039585" cy="3948374"/>
          </a:xfrm>
          <a:prstGeom prst="rect">
            <a:avLst/>
          </a:prstGeom>
        </p:spPr>
        <p:txBody>
          <a:bodyPr anchor="t" rtlCol="false" tIns="0" lIns="0" bIns="0" rIns="0">
            <a:spAutoFit/>
          </a:bodyPr>
          <a:lstStyle/>
          <a:p>
            <a:pPr algn="just">
              <a:lnSpc>
                <a:spcPts val="3483"/>
              </a:lnSpc>
            </a:pPr>
            <a:r>
              <a:rPr lang="en-US" sz="2786">
                <a:solidFill>
                  <a:srgbClr val="000000"/>
                </a:solidFill>
                <a:latin typeface="TT Octosquares Condensed"/>
                <a:ea typeface="TT Octosquares Condensed"/>
                <a:cs typeface="TT Octosquares Condensed"/>
                <a:sym typeface="TT Octosquares Condensed"/>
              </a:rPr>
              <a:t>Menurut Habel (2015: 15) Peran merupakan aspek dinamis dari kedudukan atau status. </a:t>
            </a:r>
            <a:r>
              <a:rPr lang="en-US" sz="2786">
                <a:solidFill>
                  <a:srgbClr val="000000"/>
                </a:solidFill>
                <a:latin typeface="TT Octosquares Condensed"/>
                <a:ea typeface="TT Octosquares Condensed"/>
                <a:cs typeface="TT Octosquares Condensed"/>
                <a:sym typeface="TT Octosquares Condensed"/>
              </a:rPr>
              <a:t>Apabila seseorang menjalankan hak dan kewajibannya sesuai dengan kedudukannya, maka ia telah menjalankan suatu peran. Seperti halnya guru dan peserta didik, guru memiliki peranan yang sangat penting di dalam dunia pendidikan khususnya pada saat kegiatan belajar mengajar, karena pada dasarnya peserta didik memerlukan peran seorang guru untuk membantunya dalam proses perkembangan diri dan pengoptimalan bakat dan kemampuan yang dimilikinya. Tanpa adanya bimbingan dan arahan dari guru mustahil jika seorang peserta didik dapat mewujudkan tujuan hidupnya secara optimal.</a:t>
            </a:r>
          </a:p>
        </p:txBody>
      </p:sp>
      <p:sp>
        <p:nvSpPr>
          <p:cNvPr name="TextBox 11" id="11"/>
          <p:cNvSpPr txBox="true"/>
          <p:nvPr/>
        </p:nvSpPr>
        <p:spPr>
          <a:xfrm rot="0">
            <a:off x="2569379" y="1707919"/>
            <a:ext cx="13149242" cy="2612063"/>
          </a:xfrm>
          <a:prstGeom prst="rect">
            <a:avLst/>
          </a:prstGeom>
        </p:spPr>
        <p:txBody>
          <a:bodyPr anchor="t" rtlCol="false" tIns="0" lIns="0" bIns="0" rIns="0">
            <a:spAutoFit/>
          </a:bodyPr>
          <a:lstStyle/>
          <a:p>
            <a:pPr algn="ctr">
              <a:lnSpc>
                <a:spcPts val="6561"/>
              </a:lnSpc>
            </a:pPr>
            <a:r>
              <a:rPr lang="en-US" sz="5858" spc="-117">
                <a:solidFill>
                  <a:srgbClr val="D0A933"/>
                </a:solidFill>
                <a:latin typeface="ITC Benguiat"/>
                <a:ea typeface="ITC Benguiat"/>
                <a:cs typeface="ITC Benguiat"/>
                <a:sym typeface="ITC Benguiat"/>
              </a:rPr>
              <a:t>PERAN GURU DALAM MENGIMPLEMENTASIKAN PEMBELAJARAN IPS SD </a:t>
            </a: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FFFFD3"/>
        </a:solidFill>
      </p:bgPr>
    </p:bg>
    <p:spTree>
      <p:nvGrpSpPr>
        <p:cNvPr id="1" name=""/>
        <p:cNvGrpSpPr/>
        <p:nvPr/>
      </p:nvGrpSpPr>
      <p:grpSpPr>
        <a:xfrm>
          <a:off x="0" y="0"/>
          <a:ext cx="0" cy="0"/>
          <a:chOff x="0" y="0"/>
          <a:chExt cx="0" cy="0"/>
        </a:xfrm>
      </p:grpSpPr>
      <p:grpSp>
        <p:nvGrpSpPr>
          <p:cNvPr name="Group 2" id="2"/>
          <p:cNvGrpSpPr/>
          <p:nvPr/>
        </p:nvGrpSpPr>
        <p:grpSpPr>
          <a:xfrm rot="0">
            <a:off x="-2609385" y="-701038"/>
            <a:ext cx="23506771" cy="11753385"/>
            <a:chOff x="0" y="0"/>
            <a:chExt cx="31342361" cy="15671180"/>
          </a:xfrm>
        </p:grpSpPr>
        <p:sp>
          <p:nvSpPr>
            <p:cNvPr name="Freeform 3" id="3"/>
            <p:cNvSpPr/>
            <p:nvPr/>
          </p:nvSpPr>
          <p:spPr>
            <a:xfrm flipH="false" flipV="false" rot="0">
              <a:off x="15671180" y="0"/>
              <a:ext cx="15671180" cy="15671180"/>
            </a:xfrm>
            <a:custGeom>
              <a:avLst/>
              <a:gdLst/>
              <a:ahLst/>
              <a:cxnLst/>
              <a:rect r="r" b="b" t="t" l="l"/>
              <a:pathLst>
                <a:path h="15671180" w="15671180">
                  <a:moveTo>
                    <a:pt x="0" y="0"/>
                  </a:moveTo>
                  <a:lnTo>
                    <a:pt x="15671181" y="0"/>
                  </a:lnTo>
                  <a:lnTo>
                    <a:pt x="15671181" y="15671180"/>
                  </a:lnTo>
                  <a:lnTo>
                    <a:pt x="0" y="1567118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0" y="0"/>
              <a:ext cx="15671180" cy="15671180"/>
            </a:xfrm>
            <a:custGeom>
              <a:avLst/>
              <a:gdLst/>
              <a:ahLst/>
              <a:cxnLst/>
              <a:rect r="r" b="b" t="t" l="l"/>
              <a:pathLst>
                <a:path h="15671180" w="15671180">
                  <a:moveTo>
                    <a:pt x="0" y="0"/>
                  </a:moveTo>
                  <a:lnTo>
                    <a:pt x="15671180" y="0"/>
                  </a:lnTo>
                  <a:lnTo>
                    <a:pt x="15671180" y="15671180"/>
                  </a:lnTo>
                  <a:lnTo>
                    <a:pt x="0" y="1567118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sp>
        <p:nvSpPr>
          <p:cNvPr name="Freeform 5" id="5"/>
          <p:cNvSpPr/>
          <p:nvPr/>
        </p:nvSpPr>
        <p:spPr>
          <a:xfrm flipH="false" flipV="false" rot="0">
            <a:off x="2173719" y="183191"/>
            <a:ext cx="13940561" cy="9984927"/>
          </a:xfrm>
          <a:custGeom>
            <a:avLst/>
            <a:gdLst/>
            <a:ahLst/>
            <a:cxnLst/>
            <a:rect r="r" b="b" t="t" l="l"/>
            <a:pathLst>
              <a:path h="9984927" w="13940561">
                <a:moveTo>
                  <a:pt x="0" y="0"/>
                </a:moveTo>
                <a:lnTo>
                  <a:pt x="13940562" y="0"/>
                </a:lnTo>
                <a:lnTo>
                  <a:pt x="13940562" y="9984927"/>
                </a:lnTo>
                <a:lnTo>
                  <a:pt x="0" y="9984927"/>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 id="6"/>
          <p:cNvSpPr/>
          <p:nvPr/>
        </p:nvSpPr>
        <p:spPr>
          <a:xfrm flipH="false" flipV="false" rot="0">
            <a:off x="669073" y="4089524"/>
            <a:ext cx="3251695" cy="3251695"/>
          </a:xfrm>
          <a:custGeom>
            <a:avLst/>
            <a:gdLst/>
            <a:ahLst/>
            <a:cxnLst/>
            <a:rect r="r" b="b" t="t" l="l"/>
            <a:pathLst>
              <a:path h="3251695" w="3251695">
                <a:moveTo>
                  <a:pt x="0" y="0"/>
                </a:moveTo>
                <a:lnTo>
                  <a:pt x="3251695" y="0"/>
                </a:lnTo>
                <a:lnTo>
                  <a:pt x="3251695" y="3251695"/>
                </a:lnTo>
                <a:lnTo>
                  <a:pt x="0" y="3251695"/>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7" id="7"/>
          <p:cNvSpPr/>
          <p:nvPr/>
        </p:nvSpPr>
        <p:spPr>
          <a:xfrm flipH="false" flipV="false" rot="0">
            <a:off x="14727229" y="1891805"/>
            <a:ext cx="3061939" cy="3061939"/>
          </a:xfrm>
          <a:custGeom>
            <a:avLst/>
            <a:gdLst/>
            <a:ahLst/>
            <a:cxnLst/>
            <a:rect r="r" b="b" t="t" l="l"/>
            <a:pathLst>
              <a:path h="3061939" w="3061939">
                <a:moveTo>
                  <a:pt x="0" y="0"/>
                </a:moveTo>
                <a:lnTo>
                  <a:pt x="3061939" y="0"/>
                </a:lnTo>
                <a:lnTo>
                  <a:pt x="3061939" y="3061939"/>
                </a:lnTo>
                <a:lnTo>
                  <a:pt x="0" y="3061939"/>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grpSp>
        <p:nvGrpSpPr>
          <p:cNvPr name="Group 8" id="8"/>
          <p:cNvGrpSpPr/>
          <p:nvPr/>
        </p:nvGrpSpPr>
        <p:grpSpPr>
          <a:xfrm rot="0">
            <a:off x="3656160" y="1847508"/>
            <a:ext cx="11105401" cy="6723037"/>
            <a:chOff x="0" y="0"/>
            <a:chExt cx="1166560" cy="706217"/>
          </a:xfrm>
        </p:grpSpPr>
        <p:sp>
          <p:nvSpPr>
            <p:cNvPr name="Freeform 9" id="9"/>
            <p:cNvSpPr/>
            <p:nvPr/>
          </p:nvSpPr>
          <p:spPr>
            <a:xfrm flipH="false" flipV="false" rot="0">
              <a:off x="0" y="0"/>
              <a:ext cx="1166560" cy="706218"/>
            </a:xfrm>
            <a:custGeom>
              <a:avLst/>
              <a:gdLst/>
              <a:ahLst/>
              <a:cxnLst/>
              <a:rect r="r" b="b" t="t" l="l"/>
              <a:pathLst>
                <a:path h="706218" w="1166560">
                  <a:moveTo>
                    <a:pt x="0" y="0"/>
                  </a:moveTo>
                  <a:lnTo>
                    <a:pt x="1166560" y="0"/>
                  </a:lnTo>
                  <a:lnTo>
                    <a:pt x="1166560" y="706218"/>
                  </a:lnTo>
                  <a:lnTo>
                    <a:pt x="0" y="706218"/>
                  </a:lnTo>
                  <a:close/>
                </a:path>
              </a:pathLst>
            </a:custGeom>
            <a:solidFill>
              <a:srgbClr val="FFFFFF"/>
            </a:solidFill>
            <a:ln w="47625" cap="sq">
              <a:solidFill>
                <a:srgbClr val="000000"/>
              </a:solidFill>
              <a:prstDash val="solid"/>
              <a:miter/>
            </a:ln>
          </p:spPr>
        </p:sp>
        <p:sp>
          <p:nvSpPr>
            <p:cNvPr name="TextBox 10" id="10"/>
            <p:cNvSpPr txBox="true"/>
            <p:nvPr/>
          </p:nvSpPr>
          <p:spPr>
            <a:xfrm>
              <a:off x="0" y="-38100"/>
              <a:ext cx="1166560" cy="744317"/>
            </a:xfrm>
            <a:prstGeom prst="rect">
              <a:avLst/>
            </a:prstGeom>
          </p:spPr>
          <p:txBody>
            <a:bodyPr anchor="ctr" rtlCol="false" tIns="52537" lIns="52537" bIns="52537" rIns="52537"/>
            <a:lstStyle/>
            <a:p>
              <a:pPr algn="ctr">
                <a:lnSpc>
                  <a:spcPts val="2660"/>
                </a:lnSpc>
                <a:spcBef>
                  <a:spcPct val="0"/>
                </a:spcBef>
              </a:pPr>
            </a:p>
          </p:txBody>
        </p:sp>
      </p:grpSp>
      <p:sp>
        <p:nvSpPr>
          <p:cNvPr name="Freeform 11" id="11"/>
          <p:cNvSpPr/>
          <p:nvPr/>
        </p:nvSpPr>
        <p:spPr>
          <a:xfrm flipH="false" flipV="false" rot="0">
            <a:off x="14344656" y="6561496"/>
            <a:ext cx="4490850" cy="4490850"/>
          </a:xfrm>
          <a:custGeom>
            <a:avLst/>
            <a:gdLst/>
            <a:ahLst/>
            <a:cxnLst/>
            <a:rect r="r" b="b" t="t" l="l"/>
            <a:pathLst>
              <a:path h="4490850" w="4490850">
                <a:moveTo>
                  <a:pt x="0" y="0"/>
                </a:moveTo>
                <a:lnTo>
                  <a:pt x="4490851" y="0"/>
                </a:lnTo>
                <a:lnTo>
                  <a:pt x="4490851" y="4490851"/>
                </a:lnTo>
                <a:lnTo>
                  <a:pt x="0" y="4490851"/>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12" id="12"/>
          <p:cNvSpPr txBox="true"/>
          <p:nvPr/>
        </p:nvSpPr>
        <p:spPr>
          <a:xfrm rot="0">
            <a:off x="4059552" y="4380777"/>
            <a:ext cx="10433644" cy="3583204"/>
          </a:xfrm>
          <a:prstGeom prst="rect">
            <a:avLst/>
          </a:prstGeom>
        </p:spPr>
        <p:txBody>
          <a:bodyPr anchor="t" rtlCol="false" tIns="0" lIns="0" bIns="0" rIns="0">
            <a:spAutoFit/>
          </a:bodyPr>
          <a:lstStyle/>
          <a:p>
            <a:pPr algn="just">
              <a:lnSpc>
                <a:spcPts val="3548"/>
              </a:lnSpc>
            </a:pPr>
            <a:r>
              <a:rPr lang="en-US" sz="2838">
                <a:solidFill>
                  <a:srgbClr val="000000"/>
                </a:solidFill>
                <a:latin typeface="TT Octosquares Condensed"/>
                <a:ea typeface="TT Octosquares Condensed"/>
                <a:cs typeface="TT Octosquares Condensed"/>
                <a:sym typeface="TT Octosquares Condensed"/>
              </a:rPr>
              <a:t>Tantangan pendidik dalam pembelajaran abad 21 antara lain mengajar di dalam </a:t>
            </a:r>
            <a:r>
              <a:rPr lang="en-US" sz="2838">
                <a:solidFill>
                  <a:srgbClr val="000000"/>
                </a:solidFill>
                <a:latin typeface="TT Octosquares Condensed"/>
                <a:ea typeface="TT Octosquares Condensed"/>
                <a:cs typeface="TT Octosquares Condensed"/>
                <a:sym typeface="TT Octosquares Condensed"/>
              </a:rPr>
              <a:t>masyarakat multicultural, mengonstruksi makna, pembelajaran aktif, mengevaluasi proses, dan menggunakan teknologi. UNESCO merekomendasikan empat pilar dalam pendidikan antara lain learning to know, learning to do, learning to live together, and learning to be. Karakteristik pembelajaran abad 21 harus integrative, holistic, saintifik, konstektual, tematik, efektif, kolaboratif, dan berpusat pada siswa.</a:t>
            </a:r>
          </a:p>
        </p:txBody>
      </p:sp>
      <p:sp>
        <p:nvSpPr>
          <p:cNvPr name="TextBox 13" id="13"/>
          <p:cNvSpPr txBox="true"/>
          <p:nvPr/>
        </p:nvSpPr>
        <p:spPr>
          <a:xfrm rot="0">
            <a:off x="3713679" y="2219175"/>
            <a:ext cx="10860642" cy="1688445"/>
          </a:xfrm>
          <a:prstGeom prst="rect">
            <a:avLst/>
          </a:prstGeom>
        </p:spPr>
        <p:txBody>
          <a:bodyPr anchor="t" rtlCol="false" tIns="0" lIns="0" bIns="0" rIns="0">
            <a:spAutoFit/>
          </a:bodyPr>
          <a:lstStyle/>
          <a:p>
            <a:pPr algn="ctr">
              <a:lnSpc>
                <a:spcPts val="4282"/>
              </a:lnSpc>
            </a:pPr>
            <a:r>
              <a:rPr lang="en-US" sz="3398" spc="-67">
                <a:solidFill>
                  <a:srgbClr val="D0A933"/>
                </a:solidFill>
                <a:latin typeface="ITC Benguiat"/>
                <a:ea typeface="ITC Benguiat"/>
                <a:cs typeface="ITC Benguiat"/>
                <a:sym typeface="ITC Benguiat"/>
              </a:rPr>
              <a:t>TANTANGAN DAN SOLUSI YANG BISA DITERAPKAN DALAM MENERAPKAN PENDEKATAN, </a:t>
            </a:r>
          </a:p>
          <a:p>
            <a:pPr algn="ctr">
              <a:lnSpc>
                <a:spcPts val="4282"/>
              </a:lnSpc>
            </a:pPr>
            <a:r>
              <a:rPr lang="en-US" sz="3398" spc="-67">
                <a:solidFill>
                  <a:srgbClr val="D0A933"/>
                </a:solidFill>
                <a:latin typeface="ITC Benguiat"/>
                <a:ea typeface="ITC Benguiat"/>
                <a:cs typeface="ITC Benguiat"/>
                <a:sym typeface="ITC Benguiat"/>
              </a:rPr>
              <a:t>Strategi Dan Metode Pembelajaran IPS SD</a:t>
            </a: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FFFFD3"/>
        </a:solidFill>
      </p:bgPr>
    </p:bg>
    <p:spTree>
      <p:nvGrpSpPr>
        <p:cNvPr id="1" name=""/>
        <p:cNvGrpSpPr/>
        <p:nvPr/>
      </p:nvGrpSpPr>
      <p:grpSpPr>
        <a:xfrm>
          <a:off x="0" y="0"/>
          <a:ext cx="0" cy="0"/>
          <a:chOff x="0" y="0"/>
          <a:chExt cx="0" cy="0"/>
        </a:xfrm>
      </p:grpSpPr>
      <p:sp>
        <p:nvSpPr>
          <p:cNvPr name="Freeform 2" id="2"/>
          <p:cNvSpPr/>
          <p:nvPr/>
        </p:nvSpPr>
        <p:spPr>
          <a:xfrm flipH="false" flipV="false" rot="0">
            <a:off x="9144000" y="-701038"/>
            <a:ext cx="11753385" cy="11753385"/>
          </a:xfrm>
          <a:custGeom>
            <a:avLst/>
            <a:gdLst/>
            <a:ahLst/>
            <a:cxnLst/>
            <a:rect r="r" b="b" t="t" l="l"/>
            <a:pathLst>
              <a:path h="11753385" w="11753385">
                <a:moveTo>
                  <a:pt x="0" y="0"/>
                </a:moveTo>
                <a:lnTo>
                  <a:pt x="11753385" y="0"/>
                </a:lnTo>
                <a:lnTo>
                  <a:pt x="11753385" y="11753385"/>
                </a:lnTo>
                <a:lnTo>
                  <a:pt x="0" y="1175338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2609385" y="-701038"/>
            <a:ext cx="11753385" cy="11753385"/>
          </a:xfrm>
          <a:custGeom>
            <a:avLst/>
            <a:gdLst/>
            <a:ahLst/>
            <a:cxnLst/>
            <a:rect r="r" b="b" t="t" l="l"/>
            <a:pathLst>
              <a:path h="11753385" w="11753385">
                <a:moveTo>
                  <a:pt x="0" y="0"/>
                </a:moveTo>
                <a:lnTo>
                  <a:pt x="11753385" y="0"/>
                </a:lnTo>
                <a:lnTo>
                  <a:pt x="11753385" y="11753385"/>
                </a:lnTo>
                <a:lnTo>
                  <a:pt x="0" y="1175338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true" flipV="false" rot="0">
            <a:off x="1946370" y="0"/>
            <a:ext cx="14395259" cy="9206968"/>
          </a:xfrm>
          <a:custGeom>
            <a:avLst/>
            <a:gdLst/>
            <a:ahLst/>
            <a:cxnLst/>
            <a:rect r="r" b="b" t="t" l="l"/>
            <a:pathLst>
              <a:path h="9206968" w="14395259">
                <a:moveTo>
                  <a:pt x="14395260" y="0"/>
                </a:moveTo>
                <a:lnTo>
                  <a:pt x="0" y="0"/>
                </a:lnTo>
                <a:lnTo>
                  <a:pt x="0" y="9206968"/>
                </a:lnTo>
                <a:lnTo>
                  <a:pt x="14395260" y="9206968"/>
                </a:lnTo>
                <a:lnTo>
                  <a:pt x="1439526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false" flipV="false" rot="0">
            <a:off x="0" y="7890768"/>
            <a:ext cx="5453489" cy="2031425"/>
          </a:xfrm>
          <a:custGeom>
            <a:avLst/>
            <a:gdLst/>
            <a:ahLst/>
            <a:cxnLst/>
            <a:rect r="r" b="b" t="t" l="l"/>
            <a:pathLst>
              <a:path h="2031425" w="5453489">
                <a:moveTo>
                  <a:pt x="0" y="0"/>
                </a:moveTo>
                <a:lnTo>
                  <a:pt x="5453489" y="0"/>
                </a:lnTo>
                <a:lnTo>
                  <a:pt x="5453489" y="2031425"/>
                </a:lnTo>
                <a:lnTo>
                  <a:pt x="0" y="2031425"/>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6" id="6"/>
          <p:cNvSpPr/>
          <p:nvPr/>
        </p:nvSpPr>
        <p:spPr>
          <a:xfrm flipH="false" flipV="false" rot="0">
            <a:off x="14672866" y="1028700"/>
            <a:ext cx="2586434" cy="2633619"/>
          </a:xfrm>
          <a:custGeom>
            <a:avLst/>
            <a:gdLst/>
            <a:ahLst/>
            <a:cxnLst/>
            <a:rect r="r" b="b" t="t" l="l"/>
            <a:pathLst>
              <a:path h="2633619" w="2586434">
                <a:moveTo>
                  <a:pt x="0" y="0"/>
                </a:moveTo>
                <a:lnTo>
                  <a:pt x="2586434" y="0"/>
                </a:lnTo>
                <a:lnTo>
                  <a:pt x="2586434" y="2633619"/>
                </a:lnTo>
                <a:lnTo>
                  <a:pt x="0" y="2633619"/>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7" id="7"/>
          <p:cNvSpPr/>
          <p:nvPr/>
        </p:nvSpPr>
        <p:spPr>
          <a:xfrm flipH="false" flipV="false" rot="0">
            <a:off x="15020693" y="4663388"/>
            <a:ext cx="3691318" cy="4114800"/>
          </a:xfrm>
          <a:custGeom>
            <a:avLst/>
            <a:gdLst/>
            <a:ahLst/>
            <a:cxnLst/>
            <a:rect r="r" b="b" t="t" l="l"/>
            <a:pathLst>
              <a:path h="4114800" w="3691318">
                <a:moveTo>
                  <a:pt x="0" y="0"/>
                </a:moveTo>
                <a:lnTo>
                  <a:pt x="3691318" y="0"/>
                </a:lnTo>
                <a:lnTo>
                  <a:pt x="3691318" y="4114800"/>
                </a:lnTo>
                <a:lnTo>
                  <a:pt x="0" y="4114800"/>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TextBox 8" id="8"/>
          <p:cNvSpPr txBox="true"/>
          <p:nvPr/>
        </p:nvSpPr>
        <p:spPr>
          <a:xfrm rot="0">
            <a:off x="5453489" y="2404659"/>
            <a:ext cx="7381023" cy="1257661"/>
          </a:xfrm>
          <a:prstGeom prst="rect">
            <a:avLst/>
          </a:prstGeom>
        </p:spPr>
        <p:txBody>
          <a:bodyPr anchor="t" rtlCol="false" tIns="0" lIns="0" bIns="0" rIns="0">
            <a:spAutoFit/>
          </a:bodyPr>
          <a:lstStyle/>
          <a:p>
            <a:pPr algn="ctr">
              <a:lnSpc>
                <a:spcPts val="7912"/>
              </a:lnSpc>
            </a:pPr>
            <a:r>
              <a:rPr lang="en-US" sz="8791" spc="-175">
                <a:solidFill>
                  <a:srgbClr val="D0A933"/>
                </a:solidFill>
                <a:latin typeface="ITC Benguiat"/>
                <a:ea typeface="ITC Benguiat"/>
                <a:cs typeface="ITC Benguiat"/>
                <a:sym typeface="ITC Benguiat"/>
              </a:rPr>
              <a:t>KESIMPULAN </a:t>
            </a:r>
          </a:p>
        </p:txBody>
      </p:sp>
      <p:sp>
        <p:nvSpPr>
          <p:cNvPr name="TextBox 9" id="9"/>
          <p:cNvSpPr txBox="true"/>
          <p:nvPr/>
        </p:nvSpPr>
        <p:spPr>
          <a:xfrm rot="0">
            <a:off x="3454939" y="3624219"/>
            <a:ext cx="10836226" cy="4083262"/>
          </a:xfrm>
          <a:prstGeom prst="rect">
            <a:avLst/>
          </a:prstGeom>
        </p:spPr>
        <p:txBody>
          <a:bodyPr anchor="t" rtlCol="false" tIns="0" lIns="0" bIns="0" rIns="0">
            <a:spAutoFit/>
          </a:bodyPr>
          <a:lstStyle/>
          <a:p>
            <a:pPr algn="just">
              <a:lnSpc>
                <a:spcPts val="2952"/>
              </a:lnSpc>
            </a:pPr>
            <a:r>
              <a:rPr lang="en-US" sz="2109" b="true">
                <a:solidFill>
                  <a:srgbClr val="000000"/>
                </a:solidFill>
                <a:latin typeface="Open Sans Bold"/>
                <a:ea typeface="Open Sans Bold"/>
                <a:cs typeface="Open Sans Bold"/>
                <a:sym typeface="Open Sans Bold"/>
              </a:rPr>
              <a:t>Pembelajaran IPS di Sekolah Dasar memerlukan pendekatan yang beragam untuk menciptakan pengalaman belajar yang relevan dan bermakna. Selain Pendekatan Strategi efektif juga harus mempertimbangkan kebutuhan siswa, mengutamakan interaksi dan keterlibatan aktif melalui metode seperti diskusi, simulasi, dan studi kasus. Peran guru sangat penting dalam menyesuaikan pendekatan dan menciptakan lingkungan belajar yang mendukung. Meskipun ada tantangan seperti keterbatasan sumber daya, solusi seperti peningkatan kompetensi guru dan pemanfaatan teknologi dapat membantu. Dengan pendekatan yang tepat, pembelajaran IPS dapat mendukung perkembangan sosial dan intelektual siswa untuk mempersiapkan mereka sebagai individu kritis di masa depan.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DAGRoRhjSSY</dc:identifier>
  <dcterms:modified xsi:type="dcterms:W3CDTF">2011-08-01T06:04:30Z</dcterms:modified>
  <cp:revision>1</cp:revision>
  <dc:title>PPT Kelompok 6</dc:title>
</cp:coreProperties>
</file>