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re Sugar" charset="1" panose="00000000000000000000"/>
      <p:regular r:id="rId17"/>
    </p:embeddedFont>
    <p:embeddedFont>
      <p:font typeface="More Sugar Thin"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png" Type="http://schemas.openxmlformats.org/officeDocument/2006/relationships/image"/><Relationship Id="rId11" Target="../media/image63.svg" Type="http://schemas.openxmlformats.org/officeDocument/2006/relationships/image"/><Relationship Id="rId12" Target="../media/image28.png" Type="http://schemas.openxmlformats.org/officeDocument/2006/relationships/image"/><Relationship Id="rId13" Target="../media/image29.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2" Target="../media/image34.png" Type="http://schemas.openxmlformats.org/officeDocument/2006/relationships/image"/><Relationship Id="rId3" Target="../media/image35.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9923625" y="1716906"/>
            <a:ext cx="2714499" cy="1106159"/>
          </a:xfrm>
          <a:custGeom>
            <a:avLst/>
            <a:gdLst/>
            <a:ahLst/>
            <a:cxnLst/>
            <a:rect r="r" b="b" t="t" l="l"/>
            <a:pathLst>
              <a:path h="1106159" w="2714499">
                <a:moveTo>
                  <a:pt x="0" y="0"/>
                </a:moveTo>
                <a:lnTo>
                  <a:pt x="2714499" y="0"/>
                </a:lnTo>
                <a:lnTo>
                  <a:pt x="2714499" y="1106159"/>
                </a:lnTo>
                <a:lnTo>
                  <a:pt x="0" y="11061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6331340" y="741884"/>
            <a:ext cx="2392692" cy="975022"/>
          </a:xfrm>
          <a:custGeom>
            <a:avLst/>
            <a:gdLst/>
            <a:ahLst/>
            <a:cxnLst/>
            <a:rect r="r" b="b" t="t" l="l"/>
            <a:pathLst>
              <a:path h="975022" w="2392692">
                <a:moveTo>
                  <a:pt x="2392693" y="0"/>
                </a:moveTo>
                <a:lnTo>
                  <a:pt x="0" y="0"/>
                </a:lnTo>
                <a:lnTo>
                  <a:pt x="0" y="975022"/>
                </a:lnTo>
                <a:lnTo>
                  <a:pt x="2392693" y="975022"/>
                </a:lnTo>
                <a:lnTo>
                  <a:pt x="239269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42136" y="-426312"/>
            <a:ext cx="4359021" cy="1776301"/>
          </a:xfrm>
          <a:custGeom>
            <a:avLst/>
            <a:gdLst/>
            <a:ahLst/>
            <a:cxnLst/>
            <a:rect r="r" b="b" t="t" l="l"/>
            <a:pathLst>
              <a:path h="1776301" w="4359021">
                <a:moveTo>
                  <a:pt x="0" y="0"/>
                </a:moveTo>
                <a:lnTo>
                  <a:pt x="4359021" y="0"/>
                </a:lnTo>
                <a:lnTo>
                  <a:pt x="4359021" y="1776301"/>
                </a:lnTo>
                <a:lnTo>
                  <a:pt x="0" y="1776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487633" y="831521"/>
            <a:ext cx="8996028" cy="7916504"/>
          </a:xfrm>
          <a:custGeom>
            <a:avLst/>
            <a:gdLst/>
            <a:ahLst/>
            <a:cxnLst/>
            <a:rect r="r" b="b" t="t" l="l"/>
            <a:pathLst>
              <a:path h="7916504" w="8996028">
                <a:moveTo>
                  <a:pt x="0" y="0"/>
                </a:moveTo>
                <a:lnTo>
                  <a:pt x="8996027" y="0"/>
                </a:lnTo>
                <a:lnTo>
                  <a:pt x="8996027" y="7916504"/>
                </a:lnTo>
                <a:lnTo>
                  <a:pt x="0" y="79165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91890" y="7748368"/>
            <a:ext cx="19215923" cy="3651025"/>
          </a:xfrm>
          <a:custGeom>
            <a:avLst/>
            <a:gdLst/>
            <a:ahLst/>
            <a:cxnLst/>
            <a:rect r="r" b="b" t="t" l="l"/>
            <a:pathLst>
              <a:path h="3651025" w="19215923">
                <a:moveTo>
                  <a:pt x="0" y="0"/>
                </a:moveTo>
                <a:lnTo>
                  <a:pt x="19215923" y="0"/>
                </a:lnTo>
                <a:lnTo>
                  <a:pt x="19215923" y="3651025"/>
                </a:lnTo>
                <a:lnTo>
                  <a:pt x="0" y="3651025"/>
                </a:lnTo>
                <a:lnTo>
                  <a:pt x="0" y="0"/>
                </a:lnTo>
                <a:close/>
              </a:path>
            </a:pathLst>
          </a:custGeom>
          <a:blipFill>
            <a:blip r:embed="rId6"/>
            <a:stretch>
              <a:fillRect l="0" t="0" r="0" b="0"/>
            </a:stretch>
          </a:blipFill>
        </p:spPr>
      </p:sp>
      <p:sp>
        <p:nvSpPr>
          <p:cNvPr name="Freeform 7" id="7"/>
          <p:cNvSpPr/>
          <p:nvPr/>
        </p:nvSpPr>
        <p:spPr>
          <a:xfrm flipH="false" flipV="false" rot="0">
            <a:off x="9397543" y="3420725"/>
            <a:ext cx="7314300" cy="6153155"/>
          </a:xfrm>
          <a:custGeom>
            <a:avLst/>
            <a:gdLst/>
            <a:ahLst/>
            <a:cxnLst/>
            <a:rect r="r" b="b" t="t" l="l"/>
            <a:pathLst>
              <a:path h="6153155" w="7314300">
                <a:moveTo>
                  <a:pt x="0" y="0"/>
                </a:moveTo>
                <a:lnTo>
                  <a:pt x="7314300" y="0"/>
                </a:lnTo>
                <a:lnTo>
                  <a:pt x="7314300" y="6153155"/>
                </a:lnTo>
                <a:lnTo>
                  <a:pt x="0" y="61531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452914" y="7748368"/>
            <a:ext cx="3678692" cy="3053314"/>
          </a:xfrm>
          <a:custGeom>
            <a:avLst/>
            <a:gdLst/>
            <a:ahLst/>
            <a:cxnLst/>
            <a:rect r="r" b="b" t="t" l="l"/>
            <a:pathLst>
              <a:path h="3053314" w="3678692">
                <a:moveTo>
                  <a:pt x="0" y="0"/>
                </a:moveTo>
                <a:lnTo>
                  <a:pt x="3678692" y="0"/>
                </a:lnTo>
                <a:lnTo>
                  <a:pt x="3678692" y="3053314"/>
                </a:lnTo>
                <a:lnTo>
                  <a:pt x="0" y="30533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028700" y="2441417"/>
            <a:ext cx="8368843" cy="4301248"/>
          </a:xfrm>
          <a:prstGeom prst="rect">
            <a:avLst/>
          </a:prstGeom>
        </p:spPr>
        <p:txBody>
          <a:bodyPr anchor="t" rtlCol="false" tIns="0" lIns="0" bIns="0" rIns="0">
            <a:spAutoFit/>
          </a:bodyPr>
          <a:lstStyle/>
          <a:p>
            <a:pPr algn="ctr">
              <a:lnSpc>
                <a:spcPts val="11199"/>
              </a:lnSpc>
            </a:pPr>
            <a:r>
              <a:rPr lang="en-US" sz="10180">
                <a:solidFill>
                  <a:srgbClr val="B43235"/>
                </a:solidFill>
                <a:latin typeface="More Sugar"/>
                <a:ea typeface="More Sugar"/>
                <a:cs typeface="More Sugar"/>
                <a:sym typeface="More Sugar"/>
              </a:rPr>
              <a:t>ESENSI KURIKULUM </a:t>
            </a:r>
          </a:p>
          <a:p>
            <a:pPr algn="ctr">
              <a:lnSpc>
                <a:spcPts val="11199"/>
              </a:lnSpc>
            </a:pPr>
            <a:r>
              <a:rPr lang="en-US" sz="10180">
                <a:solidFill>
                  <a:srgbClr val="B43235"/>
                </a:solidFill>
                <a:latin typeface="More Sugar"/>
                <a:ea typeface="More Sugar"/>
                <a:cs typeface="More Sugar"/>
                <a:sym typeface="More Sugar"/>
              </a:rPr>
              <a:t>IPS SD</a:t>
            </a:r>
          </a:p>
        </p:txBody>
      </p:sp>
      <p:sp>
        <p:nvSpPr>
          <p:cNvPr name="Freeform 10" id="10"/>
          <p:cNvSpPr/>
          <p:nvPr/>
        </p:nvSpPr>
        <p:spPr>
          <a:xfrm flipH="false" flipV="false" rot="0">
            <a:off x="15856395" y="7924152"/>
            <a:ext cx="3255116" cy="2701746"/>
          </a:xfrm>
          <a:custGeom>
            <a:avLst/>
            <a:gdLst/>
            <a:ahLst/>
            <a:cxnLst/>
            <a:rect r="r" b="b" t="t" l="l"/>
            <a:pathLst>
              <a:path h="2701746" w="3255116">
                <a:moveTo>
                  <a:pt x="0" y="0"/>
                </a:moveTo>
                <a:lnTo>
                  <a:pt x="3255116" y="0"/>
                </a:lnTo>
                <a:lnTo>
                  <a:pt x="3255116" y="2701746"/>
                </a:lnTo>
                <a:lnTo>
                  <a:pt x="0" y="270174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537375" y="6733140"/>
            <a:ext cx="8115300" cy="428625"/>
          </a:xfrm>
          <a:prstGeom prst="rect">
            <a:avLst/>
          </a:prstGeom>
        </p:spPr>
        <p:txBody>
          <a:bodyPr anchor="t" rtlCol="false" tIns="0" lIns="0" bIns="0" rIns="0">
            <a:spAutoFit/>
          </a:bodyPr>
          <a:lstStyle/>
          <a:p>
            <a:pPr algn="r">
              <a:lnSpc>
                <a:spcPts val="3359"/>
              </a:lnSpc>
            </a:pPr>
            <a:r>
              <a:rPr lang="en-US" sz="2799" spc="41">
                <a:solidFill>
                  <a:srgbClr val="000000"/>
                </a:solidFill>
                <a:latin typeface="More Sugar Thin"/>
                <a:ea typeface="More Sugar Thin"/>
                <a:cs typeface="More Sugar Thin"/>
                <a:sym typeface="More Sugar Thin"/>
              </a:rPr>
              <a:t>Kelompok 3 Pembelajaran IPS SD Kelas 3F</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1382443" y="1504292"/>
            <a:ext cx="4822286" cy="3472046"/>
          </a:xfrm>
          <a:custGeom>
            <a:avLst/>
            <a:gdLst/>
            <a:ahLst/>
            <a:cxnLst/>
            <a:rect r="r" b="b" t="t" l="l"/>
            <a:pathLst>
              <a:path h="3472046" w="4822286">
                <a:moveTo>
                  <a:pt x="0" y="0"/>
                </a:moveTo>
                <a:lnTo>
                  <a:pt x="4822286" y="0"/>
                </a:lnTo>
                <a:lnTo>
                  <a:pt x="4822286" y="3472046"/>
                </a:lnTo>
                <a:lnTo>
                  <a:pt x="0" y="34720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6280038" y="3866562"/>
            <a:ext cx="12632125" cy="6900298"/>
          </a:xfrm>
          <a:custGeom>
            <a:avLst/>
            <a:gdLst/>
            <a:ahLst/>
            <a:cxnLst/>
            <a:rect r="r" b="b" t="t" l="l"/>
            <a:pathLst>
              <a:path h="6900298" w="12632125">
                <a:moveTo>
                  <a:pt x="12632125" y="0"/>
                </a:moveTo>
                <a:lnTo>
                  <a:pt x="0" y="0"/>
                </a:lnTo>
                <a:lnTo>
                  <a:pt x="0" y="6900298"/>
                </a:lnTo>
                <a:lnTo>
                  <a:pt x="12632125" y="6900298"/>
                </a:lnTo>
                <a:lnTo>
                  <a:pt x="1263212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110315" y="454822"/>
            <a:ext cx="1619723" cy="1619723"/>
          </a:xfrm>
          <a:custGeom>
            <a:avLst/>
            <a:gdLst/>
            <a:ahLst/>
            <a:cxnLst/>
            <a:rect r="r" b="b" t="t" l="l"/>
            <a:pathLst>
              <a:path h="1619723" w="1619723">
                <a:moveTo>
                  <a:pt x="0" y="0"/>
                </a:moveTo>
                <a:lnTo>
                  <a:pt x="1619723" y="0"/>
                </a:lnTo>
                <a:lnTo>
                  <a:pt x="1619723" y="1619723"/>
                </a:lnTo>
                <a:lnTo>
                  <a:pt x="0" y="16197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6730038" y="7962623"/>
            <a:ext cx="2833700" cy="2607004"/>
          </a:xfrm>
          <a:custGeom>
            <a:avLst/>
            <a:gdLst/>
            <a:ahLst/>
            <a:cxnLst/>
            <a:rect r="r" b="b" t="t" l="l"/>
            <a:pathLst>
              <a:path h="2607004" w="2833700">
                <a:moveTo>
                  <a:pt x="2833700" y="0"/>
                </a:moveTo>
                <a:lnTo>
                  <a:pt x="0" y="0"/>
                </a:lnTo>
                <a:lnTo>
                  <a:pt x="0" y="2607004"/>
                </a:lnTo>
                <a:lnTo>
                  <a:pt x="2833700" y="2607004"/>
                </a:lnTo>
                <a:lnTo>
                  <a:pt x="283370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29434">
            <a:off x="15549364" y="8165343"/>
            <a:ext cx="2051016" cy="2223323"/>
          </a:xfrm>
          <a:custGeom>
            <a:avLst/>
            <a:gdLst/>
            <a:ahLst/>
            <a:cxnLst/>
            <a:rect r="r" b="b" t="t" l="l"/>
            <a:pathLst>
              <a:path h="2223323" w="2051016">
                <a:moveTo>
                  <a:pt x="0" y="0"/>
                </a:moveTo>
                <a:lnTo>
                  <a:pt x="2051016" y="0"/>
                </a:lnTo>
                <a:lnTo>
                  <a:pt x="2051016" y="2223323"/>
                </a:lnTo>
                <a:lnTo>
                  <a:pt x="0" y="22233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7410588" y="2345850"/>
            <a:ext cx="10230911" cy="5251450"/>
          </a:xfrm>
          <a:prstGeom prst="rect">
            <a:avLst/>
          </a:prstGeom>
        </p:spPr>
        <p:txBody>
          <a:bodyPr anchor="t" rtlCol="false" tIns="0" lIns="0" bIns="0" rIns="0">
            <a:spAutoFit/>
          </a:bodyPr>
          <a:lstStyle/>
          <a:p>
            <a:pPr algn="just">
              <a:lnSpc>
                <a:spcPts val="3119"/>
              </a:lnSpc>
            </a:pPr>
            <a:r>
              <a:rPr lang="en-US" sz="2599">
                <a:solidFill>
                  <a:srgbClr val="000000"/>
                </a:solidFill>
                <a:latin typeface="More Sugar Thin"/>
                <a:ea typeface="More Sugar Thin"/>
                <a:cs typeface="More Sugar Thin"/>
                <a:sym typeface="More Sugar Thin"/>
              </a:rPr>
              <a:t>Kurikulum IPS di SD memiliki tujuan untuk membekali siswa dengan pengetahuan, keterampilan, sikap, serta nilai-nilai yang diperlukan untuk menjadi warga negara yang bertanggung jawab, aktif, dan memiliki karakter yang baik. Implementasi kurikulum IPS masih menghadapi tantangan terutama pada pemahaman guru. Oleh karena itu, guru perlu memahami esensi dari kurikulum IPS di SD dan menerapkan pendekatan pembelajaran yang lebih dinamis dan relevan dengan kehidupan sehari-hari. Melalui penerapan kurikulum IPS di SD, siswa akan memperoleh manfaat seperti pengenalan tentang lingkungan sosial budaya, pengembangan keterampilan sosial, pembentukan kesadaran kewarganegaraan, pengertian sejarah dan geografi, pengembangan pemikiran kritis dan kreatif, serta persiapan menghadapi kehidupan nyata.</a:t>
            </a:r>
          </a:p>
        </p:txBody>
      </p:sp>
      <p:sp>
        <p:nvSpPr>
          <p:cNvPr name="TextBox 10" id="10"/>
          <p:cNvSpPr txBox="true"/>
          <p:nvPr/>
        </p:nvSpPr>
        <p:spPr>
          <a:xfrm rot="0">
            <a:off x="9563738" y="1077755"/>
            <a:ext cx="7251201" cy="915670"/>
          </a:xfrm>
          <a:prstGeom prst="rect">
            <a:avLst/>
          </a:prstGeom>
        </p:spPr>
        <p:txBody>
          <a:bodyPr anchor="t" rtlCol="false" tIns="0" lIns="0" bIns="0" rIns="0">
            <a:spAutoFit/>
          </a:bodyPr>
          <a:lstStyle/>
          <a:p>
            <a:pPr algn="just">
              <a:lnSpc>
                <a:spcPts val="6800"/>
              </a:lnSpc>
            </a:pPr>
            <a:r>
              <a:rPr lang="en-US" sz="6800">
                <a:solidFill>
                  <a:srgbClr val="B43235"/>
                </a:solidFill>
                <a:latin typeface="More Sugar"/>
                <a:ea typeface="More Sugar"/>
                <a:cs typeface="More Sugar"/>
                <a:sym typeface="More Sugar"/>
              </a:rPr>
              <a:t>Kesimpulan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284125" y="8759053"/>
            <a:ext cx="18856250" cy="10319512"/>
          </a:xfrm>
          <a:custGeom>
            <a:avLst/>
            <a:gdLst/>
            <a:ahLst/>
            <a:cxnLst/>
            <a:rect r="r" b="b" t="t" l="l"/>
            <a:pathLst>
              <a:path h="10319512" w="18856250">
                <a:moveTo>
                  <a:pt x="0" y="0"/>
                </a:moveTo>
                <a:lnTo>
                  <a:pt x="18856250" y="0"/>
                </a:lnTo>
                <a:lnTo>
                  <a:pt x="18856250" y="10319512"/>
                </a:lnTo>
                <a:lnTo>
                  <a:pt x="0" y="103195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66357" y="3195201"/>
            <a:ext cx="10775348" cy="1463041"/>
          </a:xfrm>
          <a:prstGeom prst="rect">
            <a:avLst/>
          </a:prstGeom>
        </p:spPr>
        <p:txBody>
          <a:bodyPr anchor="t" rtlCol="false" tIns="0" lIns="0" bIns="0" rIns="0">
            <a:spAutoFit/>
          </a:bodyPr>
          <a:lstStyle/>
          <a:p>
            <a:pPr algn="ctr">
              <a:lnSpc>
                <a:spcPts val="11220"/>
              </a:lnSpc>
            </a:pPr>
            <a:r>
              <a:rPr lang="en-US" sz="10200" spc="153">
                <a:solidFill>
                  <a:srgbClr val="B43235"/>
                </a:solidFill>
                <a:latin typeface="More Sugar"/>
                <a:ea typeface="More Sugar"/>
                <a:cs typeface="More Sugar"/>
                <a:sym typeface="More Sugar"/>
              </a:rPr>
              <a:t>TERIMA KASIH</a:t>
            </a:r>
          </a:p>
        </p:txBody>
      </p:sp>
      <p:sp>
        <p:nvSpPr>
          <p:cNvPr name="Freeform 4" id="4"/>
          <p:cNvSpPr/>
          <p:nvPr/>
        </p:nvSpPr>
        <p:spPr>
          <a:xfrm flipH="false" flipV="false" rot="0">
            <a:off x="335329" y="4658242"/>
            <a:ext cx="5154395" cy="5743058"/>
          </a:xfrm>
          <a:custGeom>
            <a:avLst/>
            <a:gdLst/>
            <a:ahLst/>
            <a:cxnLst/>
            <a:rect r="r" b="b" t="t" l="l"/>
            <a:pathLst>
              <a:path h="5743058" w="5154395">
                <a:moveTo>
                  <a:pt x="0" y="0"/>
                </a:moveTo>
                <a:lnTo>
                  <a:pt x="5154395" y="0"/>
                </a:lnTo>
                <a:lnTo>
                  <a:pt x="5154395" y="5743058"/>
                </a:lnTo>
                <a:lnTo>
                  <a:pt x="0" y="5743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113716" y="4527388"/>
            <a:ext cx="4592578" cy="6042866"/>
          </a:xfrm>
          <a:custGeom>
            <a:avLst/>
            <a:gdLst/>
            <a:ahLst/>
            <a:cxnLst/>
            <a:rect r="r" b="b" t="t" l="l"/>
            <a:pathLst>
              <a:path h="6042866" w="4592578">
                <a:moveTo>
                  <a:pt x="0" y="0"/>
                </a:moveTo>
                <a:lnTo>
                  <a:pt x="4592578" y="0"/>
                </a:lnTo>
                <a:lnTo>
                  <a:pt x="4592578" y="6042866"/>
                </a:lnTo>
                <a:lnTo>
                  <a:pt x="0" y="60428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6276333" y="-894101"/>
            <a:ext cx="1026042" cy="4083748"/>
          </a:xfrm>
          <a:custGeom>
            <a:avLst/>
            <a:gdLst/>
            <a:ahLst/>
            <a:cxnLst/>
            <a:rect r="r" b="b" t="t" l="l"/>
            <a:pathLst>
              <a:path h="4083748" w="1026042">
                <a:moveTo>
                  <a:pt x="0" y="0"/>
                </a:moveTo>
                <a:lnTo>
                  <a:pt x="1026042" y="0"/>
                </a:lnTo>
                <a:lnTo>
                  <a:pt x="1026042" y="4083748"/>
                </a:lnTo>
                <a:lnTo>
                  <a:pt x="0" y="40837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83395" y="1357586"/>
            <a:ext cx="2315124" cy="2853774"/>
          </a:xfrm>
          <a:custGeom>
            <a:avLst/>
            <a:gdLst/>
            <a:ahLst/>
            <a:cxnLst/>
            <a:rect r="r" b="b" t="t" l="l"/>
            <a:pathLst>
              <a:path h="2853774" w="2315124">
                <a:moveTo>
                  <a:pt x="0" y="0"/>
                </a:moveTo>
                <a:lnTo>
                  <a:pt x="2315124" y="0"/>
                </a:lnTo>
                <a:lnTo>
                  <a:pt x="2315124" y="2853775"/>
                </a:lnTo>
                <a:lnTo>
                  <a:pt x="0" y="28537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5938410" y="7730010"/>
            <a:ext cx="1485070" cy="2694004"/>
          </a:xfrm>
          <a:custGeom>
            <a:avLst/>
            <a:gdLst/>
            <a:ahLst/>
            <a:cxnLst/>
            <a:rect r="r" b="b" t="t" l="l"/>
            <a:pathLst>
              <a:path h="2694004" w="1485070">
                <a:moveTo>
                  <a:pt x="0" y="0"/>
                </a:moveTo>
                <a:lnTo>
                  <a:pt x="1485070" y="0"/>
                </a:lnTo>
                <a:lnTo>
                  <a:pt x="1485070" y="2694004"/>
                </a:lnTo>
                <a:lnTo>
                  <a:pt x="0" y="269400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6387136" y="4648717"/>
            <a:ext cx="13453159" cy="535572"/>
          </a:xfrm>
          <a:prstGeom prst="rect">
            <a:avLst/>
          </a:prstGeom>
        </p:spPr>
        <p:txBody>
          <a:bodyPr anchor="t" rtlCol="false" tIns="0" lIns="0" bIns="0" rIns="0">
            <a:spAutoFit/>
          </a:bodyPr>
          <a:lstStyle/>
          <a:p>
            <a:pPr algn="just">
              <a:lnSpc>
                <a:spcPts val="4102"/>
              </a:lnSpc>
            </a:pPr>
            <a:r>
              <a:rPr lang="en-US" sz="3418">
                <a:solidFill>
                  <a:srgbClr val="000000"/>
                </a:solidFill>
                <a:latin typeface="More Sugar Thin"/>
                <a:ea typeface="More Sugar Thin"/>
                <a:cs typeface="More Sugar Thin"/>
                <a:sym typeface="More Sugar Thin"/>
              </a:rPr>
              <a:t>Apakah ada pertanyaan?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grpSp>
        <p:nvGrpSpPr>
          <p:cNvPr name="Group 2" id="2"/>
          <p:cNvGrpSpPr/>
          <p:nvPr/>
        </p:nvGrpSpPr>
        <p:grpSpPr>
          <a:xfrm rot="0">
            <a:off x="9417494" y="1028700"/>
            <a:ext cx="7841806" cy="1194949"/>
            <a:chOff x="0" y="0"/>
            <a:chExt cx="2065332" cy="314719"/>
          </a:xfrm>
        </p:grpSpPr>
        <p:sp>
          <p:nvSpPr>
            <p:cNvPr name="Freeform 3" id="3"/>
            <p:cNvSpPr/>
            <p:nvPr/>
          </p:nvSpPr>
          <p:spPr>
            <a:xfrm flipH="false" flipV="false" rot="0">
              <a:off x="0" y="0"/>
              <a:ext cx="2065332" cy="314719"/>
            </a:xfrm>
            <a:custGeom>
              <a:avLst/>
              <a:gdLst/>
              <a:ahLst/>
              <a:cxnLst/>
              <a:rect r="r" b="b" t="t" l="l"/>
              <a:pathLst>
                <a:path h="314719" w="2065332">
                  <a:moveTo>
                    <a:pt x="98726" y="0"/>
                  </a:moveTo>
                  <a:lnTo>
                    <a:pt x="1966606" y="0"/>
                  </a:lnTo>
                  <a:cubicBezTo>
                    <a:pt x="1992789" y="0"/>
                    <a:pt x="2017901" y="10401"/>
                    <a:pt x="2036415" y="28916"/>
                  </a:cubicBezTo>
                  <a:cubicBezTo>
                    <a:pt x="2054930" y="47431"/>
                    <a:pt x="2065332" y="72542"/>
                    <a:pt x="2065332" y="98726"/>
                  </a:cubicBezTo>
                  <a:lnTo>
                    <a:pt x="2065332" y="215993"/>
                  </a:lnTo>
                  <a:cubicBezTo>
                    <a:pt x="2065332" y="270518"/>
                    <a:pt x="2021131" y="314719"/>
                    <a:pt x="1966606" y="314719"/>
                  </a:cubicBezTo>
                  <a:lnTo>
                    <a:pt x="98726" y="314719"/>
                  </a:lnTo>
                  <a:cubicBezTo>
                    <a:pt x="44201" y="314719"/>
                    <a:pt x="0" y="270518"/>
                    <a:pt x="0" y="215993"/>
                  </a:cubicBezTo>
                  <a:lnTo>
                    <a:pt x="0" y="98726"/>
                  </a:lnTo>
                  <a:cubicBezTo>
                    <a:pt x="0" y="44201"/>
                    <a:pt x="44201" y="0"/>
                    <a:pt x="98726" y="0"/>
                  </a:cubicBezTo>
                  <a:close/>
                </a:path>
              </a:pathLst>
            </a:custGeom>
            <a:solidFill>
              <a:srgbClr val="B43235"/>
            </a:solidFill>
          </p:spPr>
        </p:sp>
        <p:sp>
          <p:nvSpPr>
            <p:cNvPr name="TextBox 4" id="4"/>
            <p:cNvSpPr txBox="true"/>
            <p:nvPr/>
          </p:nvSpPr>
          <p:spPr>
            <a:xfrm>
              <a:off x="0" y="-28575"/>
              <a:ext cx="2065332" cy="343294"/>
            </a:xfrm>
            <a:prstGeom prst="rect">
              <a:avLst/>
            </a:prstGeom>
          </p:spPr>
          <p:txBody>
            <a:bodyPr anchor="ctr" rtlCol="false" tIns="50800" lIns="50800" bIns="50800" rIns="50800"/>
            <a:lstStyle/>
            <a:p>
              <a:pPr algn="ctr">
                <a:lnSpc>
                  <a:spcPts val="2639"/>
                </a:lnSpc>
              </a:pPr>
            </a:p>
          </p:txBody>
        </p:sp>
      </p:grpSp>
      <p:grpSp>
        <p:nvGrpSpPr>
          <p:cNvPr name="Group 5" id="5"/>
          <p:cNvGrpSpPr/>
          <p:nvPr/>
        </p:nvGrpSpPr>
        <p:grpSpPr>
          <a:xfrm rot="0">
            <a:off x="9417494" y="2453157"/>
            <a:ext cx="7841806" cy="1194949"/>
            <a:chOff x="0" y="0"/>
            <a:chExt cx="2065332" cy="314719"/>
          </a:xfrm>
        </p:grpSpPr>
        <p:sp>
          <p:nvSpPr>
            <p:cNvPr name="Freeform 6" id="6"/>
            <p:cNvSpPr/>
            <p:nvPr/>
          </p:nvSpPr>
          <p:spPr>
            <a:xfrm flipH="false" flipV="false" rot="0">
              <a:off x="0" y="0"/>
              <a:ext cx="2065332" cy="314719"/>
            </a:xfrm>
            <a:custGeom>
              <a:avLst/>
              <a:gdLst/>
              <a:ahLst/>
              <a:cxnLst/>
              <a:rect r="r" b="b" t="t" l="l"/>
              <a:pathLst>
                <a:path h="314719" w="2065332">
                  <a:moveTo>
                    <a:pt x="98726" y="0"/>
                  </a:moveTo>
                  <a:lnTo>
                    <a:pt x="1966606" y="0"/>
                  </a:lnTo>
                  <a:cubicBezTo>
                    <a:pt x="1992789" y="0"/>
                    <a:pt x="2017901" y="10401"/>
                    <a:pt x="2036415" y="28916"/>
                  </a:cubicBezTo>
                  <a:cubicBezTo>
                    <a:pt x="2054930" y="47431"/>
                    <a:pt x="2065332" y="72542"/>
                    <a:pt x="2065332" y="98726"/>
                  </a:cubicBezTo>
                  <a:lnTo>
                    <a:pt x="2065332" y="215993"/>
                  </a:lnTo>
                  <a:cubicBezTo>
                    <a:pt x="2065332" y="270518"/>
                    <a:pt x="2021131" y="314719"/>
                    <a:pt x="1966606" y="314719"/>
                  </a:cubicBezTo>
                  <a:lnTo>
                    <a:pt x="98726" y="314719"/>
                  </a:lnTo>
                  <a:cubicBezTo>
                    <a:pt x="44201" y="314719"/>
                    <a:pt x="0" y="270518"/>
                    <a:pt x="0" y="215993"/>
                  </a:cubicBezTo>
                  <a:lnTo>
                    <a:pt x="0" y="98726"/>
                  </a:lnTo>
                  <a:cubicBezTo>
                    <a:pt x="0" y="44201"/>
                    <a:pt x="44201" y="0"/>
                    <a:pt x="98726" y="0"/>
                  </a:cubicBezTo>
                  <a:close/>
                </a:path>
              </a:pathLst>
            </a:custGeom>
            <a:solidFill>
              <a:srgbClr val="B43235"/>
            </a:solidFill>
          </p:spPr>
        </p:sp>
        <p:sp>
          <p:nvSpPr>
            <p:cNvPr name="TextBox 7" id="7"/>
            <p:cNvSpPr txBox="true"/>
            <p:nvPr/>
          </p:nvSpPr>
          <p:spPr>
            <a:xfrm>
              <a:off x="0" y="-28575"/>
              <a:ext cx="2065332" cy="343294"/>
            </a:xfrm>
            <a:prstGeom prst="rect">
              <a:avLst/>
            </a:prstGeom>
          </p:spPr>
          <p:txBody>
            <a:bodyPr anchor="ctr" rtlCol="false" tIns="50800" lIns="50800" bIns="50800" rIns="50800"/>
            <a:lstStyle/>
            <a:p>
              <a:pPr algn="ctr">
                <a:lnSpc>
                  <a:spcPts val="2639"/>
                </a:lnSpc>
              </a:pPr>
            </a:p>
          </p:txBody>
        </p:sp>
      </p:grpSp>
      <p:grpSp>
        <p:nvGrpSpPr>
          <p:cNvPr name="Group 8" id="8"/>
          <p:cNvGrpSpPr/>
          <p:nvPr/>
        </p:nvGrpSpPr>
        <p:grpSpPr>
          <a:xfrm rot="0">
            <a:off x="9417494" y="3877615"/>
            <a:ext cx="7841806" cy="1194949"/>
            <a:chOff x="0" y="0"/>
            <a:chExt cx="2065332" cy="314719"/>
          </a:xfrm>
        </p:grpSpPr>
        <p:sp>
          <p:nvSpPr>
            <p:cNvPr name="Freeform 9" id="9"/>
            <p:cNvSpPr/>
            <p:nvPr/>
          </p:nvSpPr>
          <p:spPr>
            <a:xfrm flipH="false" flipV="false" rot="0">
              <a:off x="0" y="0"/>
              <a:ext cx="2065332" cy="314719"/>
            </a:xfrm>
            <a:custGeom>
              <a:avLst/>
              <a:gdLst/>
              <a:ahLst/>
              <a:cxnLst/>
              <a:rect r="r" b="b" t="t" l="l"/>
              <a:pathLst>
                <a:path h="314719" w="2065332">
                  <a:moveTo>
                    <a:pt x="98726" y="0"/>
                  </a:moveTo>
                  <a:lnTo>
                    <a:pt x="1966606" y="0"/>
                  </a:lnTo>
                  <a:cubicBezTo>
                    <a:pt x="1992789" y="0"/>
                    <a:pt x="2017901" y="10401"/>
                    <a:pt x="2036415" y="28916"/>
                  </a:cubicBezTo>
                  <a:cubicBezTo>
                    <a:pt x="2054930" y="47431"/>
                    <a:pt x="2065332" y="72542"/>
                    <a:pt x="2065332" y="98726"/>
                  </a:cubicBezTo>
                  <a:lnTo>
                    <a:pt x="2065332" y="215993"/>
                  </a:lnTo>
                  <a:cubicBezTo>
                    <a:pt x="2065332" y="270518"/>
                    <a:pt x="2021131" y="314719"/>
                    <a:pt x="1966606" y="314719"/>
                  </a:cubicBezTo>
                  <a:lnTo>
                    <a:pt x="98726" y="314719"/>
                  </a:lnTo>
                  <a:cubicBezTo>
                    <a:pt x="44201" y="314719"/>
                    <a:pt x="0" y="270518"/>
                    <a:pt x="0" y="215993"/>
                  </a:cubicBezTo>
                  <a:lnTo>
                    <a:pt x="0" y="98726"/>
                  </a:lnTo>
                  <a:cubicBezTo>
                    <a:pt x="0" y="44201"/>
                    <a:pt x="44201" y="0"/>
                    <a:pt x="98726" y="0"/>
                  </a:cubicBezTo>
                  <a:close/>
                </a:path>
              </a:pathLst>
            </a:custGeom>
            <a:solidFill>
              <a:srgbClr val="B43235"/>
            </a:solidFill>
          </p:spPr>
        </p:sp>
        <p:sp>
          <p:nvSpPr>
            <p:cNvPr name="TextBox 10" id="10"/>
            <p:cNvSpPr txBox="true"/>
            <p:nvPr/>
          </p:nvSpPr>
          <p:spPr>
            <a:xfrm>
              <a:off x="0" y="-28575"/>
              <a:ext cx="2065332" cy="343294"/>
            </a:xfrm>
            <a:prstGeom prst="rect">
              <a:avLst/>
            </a:prstGeom>
          </p:spPr>
          <p:txBody>
            <a:bodyPr anchor="ctr" rtlCol="false" tIns="50800" lIns="50800" bIns="50800" rIns="50800"/>
            <a:lstStyle/>
            <a:p>
              <a:pPr algn="ctr">
                <a:lnSpc>
                  <a:spcPts val="2639"/>
                </a:lnSpc>
              </a:pPr>
            </a:p>
          </p:txBody>
        </p:sp>
      </p:grpSp>
      <p:grpSp>
        <p:nvGrpSpPr>
          <p:cNvPr name="Group 11" id="11"/>
          <p:cNvGrpSpPr/>
          <p:nvPr/>
        </p:nvGrpSpPr>
        <p:grpSpPr>
          <a:xfrm rot="0">
            <a:off x="9417494" y="5302072"/>
            <a:ext cx="7841806" cy="1194949"/>
            <a:chOff x="0" y="0"/>
            <a:chExt cx="2065332" cy="314719"/>
          </a:xfrm>
        </p:grpSpPr>
        <p:sp>
          <p:nvSpPr>
            <p:cNvPr name="Freeform 12" id="12"/>
            <p:cNvSpPr/>
            <p:nvPr/>
          </p:nvSpPr>
          <p:spPr>
            <a:xfrm flipH="false" flipV="false" rot="0">
              <a:off x="0" y="0"/>
              <a:ext cx="2065332" cy="314719"/>
            </a:xfrm>
            <a:custGeom>
              <a:avLst/>
              <a:gdLst/>
              <a:ahLst/>
              <a:cxnLst/>
              <a:rect r="r" b="b" t="t" l="l"/>
              <a:pathLst>
                <a:path h="314719" w="2065332">
                  <a:moveTo>
                    <a:pt x="98726" y="0"/>
                  </a:moveTo>
                  <a:lnTo>
                    <a:pt x="1966606" y="0"/>
                  </a:lnTo>
                  <a:cubicBezTo>
                    <a:pt x="1992789" y="0"/>
                    <a:pt x="2017901" y="10401"/>
                    <a:pt x="2036415" y="28916"/>
                  </a:cubicBezTo>
                  <a:cubicBezTo>
                    <a:pt x="2054930" y="47431"/>
                    <a:pt x="2065332" y="72542"/>
                    <a:pt x="2065332" y="98726"/>
                  </a:cubicBezTo>
                  <a:lnTo>
                    <a:pt x="2065332" y="215993"/>
                  </a:lnTo>
                  <a:cubicBezTo>
                    <a:pt x="2065332" y="270518"/>
                    <a:pt x="2021131" y="314719"/>
                    <a:pt x="1966606" y="314719"/>
                  </a:cubicBezTo>
                  <a:lnTo>
                    <a:pt x="98726" y="314719"/>
                  </a:lnTo>
                  <a:cubicBezTo>
                    <a:pt x="44201" y="314719"/>
                    <a:pt x="0" y="270518"/>
                    <a:pt x="0" y="215993"/>
                  </a:cubicBezTo>
                  <a:lnTo>
                    <a:pt x="0" y="98726"/>
                  </a:lnTo>
                  <a:cubicBezTo>
                    <a:pt x="0" y="44201"/>
                    <a:pt x="44201" y="0"/>
                    <a:pt x="98726" y="0"/>
                  </a:cubicBezTo>
                  <a:close/>
                </a:path>
              </a:pathLst>
            </a:custGeom>
            <a:solidFill>
              <a:srgbClr val="B43235"/>
            </a:solidFill>
          </p:spPr>
        </p:sp>
        <p:sp>
          <p:nvSpPr>
            <p:cNvPr name="TextBox 13" id="13"/>
            <p:cNvSpPr txBox="true"/>
            <p:nvPr/>
          </p:nvSpPr>
          <p:spPr>
            <a:xfrm>
              <a:off x="0" y="-28575"/>
              <a:ext cx="2065332" cy="343294"/>
            </a:xfrm>
            <a:prstGeom prst="rect">
              <a:avLst/>
            </a:prstGeom>
          </p:spPr>
          <p:txBody>
            <a:bodyPr anchor="ctr" rtlCol="false" tIns="50800" lIns="50800" bIns="50800" rIns="50800"/>
            <a:lstStyle/>
            <a:p>
              <a:pPr algn="ctr">
                <a:lnSpc>
                  <a:spcPts val="2639"/>
                </a:lnSpc>
              </a:pPr>
            </a:p>
          </p:txBody>
        </p:sp>
      </p:grpSp>
      <p:grpSp>
        <p:nvGrpSpPr>
          <p:cNvPr name="Group 14" id="14"/>
          <p:cNvGrpSpPr/>
          <p:nvPr/>
        </p:nvGrpSpPr>
        <p:grpSpPr>
          <a:xfrm rot="0">
            <a:off x="9417494" y="6726529"/>
            <a:ext cx="7841806" cy="1194949"/>
            <a:chOff x="0" y="0"/>
            <a:chExt cx="2065332" cy="314719"/>
          </a:xfrm>
        </p:grpSpPr>
        <p:sp>
          <p:nvSpPr>
            <p:cNvPr name="Freeform 15" id="15"/>
            <p:cNvSpPr/>
            <p:nvPr/>
          </p:nvSpPr>
          <p:spPr>
            <a:xfrm flipH="false" flipV="false" rot="0">
              <a:off x="0" y="0"/>
              <a:ext cx="2065332" cy="314719"/>
            </a:xfrm>
            <a:custGeom>
              <a:avLst/>
              <a:gdLst/>
              <a:ahLst/>
              <a:cxnLst/>
              <a:rect r="r" b="b" t="t" l="l"/>
              <a:pathLst>
                <a:path h="314719" w="2065332">
                  <a:moveTo>
                    <a:pt x="98726" y="0"/>
                  </a:moveTo>
                  <a:lnTo>
                    <a:pt x="1966606" y="0"/>
                  </a:lnTo>
                  <a:cubicBezTo>
                    <a:pt x="1992789" y="0"/>
                    <a:pt x="2017901" y="10401"/>
                    <a:pt x="2036415" y="28916"/>
                  </a:cubicBezTo>
                  <a:cubicBezTo>
                    <a:pt x="2054930" y="47431"/>
                    <a:pt x="2065332" y="72542"/>
                    <a:pt x="2065332" y="98726"/>
                  </a:cubicBezTo>
                  <a:lnTo>
                    <a:pt x="2065332" y="215993"/>
                  </a:lnTo>
                  <a:cubicBezTo>
                    <a:pt x="2065332" y="270518"/>
                    <a:pt x="2021131" y="314719"/>
                    <a:pt x="1966606" y="314719"/>
                  </a:cubicBezTo>
                  <a:lnTo>
                    <a:pt x="98726" y="314719"/>
                  </a:lnTo>
                  <a:cubicBezTo>
                    <a:pt x="44201" y="314719"/>
                    <a:pt x="0" y="270518"/>
                    <a:pt x="0" y="215993"/>
                  </a:cubicBezTo>
                  <a:lnTo>
                    <a:pt x="0" y="98726"/>
                  </a:lnTo>
                  <a:cubicBezTo>
                    <a:pt x="0" y="44201"/>
                    <a:pt x="44201" y="0"/>
                    <a:pt x="98726" y="0"/>
                  </a:cubicBezTo>
                  <a:close/>
                </a:path>
              </a:pathLst>
            </a:custGeom>
            <a:solidFill>
              <a:srgbClr val="B43235"/>
            </a:solidFill>
          </p:spPr>
        </p:sp>
        <p:sp>
          <p:nvSpPr>
            <p:cNvPr name="TextBox 16" id="16"/>
            <p:cNvSpPr txBox="true"/>
            <p:nvPr/>
          </p:nvSpPr>
          <p:spPr>
            <a:xfrm>
              <a:off x="0" y="-28575"/>
              <a:ext cx="2065332" cy="343294"/>
            </a:xfrm>
            <a:prstGeom prst="rect">
              <a:avLst/>
            </a:prstGeom>
          </p:spPr>
          <p:txBody>
            <a:bodyPr anchor="ctr" rtlCol="false" tIns="50800" lIns="50800" bIns="50800" rIns="50800"/>
            <a:lstStyle/>
            <a:p>
              <a:pPr algn="ctr">
                <a:lnSpc>
                  <a:spcPts val="2639"/>
                </a:lnSpc>
              </a:pPr>
            </a:p>
          </p:txBody>
        </p:sp>
      </p:grpSp>
      <p:sp>
        <p:nvSpPr>
          <p:cNvPr name="Freeform 17" id="17"/>
          <p:cNvSpPr/>
          <p:nvPr/>
        </p:nvSpPr>
        <p:spPr>
          <a:xfrm flipH="false" flipV="false" rot="0">
            <a:off x="-1382443" y="3566049"/>
            <a:ext cx="4822286" cy="3472046"/>
          </a:xfrm>
          <a:custGeom>
            <a:avLst/>
            <a:gdLst/>
            <a:ahLst/>
            <a:cxnLst/>
            <a:rect r="r" b="b" t="t" l="l"/>
            <a:pathLst>
              <a:path h="3472046" w="4822286">
                <a:moveTo>
                  <a:pt x="0" y="0"/>
                </a:moveTo>
                <a:lnTo>
                  <a:pt x="4822286" y="0"/>
                </a:lnTo>
                <a:lnTo>
                  <a:pt x="4822286" y="3472046"/>
                </a:lnTo>
                <a:lnTo>
                  <a:pt x="0" y="34720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true" flipV="false" rot="0">
            <a:off x="16263923" y="7557366"/>
            <a:ext cx="2176767" cy="2840805"/>
          </a:xfrm>
          <a:custGeom>
            <a:avLst/>
            <a:gdLst/>
            <a:ahLst/>
            <a:cxnLst/>
            <a:rect r="r" b="b" t="t" l="l"/>
            <a:pathLst>
              <a:path h="2840805" w="2176767">
                <a:moveTo>
                  <a:pt x="2176767" y="0"/>
                </a:moveTo>
                <a:lnTo>
                  <a:pt x="0" y="0"/>
                </a:lnTo>
                <a:lnTo>
                  <a:pt x="0" y="2840805"/>
                </a:lnTo>
                <a:lnTo>
                  <a:pt x="2176767" y="2840805"/>
                </a:lnTo>
                <a:lnTo>
                  <a:pt x="217676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1028700" y="4821233"/>
            <a:ext cx="6179681" cy="5005542"/>
          </a:xfrm>
          <a:custGeom>
            <a:avLst/>
            <a:gdLst/>
            <a:ahLst/>
            <a:cxnLst/>
            <a:rect r="r" b="b" t="t" l="l"/>
            <a:pathLst>
              <a:path h="5005542" w="6179681">
                <a:moveTo>
                  <a:pt x="0" y="0"/>
                </a:moveTo>
                <a:lnTo>
                  <a:pt x="6179681" y="0"/>
                </a:lnTo>
                <a:lnTo>
                  <a:pt x="6179681" y="5005541"/>
                </a:lnTo>
                <a:lnTo>
                  <a:pt x="0" y="5005541"/>
                </a:lnTo>
                <a:lnTo>
                  <a:pt x="0" y="0"/>
                </a:lnTo>
                <a:close/>
              </a:path>
            </a:pathLst>
          </a:custGeom>
          <a:blipFill>
            <a:blip r:embed="rId8"/>
            <a:stretch>
              <a:fillRect l="0" t="0" r="0" b="0"/>
            </a:stretch>
          </a:blipFill>
        </p:spPr>
      </p:sp>
      <p:sp>
        <p:nvSpPr>
          <p:cNvPr name="TextBox 22" id="22"/>
          <p:cNvSpPr txBox="true"/>
          <p:nvPr/>
        </p:nvSpPr>
        <p:spPr>
          <a:xfrm rot="0">
            <a:off x="447596" y="1749425"/>
            <a:ext cx="8556593" cy="1005599"/>
          </a:xfrm>
          <a:prstGeom prst="rect">
            <a:avLst/>
          </a:prstGeom>
        </p:spPr>
        <p:txBody>
          <a:bodyPr anchor="t" rtlCol="false" tIns="0" lIns="0" bIns="0" rIns="0">
            <a:spAutoFit/>
          </a:bodyPr>
          <a:lstStyle/>
          <a:p>
            <a:pPr algn="l">
              <a:lnSpc>
                <a:spcPts val="7722"/>
              </a:lnSpc>
            </a:pPr>
            <a:r>
              <a:rPr lang="en-US" sz="7020">
                <a:solidFill>
                  <a:srgbClr val="B43235"/>
                </a:solidFill>
                <a:latin typeface="More Sugar"/>
                <a:ea typeface="More Sugar"/>
                <a:cs typeface="More Sugar"/>
                <a:sym typeface="More Sugar"/>
              </a:rPr>
              <a:t>Anggota Kelompok 3</a:t>
            </a:r>
          </a:p>
        </p:txBody>
      </p:sp>
      <p:sp>
        <p:nvSpPr>
          <p:cNvPr name="TextBox 23" id="23"/>
          <p:cNvSpPr txBox="true"/>
          <p:nvPr/>
        </p:nvSpPr>
        <p:spPr>
          <a:xfrm rot="0">
            <a:off x="10569208" y="1226124"/>
            <a:ext cx="5538379" cy="847725"/>
          </a:xfrm>
          <a:prstGeom prst="rect">
            <a:avLst/>
          </a:prstGeom>
        </p:spPr>
        <p:txBody>
          <a:bodyPr anchor="t" rtlCol="false" tIns="0" lIns="0" bIns="0" rIns="0">
            <a:spAutoFit/>
          </a:bodyPr>
          <a:lstStyle/>
          <a:p>
            <a:pPr algn="ctr">
              <a:lnSpc>
                <a:spcPts val="3359"/>
              </a:lnSpc>
            </a:pPr>
            <a:r>
              <a:rPr lang="en-US" sz="2799" spc="41">
                <a:solidFill>
                  <a:srgbClr val="FFFFFF"/>
                </a:solidFill>
                <a:latin typeface="More Sugar Thin"/>
                <a:ea typeface="More Sugar Thin"/>
                <a:cs typeface="More Sugar Thin"/>
                <a:sym typeface="More Sugar Thin"/>
              </a:rPr>
              <a:t>Anisa Nur Sabila</a:t>
            </a:r>
          </a:p>
          <a:p>
            <a:pPr algn="ctr">
              <a:lnSpc>
                <a:spcPts val="3359"/>
              </a:lnSpc>
            </a:pPr>
            <a:r>
              <a:rPr lang="en-US" sz="2799" spc="41">
                <a:solidFill>
                  <a:srgbClr val="FFFFFF"/>
                </a:solidFill>
                <a:latin typeface="More Sugar Thin"/>
                <a:ea typeface="More Sugar Thin"/>
                <a:cs typeface="More Sugar Thin"/>
                <a:sym typeface="More Sugar Thin"/>
              </a:rPr>
              <a:t>(2313053179)</a:t>
            </a:r>
          </a:p>
        </p:txBody>
      </p:sp>
      <p:sp>
        <p:nvSpPr>
          <p:cNvPr name="TextBox 24" id="24"/>
          <p:cNvSpPr txBox="true"/>
          <p:nvPr/>
        </p:nvSpPr>
        <p:spPr>
          <a:xfrm rot="0">
            <a:off x="10569208" y="2650582"/>
            <a:ext cx="5538379" cy="847725"/>
          </a:xfrm>
          <a:prstGeom prst="rect">
            <a:avLst/>
          </a:prstGeom>
        </p:spPr>
        <p:txBody>
          <a:bodyPr anchor="t" rtlCol="false" tIns="0" lIns="0" bIns="0" rIns="0">
            <a:spAutoFit/>
          </a:bodyPr>
          <a:lstStyle/>
          <a:p>
            <a:pPr algn="ctr">
              <a:lnSpc>
                <a:spcPts val="3359"/>
              </a:lnSpc>
            </a:pPr>
            <a:r>
              <a:rPr lang="en-US" sz="2799" spc="41">
                <a:solidFill>
                  <a:srgbClr val="FFFFFF"/>
                </a:solidFill>
                <a:latin typeface="More Sugar Thin"/>
                <a:ea typeface="More Sugar Thin"/>
                <a:cs typeface="More Sugar Thin"/>
                <a:sym typeface="More Sugar Thin"/>
              </a:rPr>
              <a:t>Ummu Hafifah</a:t>
            </a:r>
          </a:p>
          <a:p>
            <a:pPr algn="ctr">
              <a:lnSpc>
                <a:spcPts val="3359"/>
              </a:lnSpc>
            </a:pPr>
            <a:r>
              <a:rPr lang="en-US" sz="2799" spc="41">
                <a:solidFill>
                  <a:srgbClr val="FFFFFF"/>
                </a:solidFill>
                <a:latin typeface="More Sugar Thin"/>
                <a:ea typeface="More Sugar Thin"/>
                <a:cs typeface="More Sugar Thin"/>
                <a:sym typeface="More Sugar Thin"/>
              </a:rPr>
              <a:t>(2313053171)</a:t>
            </a:r>
          </a:p>
        </p:txBody>
      </p:sp>
      <p:sp>
        <p:nvSpPr>
          <p:cNvPr name="TextBox 25" id="25"/>
          <p:cNvSpPr txBox="true"/>
          <p:nvPr/>
        </p:nvSpPr>
        <p:spPr>
          <a:xfrm rot="0">
            <a:off x="10569208" y="4076731"/>
            <a:ext cx="5538379" cy="847725"/>
          </a:xfrm>
          <a:prstGeom prst="rect">
            <a:avLst/>
          </a:prstGeom>
        </p:spPr>
        <p:txBody>
          <a:bodyPr anchor="t" rtlCol="false" tIns="0" lIns="0" bIns="0" rIns="0">
            <a:spAutoFit/>
          </a:bodyPr>
          <a:lstStyle/>
          <a:p>
            <a:pPr algn="ctr">
              <a:lnSpc>
                <a:spcPts val="3359"/>
              </a:lnSpc>
            </a:pPr>
            <a:r>
              <a:rPr lang="en-US" sz="2799" spc="41">
                <a:solidFill>
                  <a:srgbClr val="FFFFFF"/>
                </a:solidFill>
                <a:latin typeface="More Sugar Thin"/>
                <a:ea typeface="More Sugar Thin"/>
                <a:cs typeface="More Sugar Thin"/>
                <a:sym typeface="More Sugar Thin"/>
              </a:rPr>
              <a:t>Ratna Ayu Antika Puri</a:t>
            </a:r>
          </a:p>
          <a:p>
            <a:pPr algn="ctr">
              <a:lnSpc>
                <a:spcPts val="3359"/>
              </a:lnSpc>
            </a:pPr>
            <a:r>
              <a:rPr lang="en-US" sz="2799" spc="41">
                <a:solidFill>
                  <a:srgbClr val="FFFFFF"/>
                </a:solidFill>
                <a:latin typeface="More Sugar Thin"/>
                <a:ea typeface="More Sugar Thin"/>
                <a:cs typeface="More Sugar Thin"/>
                <a:sym typeface="More Sugar Thin"/>
              </a:rPr>
              <a:t>(2313053189)</a:t>
            </a:r>
          </a:p>
        </p:txBody>
      </p:sp>
      <p:sp>
        <p:nvSpPr>
          <p:cNvPr name="TextBox 26" id="26"/>
          <p:cNvSpPr txBox="true"/>
          <p:nvPr/>
        </p:nvSpPr>
        <p:spPr>
          <a:xfrm rot="0">
            <a:off x="10728224" y="5540455"/>
            <a:ext cx="5220346" cy="847725"/>
          </a:xfrm>
          <a:prstGeom prst="rect">
            <a:avLst/>
          </a:prstGeom>
        </p:spPr>
        <p:txBody>
          <a:bodyPr anchor="t" rtlCol="false" tIns="0" lIns="0" bIns="0" rIns="0">
            <a:spAutoFit/>
          </a:bodyPr>
          <a:lstStyle/>
          <a:p>
            <a:pPr algn="ctr">
              <a:lnSpc>
                <a:spcPts val="3359"/>
              </a:lnSpc>
            </a:pPr>
            <a:r>
              <a:rPr lang="en-US" sz="2799" spc="41">
                <a:solidFill>
                  <a:srgbClr val="FFFFFF"/>
                </a:solidFill>
                <a:latin typeface="More Sugar Thin"/>
                <a:ea typeface="More Sugar Thin"/>
                <a:cs typeface="More Sugar Thin"/>
                <a:sym typeface="More Sugar Thin"/>
              </a:rPr>
              <a:t>Andini Aulia Zahra</a:t>
            </a:r>
          </a:p>
          <a:p>
            <a:pPr algn="ctr">
              <a:lnSpc>
                <a:spcPts val="3359"/>
              </a:lnSpc>
            </a:pPr>
            <a:r>
              <a:rPr lang="en-US" sz="2799" spc="41">
                <a:solidFill>
                  <a:srgbClr val="FFFFFF"/>
                </a:solidFill>
                <a:latin typeface="More Sugar Thin"/>
                <a:ea typeface="More Sugar Thin"/>
                <a:cs typeface="More Sugar Thin"/>
                <a:sym typeface="More Sugar Thin"/>
              </a:rPr>
              <a:t>(2313053169)</a:t>
            </a:r>
          </a:p>
        </p:txBody>
      </p:sp>
      <p:sp>
        <p:nvSpPr>
          <p:cNvPr name="TextBox 27" id="27"/>
          <p:cNvSpPr txBox="true"/>
          <p:nvPr/>
        </p:nvSpPr>
        <p:spPr>
          <a:xfrm rot="0">
            <a:off x="10484899" y="6895379"/>
            <a:ext cx="5706995" cy="847725"/>
          </a:xfrm>
          <a:prstGeom prst="rect">
            <a:avLst/>
          </a:prstGeom>
        </p:spPr>
        <p:txBody>
          <a:bodyPr anchor="t" rtlCol="false" tIns="0" lIns="0" bIns="0" rIns="0">
            <a:spAutoFit/>
          </a:bodyPr>
          <a:lstStyle/>
          <a:p>
            <a:pPr algn="ctr">
              <a:lnSpc>
                <a:spcPts val="3359"/>
              </a:lnSpc>
            </a:pPr>
            <a:r>
              <a:rPr lang="en-US" sz="2799" spc="41">
                <a:solidFill>
                  <a:srgbClr val="FFFFFF"/>
                </a:solidFill>
                <a:latin typeface="More Sugar Thin"/>
                <a:ea typeface="More Sugar Thin"/>
                <a:cs typeface="More Sugar Thin"/>
                <a:sym typeface="More Sugar Thin"/>
              </a:rPr>
              <a:t>Ainawa Hasna Haura</a:t>
            </a:r>
          </a:p>
          <a:p>
            <a:pPr algn="ctr">
              <a:lnSpc>
                <a:spcPts val="3359"/>
              </a:lnSpc>
            </a:pPr>
            <a:r>
              <a:rPr lang="en-US" sz="2799" spc="41">
                <a:solidFill>
                  <a:srgbClr val="FFFFFF"/>
                </a:solidFill>
                <a:latin typeface="More Sugar Thin"/>
                <a:ea typeface="More Sugar Thin"/>
                <a:cs typeface="More Sugar Thin"/>
                <a:sym typeface="More Sugar Thin"/>
              </a:rPr>
              <a:t>(2313053172)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true" flipV="false" rot="0">
            <a:off x="11084429" y="2058035"/>
            <a:ext cx="3822263" cy="1519350"/>
          </a:xfrm>
          <a:custGeom>
            <a:avLst/>
            <a:gdLst/>
            <a:ahLst/>
            <a:cxnLst/>
            <a:rect r="r" b="b" t="t" l="l"/>
            <a:pathLst>
              <a:path h="1519350" w="3822263">
                <a:moveTo>
                  <a:pt x="3822263" y="0"/>
                </a:moveTo>
                <a:lnTo>
                  <a:pt x="0" y="0"/>
                </a:lnTo>
                <a:lnTo>
                  <a:pt x="0" y="1519350"/>
                </a:lnTo>
                <a:lnTo>
                  <a:pt x="3822263" y="1519350"/>
                </a:lnTo>
                <a:lnTo>
                  <a:pt x="382226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9220474" y="8066415"/>
            <a:ext cx="1863955" cy="2432568"/>
          </a:xfrm>
          <a:custGeom>
            <a:avLst/>
            <a:gdLst/>
            <a:ahLst/>
            <a:cxnLst/>
            <a:rect r="r" b="b" t="t" l="l"/>
            <a:pathLst>
              <a:path h="2432568" w="1863955">
                <a:moveTo>
                  <a:pt x="1863955" y="0"/>
                </a:moveTo>
                <a:lnTo>
                  <a:pt x="0" y="0"/>
                </a:lnTo>
                <a:lnTo>
                  <a:pt x="0" y="2432568"/>
                </a:lnTo>
                <a:lnTo>
                  <a:pt x="1863955" y="2432568"/>
                </a:lnTo>
                <a:lnTo>
                  <a:pt x="186395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756574" y="-712713"/>
            <a:ext cx="2041681" cy="3825164"/>
          </a:xfrm>
          <a:custGeom>
            <a:avLst/>
            <a:gdLst/>
            <a:ahLst/>
            <a:cxnLst/>
            <a:rect r="r" b="b" t="t" l="l"/>
            <a:pathLst>
              <a:path h="3825164" w="2041681">
                <a:moveTo>
                  <a:pt x="0" y="0"/>
                </a:moveTo>
                <a:lnTo>
                  <a:pt x="2041681" y="0"/>
                </a:lnTo>
                <a:lnTo>
                  <a:pt x="2041681" y="3825163"/>
                </a:lnTo>
                <a:lnTo>
                  <a:pt x="0" y="38251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883645" y="4160810"/>
            <a:ext cx="6672401" cy="5830010"/>
          </a:xfrm>
          <a:custGeom>
            <a:avLst/>
            <a:gdLst/>
            <a:ahLst/>
            <a:cxnLst/>
            <a:rect r="r" b="b" t="t" l="l"/>
            <a:pathLst>
              <a:path h="5830010" w="6672401">
                <a:moveTo>
                  <a:pt x="0" y="0"/>
                </a:moveTo>
                <a:lnTo>
                  <a:pt x="6672401" y="0"/>
                </a:lnTo>
                <a:lnTo>
                  <a:pt x="6672401" y="5830010"/>
                </a:lnTo>
                <a:lnTo>
                  <a:pt x="0" y="5830010"/>
                </a:lnTo>
                <a:lnTo>
                  <a:pt x="0" y="0"/>
                </a:lnTo>
                <a:close/>
              </a:path>
            </a:pathLst>
          </a:custGeom>
          <a:blipFill>
            <a:blip r:embed="rId10"/>
            <a:stretch>
              <a:fillRect l="0" t="0" r="0" b="0"/>
            </a:stretch>
          </a:blipFill>
        </p:spPr>
      </p:sp>
      <p:sp>
        <p:nvSpPr>
          <p:cNvPr name="TextBox 8" id="8"/>
          <p:cNvSpPr txBox="true"/>
          <p:nvPr/>
        </p:nvSpPr>
        <p:spPr>
          <a:xfrm rot="0">
            <a:off x="1044996" y="1085850"/>
            <a:ext cx="8099004" cy="972185"/>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Latar Belakang</a:t>
            </a:r>
          </a:p>
        </p:txBody>
      </p:sp>
      <p:sp>
        <p:nvSpPr>
          <p:cNvPr name="TextBox 9" id="9"/>
          <p:cNvSpPr txBox="true"/>
          <p:nvPr/>
        </p:nvSpPr>
        <p:spPr>
          <a:xfrm rot="0">
            <a:off x="507135" y="2575718"/>
            <a:ext cx="7653263" cy="5805266"/>
          </a:xfrm>
          <a:prstGeom prst="rect">
            <a:avLst/>
          </a:prstGeom>
        </p:spPr>
        <p:txBody>
          <a:bodyPr anchor="t" rtlCol="false" tIns="0" lIns="0" bIns="0" rIns="0">
            <a:spAutoFit/>
          </a:bodyPr>
          <a:lstStyle/>
          <a:p>
            <a:pPr algn="l" marL="626719" indent="-313359" lvl="1">
              <a:lnSpc>
                <a:spcPts val="3483"/>
              </a:lnSpc>
              <a:buFont typeface="Arial"/>
              <a:buChar char="•"/>
            </a:pPr>
            <a:r>
              <a:rPr lang="en-US" sz="2902" spc="43">
                <a:solidFill>
                  <a:srgbClr val="000000"/>
                </a:solidFill>
                <a:latin typeface="More Sugar Thin"/>
                <a:ea typeface="More Sugar Thin"/>
                <a:cs typeface="More Sugar Thin"/>
                <a:sym typeface="More Sugar Thin"/>
              </a:rPr>
              <a:t>IPS penting dalam pendidikan dasar untuk memahami konsep sosial, budaya, ekonomi, dan sejarah.</a:t>
            </a:r>
          </a:p>
          <a:p>
            <a:pPr algn="l" marL="626719" indent="-313359" lvl="1">
              <a:lnSpc>
                <a:spcPts val="3483"/>
              </a:lnSpc>
              <a:buFont typeface="Arial"/>
              <a:buChar char="•"/>
            </a:pPr>
            <a:r>
              <a:rPr lang="en-US" sz="2902" spc="43">
                <a:solidFill>
                  <a:srgbClr val="000000"/>
                </a:solidFill>
                <a:latin typeface="More Sugar Thin"/>
                <a:ea typeface="More Sugar Thin"/>
                <a:cs typeface="More Sugar Thin"/>
                <a:sym typeface="More Sugar Thin"/>
              </a:rPr>
              <a:t>Tantangan: Penggunaan metode pengajaran konvensional yang fokus pada aspek kognitif.</a:t>
            </a:r>
          </a:p>
          <a:p>
            <a:pPr algn="l" marL="626719" indent="-313359" lvl="1">
              <a:lnSpc>
                <a:spcPts val="3483"/>
              </a:lnSpc>
              <a:buFont typeface="Arial"/>
              <a:buChar char="•"/>
            </a:pPr>
            <a:r>
              <a:rPr lang="en-US" sz="2902" spc="43">
                <a:solidFill>
                  <a:srgbClr val="000000"/>
                </a:solidFill>
                <a:latin typeface="More Sugar Thin"/>
                <a:ea typeface="More Sugar Thin"/>
                <a:cs typeface="More Sugar Thin"/>
                <a:sym typeface="More Sugar Thin"/>
              </a:rPr>
              <a:t>Solusi: Mengembangkan metode pembelajaran berbasis pengalaman dan relevansi kehidupan nyata.</a:t>
            </a:r>
          </a:p>
          <a:p>
            <a:pPr algn="l" marL="626719" indent="-313359" lvl="1">
              <a:lnSpc>
                <a:spcPts val="3483"/>
              </a:lnSpc>
              <a:buFont typeface="Arial"/>
              <a:buChar char="•"/>
            </a:pPr>
            <a:r>
              <a:rPr lang="en-US" sz="2902" spc="43">
                <a:solidFill>
                  <a:srgbClr val="000000"/>
                </a:solidFill>
                <a:latin typeface="More Sugar Thin"/>
                <a:ea typeface="More Sugar Thin"/>
                <a:cs typeface="More Sugar Thin"/>
                <a:sym typeface="More Sugar Thin"/>
              </a:rPr>
              <a:t>Penerapan teknologi dalam pembelajaran IPS</a:t>
            </a:r>
            <a:r>
              <a:rPr lang="en-US" sz="2902" spc="43">
                <a:solidFill>
                  <a:srgbClr val="000000"/>
                </a:solidFill>
                <a:latin typeface="More Sugar Thin"/>
                <a:ea typeface="More Sugar Thin"/>
                <a:cs typeface="More Sugar Thin"/>
                <a:sym typeface="More Sugar Thin"/>
              </a:rPr>
              <a:t> meningkatkan dinamika dan aksesibilitas.</a:t>
            </a:r>
          </a:p>
          <a:p>
            <a:pPr algn="l">
              <a:lnSpc>
                <a:spcPts val="3483"/>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true" flipV="false" rot="0">
            <a:off x="-284125" y="9036949"/>
            <a:ext cx="18856250" cy="10319512"/>
          </a:xfrm>
          <a:custGeom>
            <a:avLst/>
            <a:gdLst/>
            <a:ahLst/>
            <a:cxnLst/>
            <a:rect r="r" b="b" t="t" l="l"/>
            <a:pathLst>
              <a:path h="10319512" w="18856250">
                <a:moveTo>
                  <a:pt x="18856250" y="0"/>
                </a:moveTo>
                <a:lnTo>
                  <a:pt x="0" y="0"/>
                </a:lnTo>
                <a:lnTo>
                  <a:pt x="0" y="10319512"/>
                </a:lnTo>
                <a:lnTo>
                  <a:pt x="18856250" y="10319512"/>
                </a:lnTo>
                <a:lnTo>
                  <a:pt x="1885625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751121"/>
            <a:ext cx="7490316" cy="6132696"/>
          </a:xfrm>
          <a:custGeom>
            <a:avLst/>
            <a:gdLst/>
            <a:ahLst/>
            <a:cxnLst/>
            <a:rect r="r" b="b" t="t" l="l"/>
            <a:pathLst>
              <a:path h="6132696" w="7490316">
                <a:moveTo>
                  <a:pt x="0" y="0"/>
                </a:moveTo>
                <a:lnTo>
                  <a:pt x="7490316" y="0"/>
                </a:lnTo>
                <a:lnTo>
                  <a:pt x="7490316" y="6132696"/>
                </a:lnTo>
                <a:lnTo>
                  <a:pt x="0" y="61326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027199" y="7478434"/>
            <a:ext cx="1623751" cy="2945580"/>
          </a:xfrm>
          <a:custGeom>
            <a:avLst/>
            <a:gdLst/>
            <a:ahLst/>
            <a:cxnLst/>
            <a:rect r="r" b="b" t="t" l="l"/>
            <a:pathLst>
              <a:path h="2945580" w="1623751">
                <a:moveTo>
                  <a:pt x="0" y="0"/>
                </a:moveTo>
                <a:lnTo>
                  <a:pt x="1623751" y="0"/>
                </a:lnTo>
                <a:lnTo>
                  <a:pt x="1623751" y="2945580"/>
                </a:lnTo>
                <a:lnTo>
                  <a:pt x="0" y="29455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34739" y="1528918"/>
            <a:ext cx="3355758" cy="1459755"/>
          </a:xfrm>
          <a:custGeom>
            <a:avLst/>
            <a:gdLst/>
            <a:ahLst/>
            <a:cxnLst/>
            <a:rect r="r" b="b" t="t" l="l"/>
            <a:pathLst>
              <a:path h="1459755" w="3355758">
                <a:moveTo>
                  <a:pt x="0" y="0"/>
                </a:moveTo>
                <a:lnTo>
                  <a:pt x="3355758" y="0"/>
                </a:lnTo>
                <a:lnTo>
                  <a:pt x="3355758" y="1459755"/>
                </a:lnTo>
                <a:lnTo>
                  <a:pt x="0" y="14597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7911899" y="1073511"/>
            <a:ext cx="8115300" cy="1915162"/>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Pengertian Esensi Kurikulum IPS SD</a:t>
            </a:r>
          </a:p>
        </p:txBody>
      </p:sp>
      <p:sp>
        <p:nvSpPr>
          <p:cNvPr name="TextBox 7" id="7"/>
          <p:cNvSpPr txBox="true"/>
          <p:nvPr/>
        </p:nvSpPr>
        <p:spPr>
          <a:xfrm rot="0">
            <a:off x="7911899" y="3206750"/>
            <a:ext cx="9739051" cy="4198063"/>
          </a:xfrm>
          <a:prstGeom prst="rect">
            <a:avLst/>
          </a:prstGeom>
        </p:spPr>
        <p:txBody>
          <a:bodyPr anchor="t" rtlCol="false" tIns="0" lIns="0" bIns="0" rIns="0">
            <a:spAutoFit/>
          </a:bodyPr>
          <a:lstStyle/>
          <a:p>
            <a:pPr algn="just">
              <a:lnSpc>
                <a:spcPts val="3665"/>
              </a:lnSpc>
            </a:pPr>
            <a:r>
              <a:rPr lang="en-US" sz="3054" spc="45">
                <a:solidFill>
                  <a:srgbClr val="000000"/>
                </a:solidFill>
                <a:latin typeface="More Sugar Thin"/>
                <a:ea typeface="More Sugar Thin"/>
                <a:cs typeface="More Sugar Thin"/>
                <a:sym typeface="More Sugar Thin"/>
              </a:rPr>
              <a:t>Esensi dari kurikulum IPS SD adalah memberikan dasar-dasar pengetahuan tentang masyarakat dan budaya bangsa Indonesia, serta memberikan pemahaman tentang nilai-nilai dan norma yang mendukung pembentukan karakter siswa yang baik. Diharapkan melalui kurikulum ini, siswa dapat tumbuh menjadi individu yang peduli, bertanggung jawab, dan mampu berperan dengan baik dalam masyarakat.</a:t>
            </a:r>
          </a:p>
          <a:p>
            <a:pPr algn="just">
              <a:lnSpc>
                <a:spcPts val="3665"/>
              </a:lnSpc>
            </a:pPr>
          </a:p>
        </p:txBody>
      </p:sp>
      <p:sp>
        <p:nvSpPr>
          <p:cNvPr name="Freeform 8" id="8"/>
          <p:cNvSpPr/>
          <p:nvPr/>
        </p:nvSpPr>
        <p:spPr>
          <a:xfrm flipH="false" flipV="false" rot="0">
            <a:off x="4226594" y="454822"/>
            <a:ext cx="1702233" cy="1702233"/>
          </a:xfrm>
          <a:custGeom>
            <a:avLst/>
            <a:gdLst/>
            <a:ahLst/>
            <a:cxnLst/>
            <a:rect r="r" b="b" t="t" l="l"/>
            <a:pathLst>
              <a:path h="1702233" w="1702233">
                <a:moveTo>
                  <a:pt x="0" y="0"/>
                </a:moveTo>
                <a:lnTo>
                  <a:pt x="1702233" y="0"/>
                </a:lnTo>
                <a:lnTo>
                  <a:pt x="1702233" y="1702233"/>
                </a:lnTo>
                <a:lnTo>
                  <a:pt x="0" y="17022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16400837" y="-595301"/>
            <a:ext cx="1405977" cy="3048189"/>
          </a:xfrm>
          <a:custGeom>
            <a:avLst/>
            <a:gdLst/>
            <a:ahLst/>
            <a:cxnLst/>
            <a:rect r="r" b="b" t="t" l="l"/>
            <a:pathLst>
              <a:path h="3048189" w="1405977">
                <a:moveTo>
                  <a:pt x="0" y="0"/>
                </a:moveTo>
                <a:lnTo>
                  <a:pt x="1405978" y="0"/>
                </a:lnTo>
                <a:lnTo>
                  <a:pt x="1405978" y="3048189"/>
                </a:lnTo>
                <a:lnTo>
                  <a:pt x="0" y="30481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873600" y="7794950"/>
            <a:ext cx="1212656" cy="2629065"/>
          </a:xfrm>
          <a:custGeom>
            <a:avLst/>
            <a:gdLst/>
            <a:ahLst/>
            <a:cxnLst/>
            <a:rect r="r" b="b" t="t" l="l"/>
            <a:pathLst>
              <a:path h="2629065" w="1212656">
                <a:moveTo>
                  <a:pt x="0" y="0"/>
                </a:moveTo>
                <a:lnTo>
                  <a:pt x="1212656" y="0"/>
                </a:lnTo>
                <a:lnTo>
                  <a:pt x="1212656" y="2629064"/>
                </a:lnTo>
                <a:lnTo>
                  <a:pt x="0" y="26290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29434">
            <a:off x="721626" y="8063368"/>
            <a:ext cx="2143515" cy="2323593"/>
          </a:xfrm>
          <a:custGeom>
            <a:avLst/>
            <a:gdLst/>
            <a:ahLst/>
            <a:cxnLst/>
            <a:rect r="r" b="b" t="t" l="l"/>
            <a:pathLst>
              <a:path h="2323593" w="2143515">
                <a:moveTo>
                  <a:pt x="0" y="0"/>
                </a:moveTo>
                <a:lnTo>
                  <a:pt x="2143515" y="0"/>
                </a:lnTo>
                <a:lnTo>
                  <a:pt x="2143515" y="2323593"/>
                </a:lnTo>
                <a:lnTo>
                  <a:pt x="0" y="23235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11204742" y="2619469"/>
            <a:ext cx="3822263" cy="1519350"/>
          </a:xfrm>
          <a:custGeom>
            <a:avLst/>
            <a:gdLst/>
            <a:ahLst/>
            <a:cxnLst/>
            <a:rect r="r" b="b" t="t" l="l"/>
            <a:pathLst>
              <a:path h="1519350" w="3822263">
                <a:moveTo>
                  <a:pt x="3822263" y="0"/>
                </a:moveTo>
                <a:lnTo>
                  <a:pt x="0" y="0"/>
                </a:lnTo>
                <a:lnTo>
                  <a:pt x="0" y="1519350"/>
                </a:lnTo>
                <a:lnTo>
                  <a:pt x="3822263" y="1519350"/>
                </a:lnTo>
                <a:lnTo>
                  <a:pt x="382226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883199" y="4088402"/>
            <a:ext cx="4923616" cy="6478442"/>
          </a:xfrm>
          <a:custGeom>
            <a:avLst/>
            <a:gdLst/>
            <a:ahLst/>
            <a:cxnLst/>
            <a:rect r="r" b="b" t="t" l="l"/>
            <a:pathLst>
              <a:path h="6478442" w="4923616">
                <a:moveTo>
                  <a:pt x="0" y="0"/>
                </a:moveTo>
                <a:lnTo>
                  <a:pt x="4923616" y="0"/>
                </a:lnTo>
                <a:lnTo>
                  <a:pt x="4923616" y="6478442"/>
                </a:lnTo>
                <a:lnTo>
                  <a:pt x="0" y="64784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1028700" y="1085850"/>
            <a:ext cx="8658851" cy="1915160"/>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Tujuan Esensi Kurikulum IPS SD</a:t>
            </a:r>
          </a:p>
        </p:txBody>
      </p:sp>
      <p:sp>
        <p:nvSpPr>
          <p:cNvPr name="TextBox 10" id="10"/>
          <p:cNvSpPr txBox="true"/>
          <p:nvPr/>
        </p:nvSpPr>
        <p:spPr>
          <a:xfrm rot="0">
            <a:off x="1028700" y="3369619"/>
            <a:ext cx="9420694" cy="4428038"/>
          </a:xfrm>
          <a:prstGeom prst="rect">
            <a:avLst/>
          </a:prstGeom>
        </p:spPr>
        <p:txBody>
          <a:bodyPr anchor="t" rtlCol="false" tIns="0" lIns="0" bIns="0" rIns="0">
            <a:spAutoFit/>
          </a:bodyPr>
          <a:lstStyle/>
          <a:p>
            <a:pPr algn="l">
              <a:lnSpc>
                <a:spcPts val="3820"/>
              </a:lnSpc>
            </a:pPr>
            <a:r>
              <a:rPr lang="en-US" sz="3183" spc="47">
                <a:solidFill>
                  <a:srgbClr val="000000"/>
                </a:solidFill>
                <a:latin typeface="More Sugar Thin"/>
                <a:ea typeface="More Sugar Thin"/>
                <a:cs typeface="More Sugar Thin"/>
                <a:sym typeface="More Sugar Thin"/>
              </a:rPr>
              <a:t>Pendidikan IPS bertujuan untuk memberikan dasar keterampilan dan kemampuan kepada siswa agar mereka dapat mengembangkan diri sesuai dengan bakat, minat, dan lingkungannya serta mempersiapkan diri untuk melanjutkan ke jenjang pendidikan yang lebih tinggi. Mata pelajaran IPS di tingkat pendidikan dasar dan menengah adalah integrasi dari beberapa disiplin ilmu sosial, seperti Sejarah, Geografi, dan Ekonomi.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733742" y="8076405"/>
            <a:ext cx="2327998" cy="2444092"/>
          </a:xfrm>
          <a:custGeom>
            <a:avLst/>
            <a:gdLst/>
            <a:ahLst/>
            <a:cxnLst/>
            <a:rect r="r" b="b" t="t" l="l"/>
            <a:pathLst>
              <a:path h="2444092" w="2327998">
                <a:moveTo>
                  <a:pt x="0" y="0"/>
                </a:moveTo>
                <a:lnTo>
                  <a:pt x="2327998" y="0"/>
                </a:lnTo>
                <a:lnTo>
                  <a:pt x="2327998" y="2444092"/>
                </a:lnTo>
                <a:lnTo>
                  <a:pt x="0" y="24440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78948">
            <a:off x="-2349912" y="-171337"/>
            <a:ext cx="6093177" cy="1451284"/>
          </a:xfrm>
          <a:custGeom>
            <a:avLst/>
            <a:gdLst/>
            <a:ahLst/>
            <a:cxnLst/>
            <a:rect r="r" b="b" t="t" l="l"/>
            <a:pathLst>
              <a:path h="1451284" w="6093177">
                <a:moveTo>
                  <a:pt x="0" y="0"/>
                </a:moveTo>
                <a:lnTo>
                  <a:pt x="6093177" y="0"/>
                </a:lnTo>
                <a:lnTo>
                  <a:pt x="6093177" y="1451284"/>
                </a:lnTo>
                <a:lnTo>
                  <a:pt x="0" y="14512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68465">
            <a:off x="14545023" y="-171337"/>
            <a:ext cx="6093177" cy="1451284"/>
          </a:xfrm>
          <a:custGeom>
            <a:avLst/>
            <a:gdLst/>
            <a:ahLst/>
            <a:cxnLst/>
            <a:rect r="r" b="b" t="t" l="l"/>
            <a:pathLst>
              <a:path h="1451284" w="6093177">
                <a:moveTo>
                  <a:pt x="0" y="0"/>
                </a:moveTo>
                <a:lnTo>
                  <a:pt x="6093176" y="0"/>
                </a:lnTo>
                <a:lnTo>
                  <a:pt x="6093176" y="1451284"/>
                </a:lnTo>
                <a:lnTo>
                  <a:pt x="0" y="145128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0">
            <a:off x="1268539" y="2570955"/>
            <a:ext cx="5016709" cy="3086100"/>
            <a:chOff x="0" y="0"/>
            <a:chExt cx="1321273" cy="812800"/>
          </a:xfrm>
        </p:grpSpPr>
        <p:sp>
          <p:nvSpPr>
            <p:cNvPr name="Freeform 8" id="8"/>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9" id="9"/>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grpSp>
        <p:nvGrpSpPr>
          <p:cNvPr name="Group 10" id="10"/>
          <p:cNvGrpSpPr/>
          <p:nvPr/>
        </p:nvGrpSpPr>
        <p:grpSpPr>
          <a:xfrm rot="0">
            <a:off x="1268539" y="5964772"/>
            <a:ext cx="5016709" cy="3086100"/>
            <a:chOff x="0" y="0"/>
            <a:chExt cx="1321273" cy="812800"/>
          </a:xfrm>
        </p:grpSpPr>
        <p:sp>
          <p:nvSpPr>
            <p:cNvPr name="Freeform 11" id="11"/>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12" id="12"/>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grpSp>
        <p:nvGrpSpPr>
          <p:cNvPr name="Group 13" id="13"/>
          <p:cNvGrpSpPr/>
          <p:nvPr/>
        </p:nvGrpSpPr>
        <p:grpSpPr>
          <a:xfrm rot="0">
            <a:off x="6635645" y="5964772"/>
            <a:ext cx="5016709" cy="3086100"/>
            <a:chOff x="0" y="0"/>
            <a:chExt cx="1321273" cy="812800"/>
          </a:xfrm>
        </p:grpSpPr>
        <p:sp>
          <p:nvSpPr>
            <p:cNvPr name="Freeform 14" id="14"/>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15" id="15"/>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grpSp>
        <p:nvGrpSpPr>
          <p:cNvPr name="Group 16" id="16"/>
          <p:cNvGrpSpPr/>
          <p:nvPr/>
        </p:nvGrpSpPr>
        <p:grpSpPr>
          <a:xfrm rot="0">
            <a:off x="6635645" y="2570955"/>
            <a:ext cx="5016709" cy="3086100"/>
            <a:chOff x="0" y="0"/>
            <a:chExt cx="1321273" cy="812800"/>
          </a:xfrm>
        </p:grpSpPr>
        <p:sp>
          <p:nvSpPr>
            <p:cNvPr name="Freeform 17" id="17"/>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18" id="18"/>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grpSp>
        <p:nvGrpSpPr>
          <p:cNvPr name="Group 19" id="19"/>
          <p:cNvGrpSpPr/>
          <p:nvPr/>
        </p:nvGrpSpPr>
        <p:grpSpPr>
          <a:xfrm rot="0">
            <a:off x="12004780" y="2570955"/>
            <a:ext cx="5016709" cy="3086100"/>
            <a:chOff x="0" y="0"/>
            <a:chExt cx="1321273" cy="812800"/>
          </a:xfrm>
        </p:grpSpPr>
        <p:sp>
          <p:nvSpPr>
            <p:cNvPr name="Freeform 20" id="20"/>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21" id="21"/>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sp>
        <p:nvSpPr>
          <p:cNvPr name="TextBox 22" id="22"/>
          <p:cNvSpPr txBox="true"/>
          <p:nvPr/>
        </p:nvSpPr>
        <p:spPr>
          <a:xfrm rot="0">
            <a:off x="7118195" y="3599058"/>
            <a:ext cx="4320338" cy="832189"/>
          </a:xfrm>
          <a:prstGeom prst="rect">
            <a:avLst/>
          </a:prstGeom>
        </p:spPr>
        <p:txBody>
          <a:bodyPr anchor="t" rtlCol="false" tIns="0" lIns="0" bIns="0" rIns="0">
            <a:spAutoFit/>
          </a:bodyPr>
          <a:lstStyle/>
          <a:p>
            <a:pPr algn="ctr">
              <a:lnSpc>
                <a:spcPts val="3261"/>
              </a:lnSpc>
            </a:pPr>
            <a:r>
              <a:rPr lang="en-US" sz="2718" spc="40">
                <a:solidFill>
                  <a:srgbClr val="B43235"/>
                </a:solidFill>
                <a:latin typeface="More Sugar"/>
                <a:ea typeface="More Sugar"/>
                <a:cs typeface="More Sugar"/>
                <a:sym typeface="More Sugar"/>
              </a:rPr>
              <a:t>PEMBENTUKAN KARAKTER</a:t>
            </a:r>
          </a:p>
        </p:txBody>
      </p:sp>
      <p:sp>
        <p:nvSpPr>
          <p:cNvPr name="TextBox 23" id="23"/>
          <p:cNvSpPr txBox="true"/>
          <p:nvPr/>
        </p:nvSpPr>
        <p:spPr>
          <a:xfrm rot="0">
            <a:off x="2776781" y="1179670"/>
            <a:ext cx="12734437" cy="972185"/>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Fungsi Esensi Kurikulum IPS SD</a:t>
            </a:r>
          </a:p>
        </p:txBody>
      </p:sp>
      <p:sp>
        <p:nvSpPr>
          <p:cNvPr name="TextBox 24" id="24"/>
          <p:cNvSpPr txBox="true"/>
          <p:nvPr/>
        </p:nvSpPr>
        <p:spPr>
          <a:xfrm rot="0">
            <a:off x="1999874" y="3443391"/>
            <a:ext cx="3554039" cy="1195128"/>
          </a:xfrm>
          <a:prstGeom prst="rect">
            <a:avLst/>
          </a:prstGeom>
        </p:spPr>
        <p:txBody>
          <a:bodyPr anchor="t" rtlCol="false" tIns="0" lIns="0" bIns="0" rIns="0">
            <a:spAutoFit/>
          </a:bodyPr>
          <a:lstStyle/>
          <a:p>
            <a:pPr algn="ctr">
              <a:lnSpc>
                <a:spcPts val="3193"/>
              </a:lnSpc>
            </a:pPr>
            <a:r>
              <a:rPr lang="en-US" sz="2661" spc="39">
                <a:solidFill>
                  <a:srgbClr val="B43235"/>
                </a:solidFill>
                <a:latin typeface="More Sugar"/>
                <a:ea typeface="More Sugar"/>
                <a:cs typeface="More Sugar"/>
                <a:sym typeface="More Sugar"/>
              </a:rPr>
              <a:t>PENGEMBANGAN PEMAHAMAN SOSIAL</a:t>
            </a:r>
          </a:p>
        </p:txBody>
      </p:sp>
      <p:sp>
        <p:nvSpPr>
          <p:cNvPr name="TextBox 25" id="25"/>
          <p:cNvSpPr txBox="true"/>
          <p:nvPr/>
        </p:nvSpPr>
        <p:spPr>
          <a:xfrm rot="0">
            <a:off x="7156819" y="6807368"/>
            <a:ext cx="3976390" cy="1400909"/>
          </a:xfrm>
          <a:prstGeom prst="rect">
            <a:avLst/>
          </a:prstGeom>
        </p:spPr>
        <p:txBody>
          <a:bodyPr anchor="t" rtlCol="false" tIns="0" lIns="0" bIns="0" rIns="0">
            <a:spAutoFit/>
          </a:bodyPr>
          <a:lstStyle/>
          <a:p>
            <a:pPr algn="ctr">
              <a:lnSpc>
                <a:spcPts val="2777"/>
              </a:lnSpc>
            </a:pPr>
            <a:r>
              <a:rPr lang="en-US" sz="2314" spc="34">
                <a:solidFill>
                  <a:srgbClr val="B43235"/>
                </a:solidFill>
                <a:latin typeface="More Sugar"/>
                <a:ea typeface="More Sugar"/>
                <a:cs typeface="More Sugar"/>
                <a:sym typeface="More Sugar"/>
              </a:rPr>
              <a:t>PEMAHAMAN TENTANG LINGKUNGAN DAN SUMBER DAYA</a:t>
            </a:r>
          </a:p>
          <a:p>
            <a:pPr algn="ctr">
              <a:lnSpc>
                <a:spcPts val="2777"/>
              </a:lnSpc>
            </a:pPr>
          </a:p>
        </p:txBody>
      </p:sp>
      <p:sp>
        <p:nvSpPr>
          <p:cNvPr name="TextBox 26" id="26"/>
          <p:cNvSpPr txBox="true"/>
          <p:nvPr/>
        </p:nvSpPr>
        <p:spPr>
          <a:xfrm rot="0">
            <a:off x="12749048" y="3531223"/>
            <a:ext cx="3534996" cy="1156039"/>
          </a:xfrm>
          <a:prstGeom prst="rect">
            <a:avLst/>
          </a:prstGeom>
        </p:spPr>
        <p:txBody>
          <a:bodyPr anchor="t" rtlCol="false" tIns="0" lIns="0" bIns="0" rIns="0">
            <a:spAutoFit/>
          </a:bodyPr>
          <a:lstStyle/>
          <a:p>
            <a:pPr algn="ctr">
              <a:lnSpc>
                <a:spcPts val="3030"/>
              </a:lnSpc>
            </a:pPr>
            <a:r>
              <a:rPr lang="en-US" sz="2525" spc="37">
                <a:solidFill>
                  <a:srgbClr val="B43235"/>
                </a:solidFill>
                <a:latin typeface="More Sugar"/>
                <a:ea typeface="More Sugar"/>
                <a:cs typeface="More Sugar"/>
                <a:sym typeface="More Sugar"/>
              </a:rPr>
              <a:t>PENGEMBANGAN KETERAMPILAN SOSIAL</a:t>
            </a:r>
          </a:p>
        </p:txBody>
      </p:sp>
      <p:sp>
        <p:nvSpPr>
          <p:cNvPr name="TextBox 27" id="27"/>
          <p:cNvSpPr txBox="true"/>
          <p:nvPr/>
        </p:nvSpPr>
        <p:spPr>
          <a:xfrm rot="0">
            <a:off x="1944040" y="6794548"/>
            <a:ext cx="3665707" cy="1144489"/>
          </a:xfrm>
          <a:prstGeom prst="rect">
            <a:avLst/>
          </a:prstGeom>
        </p:spPr>
        <p:txBody>
          <a:bodyPr anchor="t" rtlCol="false" tIns="0" lIns="0" bIns="0" rIns="0">
            <a:spAutoFit/>
          </a:bodyPr>
          <a:lstStyle/>
          <a:p>
            <a:pPr algn="ctr">
              <a:lnSpc>
                <a:spcPts val="2999"/>
              </a:lnSpc>
            </a:pPr>
            <a:r>
              <a:rPr lang="en-US" sz="2499" spc="37">
                <a:solidFill>
                  <a:srgbClr val="B43235"/>
                </a:solidFill>
                <a:latin typeface="More Sugar"/>
                <a:ea typeface="More Sugar"/>
                <a:cs typeface="More Sugar"/>
                <a:sym typeface="More Sugar"/>
              </a:rPr>
              <a:t>PENGENALAN IDENTITAS NASIONAL DAN GLOBAL</a:t>
            </a:r>
          </a:p>
        </p:txBody>
      </p:sp>
      <p:grpSp>
        <p:nvGrpSpPr>
          <p:cNvPr name="Group 28" id="28"/>
          <p:cNvGrpSpPr/>
          <p:nvPr/>
        </p:nvGrpSpPr>
        <p:grpSpPr>
          <a:xfrm rot="0">
            <a:off x="12004780" y="5964772"/>
            <a:ext cx="5016709" cy="3086100"/>
            <a:chOff x="0" y="0"/>
            <a:chExt cx="1321273" cy="812800"/>
          </a:xfrm>
        </p:grpSpPr>
        <p:sp>
          <p:nvSpPr>
            <p:cNvPr name="Freeform 29" id="29"/>
            <p:cNvSpPr/>
            <p:nvPr/>
          </p:nvSpPr>
          <p:spPr>
            <a:xfrm flipH="false" flipV="false" rot="0">
              <a:off x="0" y="0"/>
              <a:ext cx="1321273" cy="812800"/>
            </a:xfrm>
            <a:custGeom>
              <a:avLst/>
              <a:gdLst/>
              <a:ahLst/>
              <a:cxnLst/>
              <a:rect r="r" b="b" t="t" l="l"/>
              <a:pathLst>
                <a:path h="812800" w="1321273">
                  <a:moveTo>
                    <a:pt x="46297" y="0"/>
                  </a:moveTo>
                  <a:lnTo>
                    <a:pt x="1274977" y="0"/>
                  </a:lnTo>
                  <a:cubicBezTo>
                    <a:pt x="1300546" y="0"/>
                    <a:pt x="1321273" y="20728"/>
                    <a:pt x="1321273" y="46297"/>
                  </a:cubicBezTo>
                  <a:lnTo>
                    <a:pt x="1321273" y="766503"/>
                  </a:lnTo>
                  <a:cubicBezTo>
                    <a:pt x="1321273" y="778782"/>
                    <a:pt x="1316396" y="790558"/>
                    <a:pt x="1307713" y="799240"/>
                  </a:cubicBezTo>
                  <a:cubicBezTo>
                    <a:pt x="1299031" y="807922"/>
                    <a:pt x="1287255" y="812800"/>
                    <a:pt x="1274977" y="812800"/>
                  </a:cubicBezTo>
                  <a:lnTo>
                    <a:pt x="46297" y="812800"/>
                  </a:lnTo>
                  <a:cubicBezTo>
                    <a:pt x="34018" y="812800"/>
                    <a:pt x="22242" y="807922"/>
                    <a:pt x="13560" y="799240"/>
                  </a:cubicBezTo>
                  <a:cubicBezTo>
                    <a:pt x="4878" y="790558"/>
                    <a:pt x="0" y="778782"/>
                    <a:pt x="0" y="766503"/>
                  </a:cubicBezTo>
                  <a:lnTo>
                    <a:pt x="0" y="46297"/>
                  </a:lnTo>
                  <a:cubicBezTo>
                    <a:pt x="0" y="34018"/>
                    <a:pt x="4878" y="22242"/>
                    <a:pt x="13560" y="13560"/>
                  </a:cubicBezTo>
                  <a:cubicBezTo>
                    <a:pt x="22242" y="4878"/>
                    <a:pt x="34018" y="0"/>
                    <a:pt x="46297" y="0"/>
                  </a:cubicBezTo>
                  <a:close/>
                </a:path>
              </a:pathLst>
            </a:custGeom>
            <a:solidFill>
              <a:srgbClr val="FFFFFF"/>
            </a:solidFill>
            <a:ln w="28575" cap="rnd">
              <a:solidFill>
                <a:srgbClr val="B43235"/>
              </a:solidFill>
              <a:prstDash val="solid"/>
              <a:round/>
            </a:ln>
          </p:spPr>
        </p:sp>
        <p:sp>
          <p:nvSpPr>
            <p:cNvPr name="TextBox 30" id="30"/>
            <p:cNvSpPr txBox="true"/>
            <p:nvPr/>
          </p:nvSpPr>
          <p:spPr>
            <a:xfrm>
              <a:off x="0" y="-28575"/>
              <a:ext cx="1321273" cy="841375"/>
            </a:xfrm>
            <a:prstGeom prst="rect">
              <a:avLst/>
            </a:prstGeom>
          </p:spPr>
          <p:txBody>
            <a:bodyPr anchor="ctr" rtlCol="false" tIns="50800" lIns="50800" bIns="50800" rIns="50800"/>
            <a:lstStyle/>
            <a:p>
              <a:pPr algn="ctr">
                <a:lnSpc>
                  <a:spcPts val="2639"/>
                </a:lnSpc>
              </a:pPr>
            </a:p>
          </p:txBody>
        </p:sp>
      </p:grpSp>
      <p:sp>
        <p:nvSpPr>
          <p:cNvPr name="TextBox 31" id="31"/>
          <p:cNvSpPr txBox="true"/>
          <p:nvPr/>
        </p:nvSpPr>
        <p:spPr>
          <a:xfrm rot="0">
            <a:off x="12749048" y="6797843"/>
            <a:ext cx="3672767" cy="1493947"/>
          </a:xfrm>
          <a:prstGeom prst="rect">
            <a:avLst/>
          </a:prstGeom>
        </p:spPr>
        <p:txBody>
          <a:bodyPr anchor="t" rtlCol="false" tIns="0" lIns="0" bIns="0" rIns="0">
            <a:spAutoFit/>
          </a:bodyPr>
          <a:lstStyle/>
          <a:p>
            <a:pPr algn="ctr">
              <a:lnSpc>
                <a:spcPts val="2942"/>
              </a:lnSpc>
            </a:pPr>
            <a:r>
              <a:rPr lang="en-US" sz="2452" spc="36">
                <a:solidFill>
                  <a:srgbClr val="B43235"/>
                </a:solidFill>
                <a:latin typeface="More Sugar"/>
                <a:ea typeface="More Sugar"/>
                <a:cs typeface="More Sugar"/>
                <a:sym typeface="More Sugar"/>
              </a:rPr>
              <a:t>PERSIAPAN MENJADI WARGA NEGARA YANG AKTIF</a:t>
            </a:r>
          </a:p>
          <a:p>
            <a:pPr algn="ctr">
              <a:lnSpc>
                <a:spcPts val="2942"/>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true" flipV="false" rot="0">
            <a:off x="-284125" y="8986530"/>
            <a:ext cx="18856250" cy="10319512"/>
          </a:xfrm>
          <a:custGeom>
            <a:avLst/>
            <a:gdLst/>
            <a:ahLst/>
            <a:cxnLst/>
            <a:rect r="r" b="b" t="t" l="l"/>
            <a:pathLst>
              <a:path h="10319512" w="18856250">
                <a:moveTo>
                  <a:pt x="18856250" y="0"/>
                </a:moveTo>
                <a:lnTo>
                  <a:pt x="0" y="0"/>
                </a:lnTo>
                <a:lnTo>
                  <a:pt x="0" y="10319512"/>
                </a:lnTo>
                <a:lnTo>
                  <a:pt x="18856250" y="10319512"/>
                </a:lnTo>
                <a:lnTo>
                  <a:pt x="1885625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919017" y="2182497"/>
            <a:ext cx="3171259" cy="2747103"/>
          </a:xfrm>
          <a:custGeom>
            <a:avLst/>
            <a:gdLst/>
            <a:ahLst/>
            <a:cxnLst/>
            <a:rect r="r" b="b" t="t" l="l"/>
            <a:pathLst>
              <a:path h="2747103" w="3171259">
                <a:moveTo>
                  <a:pt x="0" y="0"/>
                </a:moveTo>
                <a:lnTo>
                  <a:pt x="3171259" y="0"/>
                </a:lnTo>
                <a:lnTo>
                  <a:pt x="3171259" y="2747103"/>
                </a:lnTo>
                <a:lnTo>
                  <a:pt x="0" y="27471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993169" y="7766829"/>
            <a:ext cx="2137305" cy="2789305"/>
          </a:xfrm>
          <a:custGeom>
            <a:avLst/>
            <a:gdLst/>
            <a:ahLst/>
            <a:cxnLst/>
            <a:rect r="r" b="b" t="t" l="l"/>
            <a:pathLst>
              <a:path h="2789305" w="2137305">
                <a:moveTo>
                  <a:pt x="0" y="0"/>
                </a:moveTo>
                <a:lnTo>
                  <a:pt x="2137305" y="0"/>
                </a:lnTo>
                <a:lnTo>
                  <a:pt x="2137305" y="2789304"/>
                </a:lnTo>
                <a:lnTo>
                  <a:pt x="0" y="27893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8819057" y="4605227"/>
            <a:ext cx="7668506" cy="6278589"/>
          </a:xfrm>
          <a:custGeom>
            <a:avLst/>
            <a:gdLst/>
            <a:ahLst/>
            <a:cxnLst/>
            <a:rect r="r" b="b" t="t" l="l"/>
            <a:pathLst>
              <a:path h="6278589" w="7668506">
                <a:moveTo>
                  <a:pt x="7668506" y="0"/>
                </a:moveTo>
                <a:lnTo>
                  <a:pt x="0" y="0"/>
                </a:lnTo>
                <a:lnTo>
                  <a:pt x="0" y="6278590"/>
                </a:lnTo>
                <a:lnTo>
                  <a:pt x="7668506" y="6278590"/>
                </a:lnTo>
                <a:lnTo>
                  <a:pt x="7668506"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993169" y="454822"/>
            <a:ext cx="1702233" cy="1702233"/>
          </a:xfrm>
          <a:custGeom>
            <a:avLst/>
            <a:gdLst/>
            <a:ahLst/>
            <a:cxnLst/>
            <a:rect r="r" b="b" t="t" l="l"/>
            <a:pathLst>
              <a:path h="1702233" w="1702233">
                <a:moveTo>
                  <a:pt x="0" y="0"/>
                </a:moveTo>
                <a:lnTo>
                  <a:pt x="1702233" y="0"/>
                </a:lnTo>
                <a:lnTo>
                  <a:pt x="1702233" y="1702233"/>
                </a:lnTo>
                <a:lnTo>
                  <a:pt x="0" y="17022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028700" y="1085850"/>
            <a:ext cx="9543733" cy="1915160"/>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Karakteristik Kurikulum IPS SD</a:t>
            </a:r>
          </a:p>
        </p:txBody>
      </p:sp>
      <p:sp>
        <p:nvSpPr>
          <p:cNvPr name="TextBox 8" id="8"/>
          <p:cNvSpPr txBox="true"/>
          <p:nvPr/>
        </p:nvSpPr>
        <p:spPr>
          <a:xfrm rot="0">
            <a:off x="1028700" y="3546523"/>
            <a:ext cx="7199074" cy="3810000"/>
          </a:xfrm>
          <a:prstGeom prst="rect">
            <a:avLst/>
          </a:prstGeom>
        </p:spPr>
        <p:txBody>
          <a:bodyPr anchor="t" rtlCol="false" tIns="0" lIns="0" bIns="0" rIns="0">
            <a:spAutoFit/>
          </a:bodyPr>
          <a:lstStyle/>
          <a:p>
            <a:pPr algn="just">
              <a:lnSpc>
                <a:spcPts val="2999"/>
              </a:lnSpc>
            </a:pPr>
            <a:r>
              <a:rPr lang="en-US" sz="2499" spc="37">
                <a:solidFill>
                  <a:srgbClr val="000000"/>
                </a:solidFill>
                <a:latin typeface="More Sugar Thin"/>
                <a:ea typeface="More Sugar Thin"/>
                <a:cs typeface="More Sugar Thin"/>
                <a:sym typeface="More Sugar Thin"/>
              </a:rPr>
              <a:t> Materi Ilmu Pengetahuan Sosial Mempelajari ilmu-ilmu sosial pada hakikatnya berarti mempelajari interaksi antara individu dengan masyarakat dan lingkungan (fisik dan sosial budaya). Materi IPS mengupas seluruh aspek kehidupan praktis sehari-hari di masyarakat. Oleh karena itu, pendidikan IPS merupakan suatu disiplin ilmu yang tidak berpijak pada kenyataan, melupakan masyarakat sebagai sumber dan objeknya.</a:t>
            </a:r>
          </a:p>
          <a:p>
            <a:pPr algn="just">
              <a:lnSpc>
                <a:spcPts val="299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false" flipV="false" rot="0">
            <a:off x="14848157" y="278832"/>
            <a:ext cx="4822286" cy="3472046"/>
          </a:xfrm>
          <a:custGeom>
            <a:avLst/>
            <a:gdLst/>
            <a:ahLst/>
            <a:cxnLst/>
            <a:rect r="r" b="b" t="t" l="l"/>
            <a:pathLst>
              <a:path h="3472046" w="4822286">
                <a:moveTo>
                  <a:pt x="0" y="0"/>
                </a:moveTo>
                <a:lnTo>
                  <a:pt x="4822286" y="0"/>
                </a:lnTo>
                <a:lnTo>
                  <a:pt x="4822286" y="3472046"/>
                </a:lnTo>
                <a:lnTo>
                  <a:pt x="0" y="34720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1274" y="8908191"/>
            <a:ext cx="10294333" cy="1572225"/>
          </a:xfrm>
          <a:custGeom>
            <a:avLst/>
            <a:gdLst/>
            <a:ahLst/>
            <a:cxnLst/>
            <a:rect r="r" b="b" t="t" l="l"/>
            <a:pathLst>
              <a:path h="1572225" w="10294333">
                <a:moveTo>
                  <a:pt x="0" y="0"/>
                </a:moveTo>
                <a:lnTo>
                  <a:pt x="10294333" y="0"/>
                </a:lnTo>
                <a:lnTo>
                  <a:pt x="10294333" y="1572226"/>
                </a:lnTo>
                <a:lnTo>
                  <a:pt x="0" y="15722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8444917" y="8908191"/>
            <a:ext cx="10294333" cy="1572225"/>
          </a:xfrm>
          <a:custGeom>
            <a:avLst/>
            <a:gdLst/>
            <a:ahLst/>
            <a:cxnLst/>
            <a:rect r="r" b="b" t="t" l="l"/>
            <a:pathLst>
              <a:path h="1572225" w="10294333">
                <a:moveTo>
                  <a:pt x="10294332" y="0"/>
                </a:moveTo>
                <a:lnTo>
                  <a:pt x="0" y="0"/>
                </a:lnTo>
                <a:lnTo>
                  <a:pt x="0" y="1572226"/>
                </a:lnTo>
                <a:lnTo>
                  <a:pt x="10294332" y="1572226"/>
                </a:lnTo>
                <a:lnTo>
                  <a:pt x="102943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3670435" y="3750878"/>
            <a:ext cx="5068815" cy="7164403"/>
          </a:xfrm>
          <a:custGeom>
            <a:avLst/>
            <a:gdLst/>
            <a:ahLst/>
            <a:cxnLst/>
            <a:rect r="r" b="b" t="t" l="l"/>
            <a:pathLst>
              <a:path h="7164403" w="5068815">
                <a:moveTo>
                  <a:pt x="5068814" y="0"/>
                </a:moveTo>
                <a:lnTo>
                  <a:pt x="0" y="0"/>
                </a:lnTo>
                <a:lnTo>
                  <a:pt x="0" y="7164403"/>
                </a:lnTo>
                <a:lnTo>
                  <a:pt x="5068814" y="7164403"/>
                </a:lnTo>
                <a:lnTo>
                  <a:pt x="506881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1065750" y="8114393"/>
            <a:ext cx="2833700" cy="2607004"/>
          </a:xfrm>
          <a:custGeom>
            <a:avLst/>
            <a:gdLst/>
            <a:ahLst/>
            <a:cxnLst/>
            <a:rect r="r" b="b" t="t" l="l"/>
            <a:pathLst>
              <a:path h="2607004" w="2833700">
                <a:moveTo>
                  <a:pt x="0" y="0"/>
                </a:moveTo>
                <a:lnTo>
                  <a:pt x="2833700" y="0"/>
                </a:lnTo>
                <a:lnTo>
                  <a:pt x="2833700" y="2607004"/>
                </a:lnTo>
                <a:lnTo>
                  <a:pt x="0" y="26070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085850"/>
            <a:ext cx="10194921" cy="1915160"/>
          </a:xfrm>
          <a:prstGeom prst="rect">
            <a:avLst/>
          </a:prstGeom>
        </p:spPr>
        <p:txBody>
          <a:bodyPr anchor="t" rtlCol="false" tIns="0" lIns="0" bIns="0" rIns="0">
            <a:spAutoFit/>
          </a:bodyPr>
          <a:lstStyle/>
          <a:p>
            <a:pPr algn="l">
              <a:lnSpc>
                <a:spcPts val="7480"/>
              </a:lnSpc>
            </a:pPr>
            <a:r>
              <a:rPr lang="en-US" sz="6800">
                <a:solidFill>
                  <a:srgbClr val="B43235"/>
                </a:solidFill>
                <a:latin typeface="More Sugar"/>
                <a:ea typeface="More Sugar"/>
                <a:cs typeface="More Sugar"/>
                <a:sym typeface="More Sugar"/>
              </a:rPr>
              <a:t>Implementasi Kurikulum IPS SD</a:t>
            </a:r>
          </a:p>
        </p:txBody>
      </p:sp>
      <p:sp>
        <p:nvSpPr>
          <p:cNvPr name="TextBox 8" id="8"/>
          <p:cNvSpPr txBox="true"/>
          <p:nvPr/>
        </p:nvSpPr>
        <p:spPr>
          <a:xfrm rot="0">
            <a:off x="1938409" y="3551655"/>
            <a:ext cx="7205591" cy="3781425"/>
          </a:xfrm>
          <a:prstGeom prst="rect">
            <a:avLst/>
          </a:prstGeom>
        </p:spPr>
        <p:txBody>
          <a:bodyPr anchor="t" rtlCol="false" tIns="0" lIns="0" bIns="0" rIns="0">
            <a:spAutoFit/>
          </a:bodyPr>
          <a:lstStyle/>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Pengembangan nilai-nilai sosial</a:t>
            </a:r>
          </a:p>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Pendidikan Kewarganegaraan</a:t>
            </a:r>
          </a:p>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Pengenalan dan pemahaman lingkungan</a:t>
            </a:r>
          </a:p>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Pendidikan multikultural</a:t>
            </a:r>
          </a:p>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Pengembangan keterampilan berpikir kritis </a:t>
            </a:r>
          </a:p>
          <a:p>
            <a:pPr algn="l" marL="604523" indent="-302261" lvl="1">
              <a:lnSpc>
                <a:spcPts val="3360"/>
              </a:lnSpc>
              <a:buAutoNum type="arabicPeriod" startAt="1"/>
            </a:pPr>
            <a:r>
              <a:rPr lang="en-US" sz="2800" spc="42">
                <a:solidFill>
                  <a:srgbClr val="000000"/>
                </a:solidFill>
                <a:latin typeface="More Sugar"/>
                <a:ea typeface="More Sugar"/>
                <a:cs typeface="More Sugar"/>
                <a:sym typeface="More Sugar"/>
              </a:rPr>
              <a:t>Penggabungan istilah geografi, sejarah, dan ekonomi</a:t>
            </a:r>
          </a:p>
        </p:txBody>
      </p:sp>
      <p:sp>
        <p:nvSpPr>
          <p:cNvPr name="Freeform 9" id="9"/>
          <p:cNvSpPr/>
          <p:nvPr/>
        </p:nvSpPr>
        <p:spPr>
          <a:xfrm flipH="true" flipV="false" rot="0">
            <a:off x="255300" y="7771140"/>
            <a:ext cx="1212656" cy="2629065"/>
          </a:xfrm>
          <a:custGeom>
            <a:avLst/>
            <a:gdLst/>
            <a:ahLst/>
            <a:cxnLst/>
            <a:rect r="r" b="b" t="t" l="l"/>
            <a:pathLst>
              <a:path h="2629065" w="1212656">
                <a:moveTo>
                  <a:pt x="1212656" y="0"/>
                </a:moveTo>
                <a:lnTo>
                  <a:pt x="0" y="0"/>
                </a:lnTo>
                <a:lnTo>
                  <a:pt x="0" y="2629065"/>
                </a:lnTo>
                <a:lnTo>
                  <a:pt x="1212656" y="2629065"/>
                </a:lnTo>
                <a:lnTo>
                  <a:pt x="1212656"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2006061" y="454822"/>
            <a:ext cx="1619723" cy="1619723"/>
          </a:xfrm>
          <a:custGeom>
            <a:avLst/>
            <a:gdLst/>
            <a:ahLst/>
            <a:cxnLst/>
            <a:rect r="r" b="b" t="t" l="l"/>
            <a:pathLst>
              <a:path h="1619723" w="1619723">
                <a:moveTo>
                  <a:pt x="0" y="0"/>
                </a:moveTo>
                <a:lnTo>
                  <a:pt x="1619723" y="0"/>
                </a:lnTo>
                <a:lnTo>
                  <a:pt x="1619723" y="1619723"/>
                </a:lnTo>
                <a:lnTo>
                  <a:pt x="0" y="16197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DEE"/>
        </a:solidFill>
      </p:bgPr>
    </p:bg>
    <p:spTree>
      <p:nvGrpSpPr>
        <p:cNvPr id="1" name=""/>
        <p:cNvGrpSpPr/>
        <p:nvPr/>
      </p:nvGrpSpPr>
      <p:grpSpPr>
        <a:xfrm>
          <a:off x="0" y="0"/>
          <a:ext cx="0" cy="0"/>
          <a:chOff x="0" y="0"/>
          <a:chExt cx="0" cy="0"/>
        </a:xfrm>
      </p:grpSpPr>
      <p:sp>
        <p:nvSpPr>
          <p:cNvPr name="Freeform 2" id="2"/>
          <p:cNvSpPr/>
          <p:nvPr/>
        </p:nvSpPr>
        <p:spPr>
          <a:xfrm flipH="true" flipV="false" rot="0">
            <a:off x="-284125" y="9053263"/>
            <a:ext cx="18856250" cy="10319512"/>
          </a:xfrm>
          <a:custGeom>
            <a:avLst/>
            <a:gdLst/>
            <a:ahLst/>
            <a:cxnLst/>
            <a:rect r="r" b="b" t="t" l="l"/>
            <a:pathLst>
              <a:path h="10319512" w="18856250">
                <a:moveTo>
                  <a:pt x="18856250" y="0"/>
                </a:moveTo>
                <a:lnTo>
                  <a:pt x="0" y="0"/>
                </a:lnTo>
                <a:lnTo>
                  <a:pt x="0" y="10319511"/>
                </a:lnTo>
                <a:lnTo>
                  <a:pt x="18856250" y="10319511"/>
                </a:lnTo>
                <a:lnTo>
                  <a:pt x="1885625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92685" y="-903626"/>
            <a:ext cx="1008264" cy="4012993"/>
          </a:xfrm>
          <a:custGeom>
            <a:avLst/>
            <a:gdLst/>
            <a:ahLst/>
            <a:cxnLst/>
            <a:rect r="r" b="b" t="t" l="l"/>
            <a:pathLst>
              <a:path h="4012993" w="1008264">
                <a:moveTo>
                  <a:pt x="0" y="0"/>
                </a:moveTo>
                <a:lnTo>
                  <a:pt x="1008265" y="0"/>
                </a:lnTo>
                <a:lnTo>
                  <a:pt x="1008265" y="4012992"/>
                </a:lnTo>
                <a:lnTo>
                  <a:pt x="0" y="40129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675813" y="1102360"/>
            <a:ext cx="10936375" cy="972185"/>
          </a:xfrm>
          <a:prstGeom prst="rect">
            <a:avLst/>
          </a:prstGeom>
        </p:spPr>
        <p:txBody>
          <a:bodyPr anchor="t" rtlCol="false" tIns="0" lIns="0" bIns="0" rIns="0">
            <a:spAutoFit/>
          </a:bodyPr>
          <a:lstStyle/>
          <a:p>
            <a:pPr algn="ctr">
              <a:lnSpc>
                <a:spcPts val="7480"/>
              </a:lnSpc>
            </a:pPr>
            <a:r>
              <a:rPr lang="en-US" sz="6800">
                <a:solidFill>
                  <a:srgbClr val="6B271D"/>
                </a:solidFill>
                <a:latin typeface="More Sugar"/>
                <a:ea typeface="More Sugar"/>
                <a:cs typeface="More Sugar"/>
                <a:sym typeface="More Sugar"/>
              </a:rPr>
              <a:t>Manfaat Kurikulum IPS SD</a:t>
            </a:r>
          </a:p>
        </p:txBody>
      </p:sp>
      <p:grpSp>
        <p:nvGrpSpPr>
          <p:cNvPr name="Group 5" id="5"/>
          <p:cNvGrpSpPr/>
          <p:nvPr/>
        </p:nvGrpSpPr>
        <p:grpSpPr>
          <a:xfrm rot="0">
            <a:off x="2096250" y="2255368"/>
            <a:ext cx="4504009" cy="2888132"/>
            <a:chOff x="0" y="0"/>
            <a:chExt cx="1186241" cy="760660"/>
          </a:xfrm>
        </p:grpSpPr>
        <p:sp>
          <p:nvSpPr>
            <p:cNvPr name="Freeform 6" id="6"/>
            <p:cNvSpPr/>
            <p:nvPr/>
          </p:nvSpPr>
          <p:spPr>
            <a:xfrm flipH="false" flipV="false" rot="0">
              <a:off x="0" y="0"/>
              <a:ext cx="1186241" cy="760660"/>
            </a:xfrm>
            <a:custGeom>
              <a:avLst/>
              <a:gdLst/>
              <a:ahLst/>
              <a:cxnLst/>
              <a:rect r="r" b="b" t="t" l="l"/>
              <a:pathLst>
                <a:path h="760660" w="1186241">
                  <a:moveTo>
                    <a:pt x="51567" y="0"/>
                  </a:moveTo>
                  <a:lnTo>
                    <a:pt x="1134674" y="0"/>
                  </a:lnTo>
                  <a:cubicBezTo>
                    <a:pt x="1163154" y="0"/>
                    <a:pt x="1186241" y="23087"/>
                    <a:pt x="1186241" y="51567"/>
                  </a:cubicBezTo>
                  <a:lnTo>
                    <a:pt x="1186241" y="709093"/>
                  </a:lnTo>
                  <a:cubicBezTo>
                    <a:pt x="1186241" y="722770"/>
                    <a:pt x="1180808" y="735886"/>
                    <a:pt x="1171138" y="745557"/>
                  </a:cubicBezTo>
                  <a:cubicBezTo>
                    <a:pt x="1161467" y="755227"/>
                    <a:pt x="1148351" y="760660"/>
                    <a:pt x="1134674" y="760660"/>
                  </a:cubicBezTo>
                  <a:lnTo>
                    <a:pt x="51567" y="760660"/>
                  </a:lnTo>
                  <a:cubicBezTo>
                    <a:pt x="37890" y="760660"/>
                    <a:pt x="24774" y="755227"/>
                    <a:pt x="15104" y="745557"/>
                  </a:cubicBezTo>
                  <a:cubicBezTo>
                    <a:pt x="5433" y="735886"/>
                    <a:pt x="0" y="722770"/>
                    <a:pt x="0" y="709093"/>
                  </a:cubicBezTo>
                  <a:lnTo>
                    <a:pt x="0" y="51567"/>
                  </a:lnTo>
                  <a:cubicBezTo>
                    <a:pt x="0" y="37890"/>
                    <a:pt x="5433" y="24774"/>
                    <a:pt x="15104" y="15104"/>
                  </a:cubicBezTo>
                  <a:cubicBezTo>
                    <a:pt x="24774" y="5433"/>
                    <a:pt x="37890" y="0"/>
                    <a:pt x="51567" y="0"/>
                  </a:cubicBezTo>
                  <a:close/>
                </a:path>
              </a:pathLst>
            </a:custGeom>
            <a:solidFill>
              <a:srgbClr val="FFFFFF"/>
            </a:solidFill>
            <a:ln w="28575" cap="rnd">
              <a:solidFill>
                <a:srgbClr val="B43235"/>
              </a:solidFill>
              <a:prstDash val="solid"/>
              <a:round/>
            </a:ln>
          </p:spPr>
        </p:sp>
        <p:sp>
          <p:nvSpPr>
            <p:cNvPr name="TextBox 7" id="7"/>
            <p:cNvSpPr txBox="true"/>
            <p:nvPr/>
          </p:nvSpPr>
          <p:spPr>
            <a:xfrm>
              <a:off x="0" y="-28575"/>
              <a:ext cx="1186241" cy="789235"/>
            </a:xfrm>
            <a:prstGeom prst="rect">
              <a:avLst/>
            </a:prstGeom>
          </p:spPr>
          <p:txBody>
            <a:bodyPr anchor="ctr" rtlCol="false" tIns="50800" lIns="50800" bIns="50800" rIns="50800"/>
            <a:lstStyle/>
            <a:p>
              <a:pPr algn="ctr">
                <a:lnSpc>
                  <a:spcPts val="2639"/>
                </a:lnSpc>
              </a:pPr>
            </a:p>
          </p:txBody>
        </p:sp>
      </p:grpSp>
      <p:grpSp>
        <p:nvGrpSpPr>
          <p:cNvPr name="Group 8" id="8"/>
          <p:cNvGrpSpPr/>
          <p:nvPr/>
        </p:nvGrpSpPr>
        <p:grpSpPr>
          <a:xfrm rot="0">
            <a:off x="2096250" y="5362575"/>
            <a:ext cx="4500471" cy="2774455"/>
            <a:chOff x="0" y="0"/>
            <a:chExt cx="1185309" cy="730721"/>
          </a:xfrm>
        </p:grpSpPr>
        <p:sp>
          <p:nvSpPr>
            <p:cNvPr name="Freeform 9" id="9"/>
            <p:cNvSpPr/>
            <p:nvPr/>
          </p:nvSpPr>
          <p:spPr>
            <a:xfrm flipH="false" flipV="false" rot="0">
              <a:off x="0" y="0"/>
              <a:ext cx="1185309" cy="730721"/>
            </a:xfrm>
            <a:custGeom>
              <a:avLst/>
              <a:gdLst/>
              <a:ahLst/>
              <a:cxnLst/>
              <a:rect r="r" b="b" t="t" l="l"/>
              <a:pathLst>
                <a:path h="730721" w="1185309">
                  <a:moveTo>
                    <a:pt x="51607" y="0"/>
                  </a:moveTo>
                  <a:lnTo>
                    <a:pt x="1133702" y="0"/>
                  </a:lnTo>
                  <a:cubicBezTo>
                    <a:pt x="1147389" y="0"/>
                    <a:pt x="1160516" y="5437"/>
                    <a:pt x="1170194" y="15115"/>
                  </a:cubicBezTo>
                  <a:cubicBezTo>
                    <a:pt x="1179872" y="24794"/>
                    <a:pt x="1185309" y="37920"/>
                    <a:pt x="1185309" y="51607"/>
                  </a:cubicBezTo>
                  <a:lnTo>
                    <a:pt x="1185309" y="679113"/>
                  </a:lnTo>
                  <a:cubicBezTo>
                    <a:pt x="1185309" y="707615"/>
                    <a:pt x="1162204" y="730721"/>
                    <a:pt x="1133702" y="730721"/>
                  </a:cubicBezTo>
                  <a:lnTo>
                    <a:pt x="51607" y="730721"/>
                  </a:lnTo>
                  <a:cubicBezTo>
                    <a:pt x="23105" y="730721"/>
                    <a:pt x="0" y="707615"/>
                    <a:pt x="0" y="679113"/>
                  </a:cubicBezTo>
                  <a:lnTo>
                    <a:pt x="0" y="51607"/>
                  </a:lnTo>
                  <a:cubicBezTo>
                    <a:pt x="0" y="23105"/>
                    <a:pt x="23105" y="0"/>
                    <a:pt x="51607" y="0"/>
                  </a:cubicBezTo>
                  <a:close/>
                </a:path>
              </a:pathLst>
            </a:custGeom>
            <a:solidFill>
              <a:srgbClr val="FFFFFF"/>
            </a:solidFill>
            <a:ln w="28575" cap="rnd">
              <a:solidFill>
                <a:srgbClr val="B43235"/>
              </a:solidFill>
              <a:prstDash val="solid"/>
              <a:round/>
            </a:ln>
          </p:spPr>
        </p:sp>
        <p:sp>
          <p:nvSpPr>
            <p:cNvPr name="TextBox 10" id="10"/>
            <p:cNvSpPr txBox="true"/>
            <p:nvPr/>
          </p:nvSpPr>
          <p:spPr>
            <a:xfrm>
              <a:off x="0" y="-28575"/>
              <a:ext cx="1185309" cy="759296"/>
            </a:xfrm>
            <a:prstGeom prst="rect">
              <a:avLst/>
            </a:prstGeom>
          </p:spPr>
          <p:txBody>
            <a:bodyPr anchor="ctr" rtlCol="false" tIns="50800" lIns="50800" bIns="50800" rIns="50800"/>
            <a:lstStyle/>
            <a:p>
              <a:pPr algn="ctr">
                <a:lnSpc>
                  <a:spcPts val="2639"/>
                </a:lnSpc>
              </a:pPr>
            </a:p>
          </p:txBody>
        </p:sp>
      </p:grpSp>
      <p:grpSp>
        <p:nvGrpSpPr>
          <p:cNvPr name="Group 11" id="11"/>
          <p:cNvGrpSpPr/>
          <p:nvPr/>
        </p:nvGrpSpPr>
        <p:grpSpPr>
          <a:xfrm rot="0">
            <a:off x="6893765" y="2255368"/>
            <a:ext cx="4500471" cy="2888132"/>
            <a:chOff x="0" y="0"/>
            <a:chExt cx="1185309" cy="760660"/>
          </a:xfrm>
        </p:grpSpPr>
        <p:sp>
          <p:nvSpPr>
            <p:cNvPr name="Freeform 12" id="12"/>
            <p:cNvSpPr/>
            <p:nvPr/>
          </p:nvSpPr>
          <p:spPr>
            <a:xfrm flipH="false" flipV="false" rot="0">
              <a:off x="0" y="0"/>
              <a:ext cx="1185309" cy="760660"/>
            </a:xfrm>
            <a:custGeom>
              <a:avLst/>
              <a:gdLst/>
              <a:ahLst/>
              <a:cxnLst/>
              <a:rect r="r" b="b" t="t" l="l"/>
              <a:pathLst>
                <a:path h="760660" w="1185309">
                  <a:moveTo>
                    <a:pt x="51607" y="0"/>
                  </a:moveTo>
                  <a:lnTo>
                    <a:pt x="1133702" y="0"/>
                  </a:lnTo>
                  <a:cubicBezTo>
                    <a:pt x="1147389" y="0"/>
                    <a:pt x="1160516" y="5437"/>
                    <a:pt x="1170194" y="15115"/>
                  </a:cubicBezTo>
                  <a:cubicBezTo>
                    <a:pt x="1179872" y="24794"/>
                    <a:pt x="1185309" y="37920"/>
                    <a:pt x="1185309" y="51607"/>
                  </a:cubicBezTo>
                  <a:lnTo>
                    <a:pt x="1185309" y="709053"/>
                  </a:lnTo>
                  <a:cubicBezTo>
                    <a:pt x="1185309" y="737555"/>
                    <a:pt x="1162204" y="760660"/>
                    <a:pt x="1133702" y="760660"/>
                  </a:cubicBezTo>
                  <a:lnTo>
                    <a:pt x="51607" y="760660"/>
                  </a:lnTo>
                  <a:cubicBezTo>
                    <a:pt x="37920" y="760660"/>
                    <a:pt x="24794" y="755223"/>
                    <a:pt x="15115" y="745545"/>
                  </a:cubicBezTo>
                  <a:cubicBezTo>
                    <a:pt x="5437" y="735867"/>
                    <a:pt x="0" y="722740"/>
                    <a:pt x="0" y="709053"/>
                  </a:cubicBezTo>
                  <a:lnTo>
                    <a:pt x="0" y="51607"/>
                  </a:lnTo>
                  <a:cubicBezTo>
                    <a:pt x="0" y="23105"/>
                    <a:pt x="23105" y="0"/>
                    <a:pt x="51607" y="0"/>
                  </a:cubicBezTo>
                  <a:close/>
                </a:path>
              </a:pathLst>
            </a:custGeom>
            <a:solidFill>
              <a:srgbClr val="FFFFFF"/>
            </a:solidFill>
            <a:ln w="28575" cap="rnd">
              <a:solidFill>
                <a:srgbClr val="B43235"/>
              </a:solidFill>
              <a:prstDash val="solid"/>
              <a:round/>
            </a:ln>
          </p:spPr>
        </p:sp>
        <p:sp>
          <p:nvSpPr>
            <p:cNvPr name="TextBox 13" id="13"/>
            <p:cNvSpPr txBox="true"/>
            <p:nvPr/>
          </p:nvSpPr>
          <p:spPr>
            <a:xfrm>
              <a:off x="0" y="-28575"/>
              <a:ext cx="1185309" cy="789235"/>
            </a:xfrm>
            <a:prstGeom prst="rect">
              <a:avLst/>
            </a:prstGeom>
          </p:spPr>
          <p:txBody>
            <a:bodyPr anchor="ctr" rtlCol="false" tIns="50800" lIns="50800" bIns="50800" rIns="50800"/>
            <a:lstStyle/>
            <a:p>
              <a:pPr algn="ctr">
                <a:lnSpc>
                  <a:spcPts val="2639"/>
                </a:lnSpc>
              </a:pPr>
            </a:p>
          </p:txBody>
        </p:sp>
      </p:grpSp>
      <p:sp>
        <p:nvSpPr>
          <p:cNvPr name="TextBox 14" id="14"/>
          <p:cNvSpPr txBox="true"/>
          <p:nvPr/>
        </p:nvSpPr>
        <p:spPr>
          <a:xfrm rot="0">
            <a:off x="2261065" y="3215708"/>
            <a:ext cx="4270750" cy="1425466"/>
          </a:xfrm>
          <a:prstGeom prst="rect">
            <a:avLst/>
          </a:prstGeom>
        </p:spPr>
        <p:txBody>
          <a:bodyPr anchor="t" rtlCol="false" tIns="0" lIns="0" bIns="0" rIns="0">
            <a:spAutoFit/>
          </a:bodyPr>
          <a:lstStyle/>
          <a:p>
            <a:pPr algn="ctr">
              <a:lnSpc>
                <a:spcPts val="2837"/>
              </a:lnSpc>
            </a:pPr>
            <a:r>
              <a:rPr lang="en-US" sz="2364" spc="35">
                <a:solidFill>
                  <a:srgbClr val="B43235"/>
                </a:solidFill>
                <a:latin typeface="More Sugar"/>
                <a:ea typeface="More Sugar"/>
                <a:cs typeface="More Sugar"/>
                <a:sym typeface="More Sugar"/>
              </a:rPr>
              <a:t>PENGENALAN LINGKUNGAN SOSIAL  KEHIDUPAN NYATA.</a:t>
            </a:r>
          </a:p>
          <a:p>
            <a:pPr algn="ctr">
              <a:lnSpc>
                <a:spcPts val="2837"/>
              </a:lnSpc>
            </a:pPr>
          </a:p>
        </p:txBody>
      </p:sp>
      <p:sp>
        <p:nvSpPr>
          <p:cNvPr name="Freeform 15" id="15"/>
          <p:cNvSpPr/>
          <p:nvPr/>
        </p:nvSpPr>
        <p:spPr>
          <a:xfrm flipH="false" flipV="false" rot="0">
            <a:off x="-553267" y="5362575"/>
            <a:ext cx="3801939" cy="6540970"/>
          </a:xfrm>
          <a:custGeom>
            <a:avLst/>
            <a:gdLst/>
            <a:ahLst/>
            <a:cxnLst/>
            <a:rect r="r" b="b" t="t" l="l"/>
            <a:pathLst>
              <a:path h="6540970" w="3801939">
                <a:moveTo>
                  <a:pt x="0" y="0"/>
                </a:moveTo>
                <a:lnTo>
                  <a:pt x="3801939" y="0"/>
                </a:lnTo>
                <a:lnTo>
                  <a:pt x="3801939" y="6540970"/>
                </a:lnTo>
                <a:lnTo>
                  <a:pt x="0" y="65409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2680799" y="6262045"/>
            <a:ext cx="3331371" cy="1533868"/>
          </a:xfrm>
          <a:prstGeom prst="rect">
            <a:avLst/>
          </a:prstGeom>
        </p:spPr>
        <p:txBody>
          <a:bodyPr anchor="t" rtlCol="false" tIns="0" lIns="0" bIns="0" rIns="0">
            <a:spAutoFit/>
          </a:bodyPr>
          <a:lstStyle/>
          <a:p>
            <a:pPr algn="ctr">
              <a:lnSpc>
                <a:spcPts val="3055"/>
              </a:lnSpc>
            </a:pPr>
            <a:r>
              <a:rPr lang="en-US" sz="2546" spc="38">
                <a:solidFill>
                  <a:srgbClr val="B43235"/>
                </a:solidFill>
                <a:latin typeface="More Sugar"/>
                <a:ea typeface="More Sugar"/>
                <a:cs typeface="More Sugar"/>
                <a:sym typeface="More Sugar"/>
              </a:rPr>
              <a:t>PEMAHAMAN SEJARAH DAN GEOGRAFI.</a:t>
            </a:r>
          </a:p>
          <a:p>
            <a:pPr algn="ctr">
              <a:lnSpc>
                <a:spcPts val="3055"/>
              </a:lnSpc>
            </a:pPr>
          </a:p>
        </p:txBody>
      </p:sp>
      <p:sp>
        <p:nvSpPr>
          <p:cNvPr name="TextBox 17" id="17"/>
          <p:cNvSpPr txBox="true"/>
          <p:nvPr/>
        </p:nvSpPr>
        <p:spPr>
          <a:xfrm rot="0">
            <a:off x="7281051" y="3060791"/>
            <a:ext cx="3795237" cy="1973308"/>
          </a:xfrm>
          <a:prstGeom prst="rect">
            <a:avLst/>
          </a:prstGeom>
        </p:spPr>
        <p:txBody>
          <a:bodyPr anchor="t" rtlCol="false" tIns="0" lIns="0" bIns="0" rIns="0">
            <a:spAutoFit/>
          </a:bodyPr>
          <a:lstStyle/>
          <a:p>
            <a:pPr algn="ctr">
              <a:lnSpc>
                <a:spcPts val="2636"/>
              </a:lnSpc>
            </a:pPr>
            <a:r>
              <a:rPr lang="en-US" sz="2197" spc="32">
                <a:solidFill>
                  <a:srgbClr val="B43235"/>
                </a:solidFill>
                <a:latin typeface="More Sugar"/>
                <a:ea typeface="More Sugar"/>
                <a:cs typeface="More Sugar"/>
                <a:sym typeface="More Sugar"/>
              </a:rPr>
              <a:t>Pengembangan </a:t>
            </a:r>
            <a:r>
              <a:rPr lang="en-US" sz="2197" spc="32">
                <a:solidFill>
                  <a:srgbClr val="B43235"/>
                </a:solidFill>
                <a:latin typeface="More Sugar"/>
                <a:ea typeface="More Sugar"/>
                <a:cs typeface="More Sugar"/>
                <a:sym typeface="More Sugar"/>
              </a:rPr>
              <a:t>KETERAMPILAN SOSIAL: KOMUNIKASI, KERJA SAMA, TOLERANSI.</a:t>
            </a:r>
          </a:p>
          <a:p>
            <a:pPr algn="ctr">
              <a:lnSpc>
                <a:spcPts val="2636"/>
              </a:lnSpc>
            </a:pPr>
          </a:p>
          <a:p>
            <a:pPr algn="ctr">
              <a:lnSpc>
                <a:spcPts val="2636"/>
              </a:lnSpc>
            </a:pPr>
          </a:p>
        </p:txBody>
      </p:sp>
      <p:sp>
        <p:nvSpPr>
          <p:cNvPr name="Freeform 18" id="18"/>
          <p:cNvSpPr/>
          <p:nvPr/>
        </p:nvSpPr>
        <p:spPr>
          <a:xfrm flipH="false" flipV="false" rot="0">
            <a:off x="16187883" y="454822"/>
            <a:ext cx="1619723" cy="1619723"/>
          </a:xfrm>
          <a:custGeom>
            <a:avLst/>
            <a:gdLst/>
            <a:ahLst/>
            <a:cxnLst/>
            <a:rect r="r" b="b" t="t" l="l"/>
            <a:pathLst>
              <a:path h="1619723" w="1619723">
                <a:moveTo>
                  <a:pt x="0" y="0"/>
                </a:moveTo>
                <a:lnTo>
                  <a:pt x="1619724" y="0"/>
                </a:lnTo>
                <a:lnTo>
                  <a:pt x="1619724" y="1619723"/>
                </a:lnTo>
                <a:lnTo>
                  <a:pt x="0" y="16197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15553201" y="7934202"/>
            <a:ext cx="1706099" cy="2459242"/>
          </a:xfrm>
          <a:custGeom>
            <a:avLst/>
            <a:gdLst/>
            <a:ahLst/>
            <a:cxnLst/>
            <a:rect r="r" b="b" t="t" l="l"/>
            <a:pathLst>
              <a:path h="2459242" w="1706099">
                <a:moveTo>
                  <a:pt x="0" y="0"/>
                </a:moveTo>
                <a:lnTo>
                  <a:pt x="1706099" y="0"/>
                </a:lnTo>
                <a:lnTo>
                  <a:pt x="1706099" y="2459242"/>
                </a:lnTo>
                <a:lnTo>
                  <a:pt x="0" y="2459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0">
            <a:off x="6893765" y="5362575"/>
            <a:ext cx="4500471" cy="2888132"/>
            <a:chOff x="0" y="0"/>
            <a:chExt cx="1185309" cy="760660"/>
          </a:xfrm>
        </p:grpSpPr>
        <p:sp>
          <p:nvSpPr>
            <p:cNvPr name="Freeform 21" id="21"/>
            <p:cNvSpPr/>
            <p:nvPr/>
          </p:nvSpPr>
          <p:spPr>
            <a:xfrm flipH="false" flipV="false" rot="0">
              <a:off x="0" y="0"/>
              <a:ext cx="1185309" cy="760660"/>
            </a:xfrm>
            <a:custGeom>
              <a:avLst/>
              <a:gdLst/>
              <a:ahLst/>
              <a:cxnLst/>
              <a:rect r="r" b="b" t="t" l="l"/>
              <a:pathLst>
                <a:path h="760660" w="1185309">
                  <a:moveTo>
                    <a:pt x="51607" y="0"/>
                  </a:moveTo>
                  <a:lnTo>
                    <a:pt x="1133702" y="0"/>
                  </a:lnTo>
                  <a:cubicBezTo>
                    <a:pt x="1147389" y="0"/>
                    <a:pt x="1160516" y="5437"/>
                    <a:pt x="1170194" y="15115"/>
                  </a:cubicBezTo>
                  <a:cubicBezTo>
                    <a:pt x="1179872" y="24794"/>
                    <a:pt x="1185309" y="37920"/>
                    <a:pt x="1185309" y="51607"/>
                  </a:cubicBezTo>
                  <a:lnTo>
                    <a:pt x="1185309" y="709053"/>
                  </a:lnTo>
                  <a:cubicBezTo>
                    <a:pt x="1185309" y="737555"/>
                    <a:pt x="1162204" y="760660"/>
                    <a:pt x="1133702" y="760660"/>
                  </a:cubicBezTo>
                  <a:lnTo>
                    <a:pt x="51607" y="760660"/>
                  </a:lnTo>
                  <a:cubicBezTo>
                    <a:pt x="37920" y="760660"/>
                    <a:pt x="24794" y="755223"/>
                    <a:pt x="15115" y="745545"/>
                  </a:cubicBezTo>
                  <a:cubicBezTo>
                    <a:pt x="5437" y="735867"/>
                    <a:pt x="0" y="722740"/>
                    <a:pt x="0" y="709053"/>
                  </a:cubicBezTo>
                  <a:lnTo>
                    <a:pt x="0" y="51607"/>
                  </a:lnTo>
                  <a:cubicBezTo>
                    <a:pt x="0" y="23105"/>
                    <a:pt x="23105" y="0"/>
                    <a:pt x="51607" y="0"/>
                  </a:cubicBezTo>
                  <a:close/>
                </a:path>
              </a:pathLst>
            </a:custGeom>
            <a:solidFill>
              <a:srgbClr val="FFFFFF"/>
            </a:solidFill>
            <a:ln w="28575" cap="rnd">
              <a:solidFill>
                <a:srgbClr val="B43235"/>
              </a:solidFill>
              <a:prstDash val="solid"/>
              <a:round/>
            </a:ln>
          </p:spPr>
        </p:sp>
        <p:sp>
          <p:nvSpPr>
            <p:cNvPr name="TextBox 22" id="22"/>
            <p:cNvSpPr txBox="true"/>
            <p:nvPr/>
          </p:nvSpPr>
          <p:spPr>
            <a:xfrm>
              <a:off x="0" y="-28575"/>
              <a:ext cx="1185309" cy="789235"/>
            </a:xfrm>
            <a:prstGeom prst="rect">
              <a:avLst/>
            </a:prstGeom>
          </p:spPr>
          <p:txBody>
            <a:bodyPr anchor="ctr" rtlCol="false" tIns="50800" lIns="50800" bIns="50800" rIns="50800"/>
            <a:lstStyle/>
            <a:p>
              <a:pPr algn="ctr">
                <a:lnSpc>
                  <a:spcPts val="2639"/>
                </a:lnSpc>
              </a:pPr>
            </a:p>
          </p:txBody>
        </p:sp>
      </p:grpSp>
      <p:sp>
        <p:nvSpPr>
          <p:cNvPr name="TextBox 23" id="23"/>
          <p:cNvSpPr txBox="true"/>
          <p:nvPr/>
        </p:nvSpPr>
        <p:spPr>
          <a:xfrm rot="0">
            <a:off x="7462267" y="6175952"/>
            <a:ext cx="3432805" cy="1835334"/>
          </a:xfrm>
          <a:prstGeom prst="rect">
            <a:avLst/>
          </a:prstGeom>
        </p:spPr>
        <p:txBody>
          <a:bodyPr anchor="t" rtlCol="false" tIns="0" lIns="0" bIns="0" rIns="0">
            <a:spAutoFit/>
          </a:bodyPr>
          <a:lstStyle/>
          <a:p>
            <a:pPr algn="ctr">
              <a:lnSpc>
                <a:spcPts val="2927"/>
              </a:lnSpc>
            </a:pPr>
            <a:r>
              <a:rPr lang="en-US" sz="2439" spc="36">
                <a:solidFill>
                  <a:srgbClr val="B43235"/>
                </a:solidFill>
                <a:latin typeface="More Sugar"/>
                <a:ea typeface="More Sugar"/>
                <a:cs typeface="More Sugar"/>
                <a:sym typeface="More Sugar"/>
              </a:rPr>
              <a:t>PENGEMBANGAN PEMIKIRAN KRITIS DAN KREATIF.</a:t>
            </a:r>
          </a:p>
          <a:p>
            <a:pPr algn="ctr">
              <a:lnSpc>
                <a:spcPts val="2927"/>
              </a:lnSpc>
            </a:pPr>
          </a:p>
          <a:p>
            <a:pPr algn="ctr">
              <a:lnSpc>
                <a:spcPts val="2927"/>
              </a:lnSpc>
            </a:pPr>
          </a:p>
        </p:txBody>
      </p:sp>
      <p:grpSp>
        <p:nvGrpSpPr>
          <p:cNvPr name="Group 24" id="24"/>
          <p:cNvGrpSpPr/>
          <p:nvPr/>
        </p:nvGrpSpPr>
        <p:grpSpPr>
          <a:xfrm rot="0">
            <a:off x="11757080" y="2274494"/>
            <a:ext cx="4500471" cy="2888132"/>
            <a:chOff x="0" y="0"/>
            <a:chExt cx="1185309" cy="760660"/>
          </a:xfrm>
        </p:grpSpPr>
        <p:sp>
          <p:nvSpPr>
            <p:cNvPr name="Freeform 25" id="25"/>
            <p:cNvSpPr/>
            <p:nvPr/>
          </p:nvSpPr>
          <p:spPr>
            <a:xfrm flipH="false" flipV="false" rot="0">
              <a:off x="0" y="0"/>
              <a:ext cx="1185309" cy="760660"/>
            </a:xfrm>
            <a:custGeom>
              <a:avLst/>
              <a:gdLst/>
              <a:ahLst/>
              <a:cxnLst/>
              <a:rect r="r" b="b" t="t" l="l"/>
              <a:pathLst>
                <a:path h="760660" w="1185309">
                  <a:moveTo>
                    <a:pt x="51607" y="0"/>
                  </a:moveTo>
                  <a:lnTo>
                    <a:pt x="1133702" y="0"/>
                  </a:lnTo>
                  <a:cubicBezTo>
                    <a:pt x="1147389" y="0"/>
                    <a:pt x="1160516" y="5437"/>
                    <a:pt x="1170194" y="15115"/>
                  </a:cubicBezTo>
                  <a:cubicBezTo>
                    <a:pt x="1179872" y="24794"/>
                    <a:pt x="1185309" y="37920"/>
                    <a:pt x="1185309" y="51607"/>
                  </a:cubicBezTo>
                  <a:lnTo>
                    <a:pt x="1185309" y="709053"/>
                  </a:lnTo>
                  <a:cubicBezTo>
                    <a:pt x="1185309" y="737555"/>
                    <a:pt x="1162204" y="760660"/>
                    <a:pt x="1133702" y="760660"/>
                  </a:cubicBezTo>
                  <a:lnTo>
                    <a:pt x="51607" y="760660"/>
                  </a:lnTo>
                  <a:cubicBezTo>
                    <a:pt x="37920" y="760660"/>
                    <a:pt x="24794" y="755223"/>
                    <a:pt x="15115" y="745545"/>
                  </a:cubicBezTo>
                  <a:cubicBezTo>
                    <a:pt x="5437" y="735867"/>
                    <a:pt x="0" y="722740"/>
                    <a:pt x="0" y="709053"/>
                  </a:cubicBezTo>
                  <a:lnTo>
                    <a:pt x="0" y="51607"/>
                  </a:lnTo>
                  <a:cubicBezTo>
                    <a:pt x="0" y="23105"/>
                    <a:pt x="23105" y="0"/>
                    <a:pt x="51607" y="0"/>
                  </a:cubicBezTo>
                  <a:close/>
                </a:path>
              </a:pathLst>
            </a:custGeom>
            <a:solidFill>
              <a:srgbClr val="FFFFFF"/>
            </a:solidFill>
            <a:ln w="28575" cap="rnd">
              <a:solidFill>
                <a:srgbClr val="B43235"/>
              </a:solidFill>
              <a:prstDash val="solid"/>
              <a:round/>
            </a:ln>
          </p:spPr>
        </p:sp>
        <p:sp>
          <p:nvSpPr>
            <p:cNvPr name="TextBox 26" id="26"/>
            <p:cNvSpPr txBox="true"/>
            <p:nvPr/>
          </p:nvSpPr>
          <p:spPr>
            <a:xfrm>
              <a:off x="0" y="-28575"/>
              <a:ext cx="1185309" cy="789235"/>
            </a:xfrm>
            <a:prstGeom prst="rect">
              <a:avLst/>
            </a:prstGeom>
          </p:spPr>
          <p:txBody>
            <a:bodyPr anchor="ctr" rtlCol="false" tIns="50800" lIns="50800" bIns="50800" rIns="50800"/>
            <a:lstStyle/>
            <a:p>
              <a:pPr algn="ctr">
                <a:lnSpc>
                  <a:spcPts val="2639"/>
                </a:lnSpc>
              </a:pPr>
            </a:p>
          </p:txBody>
        </p:sp>
      </p:grpSp>
      <p:grpSp>
        <p:nvGrpSpPr>
          <p:cNvPr name="Group 27" id="27"/>
          <p:cNvGrpSpPr/>
          <p:nvPr/>
        </p:nvGrpSpPr>
        <p:grpSpPr>
          <a:xfrm rot="0">
            <a:off x="11687413" y="5362575"/>
            <a:ext cx="4500471" cy="2888132"/>
            <a:chOff x="0" y="0"/>
            <a:chExt cx="1185309" cy="760660"/>
          </a:xfrm>
        </p:grpSpPr>
        <p:sp>
          <p:nvSpPr>
            <p:cNvPr name="Freeform 28" id="28"/>
            <p:cNvSpPr/>
            <p:nvPr/>
          </p:nvSpPr>
          <p:spPr>
            <a:xfrm flipH="false" flipV="false" rot="0">
              <a:off x="0" y="0"/>
              <a:ext cx="1185309" cy="760660"/>
            </a:xfrm>
            <a:custGeom>
              <a:avLst/>
              <a:gdLst/>
              <a:ahLst/>
              <a:cxnLst/>
              <a:rect r="r" b="b" t="t" l="l"/>
              <a:pathLst>
                <a:path h="760660" w="1185309">
                  <a:moveTo>
                    <a:pt x="51607" y="0"/>
                  </a:moveTo>
                  <a:lnTo>
                    <a:pt x="1133702" y="0"/>
                  </a:lnTo>
                  <a:cubicBezTo>
                    <a:pt x="1147389" y="0"/>
                    <a:pt x="1160516" y="5437"/>
                    <a:pt x="1170194" y="15115"/>
                  </a:cubicBezTo>
                  <a:cubicBezTo>
                    <a:pt x="1179872" y="24794"/>
                    <a:pt x="1185309" y="37920"/>
                    <a:pt x="1185309" y="51607"/>
                  </a:cubicBezTo>
                  <a:lnTo>
                    <a:pt x="1185309" y="709053"/>
                  </a:lnTo>
                  <a:cubicBezTo>
                    <a:pt x="1185309" y="737555"/>
                    <a:pt x="1162204" y="760660"/>
                    <a:pt x="1133702" y="760660"/>
                  </a:cubicBezTo>
                  <a:lnTo>
                    <a:pt x="51607" y="760660"/>
                  </a:lnTo>
                  <a:cubicBezTo>
                    <a:pt x="37920" y="760660"/>
                    <a:pt x="24794" y="755223"/>
                    <a:pt x="15115" y="745545"/>
                  </a:cubicBezTo>
                  <a:cubicBezTo>
                    <a:pt x="5437" y="735867"/>
                    <a:pt x="0" y="722740"/>
                    <a:pt x="0" y="709053"/>
                  </a:cubicBezTo>
                  <a:lnTo>
                    <a:pt x="0" y="51607"/>
                  </a:lnTo>
                  <a:cubicBezTo>
                    <a:pt x="0" y="23105"/>
                    <a:pt x="23105" y="0"/>
                    <a:pt x="51607" y="0"/>
                  </a:cubicBezTo>
                  <a:close/>
                </a:path>
              </a:pathLst>
            </a:custGeom>
            <a:solidFill>
              <a:srgbClr val="FFFFFF"/>
            </a:solidFill>
            <a:ln w="28575" cap="rnd">
              <a:solidFill>
                <a:srgbClr val="B43235"/>
              </a:solidFill>
              <a:prstDash val="solid"/>
              <a:round/>
            </a:ln>
          </p:spPr>
        </p:sp>
        <p:sp>
          <p:nvSpPr>
            <p:cNvPr name="TextBox 29" id="29"/>
            <p:cNvSpPr txBox="true"/>
            <p:nvPr/>
          </p:nvSpPr>
          <p:spPr>
            <a:xfrm>
              <a:off x="0" y="-28575"/>
              <a:ext cx="1185309" cy="789235"/>
            </a:xfrm>
            <a:prstGeom prst="rect">
              <a:avLst/>
            </a:prstGeom>
          </p:spPr>
          <p:txBody>
            <a:bodyPr anchor="ctr" rtlCol="false" tIns="50800" lIns="50800" bIns="50800" rIns="50800"/>
            <a:lstStyle/>
            <a:p>
              <a:pPr algn="ctr">
                <a:lnSpc>
                  <a:spcPts val="2639"/>
                </a:lnSpc>
              </a:pPr>
            </a:p>
          </p:txBody>
        </p:sp>
      </p:grpSp>
      <p:sp>
        <p:nvSpPr>
          <p:cNvPr name="TextBox 30" id="30"/>
          <p:cNvSpPr txBox="true"/>
          <p:nvPr/>
        </p:nvSpPr>
        <p:spPr>
          <a:xfrm rot="0">
            <a:off x="12353285" y="3109366"/>
            <a:ext cx="3308060" cy="1315539"/>
          </a:xfrm>
          <a:prstGeom prst="rect">
            <a:avLst/>
          </a:prstGeom>
        </p:spPr>
        <p:txBody>
          <a:bodyPr anchor="t" rtlCol="false" tIns="0" lIns="0" bIns="0" rIns="0">
            <a:spAutoFit/>
          </a:bodyPr>
          <a:lstStyle/>
          <a:p>
            <a:pPr algn="ctr">
              <a:lnSpc>
                <a:spcPts val="2636"/>
              </a:lnSpc>
            </a:pPr>
            <a:r>
              <a:rPr lang="en-US" sz="2197" spc="32">
                <a:solidFill>
                  <a:srgbClr val="B43235"/>
                </a:solidFill>
                <a:latin typeface="More Sugar"/>
                <a:ea typeface="More Sugar"/>
                <a:cs typeface="More Sugar"/>
                <a:sym typeface="More Sugar"/>
              </a:rPr>
              <a:t>PEMBENTUKAN KESADARAN KEWARGANEGARAAN.</a:t>
            </a:r>
          </a:p>
          <a:p>
            <a:pPr algn="ctr">
              <a:lnSpc>
                <a:spcPts val="2636"/>
              </a:lnSpc>
            </a:pPr>
          </a:p>
        </p:txBody>
      </p:sp>
      <p:sp>
        <p:nvSpPr>
          <p:cNvPr name="TextBox 31" id="31"/>
          <p:cNvSpPr txBox="true"/>
          <p:nvPr/>
        </p:nvSpPr>
        <p:spPr>
          <a:xfrm rot="0">
            <a:off x="12229546" y="6200851"/>
            <a:ext cx="3555539" cy="1445062"/>
          </a:xfrm>
          <a:prstGeom prst="rect">
            <a:avLst/>
          </a:prstGeom>
        </p:spPr>
        <p:txBody>
          <a:bodyPr anchor="t" rtlCol="false" tIns="0" lIns="0" bIns="0" rIns="0">
            <a:spAutoFit/>
          </a:bodyPr>
          <a:lstStyle/>
          <a:p>
            <a:pPr algn="ctr">
              <a:lnSpc>
                <a:spcPts val="2896"/>
              </a:lnSpc>
            </a:pPr>
            <a:r>
              <a:rPr lang="en-US" sz="2413" spc="36">
                <a:solidFill>
                  <a:srgbClr val="B43235"/>
                </a:solidFill>
                <a:latin typeface="More Sugar"/>
                <a:ea typeface="More Sugar"/>
                <a:cs typeface="More Sugar"/>
                <a:sym typeface="More Sugar"/>
              </a:rPr>
              <a:t>PERSIAPAN MENGHADAPI KEHIDUPAN NYATA.</a:t>
            </a:r>
          </a:p>
          <a:p>
            <a:pPr algn="ctr">
              <a:lnSpc>
                <a:spcPts val="2896"/>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DAGQOyuwcrA</dc:identifier>
  <dcterms:modified xsi:type="dcterms:W3CDTF">2011-08-01T06:04:30Z</dcterms:modified>
  <cp:revision>1</cp:revision>
  <dc:title>Presentasi Prinsip dan Karakteristik Kurikulum Merdeka Merah Warna Warni Ilustrasi</dc:title>
</cp:coreProperties>
</file>