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70" r:id="rId9"/>
    <p:sldId id="271" r:id="rId10"/>
    <p:sldId id="269" r:id="rId11"/>
    <p:sldId id="272" r:id="rId12"/>
    <p:sldId id="262" r:id="rId13"/>
    <p:sldId id="273" r:id="rId14"/>
    <p:sldId id="274" r:id="rId15"/>
    <p:sldId id="275" r:id="rId16"/>
    <p:sldId id="276" r:id="rId17"/>
    <p:sldId id="277" r:id="rId18"/>
    <p:sldId id="278" r:id="rId19"/>
    <p:sldId id="263" r:id="rId20"/>
    <p:sldId id="279" r:id="rId21"/>
    <p:sldId id="280" r:id="rId22"/>
    <p:sldId id="264" r:id="rId23"/>
    <p:sldId id="265" r:id="rId24"/>
    <p:sldId id="283" r:id="rId25"/>
    <p:sldId id="284" r:id="rId26"/>
    <p:sldId id="285" r:id="rId27"/>
    <p:sldId id="286" r:id="rId28"/>
    <p:sldId id="281" r:id="rId29"/>
    <p:sldId id="287" r:id="rId30"/>
    <p:sldId id="288" r:id="rId31"/>
    <p:sldId id="289" r:id="rId32"/>
    <p:sldId id="266" r:id="rId33"/>
    <p:sldId id="290" r:id="rId34"/>
    <p:sldId id="267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id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944"/>
  </p:normalViewPr>
  <p:slideViewPr>
    <p:cSldViewPr snapToGrid="0" showGuides="1">
      <p:cViewPr>
        <p:scale>
          <a:sx n="86" d="100"/>
          <a:sy n="86" d="100"/>
        </p:scale>
        <p:origin x="1056" y="288"/>
      </p:cViewPr>
      <p:guideLst>
        <p:guide orient="horz" pos="223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7C3E9AC-6035-AA6E-FDA2-663E5B54E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922898C3-2B44-FF5E-5795-F02EB73A6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CF5B2908-4A6C-5A4D-69EE-41EDCA66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5CA31F13-7DD7-933A-17A3-1A251930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5C1FD71-9ACA-147D-0B50-3CC60ADF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85483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2A46441-85FC-77FA-6244-FB6F7A3E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232EA97B-D50E-33B5-43D8-E718F991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37BD7BF0-B125-5FD3-63A9-8EAA13B4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4204725E-36A5-E6AB-B03B-15F7AAAF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6DEAAE9-134E-0FE2-DDE2-AE3D1027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0687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B56C823F-30FE-B661-26E3-1B2DEA51F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5E0CBCA7-C301-E710-3B58-2FDF8C803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77171E66-8273-7B23-15F8-9E3AC8A8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E0D4D873-0107-7670-DBF1-FD85504A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5D31B3F1-F0B7-157C-76A0-826B095F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8441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A775132-2F71-F723-6903-C2BB6D2A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F9547AC-DB43-905F-896C-0209E9A16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43B553D8-E3A1-3035-0DC4-60E03849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1EC4C767-AFD5-0703-C769-9C0F620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515E75A-B0AA-BC65-4322-106019C7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56914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6EAC7ED-D43E-A615-50BD-A1E1A5C8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33045FB1-9E6C-2922-E70E-F6770107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9E54A8F-7180-B893-D660-0850389D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5C1C1863-AA48-6FCB-49C4-4903E838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58234D24-5696-8D25-EF90-2CDBC16B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89331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DCD3469-0041-9A93-7A4F-3E55CADC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B0CCB9A3-A152-A627-1207-499A3074D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D0DD6ADF-EC67-7820-4D39-E84D96CF7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0874E8BB-2D1E-2FAB-DBE0-78CA9E14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B54640C8-0499-6FBB-27BA-2CDA3EDA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70ABAE5C-A7FE-5C9A-25A0-540C3980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3508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30AA015-5DD9-F7DE-7CBF-B009DF4A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9F9F0599-287F-8FF8-8D04-7FA374DF1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4931B8BA-E970-0AA4-E1F6-FC108CF3E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368F32DE-4E2A-B32B-574B-C077E4BC1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3A8D7DD5-027E-70B5-A799-57780CC24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DBD231B6-7A18-7F66-A9DE-E7FA4DD9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DBB6D122-A65E-CACA-14F0-4489824F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16B6298D-4F56-7FEC-1653-DBE05382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59946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08D0BDE-7275-89B3-6640-EB37174B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386D7D0E-C59A-C3CA-FBE9-B632167D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8BB87ED7-50A9-7142-840D-A6738755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7A0CD02C-00EB-3949-38D3-6B10C037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64095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7CA6E988-4E9D-9DE8-06BA-FEE0FE22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100E5D2B-27E9-B103-8725-E25B28EE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3B5EBBB7-A381-F3BA-4996-641C2310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419177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6D7E69D-5CF5-426D-18B5-B84BCAE8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150F756-616F-B9EA-23F3-EFD8770C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66D163B5-F956-A3FA-48D3-1E60D133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AE0EE0BB-B8BC-AD28-3C8C-48DCA012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01FBA92A-B1F6-FCCD-D207-F96904789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54375E86-3ABA-CEE9-1508-6D99DD32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64965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49329A5-FB2E-898B-9224-BDF7F965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896A848D-C40A-31BA-AEAA-39BBA2262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9E53BFA4-0FD4-1C89-DAE8-019B7AFA9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4DFCEACD-60C7-0E11-171C-10CFC3C5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09FCD86D-2027-3864-2895-E6BD1AC8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2A52F1A-E71E-C32A-0084-2B5D6575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51111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17679BD2-1B02-EBB9-8CA9-9BEC434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6900E9D9-394E-7869-109D-4D21B9897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8A5C19E5-8ED3-EDFF-5390-9A518AE67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06F0C-097A-8E43-8124-544FE21DE975}" type="datetimeFigureOut">
              <a:rPr lang="id-US" smtClean="0"/>
              <a:t>8/25/24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A815461-9A85-E997-FD18-C91FD7D5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DAD56EF-BEEE-CAD6-6584-650D93789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AAB6-FCD9-2149-B71A-959A2580C811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85192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2C08F77D-9E5F-BC57-85DD-544555791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9"/>
            <a:ext cx="12192000" cy="6858000"/>
          </a:xfrm>
          <a:prstGeom prst="rect">
            <a:avLst/>
          </a:prstGeom>
        </p:spPr>
      </p:pic>
      <p:sp>
        <p:nvSpPr>
          <p:cNvPr id="3" name="Subjudul 2">
            <a:extLst>
              <a:ext uri="{FF2B5EF4-FFF2-40B4-BE49-F238E27FC236}">
                <a16:creationId xmlns:a16="http://schemas.microsoft.com/office/drawing/2014/main" id="{AB6BD4D1-43DD-DFB7-E22A-A6DEC6915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265384"/>
          </a:xfrm>
          <a:solidFill>
            <a:schemeClr val="accent6">
              <a:lumMod val="20000"/>
              <a:lumOff val="80000"/>
              <a:alpha val="73310"/>
            </a:schemeClr>
          </a:solidFill>
        </p:spPr>
        <p:txBody>
          <a:bodyPr>
            <a:normAutofit/>
          </a:bodyPr>
          <a:lstStyle/>
          <a:p>
            <a:r>
              <a:rPr lang="id-ID" sz="36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CHAPTER 20 </a:t>
            </a:r>
          </a:p>
          <a:p>
            <a:r>
              <a:rPr lang="id-ID" sz="36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36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36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36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36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36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</a:p>
        </p:txBody>
      </p:sp>
      <p:sp>
        <p:nvSpPr>
          <p:cNvPr id="4" name="Judul 1">
            <a:extLst>
              <a:ext uri="{FF2B5EF4-FFF2-40B4-BE49-F238E27FC236}">
                <a16:creationId xmlns:a16="http://schemas.microsoft.com/office/drawing/2014/main" id="{F75F0DAC-9550-51ED-A423-E561618D8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7141"/>
            <a:ext cx="9144000" cy="1001859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id-US" dirty="0">
                <a:solidFill>
                  <a:schemeClr val="bg1"/>
                </a:solidFill>
                <a:latin typeface="Optima" panose="02000503060000020004" pitchFamily="2" charset="0"/>
              </a:rPr>
              <a:t>ORGANIC CHEMISTRY III</a:t>
            </a: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3E621F49-47FB-E60A-4FE7-F70BD7FA5BC8}"/>
              </a:ext>
            </a:extLst>
          </p:cNvPr>
          <p:cNvSpPr txBox="1"/>
          <p:nvPr/>
        </p:nvSpPr>
        <p:spPr>
          <a:xfrm>
            <a:off x="320038" y="6067158"/>
            <a:ext cx="1100445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FF0000"/>
                </a:solidFill>
                <a:effectLst/>
                <a:latin typeface="Mulish"/>
              </a:rPr>
              <a:t>FIGURE 20.1</a:t>
            </a:r>
            <a:r>
              <a:rPr lang="id-ID" sz="1800" b="1" dirty="0">
                <a:effectLst/>
                <a:latin typeface="Mulish"/>
              </a:rPr>
              <a:t> </a:t>
            </a:r>
            <a:r>
              <a:rPr lang="id-ID" sz="1800" b="1" dirty="0">
                <a:effectLst/>
                <a:latin typeface="IBMPlexSans"/>
              </a:rPr>
              <a:t>The </a:t>
            </a:r>
            <a:r>
              <a:rPr lang="id-ID" sz="1800" b="1" dirty="0" err="1">
                <a:effectLst/>
                <a:latin typeface="IBMPlexSans"/>
              </a:rPr>
              <a:t>burning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sensation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produced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by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touching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or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eating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chili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peppers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is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due</a:t>
            </a:r>
            <a:r>
              <a:rPr lang="id-ID" sz="1800" b="1" dirty="0">
                <a:effectLst/>
                <a:latin typeface="IBMPlexSans"/>
              </a:rPr>
              <a:t> to </a:t>
            </a:r>
            <a:r>
              <a:rPr lang="id-ID" sz="1800" b="1" dirty="0" err="1">
                <a:effectLst/>
                <a:latin typeface="IBMPlexSans"/>
              </a:rPr>
              <a:t>capsaicin</a:t>
            </a:r>
            <a:r>
              <a:rPr lang="id-ID" sz="1800" b="1" dirty="0">
                <a:effectLst/>
                <a:latin typeface="IBMPlexSans"/>
              </a:rPr>
              <a:t>, </a:t>
            </a:r>
            <a:r>
              <a:rPr lang="id-ID" sz="1800" b="1" dirty="0" err="1">
                <a:effectLst/>
                <a:latin typeface="IBMPlexSans"/>
              </a:rPr>
              <a:t>a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carboxylic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acid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derivative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called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amide</a:t>
            </a:r>
            <a:r>
              <a:rPr lang="id-ID" sz="1800" b="1" dirty="0">
                <a:effectLst/>
                <a:latin typeface="IBMPlexSans"/>
              </a:rPr>
              <a:t>. </a:t>
            </a:r>
            <a:r>
              <a:rPr lang="id-ID" sz="1800" dirty="0">
                <a:effectLst/>
                <a:latin typeface="IBMPlexSans"/>
              </a:rPr>
              <a:t>(</a:t>
            </a:r>
            <a:r>
              <a:rPr lang="id-ID" sz="1800" dirty="0" err="1">
                <a:effectLst/>
                <a:latin typeface="IBMPlexSans"/>
              </a:rPr>
              <a:t>credit</a:t>
            </a:r>
            <a:r>
              <a:rPr lang="id-ID" sz="1800" dirty="0">
                <a:effectLst/>
                <a:latin typeface="IBMPlexSans"/>
              </a:rPr>
              <a:t>: </a:t>
            </a:r>
            <a:r>
              <a:rPr lang="id-ID" sz="1800" dirty="0" err="1">
                <a:effectLst/>
                <a:latin typeface="IBMPlexSans"/>
              </a:rPr>
              <a:t>modification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of</a:t>
            </a:r>
            <a:r>
              <a:rPr lang="id-ID" sz="1800" dirty="0">
                <a:effectLst/>
                <a:latin typeface="IBMPlexSans"/>
              </a:rPr>
              <a:t> “</a:t>
            </a:r>
            <a:r>
              <a:rPr lang="id-ID" sz="1800" dirty="0" err="1">
                <a:effectLst/>
                <a:latin typeface="IBMPlexSans"/>
              </a:rPr>
              <a:t>Chillis</a:t>
            </a:r>
            <a:r>
              <a:rPr lang="id-ID" sz="1800" dirty="0">
                <a:effectLst/>
                <a:latin typeface="IBMPlexSans"/>
              </a:rPr>
              <a:t>” </a:t>
            </a:r>
            <a:r>
              <a:rPr lang="id-ID" sz="1800" dirty="0" err="1">
                <a:effectLst/>
                <a:latin typeface="IBMPlexSans"/>
              </a:rPr>
              <a:t>by</a:t>
            </a:r>
            <a:r>
              <a:rPr lang="id-ID" sz="1800" dirty="0">
                <a:effectLst/>
                <a:latin typeface="IBMPlexSans"/>
              </a:rPr>
              <a:t> Lucas </a:t>
            </a:r>
            <a:r>
              <a:rPr lang="id-ID" sz="1800" dirty="0" err="1">
                <a:effectLst/>
                <a:latin typeface="IBMPlexSans"/>
              </a:rPr>
              <a:t>Cobb</a:t>
            </a:r>
            <a:r>
              <a:rPr lang="id-ID" sz="1800" dirty="0">
                <a:effectLst/>
                <a:latin typeface="IBMPlexSans"/>
              </a:rPr>
              <a:t>/</a:t>
            </a:r>
            <a:r>
              <a:rPr lang="id-ID" sz="1800" dirty="0" err="1">
                <a:effectLst/>
                <a:latin typeface="IBMPlexSans"/>
              </a:rPr>
              <a:t>Flickr</a:t>
            </a:r>
            <a:r>
              <a:rPr lang="id-ID" sz="1800" dirty="0">
                <a:effectLst/>
                <a:latin typeface="IBMPlexSans"/>
              </a:rPr>
              <a:t>, CC BY 2.0) </a:t>
            </a:r>
            <a:endParaRPr lang="id-ID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71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9BD1248-90AB-6291-582A-93DEC68AA7FA}"/>
              </a:ext>
            </a:extLst>
          </p:cNvPr>
          <p:cNvSpPr txBox="1"/>
          <p:nvPr/>
        </p:nvSpPr>
        <p:spPr>
          <a:xfrm>
            <a:off x="1065627" y="434312"/>
            <a:ext cx="6098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RC≡N </a:t>
            </a:r>
            <a:endParaRPr lang="id-ID" sz="2200" b="1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21217C15-3A23-1637-1303-95507279A94D}"/>
              </a:ext>
            </a:extLst>
          </p:cNvPr>
          <p:cNvSpPr txBox="1"/>
          <p:nvPr/>
        </p:nvSpPr>
        <p:spPr>
          <a:xfrm>
            <a:off x="1093761" y="778470"/>
            <a:ext cx="92600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>
                <a:latin typeface="Optima" panose="02000503060000020004" pitchFamily="2" charset="0"/>
              </a:rPr>
              <a:t>-</a:t>
            </a:r>
            <a:r>
              <a:rPr lang="id-ID" sz="2200" dirty="0">
                <a:effectLst/>
                <a:latin typeface="Optima" panose="02000503060000020004" pitchFamily="2" charset="0"/>
              </a:rPr>
              <a:t>C≡N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called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Nitrile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Simple</a:t>
            </a:r>
            <a:r>
              <a:rPr lang="id-ID" sz="2200" dirty="0">
                <a:effectLst/>
                <a:latin typeface="Optima" panose="02000503060000020004" pitchFamily="2" charset="0"/>
              </a:rPr>
              <a:t> open-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suffix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alkane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numbered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C1.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58978DE7-7D68-EFA2-9E8C-C63F4A70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17" y="2173559"/>
            <a:ext cx="5787810" cy="1281864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533A8183-4B24-D77A-D512-6337B04E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353" y="3430880"/>
            <a:ext cx="8260121" cy="25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6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37F3C42B-1E0B-EF75-01EC-71602F139506}"/>
              </a:ext>
            </a:extLst>
          </p:cNvPr>
          <p:cNvSpPr txBox="1"/>
          <p:nvPr/>
        </p:nvSpPr>
        <p:spPr>
          <a:xfrm>
            <a:off x="1290710" y="478694"/>
            <a:ext cx="91334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If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prefix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cyano</a:t>
            </a:r>
            <a:r>
              <a:rPr lang="id-ID" sz="2200" dirty="0">
                <a:effectLst/>
                <a:latin typeface="Optima" panose="02000503060000020004" pitchFamily="2" charset="0"/>
              </a:rPr>
              <a:t>-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73A5D90B-4090-FCE9-5243-C721B7718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10"/>
          <a:stretch/>
        </p:blipFill>
        <p:spPr>
          <a:xfrm>
            <a:off x="2552851" y="1364567"/>
            <a:ext cx="7455042" cy="1139482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A984273F-0B8E-2C8D-01A1-1164716B3D68}"/>
              </a:ext>
            </a:extLst>
          </p:cNvPr>
          <p:cNvSpPr txBox="1"/>
          <p:nvPr/>
        </p:nvSpPr>
        <p:spPr>
          <a:xfrm>
            <a:off x="1290710" y="2651563"/>
            <a:ext cx="9020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20-1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000" dirty="0">
                <a:effectLst/>
                <a:latin typeface="Optima" panose="02000503060000020004" pitchFamily="2" charset="0"/>
              </a:rPr>
              <a:t> IUPAC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: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D06AD568-663D-9996-D595-1A6F537B5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023" y="3016204"/>
            <a:ext cx="8489856" cy="2171410"/>
          </a:xfrm>
          <a:prstGeom prst="rect">
            <a:avLst/>
          </a:prstGeom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id="{5D7FB1CB-91F9-3316-5489-65EF256E5043}"/>
              </a:ext>
            </a:extLst>
          </p:cNvPr>
          <p:cNvSpPr txBox="1"/>
          <p:nvPr/>
        </p:nvSpPr>
        <p:spPr>
          <a:xfrm>
            <a:off x="1290709" y="5314224"/>
            <a:ext cx="90209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20-2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Draw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IUPAC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names</a:t>
            </a:r>
            <a:r>
              <a:rPr lang="id-ID" sz="2000" dirty="0">
                <a:effectLst/>
                <a:latin typeface="Optima" panose="02000503060000020004" pitchFamily="2" charset="0"/>
              </a:rPr>
              <a:t>: </a:t>
            </a: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2,3-Dimethylhexanoic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                           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4-Methylpentanoic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(c) </a:t>
            </a:r>
            <a:r>
              <a:rPr lang="id-ID" sz="2000" dirty="0">
                <a:effectLst/>
                <a:latin typeface="Optima" panose="02000503060000020004" pitchFamily="2" charset="0"/>
              </a:rPr>
              <a:t>trans-1,2-Cyclobutanedicarboxylic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        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(d)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o-Hydroxybenzoic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e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(9Z,12Z)-9,12-Octadecadienoic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            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f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2-Pentenenitrile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8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836A8378-95CF-60E7-F687-6760540E4CD6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20.2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Structure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Properties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 </a:t>
            </a: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7F066654-D528-365D-1393-97739E3C76CE}"/>
              </a:ext>
            </a:extLst>
          </p:cNvPr>
          <p:cNvSpPr txBox="1"/>
          <p:nvPr/>
        </p:nvSpPr>
        <p:spPr>
          <a:xfrm>
            <a:off x="981221" y="2027094"/>
            <a:ext cx="34641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respects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. Like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i="1" dirty="0">
                <a:effectLst/>
                <a:latin typeface="Optima" panose="02000503060000020004" pitchFamily="2" charset="0"/>
              </a:rPr>
              <a:t>sp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-hybridized,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therefore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planar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approximately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120° (</a:t>
            </a:r>
            <a:r>
              <a:rPr lang="id-ID" sz="2200" b="1" dirty="0">
                <a:solidFill>
                  <a:srgbClr val="0077A0"/>
                </a:solidFill>
                <a:effectLst/>
                <a:latin typeface="Optima" panose="02000503060000020004" pitchFamily="2" charset="0"/>
              </a:rPr>
              <a:t>TABLE 20.2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0F7EBBE4-1178-131F-51BE-26FDA364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25" y="1108331"/>
            <a:ext cx="6147582" cy="540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538BA6F-CE48-A2ED-3E8C-D2E0C65FBFF5}"/>
              </a:ext>
            </a:extLst>
          </p:cNvPr>
          <p:cNvSpPr txBox="1"/>
          <p:nvPr/>
        </p:nvSpPr>
        <p:spPr>
          <a:xfrm>
            <a:off x="1220371" y="562097"/>
            <a:ext cx="99071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Like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hydrogen-bonding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dimers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together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hydrogen-bonding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noticeable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effect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boiling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points</a:t>
            </a:r>
            <a:r>
              <a:rPr lang="id-ID" sz="2200" dirty="0">
                <a:effectLst/>
                <a:latin typeface="Optima" panose="02000503060000020004" pitchFamily="2" charset="0"/>
              </a:rPr>
              <a:t>, making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boil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easily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boiling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point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117.9 °C, versus 78.3 °C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ethanol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even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C6FD0FCC-4759-3326-293C-E7635712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798" y="2938973"/>
            <a:ext cx="8590332" cy="27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9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1C62925-6B76-141A-B94B-EE5D991254BF}"/>
              </a:ext>
            </a:extLst>
          </p:cNvPr>
          <p:cNvSpPr txBox="1"/>
          <p:nvPr/>
        </p:nvSpPr>
        <p:spPr>
          <a:xfrm>
            <a:off x="973601" y="394287"/>
            <a:ext cx="10244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obvious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property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implied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i="1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0B540E5F-42AF-4FFC-BA3A-5B3007CE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38" y="1078227"/>
            <a:ext cx="6645666" cy="1777515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33174CDB-2E6B-C31C-C4D0-867BECB1D6A9}"/>
              </a:ext>
            </a:extLst>
          </p:cNvPr>
          <p:cNvSpPr txBox="1"/>
          <p:nvPr/>
        </p:nvSpPr>
        <p:spPr>
          <a:xfrm>
            <a:off x="1107244" y="2853771"/>
            <a:ext cx="99775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Like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Brønsted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Lowry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discussed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2.7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slightly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dilute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O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+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RCO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2–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extent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constant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i="1" dirty="0">
                <a:effectLst/>
                <a:latin typeface="Optima" panose="02000503060000020004" pitchFamily="2" charset="0"/>
              </a:rPr>
              <a:t>Ka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ADC2183A-EB9E-8F70-F0E2-0CCD17C3A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978" y="4046609"/>
            <a:ext cx="6042761" cy="24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725CD117-2D8E-E6D1-B642-1BA85CC4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131" y="373488"/>
            <a:ext cx="6471139" cy="62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30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EA0835D-AB54-FEA5-1F42-C65137CFA2C1}"/>
              </a:ext>
            </a:extLst>
          </p:cNvPr>
          <p:cNvSpPr txBox="1"/>
          <p:nvPr/>
        </p:nvSpPr>
        <p:spPr>
          <a:xfrm>
            <a:off x="1406769" y="623726"/>
            <a:ext cx="92706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weaker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mineral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nevertheless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phenols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i="1" dirty="0">
                <a:effectLst/>
                <a:latin typeface="Optima" panose="02000503060000020004" pitchFamily="2" charset="0"/>
              </a:rPr>
              <a:t>K</a:t>
            </a:r>
            <a:r>
              <a:rPr lang="id-ID" sz="2200" dirty="0">
                <a:effectLst/>
                <a:latin typeface="Optima" panose="02000503060000020004" pitchFamily="2" charset="0"/>
              </a:rPr>
              <a:t>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ethanol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approximately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10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–16</a:t>
            </a:r>
            <a:r>
              <a:rPr lang="id-ID" sz="2200" dirty="0">
                <a:effectLst/>
                <a:latin typeface="Optima" panose="02000503060000020004" pitchFamily="2" charset="0"/>
              </a:rPr>
              <a:t>, making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weaker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factor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10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11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B66BD85F-20F6-886E-A56B-B81675206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46" y="2217422"/>
            <a:ext cx="7768812" cy="2821775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272BE437-7975-F781-75A4-158C47110D10}"/>
              </a:ext>
            </a:extLst>
          </p:cNvPr>
          <p:cNvSpPr txBox="1"/>
          <p:nvPr/>
        </p:nvSpPr>
        <p:spPr>
          <a:xfrm>
            <a:off x="914398" y="5284817"/>
            <a:ext cx="1064924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Why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even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contain</a:t>
            </a:r>
            <a:r>
              <a:rPr lang="id-ID" sz="2000" dirty="0">
                <a:effectLst/>
                <a:latin typeface="Optima" panose="02000503060000020004" pitchFamily="2" charset="0"/>
              </a:rPr>
              <a:t> –OH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? An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dissociates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alkoxide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ion,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negative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charge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localized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single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electronegative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atom.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ion,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negative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charge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delocalized</a:t>
            </a:r>
            <a:r>
              <a:rPr lang="id-ID" sz="2000" dirty="0">
                <a:effectLst/>
                <a:latin typeface="Optima" panose="02000503060000020004" pitchFamily="2" charset="0"/>
              </a:rPr>
              <a:t> over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oxygen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atoms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20.2</a:t>
            </a:r>
            <a:r>
              <a:rPr lang="id-ID" sz="2000" dirty="0">
                <a:effectLst/>
                <a:latin typeface="Optima" panose="02000503060000020004" pitchFamily="2" charset="0"/>
              </a:rPr>
              <a:t>).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45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B415F79D-9CEF-DCEA-8F34-43C8D0553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56" y="56272"/>
            <a:ext cx="8690707" cy="6752492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61EE92B7-54F0-1D5E-7212-764391FA3580}"/>
              </a:ext>
            </a:extLst>
          </p:cNvPr>
          <p:cNvSpPr txBox="1"/>
          <p:nvPr/>
        </p:nvSpPr>
        <p:spPr>
          <a:xfrm>
            <a:off x="8497764" y="2489537"/>
            <a:ext cx="30573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20.2 </a:t>
            </a:r>
            <a:r>
              <a:rPr lang="id-ID" sz="1800" dirty="0">
                <a:effectLst/>
                <a:latin typeface="IBMPlexSans"/>
              </a:rPr>
              <a:t>An </a:t>
            </a:r>
            <a:r>
              <a:rPr lang="id-ID" sz="1800" dirty="0" err="1">
                <a:effectLst/>
                <a:latin typeface="IBMPlexSans"/>
              </a:rPr>
              <a:t>alkoxide</a:t>
            </a:r>
            <a:r>
              <a:rPr lang="id-ID" sz="1800" dirty="0">
                <a:effectLst/>
                <a:latin typeface="IBMPlexSans"/>
              </a:rPr>
              <a:t> ion has </a:t>
            </a:r>
            <a:r>
              <a:rPr lang="id-ID" sz="1800" dirty="0" err="1">
                <a:effectLst/>
                <a:latin typeface="IBMPlexSans"/>
              </a:rPr>
              <a:t>its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charge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localized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one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oxygen</a:t>
            </a:r>
            <a:r>
              <a:rPr lang="id-ID" sz="1800" dirty="0">
                <a:effectLst/>
                <a:latin typeface="IBMPlexSans"/>
              </a:rPr>
              <a:t> atom </a:t>
            </a:r>
            <a:r>
              <a:rPr lang="id-ID" sz="1800" dirty="0" err="1">
                <a:effectLst/>
                <a:latin typeface="IBMPlexSans"/>
              </a:rPr>
              <a:t>and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is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less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stable</a:t>
            </a:r>
            <a:r>
              <a:rPr lang="id-ID" sz="1800" dirty="0">
                <a:effectLst/>
                <a:latin typeface="IBMPlexSans"/>
              </a:rPr>
              <a:t>, </a:t>
            </a:r>
            <a:r>
              <a:rPr lang="id-ID" sz="1800" dirty="0" err="1">
                <a:effectLst/>
                <a:latin typeface="IBMPlexSans"/>
              </a:rPr>
              <a:t>while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carboxylate</a:t>
            </a:r>
            <a:r>
              <a:rPr lang="id-ID" sz="1800" dirty="0">
                <a:effectLst/>
                <a:latin typeface="IBMPlexSans"/>
              </a:rPr>
              <a:t> ion has the </a:t>
            </a:r>
            <a:r>
              <a:rPr lang="id-ID" sz="1800" dirty="0" err="1">
                <a:effectLst/>
                <a:latin typeface="IBMPlexSans"/>
              </a:rPr>
              <a:t>charge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spread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equally</a:t>
            </a:r>
            <a:r>
              <a:rPr lang="id-ID" sz="1800" dirty="0">
                <a:effectLst/>
                <a:latin typeface="IBMPlexSans"/>
              </a:rPr>
              <a:t> over </a:t>
            </a:r>
            <a:r>
              <a:rPr lang="id-ID" sz="1800" dirty="0" err="1">
                <a:effectLst/>
                <a:latin typeface="IBMPlexSans"/>
              </a:rPr>
              <a:t>both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oxygens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and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is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therefore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more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stable</a:t>
            </a:r>
            <a:r>
              <a:rPr lang="id-ID" sz="1800" dirty="0">
                <a:effectLst/>
                <a:latin typeface="IBMPlexSans"/>
              </a:rPr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4271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C3130FD-5854-EC80-4CD3-624D07506A52}"/>
              </a:ext>
            </a:extLst>
          </p:cNvPr>
          <p:cNvSpPr txBox="1"/>
          <p:nvPr/>
        </p:nvSpPr>
        <p:spPr>
          <a:xfrm>
            <a:off x="910883" y="489581"/>
            <a:ext cx="1046988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Experimental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evidence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oxygens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comes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X-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crystallographic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studies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sodium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oxygen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127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pm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length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midway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double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(120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pm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single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(134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pm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. An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electrostatic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potential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map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negative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charge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spread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over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oxygens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96A9E6FE-C673-8ADC-4FA7-812004BD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2330450"/>
            <a:ext cx="6108700" cy="2197100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EE7A4E42-B467-515D-B1F1-C9F4E84CA1F8}"/>
              </a:ext>
            </a:extLst>
          </p:cNvPr>
          <p:cNvSpPr txBox="1"/>
          <p:nvPr/>
        </p:nvSpPr>
        <p:spPr>
          <a:xfrm>
            <a:off x="1051559" y="4779685"/>
            <a:ext cx="103292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 20-3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Assume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naphthalene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want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separate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advantage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effect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separation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endParaRPr lang="id-ID" sz="2000" dirty="0">
              <a:latin typeface="Optima" panose="02000503060000020004" pitchFamily="2" charset="0"/>
            </a:endParaRPr>
          </a:p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 20-4 </a:t>
            </a:r>
          </a:p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The Ka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dichloroacetic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3.32 × 10–2.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Approximately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percentage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dissociated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0.10 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1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566B427A-6D4A-DB05-B68C-C3A445A9F5D4}"/>
              </a:ext>
            </a:extLst>
          </p:cNvPr>
          <p:cNvSpPr txBox="1"/>
          <p:nvPr/>
        </p:nvSpPr>
        <p:spPr>
          <a:xfrm>
            <a:off x="981221" y="490583"/>
            <a:ext cx="10230730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20.3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the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Henderson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–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Hasselbalch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Equation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2DDDF82C-35D0-02B3-839B-B7327F78EF3B}"/>
              </a:ext>
            </a:extLst>
          </p:cNvPr>
          <p:cNvSpPr txBox="1"/>
          <p:nvPr/>
        </p:nvSpPr>
        <p:spPr>
          <a:xfrm>
            <a:off x="1448972" y="1590578"/>
            <a:ext cx="9003324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entirely</a:t>
            </a:r>
            <a:r>
              <a:rPr lang="id-ID" sz="2200" dirty="0">
                <a:effectLst/>
                <a:latin typeface="Optima" panose="02000503060000020004" pitchFamily="2" charset="0"/>
              </a:rPr>
              <a:t> as RCOH.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entirely</a:t>
            </a:r>
            <a:r>
              <a:rPr lang="id-ID" sz="2200" dirty="0">
                <a:effectLst/>
                <a:latin typeface="Optima" panose="02000503060000020004" pitchFamily="2" charset="0"/>
              </a:rPr>
              <a:t> as RCO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2–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Inside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cells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instead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buffered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nearly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neutral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3.5–4.5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humans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referred to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physiological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cells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question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important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understanding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catalysts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. </a:t>
            </a:r>
            <a:endParaRPr lang="id-ID" sz="2200" b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6F47C7F-2700-FC6A-0088-CD4D7C235C1D}"/>
              </a:ext>
            </a:extLst>
          </p:cNvPr>
          <p:cNvSpPr txBox="1"/>
          <p:nvPr/>
        </p:nvSpPr>
        <p:spPr>
          <a:xfrm>
            <a:off x="1545101" y="1549012"/>
            <a:ext cx="90455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CHAPTER CONTENTS </a:t>
            </a:r>
            <a:endParaRPr lang="id-ID" sz="2400" dirty="0">
              <a:effectLst/>
              <a:latin typeface="Optima" panose="02000503060000020004" pitchFamily="2" charset="0"/>
            </a:endParaRPr>
          </a:p>
          <a:p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20.1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Naming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Nitriles</a:t>
            </a:r>
            <a:b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20.2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Structure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Properties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</a:t>
            </a:r>
            <a:b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20.3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the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Henderson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–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Hasselbalch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Equation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20.4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Substituent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Effects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on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Acidity</a:t>
            </a:r>
            <a:b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20.5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Preparing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</a:t>
            </a:r>
            <a:b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20.6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Acids: An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Overview</a:t>
            </a:r>
            <a:b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20.7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Nitriles</a:t>
            </a:r>
            <a:b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20.8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Spectroscopy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effectLst/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4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A2888B2-6F83-6AB3-2CCD-30958E4899F8}"/>
              </a:ext>
            </a:extLst>
          </p:cNvPr>
          <p:cNvSpPr txBox="1"/>
          <p:nvPr/>
        </p:nvSpPr>
        <p:spPr>
          <a:xfrm>
            <a:off x="1206303" y="605303"/>
            <a:ext cx="96117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If the pKa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medium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known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percentages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calculated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Henderson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Hasselbalch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equation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74697848-3106-A168-373A-F7462CF5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01" y="1915062"/>
            <a:ext cx="10169265" cy="45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18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D59D8382-5627-2731-04BB-D0DA7189C54E}"/>
              </a:ext>
            </a:extLst>
          </p:cNvPr>
          <p:cNvSpPr txBox="1"/>
          <p:nvPr/>
        </p:nvSpPr>
        <p:spPr>
          <a:xfrm>
            <a:off x="1135965" y="372683"/>
            <a:ext cx="97805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Henderson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Hasselbalch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let’s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species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0.0010 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= 7.3.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According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Table 20-3, the pKa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4.76.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Henderson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Hasselbalch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BDA03507-AF47-AC5A-6169-1CF758CE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77" y="1659878"/>
            <a:ext cx="9888846" cy="2067950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238E9D45-2EDF-C31E-1D97-EFBC49092DA4}"/>
              </a:ext>
            </a:extLst>
          </p:cNvPr>
          <p:cNvSpPr txBox="1"/>
          <p:nvPr/>
        </p:nvSpPr>
        <p:spPr>
          <a:xfrm>
            <a:off x="1203189" y="3957768"/>
            <a:ext cx="971333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Solving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simultaneous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[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>
                <a:effectLst/>
                <a:latin typeface="Optima" panose="02000503060000020004" pitchFamily="2" charset="0"/>
              </a:rPr>
              <a:t>] = 0.0010 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[HA] = 3 × 10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–6</a:t>
            </a:r>
            <a:r>
              <a:rPr lang="id-ID" sz="2200" dirty="0">
                <a:effectLst/>
                <a:latin typeface="Optima" panose="02000503060000020004" pitchFamily="2" charset="0"/>
              </a:rPr>
              <a:t> M.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physiological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7.3,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essentially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100%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0.0010 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id="{1D8DE9E6-0223-940B-A42D-6F8CD303E135}"/>
              </a:ext>
            </a:extLst>
          </p:cNvPr>
          <p:cNvSpPr txBox="1"/>
          <p:nvPr/>
        </p:nvSpPr>
        <p:spPr>
          <a:xfrm>
            <a:off x="1203189" y="5183162"/>
            <a:ext cx="97133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20-5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Calculate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percentages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dissociated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undissociated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solutions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: </a:t>
            </a:r>
            <a:endParaRPr lang="id-ID" sz="2000" dirty="0">
              <a:latin typeface="Optima" panose="02000503060000020004" pitchFamily="2" charset="0"/>
            </a:endParaRPr>
          </a:p>
          <a:p>
            <a:pPr marL="457200" indent="-457200">
              <a:buAutoNum type="alphaLcParenBoth"/>
            </a:pPr>
            <a:r>
              <a:rPr lang="id-ID" sz="2000" dirty="0">
                <a:effectLst/>
                <a:latin typeface="Optima" panose="02000503060000020004" pitchFamily="2" charset="0"/>
              </a:rPr>
              <a:t>0.0010 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glycolic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(HOCH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H; pKa = 3.83)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000" dirty="0">
                <a:effectLst/>
                <a:latin typeface="Optima" panose="02000503060000020004" pitchFamily="2" charset="0"/>
              </a:rPr>
              <a:t> = 4.50 </a:t>
            </a:r>
          </a:p>
          <a:p>
            <a:pPr marL="457200" indent="-457200">
              <a:buAutoNum type="alphaLcParenBoth"/>
            </a:pPr>
            <a:r>
              <a:rPr lang="id-ID" sz="2000" dirty="0">
                <a:effectLst/>
                <a:latin typeface="Optima" panose="02000503060000020004" pitchFamily="2" charset="0"/>
              </a:rPr>
              <a:t>0.0020 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propanoic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(pKa = 4.87)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000" dirty="0">
                <a:effectLst/>
                <a:latin typeface="Optima" panose="02000503060000020004" pitchFamily="2" charset="0"/>
              </a:rPr>
              <a:t> = 5.30 </a:t>
            </a:r>
          </a:p>
        </p:txBody>
      </p:sp>
    </p:spTree>
    <p:extLst>
      <p:ext uri="{BB962C8B-B14F-4D97-AF65-F5344CB8AC3E}">
        <p14:creationId xmlns:p14="http://schemas.microsoft.com/office/powerpoint/2010/main" val="2908319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60131A4A-678C-DD68-E0BE-2EBC6986215D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20.4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Substituent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Effects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Acidity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BDF63A51-7152-8711-532F-4CF6C654B110}"/>
              </a:ext>
            </a:extLst>
          </p:cNvPr>
          <p:cNvSpPr txBox="1"/>
          <p:nvPr/>
        </p:nvSpPr>
        <p:spPr>
          <a:xfrm>
            <a:off x="981221" y="1171362"/>
            <a:ext cx="99493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factor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stabilizes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anion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relative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drive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increased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increased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D70F68C-9EB8-A8C6-07E5-EA986F62A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828" y="2648861"/>
            <a:ext cx="6762078" cy="33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tak Teks 4">
            <a:extLst>
              <a:ext uri="{FF2B5EF4-FFF2-40B4-BE49-F238E27FC236}">
                <a16:creationId xmlns:a16="http://schemas.microsoft.com/office/drawing/2014/main" id="{074E42EA-C990-25E9-2E9A-3DB9BE82A2FC}"/>
              </a:ext>
            </a:extLst>
          </p:cNvPr>
          <p:cNvSpPr txBox="1"/>
          <p:nvPr/>
        </p:nvSpPr>
        <p:spPr>
          <a:xfrm>
            <a:off x="1135966" y="965705"/>
            <a:ext cx="95695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effects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operate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σ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dependent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effect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halogen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decreases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farther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2-chlorobutanoic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pKa = 2.86, 3-chlorobutanoic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pKa = 4.05,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4-chlorobutanoic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pKa = 4.52,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butanoic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itself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8DF76C1B-4C0C-B2EB-4C45-42BAD0BD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15" y="3112182"/>
            <a:ext cx="8606814" cy="25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1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E1362F20-6543-08C1-1C89-ADD5F22DA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5"/>
          <a:stretch/>
        </p:blipFill>
        <p:spPr>
          <a:xfrm>
            <a:off x="3137094" y="142754"/>
            <a:ext cx="7061982" cy="6590491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197ECDB1-F71F-641B-D92A-37035BEA33FA}"/>
              </a:ext>
            </a:extLst>
          </p:cNvPr>
          <p:cNvSpPr txBox="1"/>
          <p:nvPr/>
        </p:nvSpPr>
        <p:spPr>
          <a:xfrm>
            <a:off x="710418" y="142754"/>
            <a:ext cx="20749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0077A0"/>
                </a:solidFill>
                <a:effectLst/>
                <a:latin typeface="Mulish"/>
              </a:rPr>
              <a:t>TABLE 20.4 </a:t>
            </a:r>
          </a:p>
          <a:p>
            <a:r>
              <a:rPr lang="id-ID" sz="1800" b="1" dirty="0" err="1">
                <a:effectLst/>
                <a:latin typeface="Mulish"/>
              </a:rPr>
              <a:t>Substituent</a:t>
            </a:r>
            <a:r>
              <a:rPr lang="id-ID" sz="1800" b="1" dirty="0">
                <a:effectLst/>
                <a:latin typeface="Mulish"/>
              </a:rPr>
              <a:t> </a:t>
            </a:r>
            <a:r>
              <a:rPr lang="id-ID" sz="1800" b="1" dirty="0" err="1">
                <a:effectLst/>
                <a:latin typeface="Mulish"/>
              </a:rPr>
              <a:t>Effects</a:t>
            </a:r>
            <a:r>
              <a:rPr lang="id-ID" sz="1800" b="1" dirty="0">
                <a:effectLst/>
                <a:latin typeface="Mulish"/>
              </a:rPr>
              <a:t> </a:t>
            </a:r>
            <a:r>
              <a:rPr lang="id-ID" sz="1800" b="1" dirty="0" err="1">
                <a:effectLst/>
                <a:latin typeface="Mulish"/>
              </a:rPr>
              <a:t>on</a:t>
            </a:r>
            <a:r>
              <a:rPr lang="id-ID" sz="1800" b="1" dirty="0">
                <a:effectLst/>
                <a:latin typeface="Mulish"/>
              </a:rPr>
              <a:t> the </a:t>
            </a:r>
            <a:r>
              <a:rPr lang="id-ID" sz="1800" b="1" dirty="0" err="1">
                <a:effectLst/>
                <a:latin typeface="Mulish"/>
              </a:rPr>
              <a:t>Acidity</a:t>
            </a:r>
            <a:r>
              <a:rPr lang="id-ID" sz="1800" b="1" dirty="0">
                <a:effectLst/>
                <a:latin typeface="Mulish"/>
              </a:rPr>
              <a:t> </a:t>
            </a:r>
            <a:r>
              <a:rPr lang="id-ID" sz="1800" b="1" dirty="0" err="1">
                <a:effectLst/>
                <a:latin typeface="Mulish"/>
              </a:rPr>
              <a:t>of</a:t>
            </a:r>
            <a:r>
              <a:rPr lang="id-ID" sz="1800" b="1" dirty="0">
                <a:effectLst/>
                <a:latin typeface="Mulish"/>
              </a:rPr>
              <a:t> </a:t>
            </a:r>
            <a:r>
              <a:rPr lang="id-ID" sz="1800" b="1" i="1" dirty="0" err="1">
                <a:effectLst/>
                <a:latin typeface="Mulish"/>
              </a:rPr>
              <a:t>p</a:t>
            </a:r>
            <a:r>
              <a:rPr lang="id-ID" sz="1800" b="1" dirty="0" err="1">
                <a:effectLst/>
                <a:latin typeface="Mulish"/>
              </a:rPr>
              <a:t>-Substituted</a:t>
            </a:r>
            <a:r>
              <a:rPr lang="id-ID" sz="1800" b="1" dirty="0">
                <a:effectLst/>
                <a:latin typeface="Mulish"/>
              </a:rPr>
              <a:t> </a:t>
            </a:r>
            <a:r>
              <a:rPr lang="id-ID" sz="1800" b="1" dirty="0" err="1">
                <a:effectLst/>
                <a:latin typeface="Mulish"/>
              </a:rPr>
              <a:t>Benzoic</a:t>
            </a:r>
            <a:r>
              <a:rPr lang="id-ID" sz="1800" b="1" dirty="0">
                <a:effectLst/>
                <a:latin typeface="Mulish"/>
              </a:rPr>
              <a:t> Acids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8125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>
            <a:extLst>
              <a:ext uri="{FF2B5EF4-FFF2-40B4-BE49-F238E27FC236}">
                <a16:creationId xmlns:a16="http://schemas.microsoft.com/office/drawing/2014/main" id="{05AFA3F1-99D2-859C-F438-1B8366D7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78" y="1568819"/>
            <a:ext cx="7505944" cy="2812818"/>
          </a:xfrm>
          <a:prstGeom prst="rect">
            <a:avLst/>
          </a:prstGeom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id="{54FE49AE-09EF-B668-01E3-42127F855EF7}"/>
              </a:ext>
            </a:extLst>
          </p:cNvPr>
          <p:cNvSpPr txBox="1"/>
          <p:nvPr/>
        </p:nvSpPr>
        <p:spPr>
          <a:xfrm>
            <a:off x="882746" y="443022"/>
            <a:ext cx="99915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As </a:t>
            </a:r>
            <a:r>
              <a:rPr lang="id-ID" sz="2200" b="1" dirty="0">
                <a:solidFill>
                  <a:srgbClr val="0077A0"/>
                </a:solidFill>
                <a:effectLst/>
                <a:latin typeface="Optima" panose="02000503060000020004" pitchFamily="2" charset="0"/>
              </a:rPr>
              <a:t>TABLE 20.4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electron-donating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activating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methoxy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decreases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destabilizing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anion,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electron-withdrawing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deactivating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increases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stabilizing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anion.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97B75F9-5E72-7713-89B7-CE8DE010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459" y="4619833"/>
            <a:ext cx="6413145" cy="2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36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7265DDA8-1B88-3E30-53A1-02F81270E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" y="647113"/>
            <a:ext cx="11425311" cy="54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02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675E1345-3F72-310E-8731-20D9DF8BD65F}"/>
              </a:ext>
            </a:extLst>
          </p:cNvPr>
          <p:cNvSpPr txBox="1"/>
          <p:nvPr/>
        </p:nvSpPr>
        <p:spPr>
          <a:xfrm>
            <a:off x="1165273" y="2176411"/>
            <a:ext cx="963637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 20-7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constants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initial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mono anion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dianion</a:t>
            </a:r>
            <a:r>
              <a:rPr lang="id-ID" sz="20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oxalic</a:t>
            </a:r>
            <a:r>
              <a:rPr lang="id-ID" sz="2000" dirty="0">
                <a:effectLst/>
                <a:latin typeface="Optima" panose="02000503060000020004" pitchFamily="2" charset="0"/>
              </a:rPr>
              <a:t> acid,HO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C–CO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H,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ionization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constant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pKa1 = 1.2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ionization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constant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pKa2 = 4.2.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000" dirty="0">
                <a:effectLst/>
                <a:latin typeface="Optima" panose="02000503060000020004" pitchFamily="2" charset="0"/>
              </a:rPr>
              <a:t>?</a:t>
            </a:r>
          </a:p>
          <a:p>
            <a:pPr algn="just"/>
            <a:br>
              <a:rPr lang="id-ID" sz="2000" dirty="0">
                <a:effectLst/>
                <a:latin typeface="Optima" panose="02000503060000020004" pitchFamily="2" charset="0"/>
              </a:rPr>
            </a:br>
            <a:r>
              <a:rPr lang="id-ID" sz="2000" b="1" dirty="0">
                <a:effectLst/>
                <a:latin typeface="Optima" panose="02000503060000020004" pitchFamily="2" charset="0"/>
              </a:rPr>
              <a:t>PROBLEM 20-8  </a:t>
            </a:r>
            <a:r>
              <a:rPr lang="id-ID" sz="2000" dirty="0">
                <a:effectLst/>
                <a:latin typeface="Optima" panose="02000503060000020004" pitchFamily="2" charset="0"/>
              </a:rPr>
              <a:t>The pKa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-cyclopropylbenzoic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4.45. Is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cyclopropyl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benzene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likely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benzene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bromination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Explain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000" dirty="0">
              <a:latin typeface="Optima" panose="02000503060000020004" pitchFamily="2" charset="0"/>
            </a:endParaRPr>
          </a:p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 20-9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Rankt</a:t>
            </a:r>
            <a:r>
              <a:rPr lang="id-ID" sz="2000" dirty="0">
                <a:effectLst/>
                <a:latin typeface="Optima" panose="02000503060000020004" pitchFamily="2" charset="0"/>
              </a:rPr>
              <a:t> 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order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increasing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Don’t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look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table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pKa data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help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answer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  <a:p>
            <a:pPr marL="457200" indent="-457200" algn="just">
              <a:buAutoNum type="alphaLcParenBoth"/>
            </a:pPr>
            <a:r>
              <a:rPr lang="id-ID" sz="2000" dirty="0" err="1">
                <a:effectLst/>
                <a:latin typeface="Optima" panose="02000503060000020004" pitchFamily="2" charset="0"/>
              </a:rPr>
              <a:t>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-methylbenzoic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-chlorobenzoic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pPr marL="457200" indent="-457200" algn="just">
              <a:buAutoNum type="alphaLcParenBoth"/>
            </a:pP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-Nitrobenzoic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benzoic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11D6E0FB-AAEF-9096-7AFC-2D629E1D57D4}"/>
              </a:ext>
            </a:extLst>
          </p:cNvPr>
          <p:cNvSpPr txBox="1"/>
          <p:nvPr/>
        </p:nvSpPr>
        <p:spPr>
          <a:xfrm>
            <a:off x="1137136" y="509006"/>
            <a:ext cx="9636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20-6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stronger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acid,the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lactic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tired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muscles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Explain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40821917-2926-1FB4-DE92-8E3AD053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51" y="1289049"/>
            <a:ext cx="2982759" cy="83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84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7E4B59C4-AB7C-50B4-03FC-75DAC7D227D2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20.5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Preparing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3" name="Gambar 2">
            <a:extLst>
              <a:ext uri="{FF2B5EF4-FFF2-40B4-BE49-F238E27FC236}">
                <a16:creationId xmlns:a16="http://schemas.microsoft.com/office/drawing/2014/main" id="{F7046D12-3A2F-C315-755A-2728098AF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55" y="1112278"/>
            <a:ext cx="11026491" cy="56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1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9C9197B-A491-E2A4-C72D-2449C48220BA}"/>
              </a:ext>
            </a:extLst>
          </p:cNvPr>
          <p:cNvSpPr txBox="1"/>
          <p:nvPr/>
        </p:nvSpPr>
        <p:spPr>
          <a:xfrm>
            <a:off x="756138" y="40617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Hydrolysis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effectLst/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C89C8D6D-8786-B1BD-3DF8-97E61123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65" y="1078859"/>
            <a:ext cx="7974001" cy="53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0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F461039-9C8A-C47C-E575-360782CB91C3}"/>
              </a:ext>
            </a:extLst>
          </p:cNvPr>
          <p:cNvSpPr txBox="1"/>
          <p:nvPr/>
        </p:nvSpPr>
        <p:spPr>
          <a:xfrm>
            <a:off x="981220" y="1291440"/>
            <a:ext cx="97805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industrial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starting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materials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made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understanding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properties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fundamental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understanding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look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close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relatives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(RC≡N),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next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7501E589-76C2-1164-5665-55B1C1B532DC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WHY THIS CHAPTER? </a:t>
            </a: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E57C434A-6976-E858-F53F-495F5C245AB8}"/>
              </a:ext>
            </a:extLst>
          </p:cNvPr>
          <p:cNvSpPr txBox="1"/>
          <p:nvPr/>
        </p:nvSpPr>
        <p:spPr>
          <a:xfrm>
            <a:off x="981219" y="3847479"/>
            <a:ext cx="994937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, RCO</a:t>
            </a:r>
            <a:r>
              <a:rPr lang="id-ID" sz="2200" b="1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H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occupy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central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among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. Not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themselves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serve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starting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materials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numerous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chlorides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thioesters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majority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2630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38F23202-B888-08C1-4BFB-C4D901A84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63" y="438053"/>
            <a:ext cx="7639806" cy="2166512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31B6DCD0-4483-3C77-847E-189C68FBE522}"/>
              </a:ext>
            </a:extLst>
          </p:cNvPr>
          <p:cNvSpPr txBox="1"/>
          <p:nvPr/>
        </p:nvSpPr>
        <p:spPr>
          <a:xfrm>
            <a:off x="1501726" y="2780939"/>
            <a:ext cx="9274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dirty="0">
                <a:effectLst/>
                <a:latin typeface="Optima" panose="02000503060000020004" pitchFamily="2" charset="0"/>
              </a:rPr>
              <a:t>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noted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previously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there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Grignard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reagents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inside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cells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there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stabilized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carbanions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carboxylated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29061A5B-8ED7-D119-BA5D-3F50A717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688" y="3531772"/>
            <a:ext cx="7286202" cy="32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6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9253EBD6-9D72-3859-115D-EE3981B0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16" y="0"/>
            <a:ext cx="9455568" cy="5777712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18D4AE15-334E-3945-C227-1ECD2B1C1352}"/>
              </a:ext>
            </a:extLst>
          </p:cNvPr>
          <p:cNvSpPr txBox="1"/>
          <p:nvPr/>
        </p:nvSpPr>
        <p:spPr>
          <a:xfrm>
            <a:off x="1103934" y="5837628"/>
            <a:ext cx="9959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20-10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?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(CH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)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CCO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H from (CH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)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CCl            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H from 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Br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81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A30508FE-4503-06BD-18A8-C69378C52B26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20.6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Acids: An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Overview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 </a:t>
            </a: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FE276137-07CE-A070-1E01-BB3322277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233" y="1045520"/>
            <a:ext cx="7502649" cy="55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4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16631A6E-832C-9135-F2FA-633B10802CBD}"/>
              </a:ext>
            </a:extLst>
          </p:cNvPr>
          <p:cNvSpPr txBox="1"/>
          <p:nvPr/>
        </p:nvSpPr>
        <p:spPr>
          <a:xfrm>
            <a:off x="1581461" y="3429000"/>
            <a:ext cx="9346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20-12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transformation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? More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0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needed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A541BD0F-5354-7E94-8222-2B1E2627E92A}"/>
              </a:ext>
            </a:extLst>
          </p:cNvPr>
          <p:cNvSpPr txBox="1"/>
          <p:nvPr/>
        </p:nvSpPr>
        <p:spPr>
          <a:xfrm>
            <a:off x="1581461" y="486304"/>
            <a:ext cx="8971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IBMPlexSerif"/>
              </a:rPr>
              <a:t>PROBLEM 20-11 </a:t>
            </a:r>
          </a:p>
          <a:p>
            <a:r>
              <a:rPr lang="id-ID" sz="2000" dirty="0" err="1">
                <a:effectLst/>
                <a:latin typeface="IBMPlexSerif"/>
              </a:rPr>
              <a:t>How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might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you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prepare</a:t>
            </a:r>
            <a:r>
              <a:rPr lang="id-ID" sz="2000" dirty="0">
                <a:effectLst/>
                <a:latin typeface="IBMPlexSerif"/>
              </a:rPr>
              <a:t> 2-phenylethanol from </a:t>
            </a:r>
            <a:r>
              <a:rPr lang="id-ID" sz="2000" dirty="0" err="1">
                <a:effectLst/>
                <a:latin typeface="IBMPlexSerif"/>
              </a:rPr>
              <a:t>benzyl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bromide</a:t>
            </a:r>
            <a:r>
              <a:rPr lang="id-ID" sz="2000" dirty="0">
                <a:effectLst/>
                <a:latin typeface="IBMPlexSerif"/>
              </a:rPr>
              <a:t>? More </a:t>
            </a:r>
            <a:r>
              <a:rPr lang="id-ID" sz="2000" dirty="0" err="1">
                <a:effectLst/>
                <a:latin typeface="IBMPlexSerif"/>
              </a:rPr>
              <a:t>than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one</a:t>
            </a:r>
            <a:r>
              <a:rPr lang="id-ID" sz="2000" dirty="0">
                <a:effectLst/>
                <a:latin typeface="IBMPlexSerif"/>
              </a:rPr>
              <a:t> step </a:t>
            </a:r>
            <a:r>
              <a:rPr lang="id-ID" sz="2000" dirty="0" err="1">
                <a:effectLst/>
                <a:latin typeface="IBMPlexSerif"/>
              </a:rPr>
              <a:t>is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needed</a:t>
            </a:r>
            <a:r>
              <a:rPr lang="id-ID" sz="2000" dirty="0">
                <a:effectLst/>
                <a:latin typeface="IBMPlexSerif"/>
              </a:rPr>
              <a:t>. </a:t>
            </a:r>
            <a:endParaRPr lang="id-ID" sz="2000" dirty="0"/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9D6D9EFD-BEBD-7397-2862-2598C75A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657" y="1629556"/>
            <a:ext cx="5118100" cy="1224576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D7006B99-16B7-2903-335A-F69332C8D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1"/>
          <a:stretch/>
        </p:blipFill>
        <p:spPr>
          <a:xfrm>
            <a:off x="2693751" y="4711754"/>
            <a:ext cx="6195416" cy="112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4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90B13ED6-AE93-E318-6A5F-B97461B0C3C7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20.7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D6BAB38A-50B5-3B3E-BA93-0EF238F9EE60}"/>
              </a:ext>
            </a:extLst>
          </p:cNvPr>
          <p:cNvSpPr txBox="1"/>
          <p:nvPr/>
        </p:nvSpPr>
        <p:spPr>
          <a:xfrm>
            <a:off x="981220" y="1236450"/>
            <a:ext cx="9949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electronegative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IBMPlexSerif"/>
              </a:rPr>
              <a:t>π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kinds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16947096-DCA2-26DB-EABC-A052A738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251" y="2905647"/>
            <a:ext cx="6491497" cy="26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10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EEDEC433-913E-C17D-83C3-5290F8A5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73" y="1869939"/>
            <a:ext cx="8223654" cy="3886284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FFC5ED8A-FD51-2445-ACDC-96D2A5EFF3D4}"/>
              </a:ext>
            </a:extLst>
          </p:cNvPr>
          <p:cNvSpPr txBox="1"/>
          <p:nvPr/>
        </p:nvSpPr>
        <p:spPr>
          <a:xfrm>
            <a:off x="6453265" y="2116397"/>
            <a:ext cx="495174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protect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plant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poisoning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animal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foolish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Lotaustralin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cassava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plant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CF90ABC1-39F0-49AB-6942-9165A1E8991F}"/>
              </a:ext>
            </a:extLst>
          </p:cNvPr>
          <p:cNvSpPr txBox="1"/>
          <p:nvPr/>
        </p:nvSpPr>
        <p:spPr>
          <a:xfrm>
            <a:off x="652074" y="800217"/>
            <a:ext cx="487929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2000" dirty="0" err="1">
                <a:effectLst/>
                <a:latin typeface="Optima" panose="02000503060000020004" pitchFamily="2" charset="0"/>
              </a:rPr>
              <a:t>isolated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bacterium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Streptomyces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lavendulae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was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antimicrobial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antitumor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activity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77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0F40769-454A-421D-A160-F4FFF46C4A09}"/>
              </a:ext>
            </a:extLst>
          </p:cNvPr>
          <p:cNvSpPr txBox="1"/>
          <p:nvPr/>
        </p:nvSpPr>
        <p:spPr>
          <a:xfrm>
            <a:off x="1011835" y="414940"/>
            <a:ext cx="610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Preparation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Nitriles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endParaRPr lang="id-ID" sz="2400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00F42965-A6CE-AC09-A8EE-D3F623349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2"/>
          <a:stretch/>
        </p:blipFill>
        <p:spPr>
          <a:xfrm>
            <a:off x="1078769" y="1244183"/>
            <a:ext cx="9594227" cy="1669633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DFDAB49F-86F3-6673-3AB8-EC15FA50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0" y="3543300"/>
            <a:ext cx="11228569" cy="26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51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39F88A36-A5B7-924C-E401-E3E703CB2F8F}"/>
              </a:ext>
            </a:extLst>
          </p:cNvPr>
          <p:cNvSpPr txBox="1"/>
          <p:nvPr/>
        </p:nvSpPr>
        <p:spPr>
          <a:xfrm>
            <a:off x="1026826" y="504881"/>
            <a:ext cx="610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Reactions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Nitriles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endParaRPr lang="id-ID" sz="24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447C8515-D013-4A67-3235-D941AAA7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97" y="1170406"/>
            <a:ext cx="9705422" cy="51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52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D987353-1439-43B6-DE6F-8361941902AD}"/>
              </a:ext>
            </a:extLst>
          </p:cNvPr>
          <p:cNvSpPr txBox="1"/>
          <p:nvPr/>
        </p:nvSpPr>
        <p:spPr>
          <a:xfrm>
            <a:off x="1491520" y="639792"/>
            <a:ext cx="61009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Some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028A5DD-81C7-5CF5-C5FC-C4D6473F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531" y="1199213"/>
            <a:ext cx="7706017" cy="54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66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35FBEEC2-4995-80F5-8A2A-7A783EB7E202}"/>
              </a:ext>
            </a:extLst>
          </p:cNvPr>
          <p:cNvSpPr txBox="1"/>
          <p:nvPr/>
        </p:nvSpPr>
        <p:spPr>
          <a:xfrm>
            <a:off x="831953" y="429930"/>
            <a:ext cx="7652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Hydrolysis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: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Conversion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Nitriles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into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Acids </a:t>
            </a:r>
            <a:endParaRPr lang="id-ID" sz="2400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D0A307DA-A9B0-0A5D-A682-1473A4E7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47" y="2319416"/>
            <a:ext cx="9971645" cy="2132664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92B63E4D-D267-FE45-3D2C-C2B724F615C4}"/>
              </a:ext>
            </a:extLst>
          </p:cNvPr>
          <p:cNvSpPr txBox="1"/>
          <p:nvPr/>
        </p:nvSpPr>
        <p:spPr>
          <a:xfrm>
            <a:off x="891912" y="1065301"/>
            <a:ext cx="103478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Among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useful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plus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9" name="Kotak Teks 8">
            <a:extLst>
              <a:ext uri="{FF2B5EF4-FFF2-40B4-BE49-F238E27FC236}">
                <a16:creationId xmlns:a16="http://schemas.microsoft.com/office/drawing/2014/main" id="{CF7CF916-8A59-F6CA-C59B-00AF688B35F1}"/>
              </a:ext>
            </a:extLst>
          </p:cNvPr>
          <p:cNvSpPr txBox="1"/>
          <p:nvPr/>
        </p:nvSpPr>
        <p:spPr>
          <a:xfrm>
            <a:off x="1101775" y="4736973"/>
            <a:ext cx="99716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shown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20.5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base-catalyzed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nitrile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involves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hydroxide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to the polar C≡N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anion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polar C=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</a:t>
            </a:r>
            <a:r>
              <a:rPr lang="id-ID" sz="2000" dirty="0"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alkoxide</a:t>
            </a:r>
            <a:r>
              <a:rPr lang="id-ID" sz="2000" dirty="0">
                <a:effectLst/>
                <a:latin typeface="Optima" panose="02000503060000020004" pitchFamily="2" charset="0"/>
              </a:rPr>
              <a:t> anion.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Protonation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hydroxy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imine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tautomerizes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9.4</a:t>
            </a:r>
            <a:r>
              <a:rPr lang="id-ID" sz="2000" dirty="0">
                <a:effectLst/>
                <a:latin typeface="Optima" panose="02000503060000020004" pitchFamily="2" charset="0"/>
              </a:rPr>
              <a:t>)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tautomerization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ion.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5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94971517-8B1D-3B96-4ADA-A5B9EABC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08" y="942536"/>
            <a:ext cx="9067631" cy="49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23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285DFF02-987B-A36B-2D30-23B7FBCD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92" y="546307"/>
            <a:ext cx="8686252" cy="533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00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EAC6D103-200C-7601-C233-D844BA329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93" y="674557"/>
            <a:ext cx="8735741" cy="5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4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06125BE1-5971-3DB3-78FF-C8784B6A1908}"/>
              </a:ext>
            </a:extLst>
          </p:cNvPr>
          <p:cNvSpPr txBox="1"/>
          <p:nvPr/>
        </p:nvSpPr>
        <p:spPr>
          <a:xfrm>
            <a:off x="1311638" y="858108"/>
            <a:ext cx="94512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Expulsion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NH2−,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thereby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driving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Subsequent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acidification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separate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look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detail in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21.7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66D20738-C619-EC4A-0AB3-345F2F764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8"/>
          <a:stretch/>
        </p:blipFill>
        <p:spPr>
          <a:xfrm>
            <a:off x="435364" y="3369039"/>
            <a:ext cx="10927180" cy="26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4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9BED079F-E1F3-7851-0DA8-32170FCC2D73}"/>
              </a:ext>
            </a:extLst>
          </p:cNvPr>
          <p:cNvSpPr txBox="1"/>
          <p:nvPr/>
        </p:nvSpPr>
        <p:spPr>
          <a:xfrm>
            <a:off x="1071795" y="384962"/>
            <a:ext cx="74576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Reduction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: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Amines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572D1D08-7B0B-B2F6-F112-76139E804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7"/>
          <a:stretch/>
        </p:blipFill>
        <p:spPr>
          <a:xfrm>
            <a:off x="1071795" y="839451"/>
            <a:ext cx="10225552" cy="1985809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4CF77662-FF23-9723-8BFA-48EB29B51E13}"/>
              </a:ext>
            </a:extLst>
          </p:cNvPr>
          <p:cNvSpPr txBox="1"/>
          <p:nvPr/>
        </p:nvSpPr>
        <p:spPr>
          <a:xfrm>
            <a:off x="921894" y="3213556"/>
            <a:ext cx="61009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007F99"/>
                </a:solidFill>
                <a:effectLst/>
                <a:latin typeface="Mulish"/>
              </a:rPr>
              <a:t>Reaction</a:t>
            </a:r>
            <a:r>
              <a:rPr lang="id-ID" sz="22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Mulish"/>
              </a:rPr>
              <a:t>of</a:t>
            </a:r>
            <a:r>
              <a:rPr lang="id-ID" sz="22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Mulish"/>
              </a:rPr>
              <a:t>Nitriles</a:t>
            </a:r>
            <a:r>
              <a:rPr lang="id-ID" sz="22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Mulish"/>
              </a:rPr>
              <a:t>with</a:t>
            </a:r>
            <a:r>
              <a:rPr lang="id-ID" sz="22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Mulish"/>
              </a:rPr>
              <a:t>Grignard</a:t>
            </a:r>
            <a:r>
              <a:rPr lang="id-ID" sz="22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007F99"/>
                </a:solidFill>
                <a:effectLst/>
                <a:latin typeface="Mulish"/>
              </a:rPr>
              <a:t>Reagents</a:t>
            </a:r>
            <a:r>
              <a:rPr lang="id-ID" sz="22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endParaRPr lang="id-ID" sz="2200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C7A76182-C6C6-5162-2924-BC07FC3C8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2"/>
          <a:stretch/>
        </p:blipFill>
        <p:spPr>
          <a:xfrm>
            <a:off x="1371390" y="3882452"/>
            <a:ext cx="9256636" cy="21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19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2E059E6-5422-1D71-47B9-0DE0B186CC4B}"/>
              </a:ext>
            </a:extLst>
          </p:cNvPr>
          <p:cNvSpPr txBox="1"/>
          <p:nvPr/>
        </p:nvSpPr>
        <p:spPr>
          <a:xfrm>
            <a:off x="1176103" y="1033763"/>
            <a:ext cx="99159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except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attacking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carbanion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:</a:t>
            </a:r>
            <a:r>
              <a:rPr lang="id-ID" sz="2200" dirty="0">
                <a:effectLst/>
                <a:latin typeface="Optima" panose="02000503060000020004" pitchFamily="2" charset="0"/>
              </a:rPr>
              <a:t>–)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5307D1C3-C126-66E6-F772-D97F0AEA9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35" y="2711385"/>
            <a:ext cx="6592395" cy="23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83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7344F83E-48CA-E84D-31C2-7673123D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85" y="164892"/>
            <a:ext cx="10535665" cy="62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71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7ED6F5D-6A38-DF28-EA60-0B590423478D}"/>
              </a:ext>
            </a:extLst>
          </p:cNvPr>
          <p:cNvSpPr txBox="1"/>
          <p:nvPr/>
        </p:nvSpPr>
        <p:spPr>
          <a:xfrm>
            <a:off x="1311014" y="817046"/>
            <a:ext cx="951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20-13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49150601-9EBE-7BBE-5066-C6E46369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14" y="1719802"/>
            <a:ext cx="5149747" cy="1776337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6A1C4E1B-0A20-856A-7B02-1D8674BA8BCE}"/>
              </a:ext>
            </a:extLst>
          </p:cNvPr>
          <p:cNvSpPr txBox="1"/>
          <p:nvPr/>
        </p:nvSpPr>
        <p:spPr>
          <a:xfrm>
            <a:off x="1176726" y="4097934"/>
            <a:ext cx="96461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20-14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1-phenyl-2-butanone, C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6</a:t>
            </a:r>
            <a:r>
              <a:rPr lang="id-ID" sz="2200" dirty="0">
                <a:effectLst/>
                <a:latin typeface="Optima" panose="02000503060000020004" pitchFamily="2" charset="0"/>
              </a:rPr>
              <a:t>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5</a:t>
            </a:r>
            <a:r>
              <a:rPr lang="id-ID" sz="2200" dirty="0">
                <a:effectLst/>
                <a:latin typeface="Optima" panose="02000503060000020004" pitchFamily="2" charset="0"/>
              </a:rPr>
              <a:t>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COCH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,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benzyl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bromide</a:t>
            </a:r>
            <a:r>
              <a:rPr lang="id-ID" sz="2200" dirty="0">
                <a:effectLst/>
                <a:latin typeface="Optima" panose="02000503060000020004" pitchFamily="2" charset="0"/>
              </a:rPr>
              <a:t>, C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6</a:t>
            </a:r>
            <a:r>
              <a:rPr lang="id-ID" sz="2200" dirty="0">
                <a:effectLst/>
                <a:latin typeface="Optima" panose="02000503060000020004" pitchFamily="2" charset="0"/>
              </a:rPr>
              <a:t>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5</a:t>
            </a:r>
            <a:r>
              <a:rPr lang="id-ID" sz="2200" dirty="0">
                <a:effectLst/>
                <a:latin typeface="Optima" panose="02000503060000020004" pitchFamily="2" charset="0"/>
              </a:rPr>
              <a:t>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Br? More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needed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1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AAAED91A-D309-49FB-0911-77A05F1C0062}"/>
              </a:ext>
            </a:extLst>
          </p:cNvPr>
          <p:cNvSpPr txBox="1"/>
          <p:nvPr/>
        </p:nvSpPr>
        <p:spPr>
          <a:xfrm>
            <a:off x="966231" y="670465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20.8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Spectroscopy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B1D66D6A-C139-0524-1FF3-2BB757D08161}"/>
              </a:ext>
            </a:extLst>
          </p:cNvPr>
          <p:cNvSpPr txBox="1"/>
          <p:nvPr/>
        </p:nvSpPr>
        <p:spPr>
          <a:xfrm>
            <a:off x="966231" y="1164451"/>
            <a:ext cx="610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Infrared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Spectroscopy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endParaRPr lang="id-ID" sz="2400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C13053AB-F03F-5215-F619-4D2C08E9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" y="1588643"/>
            <a:ext cx="11247281" cy="52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88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05092B61-D596-E374-C4BB-CDFD5991B8E3}"/>
              </a:ext>
            </a:extLst>
          </p:cNvPr>
          <p:cNvSpPr txBox="1"/>
          <p:nvPr/>
        </p:nvSpPr>
        <p:spPr>
          <a:xfrm>
            <a:off x="1266667" y="790332"/>
            <a:ext cx="96012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intense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easily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recognizable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absorption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near</a:t>
            </a:r>
            <a:r>
              <a:rPr lang="id-ID" sz="2200" dirty="0">
                <a:effectLst/>
                <a:latin typeface="Optima" panose="02000503060000020004" pitchFamily="2" charset="0"/>
              </a:rPr>
              <a:t> 2250 cm–1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2230 cm–1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aromatic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Few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 absorb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region,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spectroscopy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diagnostic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A9366EC9-986E-FFBA-59BC-541A3EBC15DB}"/>
              </a:ext>
            </a:extLst>
          </p:cNvPr>
          <p:cNvSpPr txBox="1"/>
          <p:nvPr/>
        </p:nvSpPr>
        <p:spPr>
          <a:xfrm>
            <a:off x="1461537" y="3593495"/>
            <a:ext cx="92264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PROBLEM 20-15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Cyclopentane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4-hydroxy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hexanone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formula (C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6</a:t>
            </a:r>
            <a:r>
              <a:rPr lang="id-ID" sz="2200" dirty="0">
                <a:effectLst/>
                <a:latin typeface="Optima" panose="02000503060000020004" pitchFamily="2" charset="0"/>
              </a:rPr>
              <a:t>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10</a:t>
            </a:r>
            <a:r>
              <a:rPr lang="id-ID" sz="2200" dirty="0">
                <a:effectLst/>
                <a:latin typeface="Optima" panose="02000503060000020004" pitchFamily="2" charset="0"/>
              </a:rPr>
              <a:t>O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–OH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C═O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distinguish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spectroscopy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79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80E5AF2-6CBB-170E-1A7F-949B6D61D309}"/>
              </a:ext>
            </a:extLst>
          </p:cNvPr>
          <p:cNvSpPr txBox="1"/>
          <p:nvPr/>
        </p:nvSpPr>
        <p:spPr>
          <a:xfrm>
            <a:off x="996845" y="504881"/>
            <a:ext cx="610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Nuclear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Magnetic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Resonance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Spectroscopy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1D5D421F-6E9B-1F60-C64D-0014FB3D1648}"/>
              </a:ext>
            </a:extLst>
          </p:cNvPr>
          <p:cNvSpPr txBox="1"/>
          <p:nvPr/>
        </p:nvSpPr>
        <p:spPr>
          <a:xfrm>
            <a:off x="1371598" y="1225047"/>
            <a:ext cx="92414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Carboxyl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atoms</a:t>
            </a:r>
            <a:r>
              <a:rPr lang="id-ID" sz="2200" dirty="0">
                <a:effectLst/>
                <a:latin typeface="Optima" panose="02000503060000020004" pitchFamily="2" charset="0"/>
              </a:rPr>
              <a:t> absorb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range</a:t>
            </a:r>
            <a:r>
              <a:rPr lang="id-ID" sz="2200" dirty="0">
                <a:effectLst/>
                <a:latin typeface="Optima" panose="02000503060000020004" pitchFamily="2" charset="0"/>
              </a:rPr>
              <a:t> 165 to 185 </a:t>
            </a:r>
            <a:r>
              <a:rPr lang="el-GR" sz="2200" dirty="0">
                <a:effectLst/>
                <a:latin typeface="DejaVuSerif"/>
              </a:rPr>
              <a:t>δ </a:t>
            </a:r>
            <a:r>
              <a:rPr lang="id-ID" sz="2200" dirty="0">
                <a:effectLst/>
                <a:latin typeface="Optima" panose="02000503060000020004" pitchFamily="2" charset="0"/>
              </a:rPr>
              <a:t>in the 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13</a:t>
            </a:r>
            <a:r>
              <a:rPr lang="id-ID" sz="2200" dirty="0">
                <a:effectLst/>
                <a:latin typeface="Optima" panose="02000503060000020004" pitchFamily="2" charset="0"/>
              </a:rPr>
              <a:t>C NMR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spectrum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aromatic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near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upfield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range</a:t>
            </a:r>
            <a:r>
              <a:rPr lang="id-ID" sz="2200" dirty="0">
                <a:effectLst/>
                <a:latin typeface="Optima" panose="02000503060000020004" pitchFamily="2" charset="0"/>
              </a:rPr>
              <a:t> (∼165 </a:t>
            </a:r>
            <a:r>
              <a:rPr lang="el-GR" sz="2200" dirty="0">
                <a:effectLst/>
                <a:latin typeface="DejaVuSerif"/>
              </a:rPr>
              <a:t>δ</a:t>
            </a:r>
            <a:r>
              <a:rPr lang="el-GR" sz="2200" dirty="0">
                <a:effectLst/>
                <a:latin typeface="IBMPlexSerif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aliphatic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near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downfield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end</a:t>
            </a:r>
            <a:r>
              <a:rPr lang="id-ID" sz="2200" dirty="0">
                <a:effectLst/>
                <a:latin typeface="Optima" panose="02000503060000020004" pitchFamily="2" charset="0"/>
              </a:rPr>
              <a:t> (∼185 </a:t>
            </a:r>
            <a:r>
              <a:rPr lang="el-GR" sz="2200" dirty="0">
                <a:effectLst/>
                <a:latin typeface="DejaVuSerif"/>
              </a:rPr>
              <a:t>δ</a:t>
            </a:r>
            <a:r>
              <a:rPr lang="el-GR" sz="2200" dirty="0">
                <a:effectLst/>
                <a:latin typeface="IBMPlexSerif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carbons</a:t>
            </a:r>
            <a:r>
              <a:rPr lang="id-ID" sz="2200" dirty="0">
                <a:effectLst/>
                <a:latin typeface="Optima" panose="02000503060000020004" pitchFamily="2" charset="0"/>
              </a:rPr>
              <a:t> absorb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range</a:t>
            </a:r>
            <a:r>
              <a:rPr lang="id-ID" sz="2200" dirty="0">
                <a:effectLst/>
                <a:latin typeface="Optima" panose="02000503060000020004" pitchFamily="2" charset="0"/>
              </a:rPr>
              <a:t> 115 to 130 </a:t>
            </a:r>
            <a:r>
              <a:rPr lang="el-GR" sz="2200" dirty="0">
                <a:effectLst/>
                <a:latin typeface="DejaVuSerif"/>
              </a:rPr>
              <a:t>δ</a:t>
            </a:r>
            <a:r>
              <a:rPr lang="el-GR" sz="2200" dirty="0">
                <a:effectLst/>
                <a:latin typeface="IBMPlexSerif"/>
              </a:rPr>
              <a:t>. </a:t>
            </a:r>
            <a:endParaRPr lang="el-GR" sz="2200" dirty="0"/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4B08F9AF-7B40-9E3D-F707-9AA8331A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05" y="3184469"/>
            <a:ext cx="9950931" cy="25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6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4BEA609-C7CE-1D72-8ED9-938E6FBD28D9}"/>
              </a:ext>
            </a:extLst>
          </p:cNvPr>
          <p:cNvSpPr txBox="1"/>
          <p:nvPr/>
        </p:nvSpPr>
        <p:spPr>
          <a:xfrm>
            <a:off x="1350498" y="534964"/>
            <a:ext cx="9819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great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nature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, CH3CO2H,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chief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vinegar</a:t>
            </a:r>
            <a:r>
              <a:rPr lang="id-ID" sz="2200" dirty="0">
                <a:effectLst/>
                <a:latin typeface="Optima" panose="02000503060000020004" pitchFamily="2" charset="0"/>
              </a:rPr>
              <a:t>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cholic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major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human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bile</a:t>
            </a:r>
            <a:r>
              <a:rPr lang="id-ID" sz="2200" dirty="0">
                <a:effectLst/>
                <a:latin typeface="Optima" panose="02000503060000020004" pitchFamily="2" charset="0"/>
              </a:rPr>
              <a:t> 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AF91D7A4-13C7-6A29-C793-988586EE0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56"/>
          <a:stretch/>
        </p:blipFill>
        <p:spPr>
          <a:xfrm>
            <a:off x="2209800" y="1652454"/>
            <a:ext cx="7772400" cy="2264412"/>
          </a:xfrm>
          <a:prstGeom prst="rect">
            <a:avLst/>
          </a:prstGeo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DCA16B01-47B4-93FD-A01D-B6D9A09AE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76" y="4174828"/>
            <a:ext cx="5514555" cy="1200329"/>
          </a:xfrm>
          <a:prstGeom prst="rect">
            <a:avLst/>
          </a:prstGeom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id="{A179A2BA-7428-B2F2-36E8-0B2FD4445C3C}"/>
              </a:ext>
            </a:extLst>
          </p:cNvPr>
          <p:cNvSpPr txBox="1"/>
          <p:nvPr/>
        </p:nvSpPr>
        <p:spPr>
          <a:xfrm>
            <a:off x="1336431" y="5412785"/>
            <a:ext cx="9819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dirty="0" err="1">
                <a:effectLst/>
                <a:latin typeface="Optima" panose="02000503060000020004" pitchFamily="2" charset="0"/>
              </a:rPr>
              <a:t>Approximately</a:t>
            </a:r>
            <a:r>
              <a:rPr lang="id-ID" sz="1800" dirty="0">
                <a:effectLst/>
                <a:latin typeface="Optima" panose="02000503060000020004" pitchFamily="2" charset="0"/>
              </a:rPr>
              <a:t> 20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million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tons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produced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worldwide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year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variety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purposes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About</a:t>
            </a:r>
            <a:r>
              <a:rPr lang="id-ID" sz="1800" dirty="0">
                <a:effectLst/>
                <a:latin typeface="Optima" panose="02000503060000020004" pitchFamily="2" charset="0"/>
              </a:rPr>
              <a:t> 20%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acetic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synthesized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industrially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obtained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oxidation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acetaldehyde</a:t>
            </a:r>
            <a:r>
              <a:rPr lang="id-ID" sz="1800" dirty="0">
                <a:effectLst/>
                <a:latin typeface="Optima" panose="02000503060000020004" pitchFamily="2" charset="0"/>
              </a:rPr>
              <a:t>. Much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remaining</a:t>
            </a:r>
            <a:r>
              <a:rPr lang="id-ID" sz="1800" dirty="0">
                <a:effectLst/>
                <a:latin typeface="Optima" panose="02000503060000020004" pitchFamily="2" charset="0"/>
              </a:rPr>
              <a:t> 80%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rhodium-catalyzed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methanol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monoxide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71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B779512A-1E0F-2695-22F8-B6864886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2" y="329786"/>
            <a:ext cx="10994763" cy="4422573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52FEC011-D517-E3BE-BFA8-8B7C797D06F3}"/>
              </a:ext>
            </a:extLst>
          </p:cNvPr>
          <p:cNvSpPr txBox="1"/>
          <p:nvPr/>
        </p:nvSpPr>
        <p:spPr>
          <a:xfrm>
            <a:off x="1431556" y="5081109"/>
            <a:ext cx="94962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PROBLEM 20-16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distinguish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isomers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cyclopentanecarboxylic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4-hydroxycyclohexanone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1H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13C NMR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spectroscopy</a:t>
            </a:r>
            <a:r>
              <a:rPr lang="id-ID" sz="2200" dirty="0">
                <a:effectLst/>
                <a:latin typeface="Optima" panose="02000503060000020004" pitchFamily="2" charset="0"/>
              </a:rPr>
              <a:t>?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</a:t>
            </a:r>
            <a:r>
              <a:rPr lang="id-ID" sz="2200" dirty="0">
                <a:effectLst/>
                <a:latin typeface="Optima" panose="02000503060000020004" pitchFamily="2" charset="0"/>
              </a:rPr>
              <a:t> Problem 20-15.)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44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A5C54999-3F46-D7F4-F60E-D4B1F4F7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87" y="425446"/>
            <a:ext cx="8703040" cy="1268442"/>
          </a:xfrm>
          <a:prstGeom prst="rect">
            <a:avLst/>
          </a:prstGeom>
        </p:spPr>
      </p:pic>
      <p:pic>
        <p:nvPicPr>
          <p:cNvPr id="3" name="Gambar 2">
            <a:extLst>
              <a:ext uri="{FF2B5EF4-FFF2-40B4-BE49-F238E27FC236}">
                <a16:creationId xmlns:a16="http://schemas.microsoft.com/office/drawing/2014/main" id="{EA89FF2E-2640-CB5B-07FF-670B4A9E5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86" y="2040224"/>
            <a:ext cx="5664200" cy="3467100"/>
          </a:xfrm>
          <a:prstGeom prst="rect">
            <a:avLst/>
          </a:prstGeom>
        </p:spPr>
      </p:pic>
      <p:pic>
        <p:nvPicPr>
          <p:cNvPr id="4" name="Gambar 3">
            <a:extLst>
              <a:ext uri="{FF2B5EF4-FFF2-40B4-BE49-F238E27FC236}">
                <a16:creationId xmlns:a16="http://schemas.microsoft.com/office/drawing/2014/main" id="{A42D7875-300B-1B88-E921-433E74F58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132" y="1290614"/>
            <a:ext cx="4876800" cy="2717800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8EBB6111-6744-CD5C-AEDB-9E5C62406DFE}"/>
              </a:ext>
            </a:extLst>
          </p:cNvPr>
          <p:cNvSpPr txBox="1"/>
          <p:nvPr/>
        </p:nvSpPr>
        <p:spPr>
          <a:xfrm>
            <a:off x="1150286" y="5657671"/>
            <a:ext cx="722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20.8 </a:t>
            </a:r>
            <a:r>
              <a:rPr lang="id-ID" sz="1800" dirty="0">
                <a:effectLst/>
                <a:latin typeface="IBMPlexSans"/>
              </a:rPr>
              <a:t>In </a:t>
            </a:r>
            <a:r>
              <a:rPr lang="id-ID" sz="1800" dirty="0" err="1">
                <a:effectLst/>
                <a:latin typeface="IBMPlexSans"/>
              </a:rPr>
              <a:t>addition</a:t>
            </a:r>
            <a:r>
              <a:rPr lang="id-ID" sz="1800" dirty="0">
                <a:effectLst/>
                <a:latin typeface="IBMPlexSans"/>
              </a:rPr>
              <a:t> to the </a:t>
            </a:r>
            <a:r>
              <a:rPr lang="id-ID" sz="1800" dirty="0" err="1">
                <a:effectLst/>
                <a:latin typeface="IBMPlexSans"/>
              </a:rPr>
              <a:t>hazards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of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weather</a:t>
            </a:r>
            <a:r>
              <a:rPr lang="id-ID" sz="1800" dirty="0">
                <a:effectLst/>
                <a:latin typeface="IBMPlexSans"/>
              </a:rPr>
              <a:t>, </a:t>
            </a:r>
            <a:r>
              <a:rPr lang="id-ID" sz="1800" dirty="0" err="1">
                <a:effectLst/>
                <a:latin typeface="IBMPlexSans"/>
              </a:rPr>
              <a:t>participants</a:t>
            </a:r>
            <a:r>
              <a:rPr lang="id-ID" sz="1800" dirty="0">
                <a:effectLst/>
                <a:latin typeface="IBMPlexSans"/>
              </a:rPr>
              <a:t> in </a:t>
            </a:r>
            <a:r>
              <a:rPr lang="id-ID" sz="1800" dirty="0" err="1">
                <a:effectLst/>
                <a:latin typeface="IBMPlexSans"/>
              </a:rPr>
              <a:t>early</a:t>
            </a:r>
            <a:r>
              <a:rPr lang="id-ID" sz="1800" dirty="0">
                <a:effectLst/>
                <a:latin typeface="IBMPlexSans"/>
              </a:rPr>
              <a:t> polar </a:t>
            </a:r>
            <a:r>
              <a:rPr lang="id-ID" sz="1800" dirty="0" err="1">
                <a:effectLst/>
                <a:latin typeface="IBMPlexSans"/>
              </a:rPr>
              <a:t>expeditions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often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suffered</a:t>
            </a:r>
            <a:r>
              <a:rPr lang="id-ID" sz="1800" dirty="0">
                <a:effectLst/>
                <a:latin typeface="IBMPlexSans"/>
              </a:rPr>
              <a:t> from </a:t>
            </a:r>
            <a:r>
              <a:rPr lang="id-ID" sz="1800" dirty="0" err="1">
                <a:effectLst/>
                <a:latin typeface="IBMPlexSans"/>
              </a:rPr>
              <a:t>scurvy</a:t>
            </a:r>
            <a:r>
              <a:rPr lang="id-ID" sz="1800" dirty="0">
                <a:effectLst/>
                <a:latin typeface="IBMPlexSans"/>
              </a:rPr>
              <a:t>, </a:t>
            </a:r>
            <a:r>
              <a:rPr lang="id-ID" sz="1800" dirty="0" err="1">
                <a:effectLst/>
                <a:latin typeface="IBMPlexSans"/>
              </a:rPr>
              <a:t>caused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by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dietary</a:t>
            </a:r>
            <a:r>
              <a:rPr lang="id-ID" sz="1800" dirty="0">
                <a:effectLst/>
                <a:latin typeface="IBMPlexSans"/>
              </a:rPr>
              <a:t> vitamin C </a:t>
            </a:r>
            <a:r>
              <a:rPr lang="id-ID" sz="1800" dirty="0" err="1">
                <a:effectLst/>
                <a:latin typeface="IBMPlexSans"/>
              </a:rPr>
              <a:t>deficiency</a:t>
            </a:r>
            <a:r>
              <a:rPr lang="id-ID" sz="1800" dirty="0">
                <a:effectLst/>
                <a:latin typeface="IBMPlexSans"/>
              </a:rPr>
              <a:t> </a:t>
            </a:r>
            <a:endParaRPr lang="id-ID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9980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35BBD7CF-895A-B4A0-D8E2-A874A37CF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7" y="164894"/>
            <a:ext cx="11287593" cy="65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0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374C9ACE-9CD8-54DF-3A3D-1FC686D5F100}"/>
              </a:ext>
            </a:extLst>
          </p:cNvPr>
          <p:cNvSpPr txBox="1"/>
          <p:nvPr/>
        </p:nvSpPr>
        <p:spPr>
          <a:xfrm>
            <a:off x="981221" y="490583"/>
            <a:ext cx="994937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20.1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Naming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7530E980-0613-A701-2C2F-93B0173D5D98}"/>
              </a:ext>
            </a:extLst>
          </p:cNvPr>
          <p:cNvSpPr txBox="1"/>
          <p:nvPr/>
        </p:nvSpPr>
        <p:spPr>
          <a:xfrm>
            <a:off x="981221" y="1165832"/>
            <a:ext cx="6098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Acids, RCO</a:t>
            </a:r>
            <a:r>
              <a:rPr lang="id-ID" sz="2200" b="1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2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H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305AE018-3DAD-2C5E-7819-F5995A7F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01" y="1748748"/>
            <a:ext cx="9264556" cy="1749767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85C3D89F-08CC-CF32-16FF-FE7D2273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70" y="3650544"/>
            <a:ext cx="8353659" cy="22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9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F574B17D-1002-A4F2-1194-F249A91E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01" y="567304"/>
            <a:ext cx="8955836" cy="57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08F865E0-6EA1-9AD9-3BAC-A5C6FD232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45" y="269583"/>
            <a:ext cx="8159261" cy="63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3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6F26CE45-0DB9-A270-1B69-AEFCC1EE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98" y="277784"/>
            <a:ext cx="8725607" cy="61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3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2289</Words>
  <Application>Microsoft Macintosh PowerPoint</Application>
  <PresentationFormat>Layar Lebar</PresentationFormat>
  <Paragraphs>94</Paragraphs>
  <Slides>52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8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DejaVuSerif</vt:lpstr>
      <vt:lpstr>IBMPlexSans</vt:lpstr>
      <vt:lpstr>IBMPlexSerif</vt:lpstr>
      <vt:lpstr>Mulish</vt:lpstr>
      <vt:lpstr>Optima</vt:lpstr>
      <vt:lpstr>Tema Office</vt:lpstr>
      <vt:lpstr>ORGANIC CHEMISTRY III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CHEMISTRY III</dc:title>
  <dc:creator>Microsoft Office User</dc:creator>
  <cp:lastModifiedBy>Microsoft Office User</cp:lastModifiedBy>
  <cp:revision>2</cp:revision>
  <dcterms:created xsi:type="dcterms:W3CDTF">2024-08-25T09:31:06Z</dcterms:created>
  <dcterms:modified xsi:type="dcterms:W3CDTF">2024-08-25T13:21:14Z</dcterms:modified>
</cp:coreProperties>
</file>