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7432000" cy="18288000"/>
  <p:notesSz cx="6858000" cy="9144000"/>
  <p:defaultTextStyle>
    <a:defPPr>
      <a:defRPr lang="en-US"/>
    </a:defPPr>
    <a:lvl1pPr marL="0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1pPr>
    <a:lvl2pPr marL="1306153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2pPr>
    <a:lvl3pPr marL="2612308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3pPr>
    <a:lvl4pPr marL="3918461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4pPr>
    <a:lvl5pPr marL="5224616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5pPr>
    <a:lvl6pPr marL="6530769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6pPr>
    <a:lvl7pPr marL="7836923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7pPr>
    <a:lvl8pPr marL="9143079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8pPr>
    <a:lvl9pPr marL="10449233" algn="l" defTabSz="2612308" rtl="0" eaLnBrk="1" latinLnBrk="0" hangingPunct="1">
      <a:defRPr sz="5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25" d="100"/>
          <a:sy n="25" d="100"/>
        </p:scale>
        <p:origin x="-1236" y="-120"/>
      </p:cViewPr>
      <p:guideLst>
        <p:guide orient="horz" pos="5760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4297680" y="959728"/>
            <a:ext cx="22219920" cy="392582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4297680" y="4933504"/>
            <a:ext cx="22219920" cy="4673600"/>
          </a:xfrm>
        </p:spPr>
        <p:txBody>
          <a:bodyPr tIns="0"/>
          <a:lstStyle>
            <a:lvl1pPr marL="78369" indent="0" algn="l">
              <a:buNone/>
              <a:defRPr sz="7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1306153" indent="0" algn="ctr">
              <a:buNone/>
            </a:lvl2pPr>
            <a:lvl3pPr marL="2612308" indent="0" algn="ctr">
              <a:buNone/>
            </a:lvl3pPr>
            <a:lvl4pPr marL="3918461" indent="0" algn="ctr">
              <a:buNone/>
            </a:lvl4pPr>
            <a:lvl5pPr marL="5224616" indent="0" algn="ctr">
              <a:buNone/>
            </a:lvl5pPr>
            <a:lvl6pPr marL="6530769" indent="0" algn="ctr">
              <a:buNone/>
            </a:lvl6pPr>
            <a:lvl7pPr marL="7836923" indent="0" algn="ctr">
              <a:buNone/>
            </a:lvl7pPr>
            <a:lvl8pPr marL="9143079" indent="0" algn="ctr">
              <a:buNone/>
            </a:lvl8pPr>
            <a:lvl9pPr marL="10449233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764300" y="3770138"/>
            <a:ext cx="630936" cy="56083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471532" y="3586710"/>
            <a:ext cx="192024" cy="17068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574000" y="732373"/>
            <a:ext cx="5486400" cy="15604066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0" y="732379"/>
            <a:ext cx="16687800" cy="1560406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48670" y="-144"/>
            <a:ext cx="20574000" cy="1828814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5176" y="6934200"/>
            <a:ext cx="19202400" cy="6096000"/>
          </a:xfrm>
        </p:spPr>
        <p:txBody>
          <a:bodyPr anchor="t"/>
          <a:lstStyle>
            <a:lvl1pPr algn="l">
              <a:lnSpc>
                <a:spcPts val="12855"/>
              </a:lnSpc>
              <a:buNone/>
              <a:defRPr sz="115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35176" y="2844803"/>
            <a:ext cx="19202400" cy="4025898"/>
          </a:xfrm>
        </p:spPr>
        <p:txBody>
          <a:bodyPr anchor="b"/>
          <a:lstStyle>
            <a:lvl1pPr marL="52246" indent="0">
              <a:lnSpc>
                <a:spcPts val="6571"/>
              </a:lnSpc>
              <a:spcBef>
                <a:spcPts val="0"/>
              </a:spcBef>
              <a:buNone/>
              <a:defRPr sz="5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6858000" y="0"/>
            <a:ext cx="228600" cy="1828814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6516963" y="7505750"/>
            <a:ext cx="630936" cy="56083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7224196" y="7322320"/>
            <a:ext cx="192024" cy="17068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6824" y="731520"/>
            <a:ext cx="22494240" cy="3048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06824" y="4064000"/>
            <a:ext cx="10972800" cy="12435840"/>
          </a:xfrm>
        </p:spPr>
        <p:txBody>
          <a:bodyPr/>
          <a:lstStyle>
            <a:lvl1pPr>
              <a:defRPr sz="7900"/>
            </a:lvl1pPr>
            <a:lvl2pPr>
              <a:defRPr sz="6900"/>
            </a:lvl2pPr>
            <a:lvl3pPr>
              <a:defRPr sz="5600"/>
            </a:lvl3pPr>
            <a:lvl4pPr>
              <a:defRPr sz="5200"/>
            </a:lvl4pPr>
            <a:lvl5pPr>
              <a:defRPr sz="5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28264" y="4064000"/>
            <a:ext cx="10972800" cy="12435840"/>
          </a:xfrm>
        </p:spPr>
        <p:txBody>
          <a:bodyPr/>
          <a:lstStyle>
            <a:lvl1pPr>
              <a:defRPr sz="7900"/>
            </a:lvl1pPr>
            <a:lvl2pPr>
              <a:defRPr sz="6900"/>
            </a:lvl2pPr>
            <a:lvl3pPr>
              <a:defRPr sz="5600"/>
            </a:lvl3pPr>
            <a:lvl4pPr>
              <a:defRPr sz="5200"/>
            </a:lvl4pPr>
            <a:lvl5pPr>
              <a:defRPr sz="5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3760896"/>
            <a:ext cx="24688800" cy="3048000"/>
          </a:xfrm>
        </p:spPr>
        <p:txBody>
          <a:bodyPr anchor="ctr"/>
          <a:lstStyle>
            <a:lvl1pPr algn="ctr">
              <a:defRPr sz="129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875408"/>
            <a:ext cx="12070080" cy="17068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182862" indent="0" algn="l">
              <a:lnSpc>
                <a:spcPct val="100000"/>
              </a:lnSpc>
              <a:spcBef>
                <a:spcPts val="285"/>
              </a:spcBef>
              <a:buNone/>
              <a:defRPr sz="5400" b="0">
                <a:solidFill>
                  <a:schemeClr val="tx1"/>
                </a:solidFill>
              </a:defRPr>
            </a:lvl1pPr>
            <a:lvl2pPr>
              <a:buNone/>
              <a:defRPr sz="5600" b="1"/>
            </a:lvl2pPr>
            <a:lvl3pPr>
              <a:buNone/>
              <a:defRPr sz="5200" b="1"/>
            </a:lvl3pPr>
            <a:lvl4pPr>
              <a:buNone/>
              <a:defRPr sz="4600" b="1"/>
            </a:lvl4pPr>
            <a:lvl5pPr>
              <a:buNone/>
              <a:defRPr sz="4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990320" y="875408"/>
            <a:ext cx="12070080" cy="17068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182862" indent="0" algn="l">
              <a:lnSpc>
                <a:spcPct val="100000"/>
              </a:lnSpc>
              <a:spcBef>
                <a:spcPts val="285"/>
              </a:spcBef>
              <a:buNone/>
              <a:defRPr sz="5400" b="0">
                <a:solidFill>
                  <a:schemeClr val="tx1"/>
                </a:solidFill>
              </a:defRPr>
            </a:lvl1pPr>
            <a:lvl2pPr>
              <a:buNone/>
              <a:defRPr sz="5600" b="1"/>
            </a:lvl2pPr>
            <a:lvl3pPr>
              <a:buNone/>
              <a:defRPr sz="5200" b="1"/>
            </a:lvl3pPr>
            <a:lvl4pPr>
              <a:buNone/>
              <a:defRPr sz="4600" b="1"/>
            </a:lvl4pPr>
            <a:lvl5pPr>
              <a:buNone/>
              <a:defRPr sz="4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371600" y="2584896"/>
            <a:ext cx="12070080" cy="10972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1123293" indent="-783692">
              <a:lnSpc>
                <a:spcPct val="100000"/>
              </a:lnSpc>
              <a:spcBef>
                <a:spcPts val="2000"/>
              </a:spcBef>
              <a:defRPr sz="6900"/>
            </a:lvl1pPr>
            <a:lvl2pPr>
              <a:lnSpc>
                <a:spcPct val="100000"/>
              </a:lnSpc>
              <a:spcBef>
                <a:spcPts val="2000"/>
              </a:spcBef>
              <a:defRPr sz="5600"/>
            </a:lvl2pPr>
            <a:lvl3pPr>
              <a:lnSpc>
                <a:spcPct val="100000"/>
              </a:lnSpc>
              <a:spcBef>
                <a:spcPts val="2000"/>
              </a:spcBef>
              <a:defRPr sz="5200"/>
            </a:lvl3pPr>
            <a:lvl4pPr>
              <a:lnSpc>
                <a:spcPct val="100000"/>
              </a:lnSpc>
              <a:spcBef>
                <a:spcPts val="2000"/>
              </a:spcBef>
              <a:defRPr sz="4600"/>
            </a:lvl4pPr>
            <a:lvl5pPr>
              <a:lnSpc>
                <a:spcPct val="100000"/>
              </a:lnSpc>
              <a:spcBef>
                <a:spcPts val="2000"/>
              </a:spcBef>
              <a:defRPr sz="4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90320" y="2584896"/>
            <a:ext cx="12070080" cy="10972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1123293" indent="-783692">
              <a:lnSpc>
                <a:spcPct val="100000"/>
              </a:lnSpc>
              <a:spcBef>
                <a:spcPts val="2000"/>
              </a:spcBef>
              <a:defRPr sz="6900"/>
            </a:lvl1pPr>
            <a:lvl2pPr>
              <a:lnSpc>
                <a:spcPct val="100000"/>
              </a:lnSpc>
              <a:spcBef>
                <a:spcPts val="2000"/>
              </a:spcBef>
              <a:defRPr sz="5600"/>
            </a:lvl2pPr>
            <a:lvl3pPr>
              <a:lnSpc>
                <a:spcPct val="100000"/>
              </a:lnSpc>
              <a:spcBef>
                <a:spcPts val="2000"/>
              </a:spcBef>
              <a:defRPr sz="5200"/>
            </a:lvl3pPr>
            <a:lvl4pPr>
              <a:lnSpc>
                <a:spcPct val="100000"/>
              </a:lnSpc>
              <a:spcBef>
                <a:spcPts val="2000"/>
              </a:spcBef>
              <a:defRPr sz="4600"/>
            </a:lvl4pPr>
            <a:lvl5pPr>
              <a:lnSpc>
                <a:spcPct val="100000"/>
              </a:lnSpc>
              <a:spcBef>
                <a:spcPts val="2000"/>
              </a:spcBef>
              <a:defRPr sz="4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6824" y="731520"/>
            <a:ext cx="22494240" cy="3048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4953" y="0"/>
            <a:ext cx="24387047" cy="1828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3044956" y="-144"/>
            <a:ext cx="219456" cy="1828814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78074"/>
            <a:ext cx="11430000" cy="3098800"/>
          </a:xfrm>
          <a:ln>
            <a:noFill/>
          </a:ln>
        </p:spPr>
        <p:txBody>
          <a:bodyPr anchor="b"/>
          <a:lstStyle>
            <a:lvl1pPr algn="l">
              <a:lnSpc>
                <a:spcPts val="5713"/>
              </a:lnSpc>
              <a:buNone/>
              <a:defRPr sz="6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371600" y="3751907"/>
            <a:ext cx="11430000" cy="1862666"/>
          </a:xfrm>
        </p:spPr>
        <p:txBody>
          <a:bodyPr/>
          <a:lstStyle>
            <a:lvl1pPr marL="130615" indent="0">
              <a:lnSpc>
                <a:spcPct val="100000"/>
              </a:lnSpc>
              <a:spcBef>
                <a:spcPts val="0"/>
              </a:spcBef>
              <a:buNone/>
              <a:defRPr sz="4000"/>
            </a:lvl1pPr>
            <a:lvl2pPr>
              <a:buNone/>
              <a:defRPr sz="3300"/>
            </a:lvl2pPr>
            <a:lvl3pPr>
              <a:buNone/>
              <a:defRPr sz="2900"/>
            </a:lvl3pPr>
            <a:lvl4pPr>
              <a:buNone/>
              <a:defRPr sz="2500"/>
            </a:lvl4pPr>
            <a:lvl5pPr>
              <a:buNone/>
              <a:defRPr sz="25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371600" y="5689605"/>
            <a:ext cx="24460200" cy="10646834"/>
          </a:xfrm>
        </p:spPr>
        <p:txBody>
          <a:bodyPr/>
          <a:lstStyle>
            <a:lvl1pPr>
              <a:defRPr sz="9200"/>
            </a:lvl1pPr>
            <a:lvl2pPr>
              <a:defRPr sz="7900"/>
            </a:lvl2pPr>
            <a:lvl3pPr>
              <a:defRPr sz="6900"/>
            </a:lvl3pPr>
            <a:lvl4pPr>
              <a:defRPr sz="5600"/>
            </a:lvl4pPr>
            <a:lvl5pPr>
              <a:defRPr sz="5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0687" y="2844800"/>
            <a:ext cx="8229600" cy="5283200"/>
          </a:xfrm>
        </p:spPr>
        <p:txBody>
          <a:bodyPr anchor="b">
            <a:noAutofit/>
          </a:bodyPr>
          <a:lstStyle>
            <a:lvl1pPr algn="l">
              <a:buNone/>
              <a:defRPr sz="60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286000" y="2844800"/>
            <a:ext cx="13716000" cy="1219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261231" tIns="783692" rIns="261231" bIns="130615" rtlCol="0" anchor="t">
            <a:normAutofit/>
          </a:bodyPr>
          <a:lstStyle>
            <a:extLst/>
          </a:lstStyle>
          <a:p>
            <a:pPr marL="0" indent="-809816" algn="l" rtl="0" eaLnBrk="1" latinLnBrk="0" hangingPunct="1">
              <a:lnSpc>
                <a:spcPts val="8570"/>
              </a:lnSpc>
              <a:spcBef>
                <a:spcPts val="1715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9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3048013"/>
            <a:ext cx="13258800" cy="9372082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261231" tIns="783692" anchor="t"/>
          <a:lstStyle>
            <a:lvl1pPr marL="0" indent="0" algn="l" eaLnBrk="1" latinLnBrk="0" hangingPunct="1">
              <a:buNone/>
              <a:defRPr sz="9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1190175" y="2544913"/>
            <a:ext cx="2057400" cy="544826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15011001" y="2498099"/>
            <a:ext cx="1947673" cy="544826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4600" y="12801600"/>
            <a:ext cx="13258800" cy="2032000"/>
          </a:xfrm>
        </p:spPr>
        <p:txBody>
          <a:bodyPr anchor="ctr"/>
          <a:lstStyle>
            <a:lvl1pPr marL="0" indent="0" algn="l">
              <a:lnSpc>
                <a:spcPts val="4571"/>
              </a:lnSpc>
              <a:spcBef>
                <a:spcPts val="0"/>
              </a:spcBef>
              <a:buNone/>
              <a:defRPr sz="4000">
                <a:solidFill>
                  <a:srgbClr val="777777"/>
                </a:solidFill>
              </a:defRPr>
            </a:lvl1pPr>
            <a:lvl2pPr>
              <a:defRPr sz="33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2447776" y="-2175791"/>
            <a:ext cx="4916661" cy="4370366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506455" y="56274"/>
            <a:ext cx="5106572" cy="4539176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548648" y="2813543"/>
            <a:ext cx="3377151" cy="2940330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3038624" y="-144"/>
            <a:ext cx="24393381" cy="1828814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306824" y="732368"/>
            <a:ext cx="22494240" cy="3048000"/>
          </a:xfrm>
          <a:prstGeom prst="rect">
            <a:avLst/>
          </a:prstGeom>
        </p:spPr>
        <p:txBody>
          <a:bodyPr lIns="261231" tIns="130615" rIns="261231" bIns="130615"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306824" y="3860800"/>
            <a:ext cx="22494240" cy="12801600"/>
          </a:xfrm>
          <a:prstGeom prst="rect">
            <a:avLst/>
          </a:prstGeom>
        </p:spPr>
        <p:txBody>
          <a:bodyPr lIns="261231" tIns="130615" rIns="261231" bIns="13061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10744200" y="16814800"/>
            <a:ext cx="6400800" cy="1270000"/>
          </a:xfrm>
          <a:prstGeom prst="rect">
            <a:avLst/>
          </a:prstGeom>
        </p:spPr>
        <p:txBody>
          <a:bodyPr lIns="261231" tIns="130615" rIns="261231" bIns="130615" anchor="b"/>
          <a:lstStyle>
            <a:lvl1pPr algn="r" eaLnBrk="1" latinLnBrk="0" hangingPunct="1">
              <a:defRPr kumimoji="0" sz="33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B92537-5CCE-48BB-8D38-26598258BE15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7145000" y="16814800"/>
            <a:ext cx="8686800" cy="1270000"/>
          </a:xfrm>
          <a:prstGeom prst="rect">
            <a:avLst/>
          </a:prstGeom>
        </p:spPr>
        <p:txBody>
          <a:bodyPr lIns="261231" tIns="130615" rIns="261231" bIns="130615" anchor="b"/>
          <a:lstStyle>
            <a:lvl1pPr eaLnBrk="1" latinLnBrk="0" hangingPunct="1">
              <a:defRPr kumimoji="0" sz="33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25840944" y="16814800"/>
            <a:ext cx="1371600" cy="1270000"/>
          </a:xfrm>
          <a:prstGeom prst="rect">
            <a:avLst/>
          </a:prstGeom>
        </p:spPr>
        <p:txBody>
          <a:bodyPr lIns="261231" tIns="130615" rIns="261231" bIns="130615" anchor="b"/>
          <a:lstStyle>
            <a:lvl1pPr algn="ctr" eaLnBrk="1" latinLnBrk="0" hangingPunct="1">
              <a:defRPr kumimoji="0" sz="33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4742D34-F82D-4C37-96D5-1285A199229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3044956" y="-144"/>
            <a:ext cx="219456" cy="1828814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61231" tIns="130615" rIns="261231" bIns="1306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12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1044923" indent="-809816" algn="l" rtl="0" eaLnBrk="1" latinLnBrk="0" hangingPunct="1">
        <a:lnSpc>
          <a:spcPct val="100000"/>
        </a:lnSpc>
        <a:spcBef>
          <a:spcPts val="1715"/>
        </a:spcBef>
        <a:buClr>
          <a:schemeClr val="accent1"/>
        </a:buClr>
        <a:buSzPct val="80000"/>
        <a:buFont typeface="Wingdings 2"/>
        <a:buChar char=""/>
        <a:defRPr kumimoji="0"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616" indent="-679199" algn="l" rtl="0" eaLnBrk="1" latinLnBrk="0" hangingPunct="1">
        <a:lnSpc>
          <a:spcPct val="100000"/>
        </a:lnSpc>
        <a:spcBef>
          <a:spcPts val="1571"/>
        </a:spcBef>
        <a:buClr>
          <a:schemeClr val="accent1"/>
        </a:buClr>
        <a:buFont typeface="Verdana"/>
        <a:buChar char="◦"/>
        <a:defRPr kumimoji="0"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2533939" indent="-653077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3134770" indent="-496339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9479" indent="-522463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307" indent="-522463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4911139" indent="-522463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5485847" indent="-522463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6086677" indent="-522463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5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306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6123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9184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22461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65307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783692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91430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04492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 Ribbon 3"/>
          <p:cNvSpPr/>
          <p:nvPr/>
        </p:nvSpPr>
        <p:spPr>
          <a:xfrm>
            <a:off x="0" y="9144000"/>
            <a:ext cx="27432000" cy="7696200"/>
          </a:xfrm>
          <a:prstGeom prst="ribbon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en-US" dirty="0" smtClean="0"/>
              <a:t>an </a:t>
            </a:r>
            <a:r>
              <a:rPr lang="en-US" dirty="0" err="1" smtClean="0"/>
              <a:t>K</a:t>
            </a:r>
            <a:r>
              <a:rPr lang="en-US" dirty="0" err="1" smtClean="0"/>
              <a:t>riteria</a:t>
            </a:r>
            <a:r>
              <a:rPr lang="en-US" dirty="0" smtClean="0"/>
              <a:t> Media Dan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smtClean="0"/>
              <a:t>D</a:t>
            </a:r>
            <a:r>
              <a:rPr lang="en-US" dirty="0" smtClean="0"/>
              <a:t>i SD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4200" y="9601200"/>
            <a:ext cx="176784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6 :</a:t>
            </a:r>
          </a:p>
          <a:p>
            <a:r>
              <a:rPr lang="en-US" dirty="0" smtClean="0"/>
              <a:t>Devi </a:t>
            </a:r>
            <a:r>
              <a:rPr lang="en-US" dirty="0" err="1" smtClean="0"/>
              <a:t>Kusuma</a:t>
            </a:r>
            <a:r>
              <a:rPr lang="en-US" dirty="0" smtClean="0"/>
              <a:t> </a:t>
            </a:r>
            <a:r>
              <a:rPr lang="en-US" dirty="0" err="1" smtClean="0"/>
              <a:t>Wati</a:t>
            </a:r>
            <a:r>
              <a:rPr lang="en-US" dirty="0" smtClean="0"/>
              <a:t> 			1913053099</a:t>
            </a:r>
          </a:p>
          <a:p>
            <a:r>
              <a:rPr lang="en-US" dirty="0" smtClean="0"/>
              <a:t>Nabila </a:t>
            </a:r>
            <a:r>
              <a:rPr lang="en-US" dirty="0" err="1" smtClean="0"/>
              <a:t>Suryani</a:t>
            </a:r>
            <a:r>
              <a:rPr lang="en-US" dirty="0" smtClean="0"/>
              <a:t>				1913053005</a:t>
            </a:r>
          </a:p>
          <a:p>
            <a:r>
              <a:rPr lang="en-US" dirty="0" err="1" smtClean="0"/>
              <a:t>Tizani</a:t>
            </a:r>
            <a:r>
              <a:rPr lang="en-US" dirty="0" smtClean="0"/>
              <a:t> </a:t>
            </a:r>
            <a:r>
              <a:rPr lang="en-US" dirty="0" err="1" smtClean="0"/>
              <a:t>Rivad</a:t>
            </a:r>
            <a:r>
              <a:rPr lang="en-US" dirty="0" smtClean="0"/>
              <a:t> </a:t>
            </a:r>
            <a:r>
              <a:rPr lang="en-US" dirty="0" err="1" smtClean="0"/>
              <a:t>Saefunawas</a:t>
            </a:r>
            <a:r>
              <a:rPr lang="en-US" dirty="0" smtClean="0"/>
              <a:t> 	1913053106</a:t>
            </a:r>
          </a:p>
          <a:p>
            <a:r>
              <a:rPr lang="en-US" dirty="0" err="1" smtClean="0"/>
              <a:t>Yunita</a:t>
            </a:r>
            <a:r>
              <a:rPr lang="en-US" dirty="0" smtClean="0"/>
              <a:t> </a:t>
            </a:r>
            <a:r>
              <a:rPr lang="en-US" dirty="0" err="1" smtClean="0"/>
              <a:t>Rahma</a:t>
            </a:r>
            <a:r>
              <a:rPr lang="en-US" dirty="0" smtClean="0"/>
              <a:t> </a:t>
            </a:r>
            <a:r>
              <a:rPr lang="en-US" dirty="0" err="1" smtClean="0"/>
              <a:t>Yanti</a:t>
            </a:r>
            <a:r>
              <a:rPr lang="en-US" dirty="0" smtClean="0"/>
              <a:t>			1913053119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657600" y="0"/>
            <a:ext cx="21945600" cy="39624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Klasifikasi</a:t>
            </a:r>
            <a:r>
              <a:rPr lang="en-US" b="1" dirty="0"/>
              <a:t> Media </a:t>
            </a:r>
            <a:r>
              <a:rPr lang="en-US" b="1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Menurut Nugroho (2015) </a:t>
            </a:r>
            <a:r>
              <a:rPr lang="en-US" dirty="0"/>
              <a:t>Media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macamnya</a:t>
            </a:r>
            <a:r>
              <a:rPr lang="en-US" dirty="0"/>
              <a:t>. </a:t>
            </a:r>
            <a:r>
              <a:rPr lang="en-US" dirty="0" err="1"/>
              <a:t>Mulai</a:t>
            </a:r>
            <a:r>
              <a:rPr lang="en-US" dirty="0"/>
              <a:t> yang paling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media yang </a:t>
            </a:r>
            <a:r>
              <a:rPr lang="en-US" dirty="0" err="1"/>
              <a:t>canggih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mahal</a:t>
            </a:r>
            <a:r>
              <a:rPr lang="en-US" dirty="0"/>
              <a:t> </a:t>
            </a:r>
            <a:r>
              <a:rPr lang="en-US" dirty="0" err="1"/>
              <a:t>harganya</a:t>
            </a:r>
            <a:r>
              <a:rPr lang="en-US" dirty="0"/>
              <a:t>. Media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guru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guru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. </a:t>
            </a:r>
            <a:r>
              <a:rPr lang="en-US" dirty="0" err="1"/>
              <a:t>Ada</a:t>
            </a:r>
            <a:r>
              <a:rPr lang="en-US" dirty="0"/>
              <a:t> pula media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sekitar</a:t>
            </a:r>
            <a:r>
              <a:rPr lang="en-US" dirty="0"/>
              <a:t> yang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manfaatkan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pula media yang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.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657600" y="0"/>
            <a:ext cx="21945600" cy="46482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/>
              <a:t>Kriteria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smtClean="0"/>
              <a:t>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Menurut Nugroho (2015)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media.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teoritik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media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program </a:t>
            </a:r>
            <a:r>
              <a:rPr lang="en-US" dirty="0" err="1"/>
              <a:t>pembelajaran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3657600" y="0"/>
            <a:ext cx="21945600" cy="40386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/>
              <a:t>Karakteristik</a:t>
            </a:r>
            <a:r>
              <a:rPr lang="en-US" b="1" dirty="0"/>
              <a:t> Media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Media </a:t>
            </a:r>
            <a:r>
              <a:rPr lang="en-US" dirty="0" smtClean="0"/>
              <a:t>Visual</a:t>
            </a:r>
          </a:p>
          <a:p>
            <a:pPr lvl="0">
              <a:buNone/>
            </a:pPr>
            <a:r>
              <a:rPr lang="en-US" dirty="0" smtClean="0"/>
              <a:t>	Media </a:t>
            </a:r>
            <a:r>
              <a:rPr lang="en-US" dirty="0" smtClean="0"/>
              <a:t>visual </a:t>
            </a:r>
            <a:r>
              <a:rPr lang="en-US" dirty="0" err="1" smtClean="0"/>
              <a:t>adalah</a:t>
            </a:r>
            <a:r>
              <a:rPr lang="en-US" dirty="0" smtClean="0"/>
              <a:t> media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indera</a:t>
            </a:r>
            <a:r>
              <a:rPr lang="en-US" dirty="0" smtClean="0"/>
              <a:t> </a:t>
            </a:r>
            <a:r>
              <a:rPr lang="en-US" dirty="0" err="1" smtClean="0"/>
              <a:t>penglihatan</a:t>
            </a:r>
            <a:endParaRPr lang="en-US" dirty="0"/>
          </a:p>
          <a:p>
            <a:pPr lvl="0"/>
            <a:r>
              <a:rPr lang="en-US" dirty="0"/>
              <a:t>Media </a:t>
            </a:r>
            <a:r>
              <a:rPr lang="en-US" dirty="0" smtClean="0"/>
              <a:t>Audio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smtClean="0"/>
              <a:t>Media audio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menyalurkan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 audio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pesan</a:t>
            </a:r>
            <a:r>
              <a:rPr lang="en-US" dirty="0" smtClean="0"/>
              <a:t>. </a:t>
            </a:r>
            <a:endParaRPr lang="en-US" dirty="0"/>
          </a:p>
          <a:p>
            <a:pPr lvl="0"/>
            <a:r>
              <a:rPr lang="en-US" dirty="0"/>
              <a:t>Media Audio </a:t>
            </a:r>
            <a:r>
              <a:rPr lang="en-US" dirty="0" smtClean="0"/>
              <a:t>Visual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, media audio visual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media audio </a:t>
            </a:r>
            <a:r>
              <a:rPr lang="en-US" dirty="0" err="1" smtClean="0"/>
              <a:t>atau</a:t>
            </a:r>
            <a:r>
              <a:rPr lang="en-US" dirty="0" smtClean="0"/>
              <a:t> visual </a:t>
            </a:r>
            <a:r>
              <a:rPr lang="en-US" dirty="0" err="1" smtClean="0"/>
              <a:t>semata</a:t>
            </a:r>
            <a:r>
              <a:rPr lang="en-US" dirty="0" smtClean="0"/>
              <a:t>. </a:t>
            </a:r>
            <a:r>
              <a:rPr lang="en-US" dirty="0" err="1" smtClean="0"/>
              <a:t>Kemampuannya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media audio visual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gerak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657600" y="0"/>
            <a:ext cx="22631400" cy="46482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dirty="0"/>
              <a:t>Faktor-Faktor Pengembangan Kriteria Pemilihan Media </a:t>
            </a:r>
            <a:r>
              <a:rPr lang="id-ID" dirty="0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4673600"/>
            <a:ext cx="22494240" cy="12801600"/>
          </a:xfrm>
        </p:spPr>
        <p:txBody>
          <a:bodyPr/>
          <a:lstStyle/>
          <a:p>
            <a:r>
              <a:rPr lang="id-ID" dirty="0"/>
              <a:t>Menurut Abidin (2016: 12-13) sebagaimana yang dijelaskan pads prinsip pemilihan yang terakhir di atas bahwa norma atau kriteria yang akan dipakai, dikembangkan sebanyak dan sede tail sesuai dengan keterbatasan kondisi lembaga yang berkepentingan.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657600" y="0"/>
            <a:ext cx="22936200" cy="46482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PRINSIP-PRINSIP PEMILIHAN MEDIA </a:t>
            </a:r>
            <a:r>
              <a:rPr lang="en-US" dirty="0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d-ID" dirty="0" smtClean="0"/>
              <a:t>Menurut </a:t>
            </a:r>
            <a:r>
              <a:rPr lang="id-ID" dirty="0"/>
              <a:t>Abidin (2016: 10-12)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pe-milihan</a:t>
            </a:r>
            <a:r>
              <a:rPr lang="en-US" dirty="0"/>
              <a:t> media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yang ha </a:t>
            </a:r>
            <a:r>
              <a:rPr lang="en-US" dirty="0" err="1"/>
              <a:t>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.</a:t>
            </a:r>
          </a:p>
          <a:p>
            <a:pPr marL="1469424" indent="-1469424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kejelasan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/>
              <a:t>media </a:t>
            </a:r>
            <a:endParaRPr lang="en-US" dirty="0" smtClean="0"/>
          </a:p>
          <a:p>
            <a:pPr marL="1469424" indent="-1469424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familiaritas</a:t>
            </a:r>
            <a:r>
              <a:rPr lang="en-US" dirty="0"/>
              <a:t> media</a:t>
            </a:r>
          </a:p>
          <a:p>
            <a:pPr marL="1469424" indent="-1469424">
              <a:buFont typeface="+mj-lt"/>
              <a:buAutoNum type="arabicPeriod"/>
            </a:pP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media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diperbandingkan</a:t>
            </a:r>
            <a:endParaRPr lang="en-US" dirty="0" smtClean="0"/>
          </a:p>
          <a:p>
            <a:pPr marL="1469424" indent="-1469424">
              <a:buFont typeface="+mj-lt"/>
              <a:buAutoNum type="arabicPeriod"/>
            </a:pP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pemilihan</a:t>
            </a:r>
            <a:endParaRPr lang="en-US" dirty="0"/>
          </a:p>
          <a:p>
            <a:pPr marL="1469424" indent="-1469424">
              <a:buFont typeface="+mj-lt"/>
              <a:buAutoNum type="arabicPeriod"/>
            </a:pPr>
            <a:endParaRPr lang="en-US" dirty="0"/>
          </a:p>
          <a:p>
            <a:pPr marL="1469424" indent="-1469424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3657600" y="0"/>
            <a:ext cx="21945600" cy="46482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69424" indent="-1469424">
              <a:buFont typeface="+mj-lt"/>
              <a:buAutoNum type="arabicPeriod"/>
            </a:pP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Persiapan</a:t>
            </a:r>
            <a:r>
              <a:rPr lang="en-US" dirty="0"/>
              <a:t>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pengajar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</a:t>
            </a:r>
            <a:r>
              <a:rPr lang="en-US" dirty="0" err="1"/>
              <a:t>pembelajaran</a:t>
            </a:r>
            <a:r>
              <a:rPr lang="en-US" dirty="0"/>
              <a:t>. </a:t>
            </a:r>
            <a:endParaRPr lang="en-US" dirty="0" smtClean="0"/>
          </a:p>
          <a:p>
            <a:pPr marL="1469424" indent="-1469424">
              <a:buFont typeface="+mj-lt"/>
              <a:buAutoNum type="arabicPeriod"/>
            </a:pPr>
            <a:r>
              <a:rPr lang="id-ID" dirty="0"/>
              <a:t>Pelaksanaan/Penyajian Tenaga </a:t>
            </a:r>
            <a:r>
              <a:rPr lang="id-ID" dirty="0" smtClean="0"/>
              <a:t>Pengajar</a:t>
            </a:r>
            <a:endParaRPr lang="en-US" dirty="0" smtClean="0"/>
          </a:p>
          <a:p>
            <a:pPr marL="1469424" indent="-1469424">
              <a:buFont typeface="+mj-lt"/>
              <a:buAutoNum type="arabicPeriod"/>
            </a:pP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Kegiatan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3886200" y="-457200"/>
            <a:ext cx="22555200" cy="5715000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9536" y="685800"/>
            <a:ext cx="22762464" cy="312420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/>
              <a:t>Perbedaan Penggunaan </a:t>
            </a:r>
            <a:r>
              <a:rPr lang="id-ID" dirty="0" smtClean="0"/>
              <a:t>Media Pembelajaran </a:t>
            </a:r>
            <a:r>
              <a:rPr lang="id-ID" dirty="0"/>
              <a:t>di Dalam Kelas dan </a:t>
            </a:r>
            <a:r>
              <a:rPr lang="id-ID" dirty="0" smtClean="0"/>
              <a:t>Luar Kelas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5334000"/>
            <a:ext cx="22494240" cy="12141200"/>
          </a:xfrm>
        </p:spPr>
        <p:txBody>
          <a:bodyPr>
            <a:normAutofit fontScale="85000" lnSpcReduction="20000"/>
          </a:bodyPr>
          <a:lstStyle/>
          <a:p>
            <a:r>
              <a:rPr lang="id-ID" dirty="0" smtClean="0"/>
              <a:t>Menurut Nugroho (2015) Penggunaan media berdasarkan tempat pembelajaran adalah suatu kegiatan belajar mengajar yang melibatkan siswa dan guru dengan menggunakan berbagaisumber belajar baik dalam situasi kelas maupun di luar kelas.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media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identik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pengajaran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r>
              <a:rPr lang="en-US" dirty="0" smtClean="0"/>
              <a:t> guru pun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mengandalkan</a:t>
            </a:r>
            <a:r>
              <a:rPr lang="en-US" dirty="0" smtClean="0"/>
              <a:t> media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pembelajaran.Misalnya</a:t>
            </a:r>
            <a:r>
              <a:rPr lang="en-US" dirty="0" smtClean="0"/>
              <a:t> e-learning, </a:t>
            </a:r>
            <a:r>
              <a:rPr lang="en-US" dirty="0" err="1" smtClean="0"/>
              <a:t>pembelajaran</a:t>
            </a:r>
            <a:r>
              <a:rPr lang="en-US" dirty="0" smtClean="0"/>
              <a:t> individual </a:t>
            </a:r>
            <a:r>
              <a:rPr lang="en-US" dirty="0" err="1" smtClean="0"/>
              <a:t>dengan</a:t>
            </a:r>
            <a:r>
              <a:rPr lang="en-US" dirty="0" smtClean="0"/>
              <a:t> CD </a:t>
            </a:r>
            <a:r>
              <a:rPr lang="en-US" dirty="0" err="1" smtClean="0"/>
              <a:t>interaktif</a:t>
            </a:r>
            <a:r>
              <a:rPr lang="en-US" dirty="0" smtClean="0"/>
              <a:t>, video </a:t>
            </a:r>
            <a:r>
              <a:rPr lang="en-US" dirty="0" err="1" smtClean="0"/>
              <a:t>interaktif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</TotalTime>
  <Words>365</Words>
  <Application>Microsoft Office PowerPoint</Application>
  <PresentationFormat>Custom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Klasifikasi Dan Kriteria Media Dan Sumber Belajar Yang Relevan Di SD</vt:lpstr>
      <vt:lpstr>Klasifikasi Media Pembelajaran</vt:lpstr>
      <vt:lpstr>Kriteria Memilih Media</vt:lpstr>
      <vt:lpstr>Karakteristik Media </vt:lpstr>
      <vt:lpstr>Faktor-Faktor Pengembangan Kriteria Pemilihan Media Pembelajaran</vt:lpstr>
      <vt:lpstr>PRINSIP-PRINSIP PEMILIHAN MEDIA PEMBELAJARAN</vt:lpstr>
      <vt:lpstr>Langkah-Langkah Penggunaan Media Pembelajaran</vt:lpstr>
      <vt:lpstr>Perbedaan Penggunaan Media Pembelajaran di Dalam Kelas dan Luar Kelas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6</cp:revision>
  <dcterms:created xsi:type="dcterms:W3CDTF">2020-11-09T17:04:50Z</dcterms:created>
  <dcterms:modified xsi:type="dcterms:W3CDTF">2020-11-09T17:57:15Z</dcterms:modified>
</cp:coreProperties>
</file>