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1" r:id="rId3"/>
    <p:sldId id="296" r:id="rId4"/>
    <p:sldId id="297" r:id="rId5"/>
    <p:sldId id="302" r:id="rId6"/>
    <p:sldId id="303" r:id="rId7"/>
    <p:sldId id="304" r:id="rId8"/>
    <p:sldId id="288" r:id="rId9"/>
    <p:sldId id="298" r:id="rId10"/>
    <p:sldId id="292" r:id="rId11"/>
    <p:sldId id="290" r:id="rId12"/>
    <p:sldId id="289" r:id="rId13"/>
    <p:sldId id="294" r:id="rId14"/>
    <p:sldId id="295" r:id="rId15"/>
    <p:sldId id="300" r:id="rId16"/>
    <p:sldId id="286" r:id="rId17"/>
    <p:sldId id="270" r:id="rId18"/>
    <p:sldId id="280" r:id="rId19"/>
    <p:sldId id="284" r:id="rId20"/>
    <p:sldId id="299"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60" d="100"/>
          <a:sy n="60" d="100"/>
        </p:scale>
        <p:origin x="9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t>OLD PUBLIC ADMINISTRTION &amp; NEW PUBLIC MANAGEMENT</a:t>
            </a:r>
          </a:p>
        </p:txBody>
      </p:sp>
      <p:sp>
        <p:nvSpPr>
          <p:cNvPr id="3" name="Subtitle 2"/>
          <p:cNvSpPr>
            <a:spLocks noGrp="1"/>
          </p:cNvSpPr>
          <p:nvPr>
            <p:ph type="subTitle" idx="1"/>
          </p:nvPr>
        </p:nvSpPr>
        <p:spPr/>
        <p:txBody>
          <a:bodyPr/>
          <a:lstStyle/>
          <a:p>
            <a:r>
              <a:rPr lang="en-ID" dirty="0"/>
              <a:t>ANISA UTAMI, S.IP., M.A.</a:t>
            </a:r>
            <a:endParaRPr lang="en-US" dirty="0"/>
          </a:p>
        </p:txBody>
      </p:sp>
    </p:spTree>
    <p:extLst>
      <p:ext uri="{BB962C8B-B14F-4D97-AF65-F5344CB8AC3E}">
        <p14:creationId xmlns:p14="http://schemas.microsoft.com/office/powerpoint/2010/main" val="11029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431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ID" dirty="0"/>
          </a:p>
        </p:txBody>
      </p:sp>
      <p:sp>
        <p:nvSpPr>
          <p:cNvPr id="4" name="Rounded Rectangle 3"/>
          <p:cNvSpPr/>
          <p:nvPr/>
        </p:nvSpPr>
        <p:spPr>
          <a:xfrm>
            <a:off x="877978" y="1449977"/>
            <a:ext cx="4451668" cy="4297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D" sz="2800" b="1" dirty="0" err="1"/>
              <a:t>Masih</a:t>
            </a:r>
            <a:r>
              <a:rPr lang="en-ID" sz="2800" b="1" dirty="0"/>
              <a:t> </a:t>
            </a:r>
            <a:r>
              <a:rPr lang="en-ID" sz="2800" b="1" dirty="0" err="1"/>
              <a:t>banyak</a:t>
            </a:r>
            <a:r>
              <a:rPr lang="en-ID" sz="2800" b="1" dirty="0"/>
              <a:t> </a:t>
            </a:r>
            <a:r>
              <a:rPr lang="en-ID" sz="2800" b="1" dirty="0" err="1"/>
              <a:t>pedagang</a:t>
            </a:r>
            <a:r>
              <a:rPr lang="en-ID" sz="2800" b="1" dirty="0"/>
              <a:t> kaki lima</a:t>
            </a:r>
          </a:p>
          <a:p>
            <a:pPr marL="285750" indent="-285750">
              <a:buFont typeface="Arial" panose="020B0604020202020204" pitchFamily="34" charset="0"/>
              <a:buChar char="•"/>
            </a:pPr>
            <a:r>
              <a:rPr lang="en-ID" sz="2800" b="1" dirty="0" err="1"/>
              <a:t>Sistem</a:t>
            </a:r>
            <a:r>
              <a:rPr lang="en-ID" sz="2800" b="1" dirty="0"/>
              <a:t> ticketing </a:t>
            </a:r>
            <a:r>
              <a:rPr lang="en-ID" sz="2800" b="1" dirty="0" err="1"/>
              <a:t>masih</a:t>
            </a:r>
            <a:r>
              <a:rPr lang="en-ID" sz="2800" b="1" dirty="0"/>
              <a:t> </a:t>
            </a:r>
            <a:r>
              <a:rPr lang="en-ID" sz="2800" b="1" dirty="0" err="1"/>
              <a:t>buruk</a:t>
            </a:r>
            <a:endParaRPr lang="en-US" sz="2800" b="1" dirty="0"/>
          </a:p>
          <a:p>
            <a:pPr marL="285750" indent="-285750">
              <a:buFont typeface="Arial" panose="020B0604020202020204" pitchFamily="34" charset="0"/>
              <a:buChar char="•"/>
            </a:pPr>
            <a:r>
              <a:rPr lang="en-ID" sz="2800" b="1" dirty="0" err="1"/>
              <a:t>Tidak</a:t>
            </a:r>
            <a:r>
              <a:rPr lang="en-ID" sz="2800" b="1" dirty="0"/>
              <a:t> </a:t>
            </a:r>
            <a:r>
              <a:rPr lang="en-ID" sz="2800" b="1" dirty="0" err="1"/>
              <a:t>ada</a:t>
            </a:r>
            <a:r>
              <a:rPr lang="en-ID" sz="2800" b="1" dirty="0"/>
              <a:t> </a:t>
            </a:r>
            <a:r>
              <a:rPr lang="en-ID" sz="2800" b="1" dirty="0" err="1"/>
              <a:t>nomor</a:t>
            </a:r>
            <a:r>
              <a:rPr lang="en-ID" sz="2800" b="1" dirty="0"/>
              <a:t> seat </a:t>
            </a:r>
            <a:r>
              <a:rPr lang="en-ID" sz="2800" b="1" dirty="0" err="1"/>
              <a:t>tempat</a:t>
            </a:r>
            <a:r>
              <a:rPr lang="en-ID" sz="2800" b="1" dirty="0"/>
              <a:t> </a:t>
            </a:r>
            <a:r>
              <a:rPr lang="en-ID" sz="2800" b="1" dirty="0" err="1"/>
              <a:t>duduk</a:t>
            </a:r>
            <a:endParaRPr lang="en-ID" sz="2800" b="1" dirty="0"/>
          </a:p>
          <a:p>
            <a:pPr marL="285750" indent="-285750">
              <a:buFont typeface="Arial" panose="020B0604020202020204" pitchFamily="34" charset="0"/>
              <a:buChar char="•"/>
            </a:pPr>
            <a:r>
              <a:rPr lang="en-ID" sz="2800" b="1" dirty="0" err="1"/>
              <a:t>Kotor</a:t>
            </a:r>
            <a:endParaRPr lang="en-ID" sz="2800" b="1" dirty="0"/>
          </a:p>
          <a:p>
            <a:pPr algn="ctr"/>
            <a:endParaRPr lang="en-US" dirty="0"/>
          </a:p>
        </p:txBody>
      </p:sp>
    </p:spTree>
    <p:extLst>
      <p:ext uri="{BB962C8B-B14F-4D97-AF65-F5344CB8AC3E}">
        <p14:creationId xmlns:p14="http://schemas.microsoft.com/office/powerpoint/2010/main" val="3666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24" y="1516212"/>
            <a:ext cx="4906554" cy="3259354"/>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5031" y="-76327"/>
            <a:ext cx="4246771" cy="3185078"/>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031" y="3537856"/>
            <a:ext cx="2393072" cy="3189516"/>
          </a:xfrm>
          <a:prstGeom prst="rect">
            <a:avLst/>
          </a:prstGeom>
        </p:spPr>
      </p:pic>
      <p:sp>
        <p:nvSpPr>
          <p:cNvPr id="10" name="Right Arrow 9"/>
          <p:cNvSpPr/>
          <p:nvPr/>
        </p:nvSpPr>
        <p:spPr>
          <a:xfrm>
            <a:off x="5617029" y="2847703"/>
            <a:ext cx="1502228" cy="1031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solidFill>
                  <a:schemeClr val="tx1"/>
                </a:solidFill>
              </a:rPr>
              <a:t>Pada</a:t>
            </a:r>
            <a:r>
              <a:rPr lang="en-US" dirty="0">
                <a:solidFill>
                  <a:schemeClr val="tx1"/>
                </a:solidFill>
              </a:rPr>
              <a:t> </a:t>
            </a:r>
            <a:r>
              <a:rPr lang="en-US" dirty="0" err="1">
                <a:solidFill>
                  <a:schemeClr val="tx1"/>
                </a:solidFill>
              </a:rPr>
              <a:t>akhir</a:t>
            </a:r>
            <a:r>
              <a:rPr lang="en-US" dirty="0">
                <a:solidFill>
                  <a:schemeClr val="tx1"/>
                </a:solidFill>
              </a:rPr>
              <a:t> </a:t>
            </a:r>
            <a:r>
              <a:rPr lang="en-US" dirty="0" err="1">
                <a:solidFill>
                  <a:schemeClr val="tx1"/>
                </a:solidFill>
              </a:rPr>
              <a:t>Maret</a:t>
            </a:r>
            <a:r>
              <a:rPr lang="en-US" dirty="0">
                <a:solidFill>
                  <a:schemeClr val="tx1"/>
                </a:solidFill>
              </a:rPr>
              <a:t> 2007, DPR </a:t>
            </a:r>
            <a:r>
              <a:rPr lang="en-US" dirty="0" err="1">
                <a:solidFill>
                  <a:schemeClr val="tx1"/>
                </a:solidFill>
              </a:rPr>
              <a:t>mengesahkan</a:t>
            </a:r>
            <a:r>
              <a:rPr lang="en-US" dirty="0">
                <a:solidFill>
                  <a:schemeClr val="tx1"/>
                </a:solidFill>
              </a:rPr>
              <a:t> </a:t>
            </a:r>
            <a:r>
              <a:rPr lang="en-US" dirty="0" err="1">
                <a:solidFill>
                  <a:schemeClr val="tx1"/>
                </a:solidFill>
              </a:rPr>
              <a:t>revisi</a:t>
            </a:r>
            <a:r>
              <a:rPr lang="en-US" dirty="0">
                <a:solidFill>
                  <a:schemeClr val="tx1"/>
                </a:solidFill>
              </a:rPr>
              <a:t> </a:t>
            </a:r>
            <a:r>
              <a:rPr lang="en-US" dirty="0" err="1">
                <a:solidFill>
                  <a:schemeClr val="tx1"/>
                </a:solidFill>
              </a:rPr>
              <a:t>Undang-Undang</a:t>
            </a:r>
            <a:r>
              <a:rPr lang="en-US" dirty="0">
                <a:solidFill>
                  <a:schemeClr val="tx1"/>
                </a:solidFill>
              </a:rPr>
              <a:t> </a:t>
            </a:r>
            <a:r>
              <a:rPr lang="en-US" dirty="0" err="1">
                <a:solidFill>
                  <a:schemeClr val="tx1"/>
                </a:solidFill>
              </a:rPr>
              <a:t>Nomor</a:t>
            </a:r>
            <a:r>
              <a:rPr lang="en-US" dirty="0">
                <a:solidFill>
                  <a:schemeClr val="tx1"/>
                </a:solidFill>
              </a:rPr>
              <a:t> 13 </a:t>
            </a:r>
            <a:r>
              <a:rPr lang="en-US" dirty="0" err="1">
                <a:solidFill>
                  <a:schemeClr val="tx1"/>
                </a:solidFill>
              </a:rPr>
              <a:t>Tahun</a:t>
            </a:r>
            <a:r>
              <a:rPr lang="en-US" dirty="0">
                <a:solidFill>
                  <a:schemeClr val="tx1"/>
                </a:solidFill>
              </a:rPr>
              <a:t> 1992, </a:t>
            </a:r>
            <a:r>
              <a:rPr lang="en-US" dirty="0" err="1">
                <a:solidFill>
                  <a:schemeClr val="tx1"/>
                </a:solidFill>
              </a:rPr>
              <a:t>yaitu</a:t>
            </a:r>
            <a:r>
              <a:rPr lang="en-US" dirty="0">
                <a:solidFill>
                  <a:schemeClr val="tx1"/>
                </a:solidFill>
              </a:rPr>
              <a:t>:</a:t>
            </a:r>
          </a:p>
          <a:p>
            <a:pPr marL="0" indent="0">
              <a:buNone/>
            </a:pPr>
            <a:r>
              <a:rPr lang="en-US" dirty="0">
                <a:solidFill>
                  <a:schemeClr val="tx1"/>
                </a:solidFill>
              </a:rPr>
              <a:t>“ </a:t>
            </a:r>
            <a:r>
              <a:rPr lang="en-US" dirty="0" err="1">
                <a:solidFill>
                  <a:schemeClr val="tx1"/>
                </a:solidFill>
              </a:rPr>
              <a:t>Undang-Undang</a:t>
            </a:r>
            <a:r>
              <a:rPr lang="en-US" dirty="0">
                <a:solidFill>
                  <a:schemeClr val="tx1"/>
                </a:solidFill>
              </a:rPr>
              <a:t> </a:t>
            </a:r>
            <a:r>
              <a:rPr lang="en-US" dirty="0" err="1">
                <a:solidFill>
                  <a:schemeClr val="tx1"/>
                </a:solidFill>
              </a:rPr>
              <a:t>Nomor</a:t>
            </a:r>
            <a:r>
              <a:rPr lang="en-US" dirty="0">
                <a:solidFill>
                  <a:schemeClr val="tx1"/>
                </a:solidFill>
              </a:rPr>
              <a:t> 23 </a:t>
            </a:r>
            <a:r>
              <a:rPr lang="en-US" dirty="0" err="1">
                <a:solidFill>
                  <a:schemeClr val="tx1"/>
                </a:solidFill>
              </a:rPr>
              <a:t>Tahun</a:t>
            </a:r>
            <a:r>
              <a:rPr lang="en-US" dirty="0">
                <a:solidFill>
                  <a:schemeClr val="tx1"/>
                </a:solidFill>
              </a:rPr>
              <a:t> 2007, yang </a:t>
            </a:r>
            <a:r>
              <a:rPr lang="en-US" dirty="0" err="1">
                <a:solidFill>
                  <a:schemeClr val="tx1"/>
                </a:solidFill>
              </a:rPr>
              <a:t>menegaskan</a:t>
            </a:r>
            <a:r>
              <a:rPr lang="en-US" dirty="0">
                <a:solidFill>
                  <a:schemeClr val="tx1"/>
                </a:solidFill>
              </a:rPr>
              <a:t> </a:t>
            </a:r>
            <a:r>
              <a:rPr lang="en-US" dirty="0" err="1">
                <a:solidFill>
                  <a:schemeClr val="tx1"/>
                </a:solidFill>
              </a:rPr>
              <a:t>bahwa</a:t>
            </a:r>
            <a:r>
              <a:rPr lang="en-US" dirty="0">
                <a:solidFill>
                  <a:schemeClr val="tx1"/>
                </a:solidFill>
              </a:rPr>
              <a:t> investor </a:t>
            </a:r>
            <a:r>
              <a:rPr lang="en-US" dirty="0" err="1">
                <a:solidFill>
                  <a:schemeClr val="tx1"/>
                </a:solidFill>
              </a:rPr>
              <a:t>swasta</a:t>
            </a:r>
            <a:r>
              <a:rPr lang="en-US" dirty="0">
                <a:solidFill>
                  <a:schemeClr val="tx1"/>
                </a:solidFill>
              </a:rPr>
              <a:t> </a:t>
            </a:r>
            <a:r>
              <a:rPr lang="en-US" dirty="0" err="1">
                <a:solidFill>
                  <a:schemeClr val="tx1"/>
                </a:solidFill>
              </a:rPr>
              <a:t>maupun</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daerah</a:t>
            </a:r>
            <a:r>
              <a:rPr lang="en-US" dirty="0">
                <a:solidFill>
                  <a:schemeClr val="tx1"/>
                </a:solidFill>
              </a:rPr>
              <a:t> </a:t>
            </a:r>
            <a:r>
              <a:rPr lang="en-US" dirty="0" err="1">
                <a:solidFill>
                  <a:schemeClr val="tx1"/>
                </a:solidFill>
              </a:rPr>
              <a:t>diberi</a:t>
            </a:r>
            <a:r>
              <a:rPr lang="en-US" dirty="0">
                <a:solidFill>
                  <a:schemeClr val="tx1"/>
                </a:solidFill>
              </a:rPr>
              <a:t> </a:t>
            </a:r>
            <a:r>
              <a:rPr lang="en-US" dirty="0" err="1">
                <a:solidFill>
                  <a:schemeClr val="tx1"/>
                </a:solidFill>
              </a:rPr>
              <a:t>kesempatan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mengelola</a:t>
            </a:r>
            <a:r>
              <a:rPr lang="en-US" dirty="0">
                <a:solidFill>
                  <a:schemeClr val="tx1"/>
                </a:solidFill>
              </a:rPr>
              <a:t> </a:t>
            </a:r>
            <a:r>
              <a:rPr lang="en-US" dirty="0" err="1">
                <a:solidFill>
                  <a:schemeClr val="tx1"/>
                </a:solidFill>
              </a:rPr>
              <a:t>jasa</a:t>
            </a:r>
            <a:r>
              <a:rPr lang="en-US" dirty="0">
                <a:solidFill>
                  <a:schemeClr val="tx1"/>
                </a:solidFill>
              </a:rPr>
              <a:t> </a:t>
            </a:r>
            <a:r>
              <a:rPr lang="en-US" dirty="0" err="1">
                <a:solidFill>
                  <a:schemeClr val="tx1"/>
                </a:solidFill>
              </a:rPr>
              <a:t>angkutan</a:t>
            </a:r>
            <a:r>
              <a:rPr lang="en-US" dirty="0">
                <a:solidFill>
                  <a:schemeClr val="tx1"/>
                </a:solidFill>
              </a:rPr>
              <a:t> </a:t>
            </a:r>
            <a:r>
              <a:rPr lang="en-US" dirty="0" err="1">
                <a:solidFill>
                  <a:schemeClr val="tx1"/>
                </a:solidFill>
              </a:rPr>
              <a:t>kereta</a:t>
            </a:r>
            <a:r>
              <a:rPr lang="en-US" dirty="0">
                <a:solidFill>
                  <a:schemeClr val="tx1"/>
                </a:solidFill>
              </a:rPr>
              <a:t> </a:t>
            </a:r>
            <a:r>
              <a:rPr lang="en-US" dirty="0" err="1">
                <a:solidFill>
                  <a:schemeClr val="tx1"/>
                </a:solidFill>
              </a:rPr>
              <a:t>api</a:t>
            </a:r>
            <a:r>
              <a:rPr lang="en-US" dirty="0">
                <a:solidFill>
                  <a:schemeClr val="tx1"/>
                </a:solidFill>
              </a:rPr>
              <a:t> di Indonesia.”</a:t>
            </a:r>
          </a:p>
          <a:p>
            <a:pPr marL="0" indent="0">
              <a:buNone/>
            </a:pPr>
            <a:r>
              <a:rPr lang="en-US" dirty="0" err="1">
                <a:solidFill>
                  <a:schemeClr val="tx1"/>
                </a:solidFill>
              </a:rPr>
              <a:t>Dengan</a:t>
            </a:r>
            <a:r>
              <a:rPr lang="en-US" dirty="0">
                <a:solidFill>
                  <a:schemeClr val="tx1"/>
                </a:solidFill>
              </a:rPr>
              <a:t> </a:t>
            </a:r>
            <a:r>
              <a:rPr lang="en-US" dirty="0" err="1">
                <a:solidFill>
                  <a:schemeClr val="tx1"/>
                </a:solidFill>
              </a:rPr>
              <a:t>demikian</a:t>
            </a:r>
            <a:r>
              <a:rPr lang="en-US" dirty="0">
                <a:solidFill>
                  <a:schemeClr val="tx1"/>
                </a:solidFill>
              </a:rPr>
              <a:t>, </a:t>
            </a:r>
            <a:r>
              <a:rPr lang="en-US" dirty="0" err="1">
                <a:solidFill>
                  <a:schemeClr val="tx1"/>
                </a:solidFill>
              </a:rPr>
              <a:t>pemberlakuan</a:t>
            </a:r>
            <a:r>
              <a:rPr lang="en-US" dirty="0">
                <a:solidFill>
                  <a:schemeClr val="tx1"/>
                </a:solidFill>
              </a:rPr>
              <a:t> </a:t>
            </a:r>
            <a:r>
              <a:rPr lang="en-US" dirty="0" err="1">
                <a:solidFill>
                  <a:schemeClr val="tx1"/>
                </a:solidFill>
              </a:rPr>
              <a:t>undang-undang</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hukum</a:t>
            </a:r>
            <a:r>
              <a:rPr lang="en-US" dirty="0">
                <a:solidFill>
                  <a:schemeClr val="tx1"/>
                </a:solidFill>
              </a:rPr>
              <a:t> </a:t>
            </a:r>
            <a:r>
              <a:rPr lang="en-US" dirty="0" err="1">
                <a:solidFill>
                  <a:schemeClr val="tx1"/>
                </a:solidFill>
              </a:rPr>
              <a:t>mengakhiri</a:t>
            </a:r>
            <a:r>
              <a:rPr lang="en-US" dirty="0">
                <a:solidFill>
                  <a:schemeClr val="tx1"/>
                </a:solidFill>
              </a:rPr>
              <a:t> </a:t>
            </a:r>
            <a:r>
              <a:rPr lang="en-US" dirty="0" err="1">
                <a:solidFill>
                  <a:schemeClr val="tx1"/>
                </a:solidFill>
              </a:rPr>
              <a:t>monopoli</a:t>
            </a:r>
            <a:r>
              <a:rPr lang="en-US" dirty="0">
                <a:solidFill>
                  <a:schemeClr val="tx1"/>
                </a:solidFill>
              </a:rPr>
              <a:t> PT KAI </a:t>
            </a:r>
            <a:r>
              <a:rPr lang="en-US" dirty="0" err="1">
                <a:solidFill>
                  <a:schemeClr val="tx1"/>
                </a:solidFill>
              </a:rPr>
              <a:t>dalam</a:t>
            </a:r>
            <a:r>
              <a:rPr lang="en-US" dirty="0">
                <a:solidFill>
                  <a:schemeClr val="tx1"/>
                </a:solidFill>
              </a:rPr>
              <a:t> </a:t>
            </a:r>
            <a:r>
              <a:rPr lang="en-US" dirty="0" err="1">
                <a:solidFill>
                  <a:schemeClr val="tx1"/>
                </a:solidFill>
              </a:rPr>
              <a:t>mengoperasikan</a:t>
            </a:r>
            <a:r>
              <a:rPr lang="en-US" dirty="0">
                <a:solidFill>
                  <a:schemeClr val="tx1"/>
                </a:solidFill>
              </a:rPr>
              <a:t> </a:t>
            </a:r>
            <a:r>
              <a:rPr lang="en-US" dirty="0" err="1">
                <a:solidFill>
                  <a:schemeClr val="tx1"/>
                </a:solidFill>
              </a:rPr>
              <a:t>kereta</a:t>
            </a:r>
            <a:r>
              <a:rPr lang="en-US" dirty="0">
                <a:solidFill>
                  <a:schemeClr val="tx1"/>
                </a:solidFill>
              </a:rPr>
              <a:t> </a:t>
            </a:r>
            <a:r>
              <a:rPr lang="en-US" dirty="0" err="1">
                <a:solidFill>
                  <a:schemeClr val="tx1"/>
                </a:solidFill>
              </a:rPr>
              <a:t>api</a:t>
            </a:r>
            <a:r>
              <a:rPr lang="en-US" dirty="0">
                <a:solidFill>
                  <a:schemeClr val="tx1"/>
                </a:solidFill>
              </a:rPr>
              <a:t> di Indonesia</a:t>
            </a:r>
          </a:p>
        </p:txBody>
      </p:sp>
    </p:spTree>
    <p:extLst>
      <p:ext uri="{BB962C8B-B14F-4D97-AF65-F5344CB8AC3E}">
        <p14:creationId xmlns:p14="http://schemas.microsoft.com/office/powerpoint/2010/main" val="222498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65" y="1264555"/>
            <a:ext cx="6196330" cy="3778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305" y="152400"/>
            <a:ext cx="5114925" cy="350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322" y="3339463"/>
            <a:ext cx="5110026" cy="34066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488" y="3566702"/>
            <a:ext cx="4283122" cy="3200400"/>
          </a:xfrm>
          <a:prstGeom prst="rect">
            <a:avLst/>
          </a:prstGeom>
        </p:spPr>
      </p:pic>
    </p:spTree>
    <p:extLst>
      <p:ext uri="{BB962C8B-B14F-4D97-AF65-F5344CB8AC3E}">
        <p14:creationId xmlns:p14="http://schemas.microsoft.com/office/powerpoint/2010/main" val="11386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Sejarah</a:t>
            </a:r>
            <a:r>
              <a:rPr lang="en-US" dirty="0"/>
              <a:t> NPM</a:t>
            </a:r>
          </a:p>
        </p:txBody>
      </p:sp>
      <p:sp>
        <p:nvSpPr>
          <p:cNvPr id="3" name="Content Placeholder 2"/>
          <p:cNvSpPr>
            <a:spLocks noGrp="1"/>
          </p:cNvSpPr>
          <p:nvPr>
            <p:ph idx="1"/>
          </p:nvPr>
        </p:nvSpPr>
        <p:spPr/>
        <p:txBody>
          <a:bodyPr/>
          <a:lstStyle/>
          <a:p>
            <a:r>
              <a:rPr lang="en-US" dirty="0" err="1"/>
              <a:t>Pertama</a:t>
            </a:r>
            <a:r>
              <a:rPr lang="en-US" dirty="0"/>
              <a:t> </a:t>
            </a:r>
            <a:r>
              <a:rPr lang="en-US" dirty="0" err="1"/>
              <a:t>kalii</a:t>
            </a:r>
            <a:r>
              <a:rPr lang="en-US" dirty="0"/>
              <a:t> </a:t>
            </a:r>
            <a:r>
              <a:rPr lang="en-US" dirty="0" err="1"/>
              <a:t>berkembangg</a:t>
            </a:r>
            <a:r>
              <a:rPr lang="en-US" dirty="0"/>
              <a:t> di </a:t>
            </a:r>
            <a:r>
              <a:rPr lang="en-US" dirty="0" err="1"/>
              <a:t>tahun</a:t>
            </a:r>
            <a:r>
              <a:rPr lang="en-US" dirty="0"/>
              <a:t> 1980-an </a:t>
            </a:r>
            <a:r>
              <a:rPr lang="en-US" dirty="0" err="1"/>
              <a:t>khususnya</a:t>
            </a:r>
            <a:r>
              <a:rPr lang="en-US" dirty="0"/>
              <a:t> di New Zealand, Australia, </a:t>
            </a:r>
            <a:r>
              <a:rPr lang="en-US" dirty="0" err="1"/>
              <a:t>Inggris</a:t>
            </a:r>
            <a:r>
              <a:rPr lang="en-US" dirty="0"/>
              <a:t>, </a:t>
            </a:r>
            <a:r>
              <a:rPr lang="en-US" dirty="0" err="1"/>
              <a:t>dan</a:t>
            </a:r>
            <a:r>
              <a:rPr lang="en-US" dirty="0"/>
              <a:t> Amerika </a:t>
            </a:r>
            <a:r>
              <a:rPr lang="en-US" dirty="0" err="1"/>
              <a:t>sebagai</a:t>
            </a:r>
            <a:r>
              <a:rPr lang="en-US" dirty="0"/>
              <a:t> </a:t>
            </a:r>
            <a:r>
              <a:rPr lang="en-US" dirty="0" err="1"/>
              <a:t>akibat</a:t>
            </a:r>
            <a:r>
              <a:rPr lang="en-US" dirty="0"/>
              <a:t> </a:t>
            </a:r>
            <a:r>
              <a:rPr lang="en-US" dirty="0" err="1"/>
              <a:t>dari</a:t>
            </a:r>
            <a:r>
              <a:rPr lang="en-US" dirty="0"/>
              <a:t> </a:t>
            </a:r>
            <a:r>
              <a:rPr lang="en-US" dirty="0" err="1"/>
              <a:t>munculnya</a:t>
            </a:r>
            <a:r>
              <a:rPr lang="en-US" dirty="0"/>
              <a:t> </a:t>
            </a:r>
            <a:r>
              <a:rPr lang="en-US" dirty="0" err="1"/>
              <a:t>krisis</a:t>
            </a:r>
            <a:r>
              <a:rPr lang="en-US" dirty="0"/>
              <a:t> </a:t>
            </a:r>
            <a:r>
              <a:rPr lang="en-US" dirty="0" err="1"/>
              <a:t>negara</a:t>
            </a:r>
            <a:r>
              <a:rPr lang="en-US" dirty="0"/>
              <a:t> </a:t>
            </a:r>
            <a:r>
              <a:rPr lang="en-US" dirty="0" err="1"/>
              <a:t>kesejahteraan</a:t>
            </a:r>
            <a:r>
              <a:rPr lang="en-US" dirty="0"/>
              <a:t> (Welfare State)</a:t>
            </a:r>
          </a:p>
          <a:p>
            <a:r>
              <a:rPr lang="en-US" dirty="0" err="1"/>
              <a:t>Faktor-faktor</a:t>
            </a:r>
            <a:r>
              <a:rPr lang="en-US" dirty="0"/>
              <a:t> yang </a:t>
            </a:r>
            <a:r>
              <a:rPr lang="en-US" dirty="0" err="1"/>
              <a:t>memicu</a:t>
            </a:r>
            <a:r>
              <a:rPr lang="en-US" dirty="0"/>
              <a:t> </a:t>
            </a:r>
            <a:r>
              <a:rPr lang="en-US" dirty="0" err="1"/>
              <a:t>munculnya</a:t>
            </a:r>
            <a:r>
              <a:rPr lang="en-US" dirty="0"/>
              <a:t> NPM</a:t>
            </a:r>
          </a:p>
          <a:p>
            <a:pPr>
              <a:buAutoNum type="arabicPeriod"/>
            </a:pPr>
            <a:r>
              <a:rPr lang="en-US" dirty="0" err="1"/>
              <a:t>Krisis</a:t>
            </a:r>
            <a:r>
              <a:rPr lang="en-US" dirty="0"/>
              <a:t> </a:t>
            </a:r>
            <a:r>
              <a:rPr lang="en-US" dirty="0" err="1"/>
              <a:t>ekonomi</a:t>
            </a:r>
            <a:r>
              <a:rPr lang="en-US" dirty="0"/>
              <a:t> </a:t>
            </a:r>
            <a:r>
              <a:rPr lang="en-US" dirty="0" err="1"/>
              <a:t>dan</a:t>
            </a:r>
            <a:r>
              <a:rPr lang="en-US" dirty="0"/>
              <a:t> </a:t>
            </a:r>
            <a:r>
              <a:rPr lang="en-US" dirty="0" err="1"/>
              <a:t>keuangan</a:t>
            </a:r>
            <a:r>
              <a:rPr lang="en-US" dirty="0"/>
              <a:t> yang </a:t>
            </a:r>
            <a:r>
              <a:rPr lang="en-US" dirty="0" err="1"/>
              <a:t>dialami</a:t>
            </a:r>
            <a:r>
              <a:rPr lang="en-US" dirty="0"/>
              <a:t> </a:t>
            </a:r>
            <a:r>
              <a:rPr lang="en-US" dirty="0" err="1"/>
              <a:t>negara</a:t>
            </a:r>
            <a:r>
              <a:rPr lang="en-US" dirty="0"/>
              <a:t> (</a:t>
            </a:r>
            <a:r>
              <a:rPr lang="en-US" dirty="0" err="1"/>
              <a:t>resesi</a:t>
            </a:r>
            <a:r>
              <a:rPr lang="en-US" dirty="0"/>
              <a:t> di era 1930an, </a:t>
            </a:r>
            <a:r>
              <a:rPr lang="en-US" dirty="0" err="1"/>
              <a:t>krisis</a:t>
            </a:r>
            <a:r>
              <a:rPr lang="en-US" dirty="0"/>
              <a:t> </a:t>
            </a:r>
            <a:r>
              <a:rPr lang="en-US" dirty="0" err="1"/>
              <a:t>minyak</a:t>
            </a:r>
            <a:r>
              <a:rPr lang="en-US" dirty="0"/>
              <a:t> </a:t>
            </a:r>
            <a:r>
              <a:rPr lang="en-US" dirty="0" err="1"/>
              <a:t>tahun</a:t>
            </a:r>
            <a:r>
              <a:rPr lang="en-US" dirty="0"/>
              <a:t> 1970-an, </a:t>
            </a:r>
            <a:r>
              <a:rPr lang="en-US" dirty="0" err="1"/>
              <a:t>dll</a:t>
            </a:r>
            <a:r>
              <a:rPr lang="en-US" dirty="0"/>
              <a:t>)</a:t>
            </a:r>
          </a:p>
          <a:p>
            <a:pPr marL="0" indent="0">
              <a:buNone/>
            </a:pPr>
            <a:r>
              <a:rPr lang="en-US" dirty="0"/>
              <a:t>2. </a:t>
            </a:r>
            <a:r>
              <a:rPr lang="en-US" dirty="0" err="1"/>
              <a:t>Pengaruh</a:t>
            </a:r>
            <a:r>
              <a:rPr lang="en-US" dirty="0"/>
              <a:t> ide neoliberal </a:t>
            </a:r>
            <a:r>
              <a:rPr lang="en-US" dirty="0" err="1"/>
              <a:t>dan</a:t>
            </a:r>
            <a:r>
              <a:rPr lang="en-US" dirty="0"/>
              <a:t> </a:t>
            </a:r>
            <a:r>
              <a:rPr lang="en-US" dirty="0" err="1"/>
              <a:t>kritik</a:t>
            </a:r>
            <a:r>
              <a:rPr lang="en-US" dirty="0"/>
              <a:t> </a:t>
            </a:r>
            <a:r>
              <a:rPr lang="en-US" dirty="0" err="1"/>
              <a:t>terhadap</a:t>
            </a:r>
            <a:r>
              <a:rPr lang="en-US" dirty="0"/>
              <a:t> </a:t>
            </a:r>
            <a:r>
              <a:rPr lang="en-US" dirty="0" err="1"/>
              <a:t>Administrai</a:t>
            </a:r>
            <a:r>
              <a:rPr lang="en-US" dirty="0"/>
              <a:t> </a:t>
            </a:r>
            <a:r>
              <a:rPr lang="en-US" dirty="0" err="1"/>
              <a:t>Publik</a:t>
            </a:r>
            <a:r>
              <a:rPr lang="en-US" dirty="0"/>
              <a:t> Lama</a:t>
            </a:r>
          </a:p>
          <a:p>
            <a:pPr marL="0" indent="0">
              <a:buNone/>
            </a:pPr>
            <a:r>
              <a:rPr lang="en-US" dirty="0"/>
              <a:t>3. </a:t>
            </a:r>
            <a:r>
              <a:rPr lang="en-US" dirty="0" err="1"/>
              <a:t>Perkembangan</a:t>
            </a:r>
            <a:r>
              <a:rPr lang="en-US" dirty="0"/>
              <a:t> </a:t>
            </a:r>
            <a:r>
              <a:rPr lang="en-US" dirty="0" err="1"/>
              <a:t>teknologi</a:t>
            </a:r>
            <a:r>
              <a:rPr lang="en-US" dirty="0"/>
              <a:t> </a:t>
            </a:r>
            <a:r>
              <a:rPr lang="en-US" dirty="0" err="1"/>
              <a:t>informasi</a:t>
            </a:r>
            <a:endParaRPr lang="en-US" dirty="0"/>
          </a:p>
          <a:p>
            <a:pPr marL="0" indent="0">
              <a:buNone/>
            </a:pPr>
            <a:r>
              <a:rPr lang="en-US" dirty="0"/>
              <a:t>4. </a:t>
            </a:r>
            <a:r>
              <a:rPr lang="en-US" dirty="0" err="1"/>
              <a:t>Pertumbuhan</a:t>
            </a:r>
            <a:r>
              <a:rPr lang="en-US" dirty="0"/>
              <a:t> </a:t>
            </a:r>
            <a:r>
              <a:rPr lang="en-US" dirty="0" err="1"/>
              <a:t>dan</a:t>
            </a:r>
            <a:r>
              <a:rPr lang="en-US" dirty="0"/>
              <a:t> </a:t>
            </a:r>
            <a:r>
              <a:rPr lang="en-US" dirty="0" err="1"/>
              <a:t>peranan</a:t>
            </a:r>
            <a:r>
              <a:rPr lang="en-US" dirty="0"/>
              <a:t> </a:t>
            </a:r>
            <a:r>
              <a:rPr lang="en-US" dirty="0" err="1"/>
              <a:t>konsultan</a:t>
            </a:r>
            <a:r>
              <a:rPr lang="en-US" dirty="0"/>
              <a:t> </a:t>
            </a:r>
            <a:r>
              <a:rPr lang="en-US" dirty="0" err="1"/>
              <a:t>manajemen</a:t>
            </a:r>
            <a:endParaRPr lang="en-US" dirty="0"/>
          </a:p>
        </p:txBody>
      </p:sp>
    </p:spTree>
    <p:extLst>
      <p:ext uri="{BB962C8B-B14F-4D97-AF65-F5344CB8AC3E}">
        <p14:creationId xmlns:p14="http://schemas.microsoft.com/office/powerpoint/2010/main" val="193852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31340" y="3578488"/>
            <a:ext cx="2834640" cy="26125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dirty="0"/>
          </a:p>
          <a:p>
            <a:pPr algn="ctr"/>
            <a:endParaRPr lang="en-ID" dirty="0"/>
          </a:p>
          <a:p>
            <a:pPr algn="ctr"/>
            <a:endParaRPr lang="en-ID" dirty="0"/>
          </a:p>
          <a:p>
            <a:pPr algn="ctr"/>
            <a:endParaRPr lang="en-ID" dirty="0"/>
          </a:p>
          <a:p>
            <a:pPr algn="ctr"/>
            <a:r>
              <a:rPr lang="en-ID" dirty="0"/>
              <a:t>Civil Society</a:t>
            </a:r>
            <a:endParaRPr lang="en-US" dirty="0"/>
          </a:p>
        </p:txBody>
      </p:sp>
      <p:sp>
        <p:nvSpPr>
          <p:cNvPr id="5" name="Oval 4"/>
          <p:cNvSpPr/>
          <p:nvPr/>
        </p:nvSpPr>
        <p:spPr>
          <a:xfrm>
            <a:off x="6074229" y="19202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2562" y="2272203"/>
            <a:ext cx="2834640" cy="26125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ID" dirty="0"/>
              <a:t>              			      </a:t>
            </a:r>
            <a:r>
              <a:rPr lang="en-ID" dirty="0" err="1"/>
              <a:t>Bussiness</a:t>
            </a:r>
            <a:endParaRPr lang="en-ID" dirty="0"/>
          </a:p>
          <a:p>
            <a:pPr algn="ctr"/>
            <a:endParaRPr lang="en-ID" dirty="0"/>
          </a:p>
          <a:p>
            <a:pPr algn="ctr"/>
            <a:endParaRPr lang="en-ID" dirty="0"/>
          </a:p>
          <a:p>
            <a:pPr algn="ctr"/>
            <a:endParaRPr lang="en-US" dirty="0"/>
          </a:p>
        </p:txBody>
      </p:sp>
      <p:sp>
        <p:nvSpPr>
          <p:cNvPr id="7" name="Oval 6"/>
          <p:cNvSpPr/>
          <p:nvPr/>
        </p:nvSpPr>
        <p:spPr>
          <a:xfrm>
            <a:off x="3069772" y="2272203"/>
            <a:ext cx="2834640" cy="26125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ID" dirty="0"/>
              <a:t>State</a:t>
            </a:r>
          </a:p>
          <a:p>
            <a:pPr algn="ctr"/>
            <a:endParaRPr lang="en-ID" dirty="0"/>
          </a:p>
          <a:p>
            <a:pPr algn="ctr"/>
            <a:endParaRPr lang="en-ID" dirty="0"/>
          </a:p>
          <a:p>
            <a:pPr algn="ctr"/>
            <a:r>
              <a:rPr lang="en-ID" dirty="0"/>
              <a:t>  </a:t>
            </a:r>
          </a:p>
          <a:p>
            <a:pPr algn="ctr"/>
            <a:endParaRPr lang="en-ID" dirty="0"/>
          </a:p>
          <a:p>
            <a:pPr algn="ctr"/>
            <a:endParaRPr lang="en-US" dirty="0"/>
          </a:p>
        </p:txBody>
      </p:sp>
      <p:sp>
        <p:nvSpPr>
          <p:cNvPr id="8" name="Title 7"/>
          <p:cNvSpPr>
            <a:spLocks noGrp="1"/>
          </p:cNvSpPr>
          <p:nvPr>
            <p:ph type="title"/>
          </p:nvPr>
        </p:nvSpPr>
        <p:spPr/>
        <p:txBody>
          <a:bodyPr/>
          <a:lstStyle/>
          <a:p>
            <a:r>
              <a:rPr lang="en-ID" dirty="0" err="1"/>
              <a:t>Elemen</a:t>
            </a:r>
            <a:r>
              <a:rPr lang="en-ID" dirty="0"/>
              <a:t> </a:t>
            </a:r>
            <a:r>
              <a:rPr lang="en-ID" dirty="0" err="1"/>
              <a:t>Utama</a:t>
            </a:r>
            <a:r>
              <a:rPr lang="en-ID" dirty="0"/>
              <a:t> New Public Management</a:t>
            </a:r>
            <a:endParaRPr lang="en-US" dirty="0"/>
          </a:p>
        </p:txBody>
      </p:sp>
    </p:spTree>
    <p:extLst>
      <p:ext uri="{BB962C8B-B14F-4D97-AF65-F5344CB8AC3E}">
        <p14:creationId xmlns:p14="http://schemas.microsoft.com/office/powerpoint/2010/main" val="304923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a:t>Cermin Buruknya Manajemen Pelayanan Publik</a:t>
            </a:r>
          </a:p>
        </p:txBody>
      </p:sp>
      <p:sp>
        <p:nvSpPr>
          <p:cNvPr id="73731" name="Rectangle 3"/>
          <p:cNvSpPr>
            <a:spLocks noGrp="1" noChangeArrowheads="1"/>
          </p:cNvSpPr>
          <p:nvPr>
            <p:ph type="body" idx="1"/>
          </p:nvPr>
        </p:nvSpPr>
        <p:spPr/>
        <p:txBody>
          <a:bodyPr/>
          <a:lstStyle/>
          <a:p>
            <a:pPr marL="609600" indent="-609600">
              <a:buFontTx/>
              <a:buAutoNum type="arabicPeriod"/>
            </a:pPr>
            <a:r>
              <a:rPr lang="en-US"/>
              <a:t>Birokrasi belum memposisikan dirinya sebagai pelayan masyarakat</a:t>
            </a:r>
          </a:p>
          <a:p>
            <a:pPr marL="609600" indent="-609600">
              <a:buFontTx/>
              <a:buAutoNum type="arabicPeriod"/>
            </a:pPr>
            <a:r>
              <a:rPr lang="en-US"/>
              <a:t>Hubungan yang tidak seimbang dalam pemberian pelayanan publik (masyarakat dalam posisi inferior)</a:t>
            </a:r>
          </a:p>
          <a:p>
            <a:pPr marL="609600" indent="-609600">
              <a:buFontTx/>
              <a:buAutoNum type="arabicPeriod"/>
            </a:pPr>
            <a:r>
              <a:rPr lang="en-US"/>
              <a:t>High cost economy dalam pelayanan publik (pungli, biaya tambahan yang tidak tertera sebelumnya)</a:t>
            </a:r>
          </a:p>
        </p:txBody>
      </p:sp>
    </p:spTree>
    <p:extLst>
      <p:ext uri="{BB962C8B-B14F-4D97-AF65-F5344CB8AC3E}">
        <p14:creationId xmlns:p14="http://schemas.microsoft.com/office/powerpoint/2010/main" val="346537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9069" y="743382"/>
            <a:ext cx="8540582" cy="864337"/>
          </a:xfrm>
        </p:spPr>
        <p:txBody>
          <a:bodyPr>
            <a:normAutofit fontScale="90000"/>
          </a:bodyPr>
          <a:lstStyle/>
          <a:p>
            <a:pPr algn="ctr" eaLnBrk="1" hangingPunct="1">
              <a:defRPr/>
            </a:pPr>
            <a:r>
              <a:rPr lang="en-US" sz="4000" dirty="0" err="1"/>
              <a:t>Latar</a:t>
            </a:r>
            <a:r>
              <a:rPr lang="en-US" sz="4000" dirty="0"/>
              <a:t> </a:t>
            </a:r>
            <a:r>
              <a:rPr lang="en-US" sz="4000" dirty="0" err="1"/>
              <a:t>Belakang</a:t>
            </a:r>
            <a:r>
              <a:rPr lang="en-US" sz="4000" dirty="0"/>
              <a:t> </a:t>
            </a:r>
            <a:r>
              <a:rPr lang="en-US" sz="4000" dirty="0" err="1"/>
              <a:t>dan</a:t>
            </a:r>
            <a:r>
              <a:rPr lang="en-US" sz="4000" dirty="0"/>
              <a:t> </a:t>
            </a:r>
            <a:r>
              <a:rPr lang="en-US" sz="4000" dirty="0" err="1"/>
              <a:t>Perkembangan</a:t>
            </a:r>
            <a:r>
              <a:rPr lang="en-US" sz="4000" dirty="0"/>
              <a:t> (1)</a:t>
            </a:r>
            <a:endParaRPr lang="id-ID" sz="4000" i="1" dirty="0"/>
          </a:p>
        </p:txBody>
      </p:sp>
      <p:sp>
        <p:nvSpPr>
          <p:cNvPr id="15363" name="Rectangle 3"/>
          <p:cNvSpPr>
            <a:spLocks noGrp="1" noChangeArrowheads="1"/>
          </p:cNvSpPr>
          <p:nvPr>
            <p:ph idx="1"/>
          </p:nvPr>
        </p:nvSpPr>
        <p:spPr>
          <a:xfrm>
            <a:off x="1847884" y="1886171"/>
            <a:ext cx="8540582" cy="4349406"/>
          </a:xfrm>
        </p:spPr>
        <p:txBody>
          <a:bodyPr>
            <a:normAutofit/>
          </a:bodyPr>
          <a:lstStyle/>
          <a:p>
            <a:pPr marL="376276" indent="-376276">
              <a:lnSpc>
                <a:spcPct val="80000"/>
              </a:lnSpc>
              <a:defRPr/>
            </a:pPr>
            <a:r>
              <a:rPr lang="id-ID" dirty="0"/>
              <a:t>Organisasi  sektor publik sering digambarkan tidak produktif, tidak efisien, selalu rugi, rendah kualitas, miskin inovasi dan kreativitas.</a:t>
            </a:r>
          </a:p>
          <a:p>
            <a:pPr marL="376276" indent="-376276">
              <a:lnSpc>
                <a:spcPct val="80000"/>
              </a:lnSpc>
              <a:defRPr/>
            </a:pPr>
            <a:r>
              <a:rPr lang="id-ID" dirty="0"/>
              <a:t>Munculnya kritik keras yang ditujukan kepada organisasi – organisasi sektor publik tersebut kemudian menimbulkan gerakan untuk melakukan reformasi manajemen sektor publik. </a:t>
            </a:r>
          </a:p>
          <a:p>
            <a:pPr marL="376276" indent="-376276">
              <a:lnSpc>
                <a:spcPct val="80000"/>
              </a:lnSpc>
              <a:defRPr/>
            </a:pPr>
            <a:r>
              <a:rPr lang="id-ID" dirty="0"/>
              <a:t>Salah satu gerakan reformasi sektor publik adalah munculnya konsep </a:t>
            </a:r>
            <a:r>
              <a:rPr lang="id-ID" i="1" dirty="0"/>
              <a:t>New Public Management  </a:t>
            </a:r>
            <a:r>
              <a:rPr lang="id-ID" dirty="0"/>
              <a:t>atau NPM. </a:t>
            </a:r>
          </a:p>
        </p:txBody>
      </p:sp>
      <p:sp>
        <p:nvSpPr>
          <p:cNvPr id="5" name="Slide Number Placeholder 5"/>
          <p:cNvSpPr>
            <a:spLocks noGrp="1"/>
          </p:cNvSpPr>
          <p:nvPr>
            <p:ph type="sldNum" sz="quarter" idx="12"/>
          </p:nvPr>
        </p:nvSpPr>
        <p:spPr/>
        <p:txBody>
          <a:bodyPr/>
          <a:lstStyle/>
          <a:p>
            <a:pPr>
              <a:defRPr/>
            </a:pPr>
            <a:fld id="{07B35BCD-8D8D-4625-AEA5-5F15DD26547E}" type="slidenum">
              <a:rPr lang="en-US"/>
              <a:pPr>
                <a:defRPr/>
              </a:pPr>
              <a:t>18</a:t>
            </a:fld>
            <a:endParaRPr lang="en-US"/>
          </a:p>
        </p:txBody>
      </p:sp>
    </p:spTree>
    <p:extLst>
      <p:ext uri="{BB962C8B-B14F-4D97-AF65-F5344CB8AC3E}">
        <p14:creationId xmlns:p14="http://schemas.microsoft.com/office/powerpoint/2010/main" val="226932610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29069" y="342712"/>
            <a:ext cx="8540582" cy="1028888"/>
          </a:xfrm>
        </p:spPr>
        <p:txBody>
          <a:bodyPr>
            <a:noAutofit/>
          </a:bodyPr>
          <a:lstStyle/>
          <a:p>
            <a:pPr algn="ctr" eaLnBrk="1" hangingPunct="1">
              <a:defRPr/>
            </a:pPr>
            <a:r>
              <a:rPr lang="en-US" sz="3200" dirty="0"/>
              <a:t>KONSEP DAN TEORI                          </a:t>
            </a:r>
            <a:br>
              <a:rPr lang="en-US" sz="3200" dirty="0"/>
            </a:br>
            <a:r>
              <a:rPr lang="en-US" sz="3200" dirty="0"/>
              <a:t> NEW PUBLIC MANAGEMENT</a:t>
            </a:r>
            <a:endParaRPr lang="id-ID" sz="3200" i="1" dirty="0"/>
          </a:p>
        </p:txBody>
      </p:sp>
      <p:sp>
        <p:nvSpPr>
          <p:cNvPr id="216066" name="Rectangle 2"/>
          <p:cNvSpPr>
            <a:spLocks noGrp="1" noChangeArrowheads="1"/>
          </p:cNvSpPr>
          <p:nvPr>
            <p:ph idx="1"/>
          </p:nvPr>
        </p:nvSpPr>
        <p:spPr>
          <a:xfrm>
            <a:off x="2011842" y="1524001"/>
            <a:ext cx="8376624" cy="4929551"/>
          </a:xfrm>
        </p:spPr>
        <p:txBody>
          <a:bodyPr>
            <a:noAutofit/>
          </a:bodyPr>
          <a:lstStyle/>
          <a:p>
            <a:pPr marL="376276" indent="-376276">
              <a:lnSpc>
                <a:spcPct val="90000"/>
              </a:lnSpc>
              <a:defRPr/>
            </a:pPr>
            <a:r>
              <a:rPr lang="id-ID" sz="2400" dirty="0"/>
              <a:t>NPM merupakan teori manajemen publik yang beranggapan bahwa praktik manajemen sektor swasta adalah lebih baik dibandingkan dengan praktik manajemen sektor  sektor publik.</a:t>
            </a:r>
          </a:p>
          <a:p>
            <a:pPr marL="376276" indent="-376276">
              <a:lnSpc>
                <a:spcPct val="90000"/>
              </a:lnSpc>
              <a:defRPr/>
            </a:pPr>
            <a:r>
              <a:rPr lang="id-ID" sz="2400" dirty="0"/>
              <a:t>Oleh karena itu untuk memperbaiki kinerja sektor publik perlu diadopsi beberapa praktik dan teknik manajemen yang diterapkan di sektor swasta ke dalam organisasi sektor publik, seperti pengadopsian mekanisme pasar, kompetensi tender (</a:t>
            </a:r>
            <a:r>
              <a:rPr lang="id-ID" sz="2400" i="1" dirty="0"/>
              <a:t>Compulsory Competitive Tendering-CCT</a:t>
            </a:r>
            <a:r>
              <a:rPr lang="id-ID" sz="2400" dirty="0"/>
              <a:t>) dan privatisasi perusahaan-perusahaan publik </a:t>
            </a:r>
          </a:p>
        </p:txBody>
      </p:sp>
      <p:sp>
        <p:nvSpPr>
          <p:cNvPr id="4" name="Slide Number Placeholder 5"/>
          <p:cNvSpPr>
            <a:spLocks noGrp="1"/>
          </p:cNvSpPr>
          <p:nvPr>
            <p:ph type="sldNum" sz="quarter" idx="12"/>
          </p:nvPr>
        </p:nvSpPr>
        <p:spPr/>
        <p:txBody>
          <a:bodyPr/>
          <a:lstStyle/>
          <a:p>
            <a:pPr>
              <a:defRPr/>
            </a:pPr>
            <a:fld id="{2E5FFC6A-48DF-497E-8B76-E3C516C3766C}" type="slidenum">
              <a:rPr lang="en-US"/>
              <a:pPr>
                <a:defRPr/>
              </a:pPr>
              <a:t>19</a:t>
            </a:fld>
            <a:endParaRPr lang="en-US"/>
          </a:p>
        </p:txBody>
      </p:sp>
    </p:spTree>
    <p:extLst>
      <p:ext uri="{BB962C8B-B14F-4D97-AF65-F5344CB8AC3E}">
        <p14:creationId xmlns:p14="http://schemas.microsoft.com/office/powerpoint/2010/main" val="103498847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421" y="1290244"/>
            <a:ext cx="9240253" cy="4708409"/>
          </a:xfrm>
        </p:spPr>
      </p:pic>
    </p:spTree>
    <p:extLst>
      <p:ext uri="{BB962C8B-B14F-4D97-AF65-F5344CB8AC3E}">
        <p14:creationId xmlns:p14="http://schemas.microsoft.com/office/powerpoint/2010/main" val="208018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Istilah-istilah</a:t>
            </a:r>
            <a:r>
              <a:rPr lang="en-US" dirty="0"/>
              <a:t> </a:t>
            </a:r>
            <a:r>
              <a:rPr lang="en-US" dirty="0" err="1"/>
              <a:t>dalam</a:t>
            </a:r>
            <a:r>
              <a:rPr lang="en-US" dirty="0"/>
              <a:t> NPM</a:t>
            </a:r>
          </a:p>
        </p:txBody>
      </p:sp>
      <p:sp>
        <p:nvSpPr>
          <p:cNvPr id="3" name="Content Placeholder 2"/>
          <p:cNvSpPr>
            <a:spLocks noGrp="1"/>
          </p:cNvSpPr>
          <p:nvPr>
            <p:ph idx="1"/>
          </p:nvPr>
        </p:nvSpPr>
        <p:spPr/>
        <p:txBody>
          <a:bodyPr/>
          <a:lstStyle/>
          <a:p>
            <a:r>
              <a:rPr lang="en-US" dirty="0" err="1"/>
              <a:t>Managerialism</a:t>
            </a:r>
            <a:r>
              <a:rPr lang="en-US" dirty="0"/>
              <a:t> (</a:t>
            </a:r>
            <a:r>
              <a:rPr lang="en-US" dirty="0" err="1"/>
              <a:t>Pollit</a:t>
            </a:r>
            <a:r>
              <a:rPr lang="en-US" dirty="0"/>
              <a:t>)</a:t>
            </a:r>
          </a:p>
          <a:p>
            <a:r>
              <a:rPr lang="en-US" dirty="0"/>
              <a:t>Market-Based Public Administration (Lan and Rosenbloom)</a:t>
            </a:r>
          </a:p>
          <a:p>
            <a:r>
              <a:rPr lang="en-US" dirty="0"/>
              <a:t>Post-Bureaucratic Paradigm (</a:t>
            </a:r>
            <a:r>
              <a:rPr lang="en-US" dirty="0" err="1"/>
              <a:t>Barzeley</a:t>
            </a:r>
            <a:r>
              <a:rPr lang="en-US" dirty="0"/>
              <a:t>)</a:t>
            </a:r>
          </a:p>
          <a:p>
            <a:r>
              <a:rPr lang="en-US" dirty="0"/>
              <a:t>Entrepreneurial Government (Osborne and </a:t>
            </a:r>
            <a:r>
              <a:rPr lang="en-US" dirty="0" err="1"/>
              <a:t>Baebler</a:t>
            </a:r>
            <a:r>
              <a:rPr lang="en-US" dirty="0"/>
              <a:t>)</a:t>
            </a:r>
          </a:p>
        </p:txBody>
      </p:sp>
    </p:spTree>
    <p:extLst>
      <p:ext uri="{BB962C8B-B14F-4D97-AF65-F5344CB8AC3E}">
        <p14:creationId xmlns:p14="http://schemas.microsoft.com/office/powerpoint/2010/main" val="980621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TUGAS</a:t>
            </a:r>
          </a:p>
        </p:txBody>
      </p:sp>
      <p:sp>
        <p:nvSpPr>
          <p:cNvPr id="3" name="Content Placeholder 2"/>
          <p:cNvSpPr>
            <a:spLocks noGrp="1"/>
          </p:cNvSpPr>
          <p:nvPr>
            <p:ph idx="1"/>
          </p:nvPr>
        </p:nvSpPr>
        <p:spPr/>
        <p:txBody>
          <a:bodyPr/>
          <a:lstStyle/>
          <a:p>
            <a:pPr>
              <a:buFont typeface="+mj-lt"/>
              <a:buAutoNum type="arabicPeriod"/>
            </a:pPr>
            <a:r>
              <a:rPr lang="en-ID" dirty="0" err="1"/>
              <a:t>Deskripsikan</a:t>
            </a:r>
            <a:r>
              <a:rPr lang="en-ID" dirty="0"/>
              <a:t> </a:t>
            </a:r>
            <a:r>
              <a:rPr lang="en-ID" dirty="0" err="1"/>
              <a:t>organisasi</a:t>
            </a:r>
            <a:r>
              <a:rPr lang="en-ID" dirty="0"/>
              <a:t> public di Indonesia yang </a:t>
            </a:r>
            <a:r>
              <a:rPr lang="en-ID" dirty="0" err="1"/>
              <a:t>mengalami</a:t>
            </a:r>
            <a:r>
              <a:rPr lang="en-ID" dirty="0"/>
              <a:t> </a:t>
            </a:r>
            <a:r>
              <a:rPr lang="en-ID" dirty="0" err="1"/>
              <a:t>perubahan</a:t>
            </a:r>
            <a:r>
              <a:rPr lang="en-ID" dirty="0"/>
              <a:t> yang </a:t>
            </a:r>
            <a:r>
              <a:rPr lang="en-ID" dirty="0" err="1"/>
              <a:t>mengadopsi</a:t>
            </a:r>
            <a:r>
              <a:rPr lang="en-ID" dirty="0"/>
              <a:t> </a:t>
            </a:r>
            <a:r>
              <a:rPr lang="en-ID" dirty="0" err="1"/>
              <a:t>paradigma</a:t>
            </a:r>
            <a:r>
              <a:rPr lang="en-ID" dirty="0"/>
              <a:t> New Public Management</a:t>
            </a:r>
          </a:p>
          <a:p>
            <a:pPr>
              <a:buFont typeface="+mj-lt"/>
              <a:buAutoNum type="arabicPeriod"/>
            </a:pPr>
            <a:r>
              <a:rPr lang="en-ID" dirty="0" err="1"/>
              <a:t>Jelaskan</a:t>
            </a:r>
            <a:r>
              <a:rPr lang="en-ID" dirty="0"/>
              <a:t> </a:t>
            </a:r>
            <a:r>
              <a:rPr lang="en-ID" dirty="0" err="1"/>
              <a:t>kekurangan</a:t>
            </a:r>
            <a:r>
              <a:rPr lang="en-ID" dirty="0"/>
              <a:t> dan </a:t>
            </a:r>
            <a:r>
              <a:rPr lang="en-ID" dirty="0" err="1"/>
              <a:t>hambatan</a:t>
            </a:r>
            <a:r>
              <a:rPr lang="en-ID" dirty="0"/>
              <a:t> </a:t>
            </a:r>
            <a:r>
              <a:rPr lang="en-ID" dirty="0" err="1"/>
              <a:t>penerapan</a:t>
            </a:r>
            <a:r>
              <a:rPr lang="en-ID" dirty="0"/>
              <a:t> paradigm New Public Management </a:t>
            </a:r>
            <a:r>
              <a:rPr lang="en-ID" dirty="0" err="1"/>
              <a:t>dalam</a:t>
            </a:r>
            <a:r>
              <a:rPr lang="en-ID" dirty="0"/>
              <a:t> </a:t>
            </a:r>
            <a:r>
              <a:rPr lang="en-ID" dirty="0" err="1"/>
              <a:t>organisasi</a:t>
            </a:r>
            <a:r>
              <a:rPr lang="en-ID" dirty="0"/>
              <a:t> </a:t>
            </a:r>
            <a:r>
              <a:rPr lang="en-ID" dirty="0" err="1"/>
              <a:t>tsb</a:t>
            </a:r>
            <a:r>
              <a:rPr lang="en-ID" dirty="0"/>
              <a:t>!</a:t>
            </a:r>
          </a:p>
          <a:p>
            <a:pPr>
              <a:buFont typeface="+mj-lt"/>
              <a:buAutoNum type="arabicPeriod"/>
            </a:pPr>
            <a:r>
              <a:rPr lang="en-ID" dirty="0" err="1"/>
              <a:t>Tuliskan</a:t>
            </a:r>
            <a:r>
              <a:rPr lang="en-ID" dirty="0"/>
              <a:t> dan </a:t>
            </a:r>
            <a:r>
              <a:rPr lang="en-ID" dirty="0" err="1"/>
              <a:t>ilustrasikan</a:t>
            </a:r>
            <a:r>
              <a:rPr lang="en-ID" dirty="0"/>
              <a:t> </a:t>
            </a:r>
            <a:r>
              <a:rPr lang="en-ID" dirty="0" err="1"/>
              <a:t>dalam</a:t>
            </a:r>
            <a:r>
              <a:rPr lang="en-ID" dirty="0"/>
              <a:t> format </a:t>
            </a:r>
            <a:r>
              <a:rPr lang="en-ID" dirty="0" err="1"/>
              <a:t>Powerpoint</a:t>
            </a:r>
            <a:r>
              <a:rPr lang="en-ID" dirty="0"/>
              <a:t> (</a:t>
            </a:r>
            <a:r>
              <a:rPr lang="en-ID" dirty="0" err="1"/>
              <a:t>deskripsi</a:t>
            </a:r>
            <a:r>
              <a:rPr lang="en-ID" dirty="0"/>
              <a:t> </a:t>
            </a:r>
            <a:r>
              <a:rPr lang="en-ID" dirty="0" err="1"/>
              <a:t>organisasi</a:t>
            </a:r>
            <a:r>
              <a:rPr lang="en-ID" dirty="0"/>
              <a:t>, </a:t>
            </a:r>
            <a:r>
              <a:rPr lang="en-ID" dirty="0" err="1"/>
              <a:t>bagaimana</a:t>
            </a:r>
            <a:r>
              <a:rPr lang="en-ID" dirty="0"/>
              <a:t> </a:t>
            </a:r>
            <a:r>
              <a:rPr lang="en-ID" dirty="0" err="1"/>
              <a:t>transformasinya</a:t>
            </a:r>
            <a:r>
              <a:rPr lang="en-ID" dirty="0"/>
              <a:t>, </a:t>
            </a:r>
            <a:r>
              <a:rPr lang="en-ID" dirty="0" err="1"/>
              <a:t>kekurangan</a:t>
            </a:r>
            <a:r>
              <a:rPr lang="en-ID" dirty="0"/>
              <a:t> dan </a:t>
            </a:r>
            <a:r>
              <a:rPr lang="en-ID" dirty="0" err="1"/>
              <a:t>hambatan</a:t>
            </a:r>
            <a:r>
              <a:rPr lang="en-ID" dirty="0"/>
              <a:t>)</a:t>
            </a:r>
            <a:endParaRPr lang="en-US" dirty="0"/>
          </a:p>
        </p:txBody>
      </p:sp>
    </p:spTree>
    <p:extLst>
      <p:ext uri="{BB962C8B-B14F-4D97-AF65-F5344CB8AC3E}">
        <p14:creationId xmlns:p14="http://schemas.microsoft.com/office/powerpoint/2010/main" val="207041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008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Public Administration (OPA)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58" y="1264555"/>
            <a:ext cx="9384631" cy="5278856"/>
          </a:xfrm>
        </p:spPr>
      </p:pic>
    </p:spTree>
    <p:extLst>
      <p:ext uri="{BB962C8B-B14F-4D97-AF65-F5344CB8AC3E}">
        <p14:creationId xmlns:p14="http://schemas.microsoft.com/office/powerpoint/2010/main" val="317046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Paradigma</a:t>
            </a:r>
            <a:r>
              <a:rPr lang="en-US" dirty="0"/>
              <a:t> </a:t>
            </a:r>
            <a:r>
              <a:rPr lang="en-US" dirty="0" err="1"/>
              <a:t>ini</a:t>
            </a:r>
            <a:r>
              <a:rPr lang="en-US" dirty="0"/>
              <a:t> </a:t>
            </a:r>
            <a:r>
              <a:rPr lang="en-US" dirty="0" err="1"/>
              <a:t>punya</a:t>
            </a:r>
            <a:r>
              <a:rPr lang="en-US" dirty="0"/>
              <a:t> </a:t>
            </a:r>
            <a:r>
              <a:rPr lang="en-US" dirty="0" err="1"/>
              <a:t>sebutan</a:t>
            </a:r>
            <a:r>
              <a:rPr lang="en-US" dirty="0"/>
              <a:t> </a:t>
            </a:r>
            <a:r>
              <a:rPr lang="en-US" dirty="0" err="1"/>
              <a:t>Administrasi</a:t>
            </a:r>
            <a:r>
              <a:rPr lang="en-US" dirty="0"/>
              <a:t> Negara </a:t>
            </a:r>
            <a:r>
              <a:rPr lang="en-US" dirty="0" err="1"/>
              <a:t>Tradisional</a:t>
            </a:r>
            <a:r>
              <a:rPr lang="en-US" dirty="0"/>
              <a:t> </a:t>
            </a:r>
            <a:r>
              <a:rPr lang="en-US" dirty="0" err="1"/>
              <a:t>atau</a:t>
            </a:r>
            <a:r>
              <a:rPr lang="en-US" dirty="0"/>
              <a:t> </a:t>
            </a:r>
            <a:r>
              <a:rPr lang="en-US" dirty="0" err="1"/>
              <a:t>Klasik</a:t>
            </a:r>
            <a:r>
              <a:rPr lang="en-US" dirty="0"/>
              <a:t>. </a:t>
            </a:r>
            <a:r>
              <a:rPr lang="en-US" dirty="0" err="1"/>
              <a:t>Berkembang</a:t>
            </a:r>
            <a:r>
              <a:rPr lang="en-US" dirty="0"/>
              <a:t> </a:t>
            </a:r>
            <a:r>
              <a:rPr lang="en-US" dirty="0" err="1"/>
              <a:t>pada</a:t>
            </a:r>
            <a:r>
              <a:rPr lang="en-US" dirty="0"/>
              <a:t> </a:t>
            </a:r>
            <a:r>
              <a:rPr lang="en-US" dirty="0" err="1"/>
              <a:t>awal</a:t>
            </a:r>
            <a:r>
              <a:rPr lang="en-US" dirty="0"/>
              <a:t> </a:t>
            </a:r>
            <a:r>
              <a:rPr lang="en-US" dirty="0" err="1"/>
              <a:t>kelahiran</a:t>
            </a:r>
            <a:r>
              <a:rPr lang="en-US" dirty="0"/>
              <a:t> </a:t>
            </a:r>
            <a:r>
              <a:rPr lang="en-US" dirty="0" err="1"/>
              <a:t>ilmu</a:t>
            </a:r>
            <a:r>
              <a:rPr lang="en-US" dirty="0"/>
              <a:t> </a:t>
            </a:r>
            <a:r>
              <a:rPr lang="en-US" dirty="0" err="1"/>
              <a:t>administrasi</a:t>
            </a:r>
            <a:r>
              <a:rPr lang="en-US" dirty="0"/>
              <a:t> </a:t>
            </a:r>
            <a:r>
              <a:rPr lang="en-US" dirty="0" err="1"/>
              <a:t>negara</a:t>
            </a:r>
            <a:r>
              <a:rPr lang="en-US" dirty="0"/>
              <a:t> yang </a:t>
            </a:r>
            <a:r>
              <a:rPr lang="en-US" dirty="0" err="1"/>
              <a:t>ditandai</a:t>
            </a:r>
            <a:r>
              <a:rPr lang="en-US" dirty="0"/>
              <a:t> </a:t>
            </a:r>
            <a:r>
              <a:rPr lang="en-US" dirty="0" err="1"/>
              <a:t>dengan</a:t>
            </a:r>
            <a:r>
              <a:rPr lang="en-US" dirty="0"/>
              <a:t> </a:t>
            </a:r>
            <a:r>
              <a:rPr lang="en-US" dirty="0" err="1"/>
              <a:t>terbitnya</a:t>
            </a:r>
            <a:r>
              <a:rPr lang="en-US" dirty="0"/>
              <a:t> </a:t>
            </a:r>
            <a:r>
              <a:rPr lang="en-US" dirty="0" err="1"/>
              <a:t>buku</a:t>
            </a:r>
            <a:r>
              <a:rPr lang="en-US" dirty="0"/>
              <a:t> The Study of Administration (1887) </a:t>
            </a:r>
            <a:r>
              <a:rPr lang="en-US" dirty="0" err="1"/>
              <a:t>oleh</a:t>
            </a:r>
            <a:r>
              <a:rPr lang="en-US" dirty="0"/>
              <a:t> Woodrow Wilson</a:t>
            </a:r>
          </a:p>
          <a:p>
            <a:endParaRPr lang="en-US" dirty="0"/>
          </a:p>
        </p:txBody>
      </p:sp>
    </p:spTree>
    <p:extLst>
      <p:ext uri="{BB962C8B-B14F-4D97-AF65-F5344CB8AC3E}">
        <p14:creationId xmlns:p14="http://schemas.microsoft.com/office/powerpoint/2010/main" val="164547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Prinsip</a:t>
            </a:r>
            <a:r>
              <a:rPr lang="en-US" dirty="0"/>
              <a:t> OPA</a:t>
            </a:r>
          </a:p>
        </p:txBody>
      </p:sp>
      <p:sp>
        <p:nvSpPr>
          <p:cNvPr id="3" name="Content Placeholder 2"/>
          <p:cNvSpPr>
            <a:spLocks noGrp="1"/>
          </p:cNvSpPr>
          <p:nvPr>
            <p:ph idx="1"/>
          </p:nvPr>
        </p:nvSpPr>
        <p:spPr/>
        <p:txBody>
          <a:bodyPr>
            <a:normAutofit fontScale="85000" lnSpcReduction="20000"/>
          </a:bodyPr>
          <a:lstStyle/>
          <a:p>
            <a:r>
              <a:rPr lang="en-US" dirty="0" err="1">
                <a:solidFill>
                  <a:schemeClr val="accent2">
                    <a:lumMod val="50000"/>
                  </a:schemeClr>
                </a:solidFill>
              </a:rPr>
              <a:t>Titik</a:t>
            </a:r>
            <a:r>
              <a:rPr lang="en-US" dirty="0">
                <a:solidFill>
                  <a:schemeClr val="accent2">
                    <a:lumMod val="50000"/>
                  </a:schemeClr>
                </a:solidFill>
              </a:rPr>
              <a:t> </a:t>
            </a:r>
            <a:r>
              <a:rPr lang="en-US" dirty="0" err="1">
                <a:solidFill>
                  <a:schemeClr val="accent2">
                    <a:lumMod val="50000"/>
                  </a:schemeClr>
                </a:solidFill>
              </a:rPr>
              <a:t>perhatian</a:t>
            </a:r>
            <a:r>
              <a:rPr lang="en-US" dirty="0">
                <a:solidFill>
                  <a:schemeClr val="accent2">
                    <a:lumMod val="50000"/>
                  </a:schemeClr>
                </a:solidFill>
              </a:rPr>
              <a:t> </a:t>
            </a:r>
            <a:r>
              <a:rPr lang="en-US" dirty="0" err="1">
                <a:solidFill>
                  <a:schemeClr val="accent2">
                    <a:lumMod val="50000"/>
                  </a:schemeClr>
                </a:solidFill>
              </a:rPr>
              <a:t>pemerintah</a:t>
            </a:r>
            <a:r>
              <a:rPr lang="en-US" dirty="0">
                <a:solidFill>
                  <a:schemeClr val="accent2">
                    <a:lumMod val="50000"/>
                  </a:schemeClr>
                </a:solidFill>
              </a:rPr>
              <a:t> </a:t>
            </a:r>
            <a:r>
              <a:rPr lang="en-US" dirty="0" err="1">
                <a:solidFill>
                  <a:schemeClr val="accent2">
                    <a:lumMod val="50000"/>
                  </a:schemeClr>
                </a:solidFill>
              </a:rPr>
              <a:t>adalah</a:t>
            </a:r>
            <a:r>
              <a:rPr lang="en-US" dirty="0">
                <a:solidFill>
                  <a:schemeClr val="accent2">
                    <a:lumMod val="50000"/>
                  </a:schemeClr>
                </a:solidFill>
              </a:rPr>
              <a:t> </a:t>
            </a:r>
            <a:r>
              <a:rPr lang="en-US" dirty="0" err="1">
                <a:solidFill>
                  <a:schemeClr val="accent2">
                    <a:lumMod val="50000"/>
                  </a:schemeClr>
                </a:solidFill>
              </a:rPr>
              <a:t>pada</a:t>
            </a:r>
            <a:r>
              <a:rPr lang="en-US" dirty="0">
                <a:solidFill>
                  <a:schemeClr val="accent2">
                    <a:lumMod val="50000"/>
                  </a:schemeClr>
                </a:solidFill>
              </a:rPr>
              <a:t> </a:t>
            </a:r>
            <a:r>
              <a:rPr lang="en-US" dirty="0" err="1">
                <a:solidFill>
                  <a:schemeClr val="accent2">
                    <a:lumMod val="50000"/>
                  </a:schemeClr>
                </a:solidFill>
              </a:rPr>
              <a:t>jasa</a:t>
            </a:r>
            <a:r>
              <a:rPr lang="en-US" dirty="0">
                <a:solidFill>
                  <a:schemeClr val="accent2">
                    <a:lumMod val="50000"/>
                  </a:schemeClr>
                </a:solidFill>
              </a:rPr>
              <a:t> </a:t>
            </a:r>
            <a:r>
              <a:rPr lang="en-US" dirty="0" err="1">
                <a:solidFill>
                  <a:schemeClr val="accent2">
                    <a:lumMod val="50000"/>
                  </a:schemeClr>
                </a:solidFill>
              </a:rPr>
              <a:t>pelayanan</a:t>
            </a:r>
            <a:r>
              <a:rPr lang="en-US" dirty="0">
                <a:solidFill>
                  <a:schemeClr val="accent2">
                    <a:lumMod val="50000"/>
                  </a:schemeClr>
                </a:solidFill>
              </a:rPr>
              <a:t> yang </a:t>
            </a:r>
            <a:r>
              <a:rPr lang="en-US" dirty="0" err="1">
                <a:solidFill>
                  <a:schemeClr val="accent2">
                    <a:lumMod val="50000"/>
                  </a:schemeClr>
                </a:solidFill>
              </a:rPr>
              <a:t>diberikan</a:t>
            </a:r>
            <a:r>
              <a:rPr lang="en-US" dirty="0">
                <a:solidFill>
                  <a:schemeClr val="accent2">
                    <a:lumMod val="50000"/>
                  </a:schemeClr>
                </a:solidFill>
              </a:rPr>
              <a:t> </a:t>
            </a:r>
            <a:r>
              <a:rPr lang="en-US" dirty="0" err="1">
                <a:solidFill>
                  <a:schemeClr val="accent2">
                    <a:lumMod val="50000"/>
                  </a:schemeClr>
                </a:solidFill>
              </a:rPr>
              <a:t>langsung</a:t>
            </a:r>
            <a:r>
              <a:rPr lang="en-US" dirty="0">
                <a:solidFill>
                  <a:schemeClr val="accent2">
                    <a:lumMod val="50000"/>
                  </a:schemeClr>
                </a:solidFill>
              </a:rPr>
              <a:t> </a:t>
            </a:r>
            <a:r>
              <a:rPr lang="en-US" dirty="0" err="1">
                <a:solidFill>
                  <a:schemeClr val="accent2">
                    <a:lumMod val="50000"/>
                  </a:schemeClr>
                </a:solidFill>
              </a:rPr>
              <a:t>oleh</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melalui</a:t>
            </a:r>
            <a:r>
              <a:rPr lang="en-US" dirty="0">
                <a:solidFill>
                  <a:schemeClr val="accent2">
                    <a:lumMod val="50000"/>
                  </a:schemeClr>
                </a:solidFill>
              </a:rPr>
              <a:t> </a:t>
            </a:r>
            <a:r>
              <a:rPr lang="en-US" dirty="0" err="1">
                <a:solidFill>
                  <a:schemeClr val="accent2">
                    <a:lumMod val="50000"/>
                  </a:schemeClr>
                </a:solidFill>
              </a:rPr>
              <a:t>instansi-instansi</a:t>
            </a:r>
            <a:r>
              <a:rPr lang="en-US" dirty="0">
                <a:solidFill>
                  <a:schemeClr val="accent2">
                    <a:lumMod val="50000"/>
                  </a:schemeClr>
                </a:solidFill>
              </a:rPr>
              <a:t> </a:t>
            </a:r>
            <a:r>
              <a:rPr lang="en-US" dirty="0" err="1">
                <a:solidFill>
                  <a:schemeClr val="accent2">
                    <a:lumMod val="50000"/>
                  </a:schemeClr>
                </a:solidFill>
              </a:rPr>
              <a:t>pemerintah</a:t>
            </a:r>
            <a:r>
              <a:rPr lang="en-US" dirty="0">
                <a:solidFill>
                  <a:schemeClr val="accent2">
                    <a:lumMod val="50000"/>
                  </a:schemeClr>
                </a:solidFill>
              </a:rPr>
              <a:t> yang </a:t>
            </a:r>
            <a:r>
              <a:rPr lang="en-US" dirty="0" err="1">
                <a:solidFill>
                  <a:schemeClr val="accent2">
                    <a:lumMod val="50000"/>
                  </a:schemeClr>
                </a:solidFill>
              </a:rPr>
              <a:t>berwenang</a:t>
            </a:r>
            <a:r>
              <a:rPr lang="en-US" dirty="0">
                <a:solidFill>
                  <a:schemeClr val="accent2">
                    <a:lumMod val="50000"/>
                  </a:schemeClr>
                </a:solidFill>
              </a:rPr>
              <a:t>.</a:t>
            </a:r>
          </a:p>
          <a:p>
            <a:r>
              <a:rPr lang="en-US" dirty="0">
                <a:solidFill>
                  <a:schemeClr val="accent2">
                    <a:lumMod val="50000"/>
                  </a:schemeClr>
                </a:solidFill>
              </a:rPr>
              <a:t>Public policy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administrasi</a:t>
            </a:r>
            <a:r>
              <a:rPr lang="en-US" dirty="0">
                <a:solidFill>
                  <a:schemeClr val="accent2">
                    <a:lumMod val="50000"/>
                  </a:schemeClr>
                </a:solidFill>
              </a:rPr>
              <a:t> </a:t>
            </a:r>
            <a:r>
              <a:rPr lang="en-US" dirty="0" err="1">
                <a:solidFill>
                  <a:schemeClr val="accent2">
                    <a:lumMod val="50000"/>
                  </a:schemeClr>
                </a:solidFill>
              </a:rPr>
              <a:t>berkaitan</a:t>
            </a:r>
            <a:r>
              <a:rPr lang="en-US" dirty="0">
                <a:solidFill>
                  <a:schemeClr val="accent2">
                    <a:lumMod val="50000"/>
                  </a:schemeClr>
                </a:solidFill>
              </a:rPr>
              <a:t> </a:t>
            </a:r>
            <a:r>
              <a:rPr lang="en-US" dirty="0" err="1">
                <a:solidFill>
                  <a:schemeClr val="accent2">
                    <a:lumMod val="50000"/>
                  </a:schemeClr>
                </a:solidFill>
              </a:rPr>
              <a:t>dengan</a:t>
            </a:r>
            <a:r>
              <a:rPr lang="en-US" dirty="0">
                <a:solidFill>
                  <a:schemeClr val="accent2">
                    <a:lumMod val="50000"/>
                  </a:schemeClr>
                </a:solidFill>
              </a:rPr>
              <a:t> </a:t>
            </a:r>
            <a:r>
              <a:rPr lang="en-US" dirty="0" err="1">
                <a:solidFill>
                  <a:schemeClr val="accent2">
                    <a:lumMod val="50000"/>
                  </a:schemeClr>
                </a:solidFill>
              </a:rPr>
              <a:t>merancang</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melaksanakan</a:t>
            </a:r>
            <a:r>
              <a:rPr lang="en-US" dirty="0">
                <a:solidFill>
                  <a:schemeClr val="accent2">
                    <a:lumMod val="50000"/>
                  </a:schemeClr>
                </a:solidFill>
              </a:rPr>
              <a:t> </a:t>
            </a:r>
            <a:r>
              <a:rPr lang="en-US" dirty="0" err="1">
                <a:solidFill>
                  <a:schemeClr val="accent2">
                    <a:lumMod val="50000"/>
                  </a:schemeClr>
                </a:solidFill>
              </a:rPr>
              <a:t>kebijakan-kebijakan</a:t>
            </a:r>
            <a:r>
              <a:rPr lang="en-US" dirty="0">
                <a:solidFill>
                  <a:schemeClr val="accent2">
                    <a:lumMod val="50000"/>
                  </a:schemeClr>
                </a:solidFill>
              </a:rPr>
              <a:t> </a:t>
            </a:r>
            <a:r>
              <a:rPr lang="en-US" dirty="0" err="1">
                <a:solidFill>
                  <a:schemeClr val="accent2">
                    <a:lumMod val="50000"/>
                  </a:schemeClr>
                </a:solidFill>
              </a:rPr>
              <a:t>untuk</a:t>
            </a:r>
            <a:r>
              <a:rPr lang="en-US" dirty="0">
                <a:solidFill>
                  <a:schemeClr val="accent2">
                    <a:lumMod val="50000"/>
                  </a:schemeClr>
                </a:solidFill>
              </a:rPr>
              <a:t> </a:t>
            </a:r>
            <a:r>
              <a:rPr lang="en-US" dirty="0" err="1">
                <a:solidFill>
                  <a:schemeClr val="accent2">
                    <a:lumMod val="50000"/>
                  </a:schemeClr>
                </a:solidFill>
              </a:rPr>
              <a:t>mencapai</a:t>
            </a:r>
            <a:r>
              <a:rPr lang="en-US" dirty="0">
                <a:solidFill>
                  <a:schemeClr val="accent2">
                    <a:lumMod val="50000"/>
                  </a:schemeClr>
                </a:solidFill>
              </a:rPr>
              <a:t> </a:t>
            </a:r>
            <a:r>
              <a:rPr lang="en-US" dirty="0" err="1">
                <a:solidFill>
                  <a:schemeClr val="accent2">
                    <a:lumMod val="50000"/>
                  </a:schemeClr>
                </a:solidFill>
              </a:rPr>
              <a:t>tujuan-tujuan</a:t>
            </a:r>
            <a:r>
              <a:rPr lang="en-US" dirty="0">
                <a:solidFill>
                  <a:schemeClr val="accent2">
                    <a:lumMod val="50000"/>
                  </a:schemeClr>
                </a:solidFill>
              </a:rPr>
              <a:t> </a:t>
            </a:r>
            <a:r>
              <a:rPr lang="en-US" dirty="0" err="1">
                <a:solidFill>
                  <a:schemeClr val="accent2">
                    <a:lumMod val="50000"/>
                  </a:schemeClr>
                </a:solidFill>
              </a:rPr>
              <a:t>politik</a:t>
            </a:r>
            <a:r>
              <a:rPr lang="en-US" dirty="0">
                <a:solidFill>
                  <a:schemeClr val="accent2">
                    <a:lumMod val="50000"/>
                  </a:schemeClr>
                </a:solidFill>
              </a:rPr>
              <a:t>.</a:t>
            </a:r>
          </a:p>
          <a:p>
            <a:r>
              <a:rPr lang="en-US" dirty="0" err="1">
                <a:solidFill>
                  <a:schemeClr val="accent2">
                    <a:lumMod val="50000"/>
                  </a:schemeClr>
                </a:solidFill>
              </a:rPr>
              <a:t>Administrasi</a:t>
            </a:r>
            <a:r>
              <a:rPr lang="en-US" dirty="0">
                <a:solidFill>
                  <a:schemeClr val="accent2">
                    <a:lumMod val="50000"/>
                  </a:schemeClr>
                </a:solidFill>
              </a:rPr>
              <a:t> </a:t>
            </a:r>
            <a:r>
              <a:rPr lang="en-US" dirty="0" err="1">
                <a:solidFill>
                  <a:schemeClr val="accent2">
                    <a:lumMod val="50000"/>
                  </a:schemeClr>
                </a:solidFill>
              </a:rPr>
              <a:t>publik</a:t>
            </a:r>
            <a:r>
              <a:rPr lang="en-US" dirty="0">
                <a:solidFill>
                  <a:schemeClr val="accent2">
                    <a:lumMod val="50000"/>
                  </a:schemeClr>
                </a:solidFill>
              </a:rPr>
              <a:t> </a:t>
            </a:r>
            <a:r>
              <a:rPr lang="en-US" dirty="0" err="1">
                <a:solidFill>
                  <a:schemeClr val="accent2">
                    <a:lumMod val="50000"/>
                  </a:schemeClr>
                </a:solidFill>
              </a:rPr>
              <a:t>hanya</a:t>
            </a:r>
            <a:r>
              <a:rPr lang="en-US" dirty="0">
                <a:solidFill>
                  <a:schemeClr val="accent2">
                    <a:lumMod val="50000"/>
                  </a:schemeClr>
                </a:solidFill>
              </a:rPr>
              <a:t> </a:t>
            </a:r>
            <a:r>
              <a:rPr lang="en-US" dirty="0" err="1">
                <a:solidFill>
                  <a:schemeClr val="accent2">
                    <a:lumMod val="50000"/>
                  </a:schemeClr>
                </a:solidFill>
              </a:rPr>
              <a:t>memainkan</a:t>
            </a:r>
            <a:r>
              <a:rPr lang="en-US" dirty="0">
                <a:solidFill>
                  <a:schemeClr val="accent2">
                    <a:lumMod val="50000"/>
                  </a:schemeClr>
                </a:solidFill>
              </a:rPr>
              <a:t> </a:t>
            </a:r>
            <a:r>
              <a:rPr lang="en-US" dirty="0" err="1">
                <a:solidFill>
                  <a:schemeClr val="accent2">
                    <a:lumMod val="50000"/>
                  </a:schemeClr>
                </a:solidFill>
              </a:rPr>
              <a:t>peran</a:t>
            </a:r>
            <a:r>
              <a:rPr lang="en-US" dirty="0">
                <a:solidFill>
                  <a:schemeClr val="accent2">
                    <a:lumMod val="50000"/>
                  </a:schemeClr>
                </a:solidFill>
              </a:rPr>
              <a:t> yang </a:t>
            </a:r>
            <a:r>
              <a:rPr lang="en-US" dirty="0" err="1">
                <a:solidFill>
                  <a:schemeClr val="accent2">
                    <a:lumMod val="50000"/>
                  </a:schemeClr>
                </a:solidFill>
              </a:rPr>
              <a:t>lebih</a:t>
            </a:r>
            <a:r>
              <a:rPr lang="en-US" dirty="0">
                <a:solidFill>
                  <a:schemeClr val="accent2">
                    <a:lumMod val="50000"/>
                  </a:schemeClr>
                </a:solidFill>
              </a:rPr>
              <a:t> </a:t>
            </a:r>
            <a:r>
              <a:rPr lang="en-US" dirty="0" err="1">
                <a:solidFill>
                  <a:schemeClr val="accent2">
                    <a:lumMod val="50000"/>
                  </a:schemeClr>
                </a:solidFill>
              </a:rPr>
              <a:t>kecil</a:t>
            </a:r>
            <a:r>
              <a:rPr lang="en-US" dirty="0">
                <a:solidFill>
                  <a:schemeClr val="accent2">
                    <a:lumMod val="50000"/>
                  </a:schemeClr>
                </a:solidFill>
              </a:rPr>
              <a:t> </a:t>
            </a:r>
            <a:r>
              <a:rPr lang="en-US" dirty="0" err="1">
                <a:solidFill>
                  <a:schemeClr val="accent2">
                    <a:lumMod val="50000"/>
                  </a:schemeClr>
                </a:solidFill>
              </a:rPr>
              <a:t>dari</a:t>
            </a:r>
            <a:r>
              <a:rPr lang="en-US" dirty="0">
                <a:solidFill>
                  <a:schemeClr val="accent2">
                    <a:lumMod val="50000"/>
                  </a:schemeClr>
                </a:solidFill>
              </a:rPr>
              <a:t> proses </a:t>
            </a:r>
            <a:r>
              <a:rPr lang="en-US" dirty="0" err="1">
                <a:solidFill>
                  <a:schemeClr val="accent2">
                    <a:lumMod val="50000"/>
                  </a:schemeClr>
                </a:solidFill>
              </a:rPr>
              <a:t>pembuatan</a:t>
            </a:r>
            <a:r>
              <a:rPr lang="en-US" dirty="0">
                <a:solidFill>
                  <a:schemeClr val="accent2">
                    <a:lumMod val="50000"/>
                  </a:schemeClr>
                </a:solidFill>
              </a:rPr>
              <a:t> </a:t>
            </a:r>
            <a:r>
              <a:rPr lang="en-US" dirty="0" err="1">
                <a:solidFill>
                  <a:schemeClr val="accent2">
                    <a:lumMod val="50000"/>
                  </a:schemeClr>
                </a:solidFill>
              </a:rPr>
              <a:t>kebijakan-kebijakan</a:t>
            </a:r>
            <a:r>
              <a:rPr lang="en-US" dirty="0">
                <a:solidFill>
                  <a:schemeClr val="accent2">
                    <a:lumMod val="50000"/>
                  </a:schemeClr>
                </a:solidFill>
              </a:rPr>
              <a:t> </a:t>
            </a:r>
            <a:r>
              <a:rPr lang="en-US" dirty="0" err="1">
                <a:solidFill>
                  <a:schemeClr val="accent2">
                    <a:lumMod val="50000"/>
                  </a:schemeClr>
                </a:solidFill>
              </a:rPr>
              <a:t>pemerintah</a:t>
            </a:r>
            <a:r>
              <a:rPr lang="en-US" dirty="0">
                <a:solidFill>
                  <a:schemeClr val="accent2">
                    <a:lumMod val="50000"/>
                  </a:schemeClr>
                </a:solidFill>
              </a:rPr>
              <a:t> </a:t>
            </a:r>
            <a:r>
              <a:rPr lang="en-US" dirty="0" err="1">
                <a:solidFill>
                  <a:schemeClr val="accent2">
                    <a:lumMod val="50000"/>
                  </a:schemeClr>
                </a:solidFill>
              </a:rPr>
              <a:t>ketimbang</a:t>
            </a:r>
            <a:r>
              <a:rPr lang="en-US" dirty="0">
                <a:solidFill>
                  <a:schemeClr val="accent2">
                    <a:lumMod val="50000"/>
                  </a:schemeClr>
                </a:solidFill>
              </a:rPr>
              <a:t> </a:t>
            </a:r>
            <a:r>
              <a:rPr lang="en-US" dirty="0" err="1">
                <a:solidFill>
                  <a:schemeClr val="accent2">
                    <a:lumMod val="50000"/>
                  </a:schemeClr>
                </a:solidFill>
              </a:rPr>
              <a:t>upaya</a:t>
            </a:r>
            <a:r>
              <a:rPr lang="en-US" dirty="0">
                <a:solidFill>
                  <a:schemeClr val="accent2">
                    <a:lumMod val="50000"/>
                  </a:schemeClr>
                </a:solidFill>
              </a:rPr>
              <a:t> </a:t>
            </a:r>
            <a:r>
              <a:rPr lang="en-US" dirty="0" err="1">
                <a:solidFill>
                  <a:schemeClr val="accent2">
                    <a:lumMod val="50000"/>
                  </a:schemeClr>
                </a:solidFill>
              </a:rPr>
              <a:t>untuk</a:t>
            </a:r>
            <a:r>
              <a:rPr lang="en-US" dirty="0">
                <a:solidFill>
                  <a:schemeClr val="accent2">
                    <a:lumMod val="50000"/>
                  </a:schemeClr>
                </a:solidFill>
              </a:rPr>
              <a:t> </a:t>
            </a:r>
            <a:r>
              <a:rPr lang="en-US" dirty="0" err="1">
                <a:solidFill>
                  <a:schemeClr val="accent2">
                    <a:lumMod val="50000"/>
                  </a:schemeClr>
                </a:solidFill>
              </a:rPr>
              <a:t>melaksanakan</a:t>
            </a:r>
            <a:r>
              <a:rPr lang="en-US" dirty="0">
                <a:solidFill>
                  <a:schemeClr val="accent2">
                    <a:lumMod val="50000"/>
                  </a:schemeClr>
                </a:solidFill>
              </a:rPr>
              <a:t> </a:t>
            </a:r>
            <a:r>
              <a:rPr lang="en-US" dirty="0" err="1">
                <a:solidFill>
                  <a:schemeClr val="accent2">
                    <a:lumMod val="50000"/>
                  </a:schemeClr>
                </a:solidFill>
              </a:rPr>
              <a:t>kebijakan</a:t>
            </a:r>
            <a:r>
              <a:rPr lang="en-US" dirty="0">
                <a:solidFill>
                  <a:schemeClr val="accent2">
                    <a:lumMod val="50000"/>
                  </a:schemeClr>
                </a:solidFill>
              </a:rPr>
              <a:t> </a:t>
            </a:r>
            <a:r>
              <a:rPr lang="en-US" dirty="0" err="1">
                <a:solidFill>
                  <a:schemeClr val="accent2">
                    <a:lumMod val="50000"/>
                  </a:schemeClr>
                </a:solidFill>
              </a:rPr>
              <a:t>publik</a:t>
            </a:r>
            <a:r>
              <a:rPr lang="en-US" dirty="0">
                <a:solidFill>
                  <a:schemeClr val="accent2">
                    <a:lumMod val="50000"/>
                  </a:schemeClr>
                </a:solidFill>
              </a:rPr>
              <a:t>.</a:t>
            </a:r>
          </a:p>
          <a:p>
            <a:r>
              <a:rPr lang="en-US" dirty="0" err="1">
                <a:solidFill>
                  <a:schemeClr val="accent2">
                    <a:lumMod val="50000"/>
                  </a:schemeClr>
                </a:solidFill>
              </a:rPr>
              <a:t>Upaya</a:t>
            </a:r>
            <a:r>
              <a:rPr lang="en-US" dirty="0">
                <a:solidFill>
                  <a:schemeClr val="accent2">
                    <a:lumMod val="50000"/>
                  </a:schemeClr>
                </a:solidFill>
              </a:rPr>
              <a:t> </a:t>
            </a:r>
            <a:r>
              <a:rPr lang="en-US" dirty="0" err="1">
                <a:solidFill>
                  <a:schemeClr val="accent2">
                    <a:lumMod val="50000"/>
                  </a:schemeClr>
                </a:solidFill>
              </a:rPr>
              <a:t>memberikan</a:t>
            </a:r>
            <a:r>
              <a:rPr lang="en-US" dirty="0">
                <a:solidFill>
                  <a:schemeClr val="accent2">
                    <a:lumMod val="50000"/>
                  </a:schemeClr>
                </a:solidFill>
              </a:rPr>
              <a:t> </a:t>
            </a:r>
            <a:r>
              <a:rPr lang="en-US" dirty="0" err="1">
                <a:solidFill>
                  <a:schemeClr val="accent2">
                    <a:lumMod val="50000"/>
                  </a:schemeClr>
                </a:solidFill>
              </a:rPr>
              <a:t>pelayanan</a:t>
            </a:r>
            <a:r>
              <a:rPr lang="en-US" dirty="0">
                <a:solidFill>
                  <a:schemeClr val="accent2">
                    <a:lumMod val="50000"/>
                  </a:schemeClr>
                </a:solidFill>
              </a:rPr>
              <a:t> </a:t>
            </a:r>
            <a:r>
              <a:rPr lang="en-US" dirty="0" err="1">
                <a:solidFill>
                  <a:schemeClr val="accent2">
                    <a:lumMod val="50000"/>
                  </a:schemeClr>
                </a:solidFill>
              </a:rPr>
              <a:t>harus</a:t>
            </a:r>
            <a:r>
              <a:rPr lang="en-US" dirty="0">
                <a:solidFill>
                  <a:schemeClr val="accent2">
                    <a:lumMod val="50000"/>
                  </a:schemeClr>
                </a:solidFill>
              </a:rPr>
              <a:t> </a:t>
            </a:r>
            <a:r>
              <a:rPr lang="en-US" dirty="0" err="1">
                <a:solidFill>
                  <a:schemeClr val="accent2">
                    <a:lumMod val="50000"/>
                  </a:schemeClr>
                </a:solidFill>
              </a:rPr>
              <a:t>dilakukan</a:t>
            </a:r>
            <a:r>
              <a:rPr lang="en-US" dirty="0">
                <a:solidFill>
                  <a:schemeClr val="accent2">
                    <a:lumMod val="50000"/>
                  </a:schemeClr>
                </a:solidFill>
              </a:rPr>
              <a:t> </a:t>
            </a:r>
            <a:r>
              <a:rPr lang="en-US" dirty="0" err="1">
                <a:solidFill>
                  <a:schemeClr val="accent2">
                    <a:lumMod val="50000"/>
                  </a:schemeClr>
                </a:solidFill>
              </a:rPr>
              <a:t>oleh</a:t>
            </a:r>
            <a:r>
              <a:rPr lang="en-US" dirty="0">
                <a:solidFill>
                  <a:schemeClr val="accent2">
                    <a:lumMod val="50000"/>
                  </a:schemeClr>
                </a:solidFill>
              </a:rPr>
              <a:t> para administrator yang </a:t>
            </a:r>
            <a:r>
              <a:rPr lang="en-US" dirty="0" err="1">
                <a:solidFill>
                  <a:schemeClr val="accent2">
                    <a:lumMod val="50000"/>
                  </a:schemeClr>
                </a:solidFill>
              </a:rPr>
              <a:t>bertanggung</a:t>
            </a:r>
            <a:r>
              <a:rPr lang="en-US" dirty="0">
                <a:solidFill>
                  <a:schemeClr val="accent2">
                    <a:lumMod val="50000"/>
                  </a:schemeClr>
                </a:solidFill>
              </a:rPr>
              <a:t> </a:t>
            </a:r>
            <a:r>
              <a:rPr lang="en-US" dirty="0" err="1">
                <a:solidFill>
                  <a:schemeClr val="accent2">
                    <a:lumMod val="50000"/>
                  </a:schemeClr>
                </a:solidFill>
              </a:rPr>
              <a:t>jawab</a:t>
            </a:r>
            <a:r>
              <a:rPr lang="en-US" dirty="0">
                <a:solidFill>
                  <a:schemeClr val="accent2">
                    <a:lumMod val="50000"/>
                  </a:schemeClr>
                </a:solidFill>
              </a:rPr>
              <a:t> </a:t>
            </a:r>
            <a:r>
              <a:rPr lang="en-US" dirty="0" err="1">
                <a:solidFill>
                  <a:schemeClr val="accent2">
                    <a:lumMod val="50000"/>
                  </a:schemeClr>
                </a:solidFill>
              </a:rPr>
              <a:t>kepada</a:t>
            </a:r>
            <a:r>
              <a:rPr lang="en-US" dirty="0">
                <a:solidFill>
                  <a:schemeClr val="accent2">
                    <a:lumMod val="50000"/>
                  </a:schemeClr>
                </a:solidFill>
              </a:rPr>
              <a:t> </a:t>
            </a:r>
            <a:r>
              <a:rPr lang="en-US" dirty="0" err="1">
                <a:solidFill>
                  <a:schemeClr val="accent2">
                    <a:lumMod val="50000"/>
                  </a:schemeClr>
                </a:solidFill>
              </a:rPr>
              <a:t>pejabat</a:t>
            </a:r>
            <a:r>
              <a:rPr lang="en-US" dirty="0">
                <a:solidFill>
                  <a:schemeClr val="accent2">
                    <a:lumMod val="50000"/>
                  </a:schemeClr>
                </a:solidFill>
              </a:rPr>
              <a:t> </a:t>
            </a:r>
            <a:r>
              <a:rPr lang="en-US" dirty="0" err="1">
                <a:solidFill>
                  <a:schemeClr val="accent2">
                    <a:lumMod val="50000"/>
                  </a:schemeClr>
                </a:solidFill>
              </a:rPr>
              <a:t>politik</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yang </a:t>
            </a:r>
            <a:r>
              <a:rPr lang="en-US" dirty="0" err="1">
                <a:solidFill>
                  <a:schemeClr val="accent2">
                    <a:lumMod val="50000"/>
                  </a:schemeClr>
                </a:solidFill>
              </a:rPr>
              <a:t>diberikan</a:t>
            </a:r>
            <a:r>
              <a:rPr lang="en-US" dirty="0">
                <a:solidFill>
                  <a:schemeClr val="accent2">
                    <a:lumMod val="50000"/>
                  </a:schemeClr>
                </a:solidFill>
              </a:rPr>
              <a:t> </a:t>
            </a:r>
            <a:r>
              <a:rPr lang="en-US" dirty="0" err="1">
                <a:solidFill>
                  <a:schemeClr val="accent2">
                    <a:lumMod val="50000"/>
                  </a:schemeClr>
                </a:solidFill>
              </a:rPr>
              <a:t>diskresi</a:t>
            </a:r>
            <a:r>
              <a:rPr lang="en-US" dirty="0">
                <a:solidFill>
                  <a:schemeClr val="accent2">
                    <a:lumMod val="50000"/>
                  </a:schemeClr>
                </a:solidFill>
              </a:rPr>
              <a:t> </a:t>
            </a:r>
            <a:r>
              <a:rPr lang="en-US" dirty="0" err="1">
                <a:solidFill>
                  <a:schemeClr val="accent2">
                    <a:lumMod val="50000"/>
                  </a:schemeClr>
                </a:solidFill>
              </a:rPr>
              <a:t>terbatas</a:t>
            </a:r>
            <a:r>
              <a:rPr lang="en-US" dirty="0">
                <a:solidFill>
                  <a:schemeClr val="accent2">
                    <a:lumMod val="50000"/>
                  </a:schemeClr>
                </a:solidFill>
              </a:rPr>
              <a:t> </a:t>
            </a:r>
            <a:r>
              <a:rPr lang="en-US" dirty="0" err="1">
                <a:solidFill>
                  <a:schemeClr val="accent2">
                    <a:lumMod val="50000"/>
                  </a:schemeClr>
                </a:solidFill>
              </a:rPr>
              <a:t>untuk</a:t>
            </a:r>
            <a:r>
              <a:rPr lang="en-US" dirty="0">
                <a:solidFill>
                  <a:schemeClr val="accent2">
                    <a:lumMod val="50000"/>
                  </a:schemeClr>
                </a:solidFill>
              </a:rPr>
              <a:t> </a:t>
            </a:r>
            <a:r>
              <a:rPr lang="en-US" dirty="0" err="1">
                <a:solidFill>
                  <a:schemeClr val="accent2">
                    <a:lumMod val="50000"/>
                  </a:schemeClr>
                </a:solidFill>
              </a:rPr>
              <a:t>melaksanakan</a:t>
            </a:r>
            <a:r>
              <a:rPr lang="en-US" dirty="0">
                <a:solidFill>
                  <a:schemeClr val="accent2">
                    <a:lumMod val="50000"/>
                  </a:schemeClr>
                </a:solidFill>
              </a:rPr>
              <a:t> </a:t>
            </a:r>
            <a:r>
              <a:rPr lang="en-US" dirty="0" err="1">
                <a:solidFill>
                  <a:schemeClr val="accent2">
                    <a:lumMod val="50000"/>
                  </a:schemeClr>
                </a:solidFill>
              </a:rPr>
              <a:t>tugasnya</a:t>
            </a:r>
            <a:r>
              <a:rPr lang="en-US" dirty="0">
                <a:solidFill>
                  <a:schemeClr val="accent2">
                    <a:lumMod val="50000"/>
                  </a:schemeClr>
                </a:solidFill>
              </a:rPr>
              <a:t>.</a:t>
            </a:r>
          </a:p>
          <a:p>
            <a:r>
              <a:rPr lang="en-US" dirty="0">
                <a:solidFill>
                  <a:schemeClr val="accent2">
                    <a:lumMod val="50000"/>
                  </a:schemeClr>
                </a:solidFill>
              </a:rPr>
              <a:t>Para administrator </a:t>
            </a:r>
            <a:r>
              <a:rPr lang="en-US" dirty="0" err="1">
                <a:solidFill>
                  <a:schemeClr val="accent2">
                    <a:lumMod val="50000"/>
                  </a:schemeClr>
                </a:solidFill>
              </a:rPr>
              <a:t>bertanggung</a:t>
            </a:r>
            <a:r>
              <a:rPr lang="en-US" dirty="0">
                <a:solidFill>
                  <a:schemeClr val="accent2">
                    <a:lumMod val="50000"/>
                  </a:schemeClr>
                </a:solidFill>
              </a:rPr>
              <a:t> </a:t>
            </a:r>
            <a:r>
              <a:rPr lang="en-US" dirty="0" err="1">
                <a:solidFill>
                  <a:schemeClr val="accent2">
                    <a:lumMod val="50000"/>
                  </a:schemeClr>
                </a:solidFill>
              </a:rPr>
              <a:t>jawab</a:t>
            </a:r>
            <a:r>
              <a:rPr lang="en-US" dirty="0">
                <a:solidFill>
                  <a:schemeClr val="accent2">
                    <a:lumMod val="50000"/>
                  </a:schemeClr>
                </a:solidFill>
              </a:rPr>
              <a:t> </a:t>
            </a:r>
            <a:r>
              <a:rPr lang="en-US" dirty="0" err="1">
                <a:solidFill>
                  <a:schemeClr val="accent2">
                    <a:lumMod val="50000"/>
                  </a:schemeClr>
                </a:solidFill>
              </a:rPr>
              <a:t>kepada</a:t>
            </a:r>
            <a:r>
              <a:rPr lang="en-US" dirty="0">
                <a:solidFill>
                  <a:schemeClr val="accent2">
                    <a:lumMod val="50000"/>
                  </a:schemeClr>
                </a:solidFill>
              </a:rPr>
              <a:t> </a:t>
            </a:r>
            <a:r>
              <a:rPr lang="en-US" dirty="0" err="1">
                <a:solidFill>
                  <a:schemeClr val="accent2">
                    <a:lumMod val="50000"/>
                  </a:schemeClr>
                </a:solidFill>
              </a:rPr>
              <a:t>pemimpin</a:t>
            </a:r>
            <a:r>
              <a:rPr lang="en-US" dirty="0">
                <a:solidFill>
                  <a:schemeClr val="accent2">
                    <a:lumMod val="50000"/>
                  </a:schemeClr>
                </a:solidFill>
              </a:rPr>
              <a:t> </a:t>
            </a:r>
            <a:r>
              <a:rPr lang="en-US" dirty="0" err="1">
                <a:solidFill>
                  <a:schemeClr val="accent2">
                    <a:lumMod val="50000"/>
                  </a:schemeClr>
                </a:solidFill>
              </a:rPr>
              <a:t>politik</a:t>
            </a:r>
            <a:r>
              <a:rPr lang="en-US" dirty="0">
                <a:solidFill>
                  <a:schemeClr val="accent2">
                    <a:lumMod val="50000"/>
                  </a:schemeClr>
                </a:solidFill>
              </a:rPr>
              <a:t> yang </a:t>
            </a:r>
            <a:r>
              <a:rPr lang="en-US" dirty="0" err="1">
                <a:solidFill>
                  <a:schemeClr val="accent2">
                    <a:lumMod val="50000"/>
                  </a:schemeClr>
                </a:solidFill>
              </a:rPr>
              <a:t>dipilih</a:t>
            </a:r>
            <a:r>
              <a:rPr lang="en-US" dirty="0">
                <a:solidFill>
                  <a:schemeClr val="accent2">
                    <a:lumMod val="50000"/>
                  </a:schemeClr>
                </a:solidFill>
              </a:rPr>
              <a:t> </a:t>
            </a:r>
            <a:r>
              <a:rPr lang="en-US" dirty="0" err="1">
                <a:solidFill>
                  <a:schemeClr val="accent2">
                    <a:lumMod val="50000"/>
                  </a:schemeClr>
                </a:solidFill>
              </a:rPr>
              <a:t>secara</a:t>
            </a:r>
            <a:r>
              <a:rPr lang="en-US" dirty="0">
                <a:solidFill>
                  <a:schemeClr val="accent2">
                    <a:lumMod val="50000"/>
                  </a:schemeClr>
                </a:solidFill>
              </a:rPr>
              <a:t> </a:t>
            </a:r>
            <a:r>
              <a:rPr lang="en-US" dirty="0" err="1">
                <a:solidFill>
                  <a:schemeClr val="accent2">
                    <a:lumMod val="50000"/>
                  </a:schemeClr>
                </a:solidFill>
              </a:rPr>
              <a:t>demokratis</a:t>
            </a:r>
            <a:r>
              <a:rPr lang="en-US" dirty="0">
                <a:solidFill>
                  <a:schemeClr val="accent2">
                    <a:lumMod val="50000"/>
                  </a:schemeClr>
                </a:solidFill>
              </a:rPr>
              <a:t>.</a:t>
            </a:r>
          </a:p>
          <a:p>
            <a:r>
              <a:rPr lang="en-US" dirty="0" err="1">
                <a:solidFill>
                  <a:schemeClr val="accent2">
                    <a:lumMod val="50000"/>
                  </a:schemeClr>
                </a:solidFill>
              </a:rPr>
              <a:t>Administrasi</a:t>
            </a:r>
            <a:r>
              <a:rPr lang="en-US" dirty="0">
                <a:solidFill>
                  <a:schemeClr val="accent2">
                    <a:lumMod val="50000"/>
                  </a:schemeClr>
                </a:solidFill>
              </a:rPr>
              <a:t> </a:t>
            </a:r>
            <a:r>
              <a:rPr lang="en-US" dirty="0" err="1">
                <a:solidFill>
                  <a:schemeClr val="accent2">
                    <a:lumMod val="50000"/>
                  </a:schemeClr>
                </a:solidFill>
              </a:rPr>
              <a:t>publik</a:t>
            </a:r>
            <a:r>
              <a:rPr lang="en-US" dirty="0">
                <a:solidFill>
                  <a:schemeClr val="accent2">
                    <a:lumMod val="50000"/>
                  </a:schemeClr>
                </a:solidFill>
              </a:rPr>
              <a:t> </a:t>
            </a:r>
            <a:r>
              <a:rPr lang="en-US" dirty="0" err="1">
                <a:solidFill>
                  <a:schemeClr val="accent2">
                    <a:lumMod val="50000"/>
                  </a:schemeClr>
                </a:solidFill>
              </a:rPr>
              <a:t>dijalankan</a:t>
            </a:r>
            <a:r>
              <a:rPr lang="en-US" dirty="0">
                <a:solidFill>
                  <a:schemeClr val="accent2">
                    <a:lumMod val="50000"/>
                  </a:schemeClr>
                </a:solidFill>
              </a:rPr>
              <a:t> </a:t>
            </a:r>
            <a:r>
              <a:rPr lang="en-US" dirty="0" err="1">
                <a:solidFill>
                  <a:schemeClr val="accent2">
                    <a:lumMod val="50000"/>
                  </a:schemeClr>
                </a:solidFill>
              </a:rPr>
              <a:t>sangat</a:t>
            </a:r>
            <a:r>
              <a:rPr lang="en-US" dirty="0">
                <a:solidFill>
                  <a:schemeClr val="accent2">
                    <a:lumMod val="50000"/>
                  </a:schemeClr>
                </a:solidFill>
              </a:rPr>
              <a:t> </a:t>
            </a:r>
            <a:r>
              <a:rPr lang="en-US" dirty="0" err="1">
                <a:solidFill>
                  <a:schemeClr val="accent2">
                    <a:lumMod val="50000"/>
                  </a:schemeClr>
                </a:solidFill>
              </a:rPr>
              <a:t>efisien</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sangat</a:t>
            </a:r>
            <a:r>
              <a:rPr lang="en-US" dirty="0">
                <a:solidFill>
                  <a:schemeClr val="accent2">
                    <a:lumMod val="50000"/>
                  </a:schemeClr>
                </a:solidFill>
              </a:rPr>
              <a:t> </a:t>
            </a:r>
            <a:r>
              <a:rPr lang="en-US" dirty="0" err="1">
                <a:solidFill>
                  <a:schemeClr val="accent2">
                    <a:lumMod val="50000"/>
                  </a:schemeClr>
                </a:solidFill>
              </a:rPr>
              <a:t>tertutup</a:t>
            </a:r>
            <a:r>
              <a:rPr lang="en-US" dirty="0">
                <a:solidFill>
                  <a:schemeClr val="accent2">
                    <a:lumMod val="50000"/>
                  </a:schemeClr>
                </a:solidFill>
              </a:rPr>
              <a:t>, </a:t>
            </a:r>
            <a:r>
              <a:rPr lang="en-US" dirty="0" err="1">
                <a:solidFill>
                  <a:schemeClr val="accent2">
                    <a:lumMod val="50000"/>
                  </a:schemeClr>
                </a:solidFill>
              </a:rPr>
              <a:t>karena</a:t>
            </a:r>
            <a:r>
              <a:rPr lang="en-US" dirty="0">
                <a:solidFill>
                  <a:schemeClr val="accent2">
                    <a:lumMod val="50000"/>
                  </a:schemeClr>
                </a:solidFill>
              </a:rPr>
              <a:t> </a:t>
            </a:r>
            <a:r>
              <a:rPr lang="en-US" dirty="0" err="1">
                <a:solidFill>
                  <a:schemeClr val="accent2">
                    <a:lumMod val="50000"/>
                  </a:schemeClr>
                </a:solidFill>
              </a:rPr>
              <a:t>itu</a:t>
            </a:r>
            <a:r>
              <a:rPr lang="en-US" dirty="0">
                <a:solidFill>
                  <a:schemeClr val="accent2">
                    <a:lumMod val="50000"/>
                  </a:schemeClr>
                </a:solidFill>
              </a:rPr>
              <a:t> </a:t>
            </a:r>
            <a:r>
              <a:rPr lang="en-US" dirty="0" err="1">
                <a:solidFill>
                  <a:schemeClr val="accent2">
                    <a:lumMod val="50000"/>
                  </a:schemeClr>
                </a:solidFill>
              </a:rPr>
              <a:t>warga</a:t>
            </a:r>
            <a:r>
              <a:rPr lang="en-US" dirty="0">
                <a:solidFill>
                  <a:schemeClr val="accent2">
                    <a:lumMod val="50000"/>
                  </a:schemeClr>
                </a:solidFill>
              </a:rPr>
              <a:t> </a:t>
            </a:r>
            <a:r>
              <a:rPr lang="en-US" dirty="0" err="1">
                <a:solidFill>
                  <a:schemeClr val="accent2">
                    <a:lumMod val="50000"/>
                  </a:schemeClr>
                </a:solidFill>
              </a:rPr>
              <a:t>negara</a:t>
            </a:r>
            <a:r>
              <a:rPr lang="en-US" dirty="0">
                <a:solidFill>
                  <a:schemeClr val="accent2">
                    <a:lumMod val="50000"/>
                  </a:schemeClr>
                </a:solidFill>
              </a:rPr>
              <a:t> </a:t>
            </a:r>
            <a:r>
              <a:rPr lang="en-US" dirty="0" err="1">
                <a:solidFill>
                  <a:schemeClr val="accent2">
                    <a:lumMod val="50000"/>
                  </a:schemeClr>
                </a:solidFill>
              </a:rPr>
              <a:t>keterlibatannya</a:t>
            </a:r>
            <a:r>
              <a:rPr lang="en-US" dirty="0">
                <a:solidFill>
                  <a:schemeClr val="accent2">
                    <a:lumMod val="50000"/>
                  </a:schemeClr>
                </a:solidFill>
              </a:rPr>
              <a:t> </a:t>
            </a:r>
            <a:r>
              <a:rPr lang="en-US" dirty="0" err="1">
                <a:solidFill>
                  <a:schemeClr val="accent2">
                    <a:lumMod val="50000"/>
                  </a:schemeClr>
                </a:solidFill>
              </a:rPr>
              <a:t>amat</a:t>
            </a:r>
            <a:r>
              <a:rPr lang="en-US" dirty="0">
                <a:solidFill>
                  <a:schemeClr val="accent2">
                    <a:lumMod val="50000"/>
                  </a:schemeClr>
                </a:solidFill>
              </a:rPr>
              <a:t> </a:t>
            </a:r>
            <a:r>
              <a:rPr lang="en-US" dirty="0" err="1">
                <a:solidFill>
                  <a:schemeClr val="accent2">
                    <a:lumMod val="50000"/>
                  </a:schemeClr>
                </a:solidFill>
              </a:rPr>
              <a:t>terbatas</a:t>
            </a:r>
            <a:r>
              <a:rPr lang="en-US" dirty="0">
                <a:solidFill>
                  <a:schemeClr val="accent2">
                    <a:lumMod val="50000"/>
                  </a:schemeClr>
                </a:solidFill>
              </a:rPr>
              <a:t>.</a:t>
            </a:r>
          </a:p>
          <a:p>
            <a:r>
              <a:rPr lang="en-US" dirty="0">
                <a:solidFill>
                  <a:schemeClr val="accent2">
                    <a:lumMod val="50000"/>
                  </a:schemeClr>
                </a:solidFill>
              </a:rPr>
              <a:t>Program-program </a:t>
            </a:r>
            <a:r>
              <a:rPr lang="en-US" dirty="0" err="1">
                <a:solidFill>
                  <a:schemeClr val="accent2">
                    <a:lumMod val="50000"/>
                  </a:schemeClr>
                </a:solidFill>
              </a:rPr>
              <a:t>kegiatan</a:t>
            </a:r>
            <a:r>
              <a:rPr lang="en-US" dirty="0">
                <a:solidFill>
                  <a:schemeClr val="accent2">
                    <a:lumMod val="50000"/>
                  </a:schemeClr>
                </a:solidFill>
              </a:rPr>
              <a:t> di </a:t>
            </a:r>
            <a:r>
              <a:rPr lang="en-US" dirty="0" err="1">
                <a:solidFill>
                  <a:schemeClr val="accent2">
                    <a:lumMod val="50000"/>
                  </a:schemeClr>
                </a:solidFill>
              </a:rPr>
              <a:t>administrasikan</a:t>
            </a:r>
            <a:r>
              <a:rPr lang="en-US" dirty="0">
                <a:solidFill>
                  <a:schemeClr val="accent2">
                    <a:lumMod val="50000"/>
                  </a:schemeClr>
                </a:solidFill>
              </a:rPr>
              <a:t> </a:t>
            </a:r>
            <a:r>
              <a:rPr lang="en-US" dirty="0" err="1">
                <a:solidFill>
                  <a:schemeClr val="accent2">
                    <a:lumMod val="50000"/>
                  </a:schemeClr>
                </a:solidFill>
              </a:rPr>
              <a:t>secara</a:t>
            </a:r>
            <a:r>
              <a:rPr lang="en-US" dirty="0">
                <a:solidFill>
                  <a:schemeClr val="accent2">
                    <a:lumMod val="50000"/>
                  </a:schemeClr>
                </a:solidFill>
              </a:rPr>
              <a:t> </a:t>
            </a:r>
            <a:r>
              <a:rPr lang="en-US" dirty="0" err="1">
                <a:solidFill>
                  <a:schemeClr val="accent2">
                    <a:lumMod val="50000"/>
                  </a:schemeClr>
                </a:solidFill>
              </a:rPr>
              <a:t>baik</a:t>
            </a:r>
            <a:r>
              <a:rPr lang="en-US" dirty="0">
                <a:solidFill>
                  <a:schemeClr val="accent2">
                    <a:lumMod val="50000"/>
                  </a:schemeClr>
                </a:solidFill>
              </a:rPr>
              <a:t> </a:t>
            </a:r>
            <a:r>
              <a:rPr lang="en-US" dirty="0" err="1">
                <a:solidFill>
                  <a:schemeClr val="accent2">
                    <a:lumMod val="50000"/>
                  </a:schemeClr>
                </a:solidFill>
              </a:rPr>
              <a:t>melalui</a:t>
            </a:r>
            <a:r>
              <a:rPr lang="en-US" dirty="0">
                <a:solidFill>
                  <a:schemeClr val="accent2">
                    <a:lumMod val="50000"/>
                  </a:schemeClr>
                </a:solidFill>
              </a:rPr>
              <a:t> </a:t>
            </a:r>
            <a:r>
              <a:rPr lang="en-US" dirty="0" err="1">
                <a:solidFill>
                  <a:schemeClr val="accent2">
                    <a:lumMod val="50000"/>
                  </a:schemeClr>
                </a:solidFill>
              </a:rPr>
              <a:t>garis</a:t>
            </a:r>
            <a:r>
              <a:rPr lang="en-US" dirty="0">
                <a:solidFill>
                  <a:schemeClr val="accent2">
                    <a:lumMod val="50000"/>
                  </a:schemeClr>
                </a:solidFill>
              </a:rPr>
              <a:t> </a:t>
            </a:r>
            <a:r>
              <a:rPr lang="en-US" dirty="0" err="1">
                <a:solidFill>
                  <a:schemeClr val="accent2">
                    <a:lumMod val="50000"/>
                  </a:schemeClr>
                </a:solidFill>
              </a:rPr>
              <a:t>hierarki</a:t>
            </a:r>
            <a:r>
              <a:rPr lang="en-US" dirty="0">
                <a:solidFill>
                  <a:schemeClr val="accent2">
                    <a:lumMod val="50000"/>
                  </a:schemeClr>
                </a:solidFill>
              </a:rPr>
              <a:t> </a:t>
            </a:r>
            <a:r>
              <a:rPr lang="en-US" dirty="0" err="1">
                <a:solidFill>
                  <a:schemeClr val="accent2">
                    <a:lumMod val="50000"/>
                  </a:schemeClr>
                </a:solidFill>
              </a:rPr>
              <a:t>organisasi</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dikontrol</a:t>
            </a:r>
            <a:r>
              <a:rPr lang="en-US" dirty="0">
                <a:solidFill>
                  <a:schemeClr val="accent2">
                    <a:lumMod val="50000"/>
                  </a:schemeClr>
                </a:solidFill>
              </a:rPr>
              <a:t> </a:t>
            </a:r>
            <a:r>
              <a:rPr lang="en-US" dirty="0" err="1">
                <a:solidFill>
                  <a:schemeClr val="accent2">
                    <a:lumMod val="50000"/>
                  </a:schemeClr>
                </a:solidFill>
              </a:rPr>
              <a:t>oleh</a:t>
            </a:r>
            <a:r>
              <a:rPr lang="en-US" dirty="0">
                <a:solidFill>
                  <a:schemeClr val="accent2">
                    <a:lumMod val="50000"/>
                  </a:schemeClr>
                </a:solidFill>
              </a:rPr>
              <a:t> para </a:t>
            </a:r>
            <a:r>
              <a:rPr lang="en-US" dirty="0" err="1">
                <a:solidFill>
                  <a:schemeClr val="accent2">
                    <a:lumMod val="50000"/>
                  </a:schemeClr>
                </a:solidFill>
              </a:rPr>
              <a:t>pejabat</a:t>
            </a:r>
            <a:r>
              <a:rPr lang="en-US" dirty="0">
                <a:solidFill>
                  <a:schemeClr val="accent2">
                    <a:lumMod val="50000"/>
                  </a:schemeClr>
                </a:solidFill>
              </a:rPr>
              <a:t> </a:t>
            </a:r>
            <a:r>
              <a:rPr lang="en-US" dirty="0" err="1">
                <a:solidFill>
                  <a:schemeClr val="accent2">
                    <a:lumMod val="50000"/>
                  </a:schemeClr>
                </a:solidFill>
              </a:rPr>
              <a:t>dari</a:t>
            </a:r>
            <a:r>
              <a:rPr lang="en-US" dirty="0">
                <a:solidFill>
                  <a:schemeClr val="accent2">
                    <a:lumMod val="50000"/>
                  </a:schemeClr>
                </a:solidFill>
              </a:rPr>
              <a:t> </a:t>
            </a:r>
            <a:r>
              <a:rPr lang="en-US" dirty="0" err="1">
                <a:solidFill>
                  <a:schemeClr val="accent2">
                    <a:lumMod val="50000"/>
                  </a:schemeClr>
                </a:solidFill>
              </a:rPr>
              <a:t>hierarki</a:t>
            </a:r>
            <a:r>
              <a:rPr lang="en-US" dirty="0">
                <a:solidFill>
                  <a:schemeClr val="accent2">
                    <a:lumMod val="50000"/>
                  </a:schemeClr>
                </a:solidFill>
              </a:rPr>
              <a:t> </a:t>
            </a:r>
            <a:r>
              <a:rPr lang="en-US" dirty="0" err="1">
                <a:solidFill>
                  <a:schemeClr val="accent2">
                    <a:lumMod val="50000"/>
                  </a:schemeClr>
                </a:solidFill>
              </a:rPr>
              <a:t>atas</a:t>
            </a:r>
            <a:r>
              <a:rPr lang="en-US" dirty="0">
                <a:solidFill>
                  <a:schemeClr val="accent2">
                    <a:lumMod val="50000"/>
                  </a:schemeClr>
                </a:solidFill>
              </a:rPr>
              <a:t> </a:t>
            </a:r>
            <a:r>
              <a:rPr lang="en-US" dirty="0" err="1">
                <a:solidFill>
                  <a:schemeClr val="accent2">
                    <a:lumMod val="50000"/>
                  </a:schemeClr>
                </a:solidFill>
              </a:rPr>
              <a:t>organisasi</a:t>
            </a:r>
            <a:r>
              <a:rPr lang="en-US" dirty="0">
                <a:solidFill>
                  <a:schemeClr val="accent2">
                    <a:lumMod val="50000"/>
                  </a:schemeClr>
                </a:solidFill>
              </a:rPr>
              <a:t>.</a:t>
            </a:r>
          </a:p>
          <a:p>
            <a:endParaRPr lang="en-US" dirty="0"/>
          </a:p>
        </p:txBody>
      </p:sp>
    </p:spTree>
    <p:extLst>
      <p:ext uri="{BB962C8B-B14F-4D97-AF65-F5344CB8AC3E}">
        <p14:creationId xmlns:p14="http://schemas.microsoft.com/office/powerpoint/2010/main" val="272978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6660-7687-158E-9894-0C1D7B897A57}"/>
              </a:ext>
            </a:extLst>
          </p:cNvPr>
          <p:cNvSpPr>
            <a:spLocks noGrp="1"/>
          </p:cNvSpPr>
          <p:nvPr>
            <p:ph type="title"/>
          </p:nvPr>
        </p:nvSpPr>
        <p:spPr/>
        <p:txBody>
          <a:bodyPr/>
          <a:lstStyle/>
          <a:p>
            <a:r>
              <a:rPr lang="en-US" dirty="0" err="1"/>
              <a:t>Bagaimana</a:t>
            </a:r>
            <a:r>
              <a:rPr lang="en-US" dirty="0"/>
              <a:t> </a:t>
            </a:r>
            <a:r>
              <a:rPr lang="en-US" dirty="0" err="1"/>
              <a:t>kondisi</a:t>
            </a:r>
            <a:r>
              <a:rPr lang="en-US" dirty="0"/>
              <a:t> negara yang </a:t>
            </a:r>
            <a:r>
              <a:rPr lang="en-US" dirty="0" err="1"/>
              <a:t>masih</a:t>
            </a:r>
            <a:r>
              <a:rPr lang="en-US" dirty="0"/>
              <a:t> </a:t>
            </a:r>
            <a:r>
              <a:rPr lang="en-US" dirty="0" err="1"/>
              <a:t>menggunakan</a:t>
            </a:r>
            <a:r>
              <a:rPr lang="en-US" dirty="0"/>
              <a:t> </a:t>
            </a:r>
            <a:r>
              <a:rPr lang="en-US" dirty="0" err="1"/>
              <a:t>paradigma</a:t>
            </a:r>
            <a:r>
              <a:rPr lang="en-US" dirty="0"/>
              <a:t> OPA?</a:t>
            </a:r>
            <a:endParaRPr lang="en-ID" dirty="0"/>
          </a:p>
        </p:txBody>
      </p:sp>
      <p:sp>
        <p:nvSpPr>
          <p:cNvPr id="3" name="Content Placeholder 2">
            <a:extLst>
              <a:ext uri="{FF2B5EF4-FFF2-40B4-BE49-F238E27FC236}">
                <a16:creationId xmlns:a16="http://schemas.microsoft.com/office/drawing/2014/main" id="{A2AF2066-E204-DD6E-6A58-A3DC9569FD66}"/>
              </a:ext>
            </a:extLst>
          </p:cNvPr>
          <p:cNvSpPr>
            <a:spLocks noGrp="1"/>
          </p:cNvSpPr>
          <p:nvPr>
            <p:ph idx="1"/>
          </p:nvPr>
        </p:nvSpPr>
        <p:spPr/>
        <p:txBody>
          <a:bodyPr/>
          <a:lstStyle/>
          <a:p>
            <a:endParaRPr lang="en-ID"/>
          </a:p>
        </p:txBody>
      </p:sp>
    </p:spTree>
    <p:extLst>
      <p:ext uri="{BB962C8B-B14F-4D97-AF65-F5344CB8AC3E}">
        <p14:creationId xmlns:p14="http://schemas.microsoft.com/office/powerpoint/2010/main" val="207831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5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4800" b="1" dirty="0"/>
              <a:t>BIROKRASI DI INDONESIA ????</a:t>
            </a:r>
            <a:endParaRPr lang="en-US" sz="4800" b="1" dirty="0"/>
          </a:p>
        </p:txBody>
      </p:sp>
      <p:sp>
        <p:nvSpPr>
          <p:cNvPr id="6" name="Content Placeholder 5"/>
          <p:cNvSpPr>
            <a:spLocks noGrp="1"/>
          </p:cNvSpPr>
          <p:nvPr>
            <p:ph idx="1"/>
          </p:nvPr>
        </p:nvSpPr>
        <p:spPr/>
        <p:txBody>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583" y="1621519"/>
            <a:ext cx="6781800" cy="4801783"/>
          </a:xfrm>
          <a:prstGeom prst="rect">
            <a:avLst/>
          </a:prstGeom>
        </p:spPr>
      </p:pic>
    </p:spTree>
    <p:extLst>
      <p:ext uri="{BB962C8B-B14F-4D97-AF65-F5344CB8AC3E}">
        <p14:creationId xmlns:p14="http://schemas.microsoft.com/office/powerpoint/2010/main" val="23626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Kritik</a:t>
            </a:r>
            <a:r>
              <a:rPr lang="en-US" dirty="0"/>
              <a:t> </a:t>
            </a:r>
            <a:r>
              <a:rPr lang="en-US" dirty="0" err="1"/>
              <a:t>thd</a:t>
            </a:r>
            <a:r>
              <a:rPr lang="en-US" dirty="0"/>
              <a:t> OPA</a:t>
            </a:r>
          </a:p>
        </p:txBody>
      </p:sp>
      <p:sp>
        <p:nvSpPr>
          <p:cNvPr id="3" name="Content Placeholder 2"/>
          <p:cNvSpPr>
            <a:spLocks noGrp="1"/>
          </p:cNvSpPr>
          <p:nvPr>
            <p:ph idx="1"/>
          </p:nvPr>
        </p:nvSpPr>
        <p:spPr/>
        <p:txBody>
          <a:bodyPr/>
          <a:lstStyle/>
          <a:p>
            <a:r>
              <a:rPr lang="en-US" dirty="0" err="1"/>
              <a:t>Adm</a:t>
            </a:r>
            <a:r>
              <a:rPr lang="en-US" dirty="0"/>
              <a:t> </a:t>
            </a:r>
            <a:r>
              <a:rPr lang="en-US" dirty="0" err="1"/>
              <a:t>Publik</a:t>
            </a:r>
            <a:r>
              <a:rPr lang="en-US" dirty="0"/>
              <a:t> </a:t>
            </a:r>
            <a:r>
              <a:rPr lang="en-US" dirty="0" err="1"/>
              <a:t>bersifat</a:t>
            </a:r>
            <a:r>
              <a:rPr lang="en-US" dirty="0"/>
              <a:t> </a:t>
            </a:r>
            <a:r>
              <a:rPr lang="en-US" dirty="0" err="1"/>
              <a:t>tertutupp</a:t>
            </a:r>
            <a:r>
              <a:rPr lang="en-US" dirty="0"/>
              <a:t> </a:t>
            </a:r>
            <a:r>
              <a:rPr lang="en-US" dirty="0" err="1"/>
              <a:t>dan</a:t>
            </a:r>
            <a:r>
              <a:rPr lang="en-US" dirty="0"/>
              <a:t> </a:t>
            </a:r>
            <a:r>
              <a:rPr lang="en-US" dirty="0" err="1"/>
              <a:t>keterlibatan</a:t>
            </a:r>
            <a:r>
              <a:rPr lang="en-US" dirty="0"/>
              <a:t> </a:t>
            </a:r>
            <a:r>
              <a:rPr lang="en-US" dirty="0" err="1"/>
              <a:t>masyarakat</a:t>
            </a:r>
            <a:r>
              <a:rPr lang="en-US" dirty="0"/>
              <a:t> yang </a:t>
            </a:r>
            <a:r>
              <a:rPr lang="en-US" dirty="0" err="1"/>
              <a:t>sangat</a:t>
            </a:r>
            <a:r>
              <a:rPr lang="en-US" dirty="0"/>
              <a:t> </a:t>
            </a:r>
            <a:r>
              <a:rPr lang="en-US" dirty="0" err="1"/>
              <a:t>rendah</a:t>
            </a:r>
            <a:r>
              <a:rPr lang="en-US" dirty="0"/>
              <a:t>.</a:t>
            </a:r>
          </a:p>
          <a:p>
            <a:r>
              <a:rPr lang="en-US" dirty="0" err="1"/>
              <a:t>Efisiensi</a:t>
            </a:r>
            <a:r>
              <a:rPr lang="en-US" dirty="0"/>
              <a:t> </a:t>
            </a:r>
            <a:r>
              <a:rPr lang="en-US" dirty="0" err="1"/>
              <a:t>sebagai</a:t>
            </a:r>
            <a:r>
              <a:rPr lang="en-US" dirty="0"/>
              <a:t> </a:t>
            </a:r>
            <a:r>
              <a:rPr lang="en-US" dirty="0" err="1"/>
              <a:t>ukuran</a:t>
            </a:r>
            <a:r>
              <a:rPr lang="en-US" dirty="0"/>
              <a:t> </a:t>
            </a:r>
            <a:r>
              <a:rPr lang="en-US" dirty="0" err="1"/>
              <a:t>kerja</a:t>
            </a:r>
            <a:r>
              <a:rPr lang="en-US" dirty="0"/>
              <a:t> </a:t>
            </a:r>
            <a:r>
              <a:rPr lang="en-US" dirty="0" err="1"/>
              <a:t>dan</a:t>
            </a:r>
            <a:r>
              <a:rPr lang="en-US" dirty="0"/>
              <a:t> </a:t>
            </a:r>
            <a:r>
              <a:rPr lang="en-US" dirty="0" err="1"/>
              <a:t>bukannya</a:t>
            </a:r>
            <a:r>
              <a:rPr lang="en-US" dirty="0"/>
              <a:t> responsiveness</a:t>
            </a:r>
          </a:p>
          <a:p>
            <a:r>
              <a:rPr lang="en-US" dirty="0"/>
              <a:t>Model </a:t>
            </a:r>
            <a:r>
              <a:rPr lang="en-US" dirty="0" err="1"/>
              <a:t>Administrasi</a:t>
            </a:r>
            <a:r>
              <a:rPr lang="en-US" dirty="0"/>
              <a:t> </a:t>
            </a:r>
            <a:r>
              <a:rPr lang="en-US" dirty="0" err="1"/>
              <a:t>bersifat</a:t>
            </a:r>
            <a:r>
              <a:rPr lang="en-US" dirty="0"/>
              <a:t> top down </a:t>
            </a:r>
            <a:r>
              <a:rPr lang="en-US" dirty="0" err="1"/>
              <a:t>dan</a:t>
            </a:r>
            <a:r>
              <a:rPr lang="en-US" dirty="0"/>
              <a:t> </a:t>
            </a:r>
            <a:r>
              <a:rPr lang="en-US" dirty="0" err="1"/>
              <a:t>hierarkis</a:t>
            </a:r>
            <a:endParaRPr lang="en-US" dirty="0"/>
          </a:p>
          <a:p>
            <a:endParaRPr lang="en-US" dirty="0"/>
          </a:p>
        </p:txBody>
      </p:sp>
    </p:spTree>
    <p:extLst>
      <p:ext uri="{BB962C8B-B14F-4D97-AF65-F5344CB8AC3E}">
        <p14:creationId xmlns:p14="http://schemas.microsoft.com/office/powerpoint/2010/main" val="35227686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4032</TotalTime>
  <Words>648</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OLD PUBLIC ADMINISTRTION &amp; NEW PUBLIC MANAGEMENT</vt:lpstr>
      <vt:lpstr>PowerPoint Presentation</vt:lpstr>
      <vt:lpstr>PowerPoint Presentation</vt:lpstr>
      <vt:lpstr>Old Public Administration (OPA)</vt:lpstr>
      <vt:lpstr>PowerPoint Presentation</vt:lpstr>
      <vt:lpstr>Prinsip OPA</vt:lpstr>
      <vt:lpstr>Bagaimana kondisi negara yang masih menggunakan paradigma OPA?</vt:lpstr>
      <vt:lpstr>PowerPoint Presentation</vt:lpstr>
      <vt:lpstr>Kritik thd OPA</vt:lpstr>
      <vt:lpstr>PowerPoint Presentation</vt:lpstr>
      <vt:lpstr>PowerPoint Presentation</vt:lpstr>
      <vt:lpstr>PowerPoint Presentation</vt:lpstr>
      <vt:lpstr>PowerPoint Presentation</vt:lpstr>
      <vt:lpstr>PowerPoint Presentation</vt:lpstr>
      <vt:lpstr>Sejarah NPM</vt:lpstr>
      <vt:lpstr>Elemen Utama New Public Management</vt:lpstr>
      <vt:lpstr>Cermin Buruknya Manajemen Pelayanan Publik</vt:lpstr>
      <vt:lpstr>Latar Belakang dan Perkembangan (1)</vt:lpstr>
      <vt:lpstr>KONSEP DAN TEORI                            NEW PUBLIC MANAGEMENT</vt:lpstr>
      <vt:lpstr>Istilah-istilah dalam NPM</vt:lpstr>
      <vt:lpstr>TUGAS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MANAJEMEN PUBLIK</dc:title>
  <dc:creator>Windows User</dc:creator>
  <cp:lastModifiedBy>FISIP</cp:lastModifiedBy>
  <cp:revision>49</cp:revision>
  <dcterms:created xsi:type="dcterms:W3CDTF">2018-04-30T04:18:35Z</dcterms:created>
  <dcterms:modified xsi:type="dcterms:W3CDTF">2024-04-26T07:11:22Z</dcterms:modified>
</cp:coreProperties>
</file>