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Black" charset="1" panose="020B0A03020202020B04"/>
      <p:regular r:id="rId10"/>
    </p:embeddedFont>
    <p:embeddedFont>
      <p:font typeface="Bobby Jones" charset="1" panose="00000000000000000000"/>
      <p:regular r:id="rId11"/>
    </p:embeddedFont>
    <p:embeddedFont>
      <p:font typeface="Margin" charset="1" panose="00000000000000000000"/>
      <p:regular r:id="rId12"/>
    </p:embeddedFont>
    <p:embeddedFont>
      <p:font typeface="Margin Italics" charset="1" panose="00000000000000000000"/>
      <p:regular r:id="rId13"/>
    </p:embeddedFont>
    <p:embeddedFont>
      <p:font typeface="Poppins" charset="1" panose="00000500000000000000"/>
      <p:regular r:id="rId14"/>
    </p:embeddedFont>
    <p:embeddedFont>
      <p:font typeface="Poppins Bold" charset="1" panose="00000800000000000000"/>
      <p:regular r:id="rId15"/>
    </p:embeddedFont>
    <p:embeddedFont>
      <p:font typeface="Poppins Italics" charset="1" panose="00000500000000000000"/>
      <p:regular r:id="rId16"/>
    </p:embeddedFont>
    <p:embeddedFont>
      <p:font typeface="Poppins Bold Italics" charset="1" panose="00000800000000000000"/>
      <p:regular r:id="rId17"/>
    </p:embeddedFont>
    <p:embeddedFont>
      <p:font typeface="Poppins Thin" charset="1" panose="00000300000000000000"/>
      <p:regular r:id="rId18"/>
    </p:embeddedFont>
    <p:embeddedFont>
      <p:font typeface="Poppins Thin Italics" charset="1" panose="00000300000000000000"/>
      <p:regular r:id="rId19"/>
    </p:embeddedFont>
    <p:embeddedFont>
      <p:font typeface="Poppins Extra-Light" charset="1" panose="00000300000000000000"/>
      <p:regular r:id="rId20"/>
    </p:embeddedFont>
    <p:embeddedFont>
      <p:font typeface="Poppins Extra-Light Italics" charset="1" panose="00000300000000000000"/>
      <p:regular r:id="rId21"/>
    </p:embeddedFont>
    <p:embeddedFont>
      <p:font typeface="Poppins Light" charset="1" panose="00000400000000000000"/>
      <p:regular r:id="rId22"/>
    </p:embeddedFont>
    <p:embeddedFont>
      <p:font typeface="Poppins Light Italics" charset="1" panose="00000400000000000000"/>
      <p:regular r:id="rId23"/>
    </p:embeddedFont>
    <p:embeddedFont>
      <p:font typeface="Poppins Medium" charset="1" panose="00000600000000000000"/>
      <p:regular r:id="rId24"/>
    </p:embeddedFont>
    <p:embeddedFont>
      <p:font typeface="Poppins Medium Italics" charset="1" panose="00000600000000000000"/>
      <p:regular r:id="rId25"/>
    </p:embeddedFont>
    <p:embeddedFont>
      <p:font typeface="Poppins Semi-Bold" charset="1" panose="00000700000000000000"/>
      <p:regular r:id="rId26"/>
    </p:embeddedFont>
    <p:embeddedFont>
      <p:font typeface="Poppins Semi-Bold Italics" charset="1" panose="00000700000000000000"/>
      <p:regular r:id="rId27"/>
    </p:embeddedFont>
    <p:embeddedFont>
      <p:font typeface="Poppins Ultra-Bold" charset="1" panose="00000900000000000000"/>
      <p:regular r:id="rId28"/>
    </p:embeddedFont>
    <p:embeddedFont>
      <p:font typeface="Poppins Ultra-Bold Italics" charset="1" panose="00000900000000000000"/>
      <p:regular r:id="rId29"/>
    </p:embeddedFont>
    <p:embeddedFont>
      <p:font typeface="Poppins Heavy" charset="1" panose="00000A00000000000000"/>
      <p:regular r:id="rId30"/>
    </p:embeddedFont>
    <p:embeddedFont>
      <p:font typeface="Poppins Heavy Italics" charset="1" panose="00000A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3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8.png" Type="http://schemas.openxmlformats.org/officeDocument/2006/relationships/image"/><Relationship Id="rId16" Target="../media/image9.svg" Type="http://schemas.openxmlformats.org/officeDocument/2006/relationships/image"/><Relationship Id="rId2" Target="../media/image3.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4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3.png" Type="http://schemas.openxmlformats.org/officeDocument/2006/relationships/image"/><Relationship Id="rId3" Target="https://pustaka.ut.ac.id/lib/wp-content/uploads/pdfmk/IPEM4542-M1.pdf" TargetMode="External" Type="http://schemas.openxmlformats.org/officeDocument/2006/relationships/hyperlink"/><Relationship Id="rId4" Target="https://books.google.com/books?hl=en&amp;lr=&amp;id=UJJK37WCyRQC&amp;oi=fnd&amp;pg=PA52&amp;dq=konsep+dan+teori+pembangunan&amp;ots=y1w9Afxcq5&amp;sig=XnWsPD8JIJgGhH-HTUfVei2sL20" TargetMode="External" Type="http://schemas.openxmlformats.org/officeDocument/2006/relationships/hyperlink"/><Relationship Id="rId5" Target="https://osf.io/preprints/qf5hr/" TargetMode="External" Type="http://schemas.openxmlformats.org/officeDocument/2006/relationships/hyperlink"/><Relationship Id="rId6" Target="https://m.kumparan.com/kabar-harian/dampak-positif-dan-negatif-pembangunan-ekonomi-1xPfw6m8jsw/full" TargetMode="External" Type="http://schemas.openxmlformats.org/officeDocument/2006/relationships/hyperlink"/><Relationship Id="rId7" Target="https://money.kompas.com/read/2023/12/07/143304126/6-dampak-negatif-adanya-pembangunan-ekonomi?pages=all" TargetMode="External" Type="http://schemas.openxmlformats.org/officeDocument/2006/relationships/hyperlink"/><Relationship Id="rId8" Target="https://www.kompas.com/tren/read/2024/02/23/041104865/peran-penting-jalan-tol-trans-sumatera-dalam-konektivitas-wilayah-dan" TargetMode="External" Type="http://schemas.openxmlformats.org/officeDocument/2006/relationships/hyperlink"/><Relationship Id="rId9"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15" Target="../media/image16.png" Type="http://schemas.openxmlformats.org/officeDocument/2006/relationships/image"/><Relationship Id="rId16"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4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3.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11" Target="../media/image26.png" Type="http://schemas.openxmlformats.org/officeDocument/2006/relationships/image"/><Relationship Id="rId2" Target="../media/image3.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2" Target="../media/image3.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8.png" Type="http://schemas.openxmlformats.org/officeDocument/2006/relationships/image"/><Relationship Id="rId16" Target="../media/image9.svg" Type="http://schemas.openxmlformats.org/officeDocument/2006/relationships/image"/><Relationship Id="rId2" Target="../media/image3.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0">
            <a:off x="-391167" y="2475777"/>
            <a:ext cx="20172522" cy="11659105"/>
            <a:chOff x="0" y="0"/>
            <a:chExt cx="26896696" cy="15545473"/>
          </a:xfrm>
        </p:grpSpPr>
        <p:sp>
          <p:nvSpPr>
            <p:cNvPr name="Freeform 10" id="10"/>
            <p:cNvSpPr/>
            <p:nvPr/>
          </p:nvSpPr>
          <p:spPr>
            <a:xfrm flipH="false" flipV="false" rot="-655799">
              <a:off x="549280" y="3703141"/>
              <a:ext cx="13098178" cy="7046944"/>
            </a:xfrm>
            <a:custGeom>
              <a:avLst/>
              <a:gdLst/>
              <a:ahLst/>
              <a:cxnLst/>
              <a:rect r="r" b="b" t="t" l="l"/>
              <a:pathLst>
                <a:path h="7046944" w="13098178">
                  <a:moveTo>
                    <a:pt x="0" y="0"/>
                  </a:moveTo>
                  <a:lnTo>
                    <a:pt x="13098178" y="0"/>
                  </a:lnTo>
                  <a:lnTo>
                    <a:pt x="13098178" y="7046944"/>
                  </a:lnTo>
                  <a:lnTo>
                    <a:pt x="0" y="7046944"/>
                  </a:lnTo>
                  <a:lnTo>
                    <a:pt x="0" y="0"/>
                  </a:lnTo>
                  <a:close/>
                </a:path>
              </a:pathLst>
            </a:custGeom>
            <a:blipFill>
              <a:blip r:embed="rId4"/>
              <a:stretch>
                <a:fillRect l="-4467" t="0" r="0" b="0"/>
              </a:stretch>
            </a:blipFill>
          </p:spPr>
        </p:sp>
        <p:sp>
          <p:nvSpPr>
            <p:cNvPr name="Freeform 11" id="11"/>
            <p:cNvSpPr/>
            <p:nvPr/>
          </p:nvSpPr>
          <p:spPr>
            <a:xfrm flipH="false" flipV="false" rot="-655799">
              <a:off x="13249238" y="1177852"/>
              <a:ext cx="13098178" cy="7046944"/>
            </a:xfrm>
            <a:custGeom>
              <a:avLst/>
              <a:gdLst/>
              <a:ahLst/>
              <a:cxnLst/>
              <a:rect r="r" b="b" t="t" l="l"/>
              <a:pathLst>
                <a:path h="7046944" w="13098178">
                  <a:moveTo>
                    <a:pt x="0" y="0"/>
                  </a:moveTo>
                  <a:lnTo>
                    <a:pt x="13098178" y="0"/>
                  </a:lnTo>
                  <a:lnTo>
                    <a:pt x="13098178" y="7046944"/>
                  </a:lnTo>
                  <a:lnTo>
                    <a:pt x="0" y="7046944"/>
                  </a:lnTo>
                  <a:lnTo>
                    <a:pt x="0" y="0"/>
                  </a:lnTo>
                  <a:close/>
                </a:path>
              </a:pathLst>
            </a:custGeom>
            <a:blipFill>
              <a:blip r:embed="rId4"/>
              <a:stretch>
                <a:fillRect l="-4467" t="0" r="0" b="0"/>
              </a:stretch>
            </a:blipFill>
          </p:spPr>
        </p:sp>
        <p:sp>
          <p:nvSpPr>
            <p:cNvPr name="Freeform 12" id="12"/>
            <p:cNvSpPr/>
            <p:nvPr/>
          </p:nvSpPr>
          <p:spPr>
            <a:xfrm flipH="false" flipV="false" rot="-655799">
              <a:off x="289184" y="7593678"/>
              <a:ext cx="25996308" cy="5537448"/>
            </a:xfrm>
            <a:custGeom>
              <a:avLst/>
              <a:gdLst/>
              <a:ahLst/>
              <a:cxnLst/>
              <a:rect r="r" b="b" t="t" l="l"/>
              <a:pathLst>
                <a:path h="5537448" w="25996308">
                  <a:moveTo>
                    <a:pt x="0" y="0"/>
                  </a:moveTo>
                  <a:lnTo>
                    <a:pt x="25996309" y="0"/>
                  </a:lnTo>
                  <a:lnTo>
                    <a:pt x="25996309" y="5537449"/>
                  </a:lnTo>
                  <a:lnTo>
                    <a:pt x="0" y="5537449"/>
                  </a:lnTo>
                  <a:lnTo>
                    <a:pt x="0" y="0"/>
                  </a:lnTo>
                  <a:close/>
                </a:path>
              </a:pathLst>
            </a:custGeom>
            <a:blipFill>
              <a:blip r:embed="rId4"/>
              <a:stretch>
                <a:fillRect l="0" t="-109574" r="-2824" b="-39027"/>
              </a:stretch>
            </a:blipFill>
          </p:spPr>
        </p:sp>
      </p:grpSp>
      <p:sp>
        <p:nvSpPr>
          <p:cNvPr name="Freeform 13" id="13"/>
          <p:cNvSpPr/>
          <p:nvPr/>
        </p:nvSpPr>
        <p:spPr>
          <a:xfrm flipH="false" flipV="false" rot="1361203">
            <a:off x="8100591" y="920397"/>
            <a:ext cx="4539025" cy="3722001"/>
          </a:xfrm>
          <a:custGeom>
            <a:avLst/>
            <a:gdLst/>
            <a:ahLst/>
            <a:cxnLst/>
            <a:rect r="r" b="b" t="t" l="l"/>
            <a:pathLst>
              <a:path h="3722001" w="4539025">
                <a:moveTo>
                  <a:pt x="0" y="0"/>
                </a:moveTo>
                <a:lnTo>
                  <a:pt x="4539025" y="0"/>
                </a:lnTo>
                <a:lnTo>
                  <a:pt x="4539025" y="3722001"/>
                </a:lnTo>
                <a:lnTo>
                  <a:pt x="0" y="37220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567141">
            <a:off x="360570" y="4277952"/>
            <a:ext cx="3615582" cy="4690023"/>
          </a:xfrm>
          <a:custGeom>
            <a:avLst/>
            <a:gdLst/>
            <a:ahLst/>
            <a:cxnLst/>
            <a:rect r="r" b="b" t="t" l="l"/>
            <a:pathLst>
              <a:path h="4690023" w="3615582">
                <a:moveTo>
                  <a:pt x="0" y="0"/>
                </a:moveTo>
                <a:lnTo>
                  <a:pt x="3615582" y="0"/>
                </a:lnTo>
                <a:lnTo>
                  <a:pt x="3615582" y="4690024"/>
                </a:lnTo>
                <a:lnTo>
                  <a:pt x="0" y="46900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408327">
            <a:off x="4352454" y="1379076"/>
            <a:ext cx="2192930" cy="2844603"/>
          </a:xfrm>
          <a:custGeom>
            <a:avLst/>
            <a:gdLst/>
            <a:ahLst/>
            <a:cxnLst/>
            <a:rect r="r" b="b" t="t" l="l"/>
            <a:pathLst>
              <a:path h="2844603" w="2192930">
                <a:moveTo>
                  <a:pt x="0" y="0"/>
                </a:moveTo>
                <a:lnTo>
                  <a:pt x="2192930" y="0"/>
                </a:lnTo>
                <a:lnTo>
                  <a:pt x="2192930" y="2844602"/>
                </a:lnTo>
                <a:lnTo>
                  <a:pt x="0" y="284460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3968491" y="5716783"/>
            <a:ext cx="13890880" cy="1964762"/>
          </a:xfrm>
          <a:prstGeom prst="rect">
            <a:avLst/>
          </a:prstGeom>
        </p:spPr>
        <p:txBody>
          <a:bodyPr anchor="t" rtlCol="false" tIns="0" lIns="0" bIns="0" rIns="0">
            <a:spAutoFit/>
          </a:bodyPr>
          <a:lstStyle/>
          <a:p>
            <a:pPr algn="ctr">
              <a:lnSpc>
                <a:spcPts val="7602"/>
              </a:lnSpc>
            </a:pPr>
            <a:r>
              <a:rPr lang="en-US" sz="7602">
                <a:solidFill>
                  <a:srgbClr val="3A2114"/>
                </a:solidFill>
                <a:latin typeface="Margin"/>
              </a:rPr>
              <a:t>KONSEP DAN TEORI PEMBANGUNAN, SERTA DAMPAKNYA</a:t>
            </a:r>
          </a:p>
        </p:txBody>
      </p:sp>
      <p:sp>
        <p:nvSpPr>
          <p:cNvPr name="Freeform 17" id="17"/>
          <p:cNvSpPr/>
          <p:nvPr/>
        </p:nvSpPr>
        <p:spPr>
          <a:xfrm flipH="false" flipV="false" rot="-2700000">
            <a:off x="14426321" y="1596395"/>
            <a:ext cx="1929346" cy="3502114"/>
          </a:xfrm>
          <a:custGeom>
            <a:avLst/>
            <a:gdLst/>
            <a:ahLst/>
            <a:cxnLst/>
            <a:rect r="r" b="b" t="t" l="l"/>
            <a:pathLst>
              <a:path h="3502114" w="1929346">
                <a:moveTo>
                  <a:pt x="0" y="0"/>
                </a:moveTo>
                <a:lnTo>
                  <a:pt x="1929346" y="0"/>
                </a:lnTo>
                <a:lnTo>
                  <a:pt x="1929346" y="3502113"/>
                </a:lnTo>
                <a:lnTo>
                  <a:pt x="0" y="350211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8" id="18"/>
          <p:cNvGrpSpPr/>
          <p:nvPr/>
        </p:nvGrpSpPr>
        <p:grpSpPr>
          <a:xfrm rot="0">
            <a:off x="2163909" y="2192154"/>
            <a:ext cx="631167" cy="63116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1731815">
            <a:off x="15783832" y="8962031"/>
            <a:ext cx="631167" cy="63116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23" id="23"/>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5557606" y="7744879"/>
            <a:ext cx="577784" cy="560450"/>
          </a:xfrm>
          <a:custGeom>
            <a:avLst/>
            <a:gdLst/>
            <a:ahLst/>
            <a:cxnLst/>
            <a:rect r="r" b="b" t="t" l="l"/>
            <a:pathLst>
              <a:path h="560450" w="577784">
                <a:moveTo>
                  <a:pt x="0" y="0"/>
                </a:moveTo>
                <a:lnTo>
                  <a:pt x="577784" y="0"/>
                </a:lnTo>
                <a:lnTo>
                  <a:pt x="577784" y="560450"/>
                </a:lnTo>
                <a:lnTo>
                  <a:pt x="0" y="5604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5" id="25"/>
          <p:cNvSpPr txBox="true"/>
          <p:nvPr/>
        </p:nvSpPr>
        <p:spPr>
          <a:xfrm rot="0">
            <a:off x="6263289" y="8100645"/>
            <a:ext cx="11386533" cy="566420"/>
          </a:xfrm>
          <a:prstGeom prst="rect">
            <a:avLst/>
          </a:prstGeom>
        </p:spPr>
        <p:txBody>
          <a:bodyPr anchor="t" rtlCol="false" tIns="0" lIns="0" bIns="0" rIns="0">
            <a:spAutoFit/>
          </a:bodyPr>
          <a:lstStyle/>
          <a:p>
            <a:pPr algn="ctr">
              <a:lnSpc>
                <a:spcPts val="4480"/>
              </a:lnSpc>
            </a:pPr>
            <a:r>
              <a:rPr lang="en-US" sz="3200">
                <a:solidFill>
                  <a:srgbClr val="231F20"/>
                </a:solidFill>
                <a:latin typeface="Poppins Bold"/>
              </a:rPr>
              <a:t>Dosen Pengampu : Intan Fitri Meutia, S.A.N., M.A., Ph. D.</a:t>
            </a:r>
          </a:p>
        </p:txBody>
      </p:sp>
      <p:sp>
        <p:nvSpPr>
          <p:cNvPr name="Freeform 26" id="26"/>
          <p:cNvSpPr/>
          <p:nvPr/>
        </p:nvSpPr>
        <p:spPr>
          <a:xfrm flipH="false" flipV="false" rot="0">
            <a:off x="12892899" y="4850638"/>
            <a:ext cx="577784" cy="560450"/>
          </a:xfrm>
          <a:custGeom>
            <a:avLst/>
            <a:gdLst/>
            <a:ahLst/>
            <a:cxnLst/>
            <a:rect r="r" b="b" t="t" l="l"/>
            <a:pathLst>
              <a:path h="560450" w="577784">
                <a:moveTo>
                  <a:pt x="0" y="0"/>
                </a:moveTo>
                <a:lnTo>
                  <a:pt x="577784" y="0"/>
                </a:lnTo>
                <a:lnTo>
                  <a:pt x="577784" y="560450"/>
                </a:lnTo>
                <a:lnTo>
                  <a:pt x="0" y="5604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9095956">
            <a:off x="-5726063" y="-2914441"/>
            <a:ext cx="19157543" cy="17162467"/>
            <a:chOff x="0" y="0"/>
            <a:chExt cx="25543390" cy="22883289"/>
          </a:xfrm>
        </p:grpSpPr>
        <p:sp>
          <p:nvSpPr>
            <p:cNvPr name="Freeform 10" id="10"/>
            <p:cNvSpPr/>
            <p:nvPr/>
          </p:nvSpPr>
          <p:spPr>
            <a:xfrm flipH="false" flipV="false" rot="-4564470">
              <a:off x="244766" y="12788983"/>
              <a:ext cx="10077626" cy="8388417"/>
            </a:xfrm>
            <a:custGeom>
              <a:avLst/>
              <a:gdLst/>
              <a:ahLst/>
              <a:cxnLst/>
              <a:rect r="r" b="b" t="t" l="l"/>
              <a:pathLst>
                <a:path h="8388417" w="10077626">
                  <a:moveTo>
                    <a:pt x="0" y="0"/>
                  </a:moveTo>
                  <a:lnTo>
                    <a:pt x="10077626" y="0"/>
                  </a:lnTo>
                  <a:lnTo>
                    <a:pt x="10077626" y="8388417"/>
                  </a:lnTo>
                  <a:lnTo>
                    <a:pt x="0" y="8388417"/>
                  </a:lnTo>
                  <a:lnTo>
                    <a:pt x="0" y="0"/>
                  </a:lnTo>
                  <a:close/>
                </a:path>
              </a:pathLst>
            </a:custGeom>
            <a:blipFill>
              <a:blip r:embed="rId4"/>
              <a:stretch>
                <a:fillRect l="-57134" t="0" r="-4493" b="0"/>
              </a:stretch>
            </a:blipFill>
          </p:spPr>
        </p:sp>
        <p:sp>
          <p:nvSpPr>
            <p:cNvPr name="Freeform 11" id="11"/>
            <p:cNvSpPr/>
            <p:nvPr/>
          </p:nvSpPr>
          <p:spPr>
            <a:xfrm flipH="false" flipV="false" rot="-4564470">
              <a:off x="2264090" y="2578555"/>
              <a:ext cx="11246544" cy="8408079"/>
            </a:xfrm>
            <a:custGeom>
              <a:avLst/>
              <a:gdLst/>
              <a:ahLst/>
              <a:cxnLst/>
              <a:rect r="r" b="b" t="t" l="l"/>
              <a:pathLst>
                <a:path h="8408079" w="11246544">
                  <a:moveTo>
                    <a:pt x="0" y="0"/>
                  </a:moveTo>
                  <a:lnTo>
                    <a:pt x="11246544" y="0"/>
                  </a:lnTo>
                  <a:lnTo>
                    <a:pt x="11246544" y="8408078"/>
                  </a:lnTo>
                  <a:lnTo>
                    <a:pt x="0" y="8408078"/>
                  </a:lnTo>
                  <a:lnTo>
                    <a:pt x="0" y="0"/>
                  </a:lnTo>
                  <a:close/>
                </a:path>
              </a:pathLst>
            </a:custGeom>
            <a:blipFill>
              <a:blip r:embed="rId4"/>
              <a:stretch>
                <a:fillRect l="-10829" t="0" r="-34338" b="0"/>
              </a:stretch>
            </a:blipFill>
          </p:spPr>
        </p:sp>
        <p:grpSp>
          <p:nvGrpSpPr>
            <p:cNvPr name="Group 12" id="12"/>
            <p:cNvGrpSpPr/>
            <p:nvPr/>
          </p:nvGrpSpPr>
          <p:grpSpPr>
            <a:xfrm rot="-9923030">
              <a:off x="6307359" y="1870755"/>
              <a:ext cx="17189769" cy="18422676"/>
              <a:chOff x="0" y="0"/>
              <a:chExt cx="3395510" cy="3639047"/>
            </a:xfrm>
          </p:grpSpPr>
          <p:sp>
            <p:nvSpPr>
              <p:cNvPr name="Freeform 13" id="13"/>
              <p:cNvSpPr/>
              <p:nvPr/>
            </p:nvSpPr>
            <p:spPr>
              <a:xfrm flipH="false" flipV="false" rot="0">
                <a:off x="0" y="0"/>
                <a:ext cx="3395510" cy="3639047"/>
              </a:xfrm>
              <a:custGeom>
                <a:avLst/>
                <a:gdLst/>
                <a:ahLst/>
                <a:cxnLst/>
                <a:rect r="r" b="b" t="t" l="l"/>
                <a:pathLst>
                  <a:path h="3639047" w="3395510">
                    <a:moveTo>
                      <a:pt x="0" y="0"/>
                    </a:moveTo>
                    <a:lnTo>
                      <a:pt x="3395510" y="0"/>
                    </a:lnTo>
                    <a:lnTo>
                      <a:pt x="3395510" y="3639047"/>
                    </a:lnTo>
                    <a:lnTo>
                      <a:pt x="0" y="3639047"/>
                    </a:lnTo>
                    <a:close/>
                  </a:path>
                </a:pathLst>
              </a:custGeom>
              <a:solidFill>
                <a:srgbClr val="FAFAFA"/>
              </a:solidFill>
            </p:spPr>
          </p:sp>
          <p:sp>
            <p:nvSpPr>
              <p:cNvPr name="TextBox 14" id="14"/>
              <p:cNvSpPr txBox="true"/>
              <p:nvPr/>
            </p:nvSpPr>
            <p:spPr>
              <a:xfrm>
                <a:off x="0" y="-57150"/>
                <a:ext cx="3395510" cy="3696197"/>
              </a:xfrm>
              <a:prstGeom prst="rect">
                <a:avLst/>
              </a:prstGeom>
            </p:spPr>
            <p:txBody>
              <a:bodyPr anchor="ctr" rtlCol="false" tIns="50800" lIns="50800" bIns="50800" rIns="50800"/>
              <a:lstStyle/>
              <a:p>
                <a:pPr algn="ctr">
                  <a:lnSpc>
                    <a:spcPts val="2659"/>
                  </a:lnSpc>
                </a:pPr>
              </a:p>
            </p:txBody>
          </p:sp>
        </p:grpSp>
      </p:grpSp>
      <p:sp>
        <p:nvSpPr>
          <p:cNvPr name="Freeform 15" id="15"/>
          <p:cNvSpPr/>
          <p:nvPr/>
        </p:nvSpPr>
        <p:spPr>
          <a:xfrm flipH="false" flipV="false" rot="0">
            <a:off x="9644735" y="306183"/>
            <a:ext cx="675781" cy="655507"/>
          </a:xfrm>
          <a:custGeom>
            <a:avLst/>
            <a:gdLst/>
            <a:ahLst/>
            <a:cxnLst/>
            <a:rect r="r" b="b" t="t" l="l"/>
            <a:pathLst>
              <a:path h="655507" w="675781">
                <a:moveTo>
                  <a:pt x="0" y="0"/>
                </a:moveTo>
                <a:lnTo>
                  <a:pt x="675781" y="0"/>
                </a:lnTo>
                <a:lnTo>
                  <a:pt x="675781" y="655507"/>
                </a:lnTo>
                <a:lnTo>
                  <a:pt x="0" y="6555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1731815">
            <a:off x="11873173" y="9645293"/>
            <a:ext cx="716462" cy="716462"/>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1468654">
            <a:off x="14453202" y="5279130"/>
            <a:ext cx="2653111" cy="3441535"/>
          </a:xfrm>
          <a:custGeom>
            <a:avLst/>
            <a:gdLst/>
            <a:ahLst/>
            <a:cxnLst/>
            <a:rect r="r" b="b" t="t" l="l"/>
            <a:pathLst>
              <a:path h="3441535" w="2653111">
                <a:moveTo>
                  <a:pt x="0" y="0"/>
                </a:moveTo>
                <a:lnTo>
                  <a:pt x="2653110" y="0"/>
                </a:lnTo>
                <a:lnTo>
                  <a:pt x="2653110" y="3441535"/>
                </a:lnTo>
                <a:lnTo>
                  <a:pt x="0" y="34415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true" flipV="false" rot="-10408246">
            <a:off x="12485308" y="3434925"/>
            <a:ext cx="2748284" cy="3419810"/>
          </a:xfrm>
          <a:custGeom>
            <a:avLst/>
            <a:gdLst/>
            <a:ahLst/>
            <a:cxnLst/>
            <a:rect r="r" b="b" t="t" l="l"/>
            <a:pathLst>
              <a:path h="3419810" w="2748284">
                <a:moveTo>
                  <a:pt x="2748284" y="0"/>
                </a:moveTo>
                <a:lnTo>
                  <a:pt x="0" y="0"/>
                </a:lnTo>
                <a:lnTo>
                  <a:pt x="0" y="3419810"/>
                </a:lnTo>
                <a:lnTo>
                  <a:pt x="2748284" y="3419810"/>
                </a:lnTo>
                <a:lnTo>
                  <a:pt x="2748284"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2700000">
            <a:off x="12957926" y="685550"/>
            <a:ext cx="3163700" cy="2956621"/>
          </a:xfrm>
          <a:custGeom>
            <a:avLst/>
            <a:gdLst/>
            <a:ahLst/>
            <a:cxnLst/>
            <a:rect r="r" b="b" t="t" l="l"/>
            <a:pathLst>
              <a:path h="2956621" w="3163700">
                <a:moveTo>
                  <a:pt x="0" y="0"/>
                </a:moveTo>
                <a:lnTo>
                  <a:pt x="3163699" y="0"/>
                </a:lnTo>
                <a:lnTo>
                  <a:pt x="3163699" y="2956621"/>
                </a:lnTo>
                <a:lnTo>
                  <a:pt x="0" y="29566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2" id="22"/>
          <p:cNvSpPr txBox="true"/>
          <p:nvPr/>
        </p:nvSpPr>
        <p:spPr>
          <a:xfrm rot="0">
            <a:off x="1028700" y="639558"/>
            <a:ext cx="8115300" cy="682645"/>
          </a:xfrm>
          <a:prstGeom prst="rect">
            <a:avLst/>
          </a:prstGeom>
        </p:spPr>
        <p:txBody>
          <a:bodyPr anchor="t" rtlCol="false" tIns="0" lIns="0" bIns="0" rIns="0">
            <a:spAutoFit/>
          </a:bodyPr>
          <a:lstStyle/>
          <a:p>
            <a:pPr>
              <a:lnSpc>
                <a:spcPts val="4690"/>
              </a:lnSpc>
            </a:pPr>
            <a:r>
              <a:rPr lang="en-US" sz="6700">
                <a:solidFill>
                  <a:srgbClr val="3A2114"/>
                </a:solidFill>
                <a:latin typeface="Margin"/>
              </a:rPr>
              <a:t>TEORI SISTEM DUNIA</a:t>
            </a:r>
          </a:p>
        </p:txBody>
      </p:sp>
      <p:sp>
        <p:nvSpPr>
          <p:cNvPr name="TextBox 23" id="23"/>
          <p:cNvSpPr txBox="true"/>
          <p:nvPr/>
        </p:nvSpPr>
        <p:spPr>
          <a:xfrm rot="0">
            <a:off x="493344" y="1436503"/>
            <a:ext cx="10108404" cy="9144635"/>
          </a:xfrm>
          <a:prstGeom prst="rect">
            <a:avLst/>
          </a:prstGeom>
        </p:spPr>
        <p:txBody>
          <a:bodyPr anchor="t" rtlCol="false" tIns="0" lIns="0" bIns="0" rIns="0">
            <a:spAutoFit/>
          </a:bodyPr>
          <a:lstStyle/>
          <a:p>
            <a:pPr>
              <a:lnSpc>
                <a:spcPts val="3640"/>
              </a:lnSpc>
            </a:pPr>
            <a:r>
              <a:rPr lang="en-US" sz="2600">
                <a:solidFill>
                  <a:srgbClr val="231F20"/>
                </a:solidFill>
                <a:latin typeface="Poppins Bold"/>
              </a:rPr>
              <a:t>Teori sistem dunia berpandangan bahwa prospek dan kondisi pembangunan suatu negara secara mendasar dibentuk oleh proses ekonomi dan pola hubungan antar negara dalam skala dunia. Teori ini menekankan bahwa merupakan hal yang sia-sia untuk menganalisis atau membentuk pembangunan dengan memusatkan pada tingkat negara-negara secara individual dimana tiap-tiap negara berakar dalam sebuah sistem dunia. Teori ini membagi dunia secara geografis menjadi tiga kelompok (Wallerstein, 2974), yaitu:</a:t>
            </a:r>
          </a:p>
          <a:p>
            <a:pPr marL="561342" indent="-280671" lvl="1">
              <a:lnSpc>
                <a:spcPts val="3640"/>
              </a:lnSpc>
              <a:buAutoNum type="arabicPeriod" startAt="1"/>
            </a:pPr>
            <a:r>
              <a:rPr lang="en-US" sz="2600">
                <a:solidFill>
                  <a:srgbClr val="231F20"/>
                </a:solidFill>
                <a:latin typeface="Poppins Bold"/>
              </a:rPr>
              <a:t>Kategori inti (Kelompok Pusat) dimana terdapat pusat-pusat kekuasaan, kekayaan industri dan pusat pengaruh politik duna. </a:t>
            </a:r>
          </a:p>
          <a:p>
            <a:pPr marL="561342" indent="-280671" lvl="1">
              <a:lnSpc>
                <a:spcPts val="3640"/>
              </a:lnSpc>
              <a:buAutoNum type="arabicPeriod" startAt="1"/>
            </a:pPr>
            <a:r>
              <a:rPr lang="en-US" sz="2600">
                <a:solidFill>
                  <a:srgbClr val="231F20"/>
                </a:solidFill>
                <a:latin typeface="Poppins Bold"/>
              </a:rPr>
              <a:t>Semi Periperi (Kelompok Antara) dimana nerupakan pencampuran antara sifat-sifat dari negara-negara inti. </a:t>
            </a:r>
          </a:p>
          <a:p>
            <a:pPr marL="561342" indent="-280671" lvl="1">
              <a:lnSpc>
                <a:spcPts val="3640"/>
              </a:lnSpc>
              <a:buAutoNum type="arabicPeriod" startAt="1"/>
            </a:pPr>
            <a:r>
              <a:rPr lang="en-US" sz="2600">
                <a:solidFill>
                  <a:srgbClr val="231F20"/>
                </a:solidFill>
                <a:latin typeface="Poppins Bold"/>
              </a:rPr>
              <a:t>Periperi (Kelompok Pinggiran) dimana kelompok ini merupakan negara-negara terbelakang dalam sistem dunia. </a:t>
            </a:r>
          </a:p>
          <a:p>
            <a:pPr>
              <a:lnSpc>
                <a:spcPts val="3640"/>
              </a:lnSpc>
            </a:pPr>
          </a:p>
        </p:txBody>
      </p:sp>
      <p:sp>
        <p:nvSpPr>
          <p:cNvPr name="Freeform 24" id="24"/>
          <p:cNvSpPr/>
          <p:nvPr/>
        </p:nvSpPr>
        <p:spPr>
          <a:xfrm flipH="false" flipV="false" rot="0">
            <a:off x="16360141" y="4164866"/>
            <a:ext cx="686990" cy="666380"/>
          </a:xfrm>
          <a:custGeom>
            <a:avLst/>
            <a:gdLst/>
            <a:ahLst/>
            <a:cxnLst/>
            <a:rect r="r" b="b" t="t" l="l"/>
            <a:pathLst>
              <a:path h="666380" w="686990">
                <a:moveTo>
                  <a:pt x="0" y="0"/>
                </a:moveTo>
                <a:lnTo>
                  <a:pt x="686989" y="0"/>
                </a:lnTo>
                <a:lnTo>
                  <a:pt x="686989" y="666380"/>
                </a:lnTo>
                <a:lnTo>
                  <a:pt x="0" y="666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5" id="25"/>
          <p:cNvGrpSpPr/>
          <p:nvPr/>
        </p:nvGrpSpPr>
        <p:grpSpPr>
          <a:xfrm rot="0">
            <a:off x="11744748" y="3533699"/>
            <a:ext cx="631167" cy="63116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611012">
            <a:off x="6294744" y="-2420809"/>
            <a:ext cx="17940477" cy="16967826"/>
            <a:chOff x="0" y="0"/>
            <a:chExt cx="23920636" cy="22623768"/>
          </a:xfrm>
        </p:grpSpPr>
        <p:sp>
          <p:nvSpPr>
            <p:cNvPr name="Freeform 3" id="3"/>
            <p:cNvSpPr/>
            <p:nvPr/>
          </p:nvSpPr>
          <p:spPr>
            <a:xfrm flipH="false" flipV="false" rot="-4564470">
              <a:off x="-90897" y="12958514"/>
              <a:ext cx="10077626" cy="7696765"/>
            </a:xfrm>
            <a:custGeom>
              <a:avLst/>
              <a:gdLst/>
              <a:ahLst/>
              <a:cxnLst/>
              <a:rect r="r" b="b" t="t" l="l"/>
              <a:pathLst>
                <a:path h="7696765" w="10077626">
                  <a:moveTo>
                    <a:pt x="0" y="0"/>
                  </a:moveTo>
                  <a:lnTo>
                    <a:pt x="10077626" y="0"/>
                  </a:lnTo>
                  <a:lnTo>
                    <a:pt x="10077626" y="7696765"/>
                  </a:lnTo>
                  <a:lnTo>
                    <a:pt x="0" y="7696765"/>
                  </a:lnTo>
                  <a:lnTo>
                    <a:pt x="0" y="0"/>
                  </a:lnTo>
                  <a:close/>
                </a:path>
              </a:pathLst>
            </a:custGeom>
            <a:blipFill>
              <a:blip r:embed="rId2"/>
              <a:stretch>
                <a:fillRect l="-48300" t="0" r="0" b="0"/>
              </a:stretch>
            </a:blipFill>
          </p:spPr>
        </p:sp>
        <p:sp>
          <p:nvSpPr>
            <p:cNvPr name="Freeform 4" id="4"/>
            <p:cNvSpPr/>
            <p:nvPr/>
          </p:nvSpPr>
          <p:spPr>
            <a:xfrm flipH="false" flipV="false" rot="-4564470">
              <a:off x="1763011" y="2757917"/>
              <a:ext cx="11246544" cy="7696765"/>
            </a:xfrm>
            <a:custGeom>
              <a:avLst/>
              <a:gdLst/>
              <a:ahLst/>
              <a:cxnLst/>
              <a:rect r="r" b="b" t="t" l="l"/>
              <a:pathLst>
                <a:path h="7696765" w="11246544">
                  <a:moveTo>
                    <a:pt x="0" y="0"/>
                  </a:moveTo>
                  <a:lnTo>
                    <a:pt x="11246544" y="0"/>
                  </a:lnTo>
                  <a:lnTo>
                    <a:pt x="11246544" y="7696764"/>
                  </a:lnTo>
                  <a:lnTo>
                    <a:pt x="0" y="7696764"/>
                  </a:lnTo>
                  <a:lnTo>
                    <a:pt x="0" y="0"/>
                  </a:lnTo>
                  <a:close/>
                </a:path>
              </a:pathLst>
            </a:custGeom>
            <a:blipFill>
              <a:blip r:embed="rId2"/>
              <a:stretch>
                <a:fillRect l="-5683" t="0" r="-27203" b="0"/>
              </a:stretch>
            </a:blipFill>
          </p:spPr>
        </p:sp>
        <p:grpSp>
          <p:nvGrpSpPr>
            <p:cNvPr name="Group 5" id="5"/>
            <p:cNvGrpSpPr/>
            <p:nvPr/>
          </p:nvGrpSpPr>
          <p:grpSpPr>
            <a:xfrm rot="-9923030">
              <a:off x="6059263" y="1694461"/>
              <a:ext cx="15792501" cy="18422676"/>
              <a:chOff x="0" y="0"/>
              <a:chExt cx="3119506" cy="3639047"/>
            </a:xfrm>
          </p:grpSpPr>
          <p:sp>
            <p:nvSpPr>
              <p:cNvPr name="Freeform 6" id="6"/>
              <p:cNvSpPr/>
              <p:nvPr/>
            </p:nvSpPr>
            <p:spPr>
              <a:xfrm flipH="false" flipV="false" rot="0">
                <a:off x="0" y="0"/>
                <a:ext cx="3119506" cy="3639047"/>
              </a:xfrm>
              <a:custGeom>
                <a:avLst/>
                <a:gdLst/>
                <a:ahLst/>
                <a:cxnLst/>
                <a:rect r="r" b="b" t="t" l="l"/>
                <a:pathLst>
                  <a:path h="3639047" w="3119506">
                    <a:moveTo>
                      <a:pt x="0" y="0"/>
                    </a:moveTo>
                    <a:lnTo>
                      <a:pt x="3119506" y="0"/>
                    </a:lnTo>
                    <a:lnTo>
                      <a:pt x="3119506" y="3639047"/>
                    </a:lnTo>
                    <a:lnTo>
                      <a:pt x="0" y="3639047"/>
                    </a:lnTo>
                    <a:close/>
                  </a:path>
                </a:pathLst>
              </a:custGeom>
              <a:solidFill>
                <a:srgbClr val="FAFAFA"/>
              </a:solidFill>
            </p:spPr>
          </p:sp>
          <p:sp>
            <p:nvSpPr>
              <p:cNvPr name="TextBox 7" id="7"/>
              <p:cNvSpPr txBox="true"/>
              <p:nvPr/>
            </p:nvSpPr>
            <p:spPr>
              <a:xfrm>
                <a:off x="0" y="-57150"/>
                <a:ext cx="3119506" cy="3696197"/>
              </a:xfrm>
              <a:prstGeom prst="rect">
                <a:avLst/>
              </a:prstGeom>
            </p:spPr>
            <p:txBody>
              <a:bodyPr anchor="ctr" rtlCol="false" tIns="50800" lIns="50800" bIns="50800" rIns="50800"/>
              <a:lstStyle/>
              <a:p>
                <a:pPr algn="ctr">
                  <a:lnSpc>
                    <a:spcPts val="2659"/>
                  </a:lnSpc>
                </a:pPr>
              </a:p>
            </p:txBody>
          </p:sp>
        </p:grpSp>
      </p:grpSp>
      <p:sp>
        <p:nvSpPr>
          <p:cNvPr name="Freeform 8" id="8"/>
          <p:cNvSpPr/>
          <p:nvPr/>
        </p:nvSpPr>
        <p:spPr>
          <a:xfrm flipH="false" flipV="false" rot="0">
            <a:off x="6846582" y="3535250"/>
            <a:ext cx="3315980" cy="3216501"/>
          </a:xfrm>
          <a:custGeom>
            <a:avLst/>
            <a:gdLst/>
            <a:ahLst/>
            <a:cxnLst/>
            <a:rect r="r" b="b" t="t" l="l"/>
            <a:pathLst>
              <a:path h="3216501" w="3315980">
                <a:moveTo>
                  <a:pt x="0" y="0"/>
                </a:moveTo>
                <a:lnTo>
                  <a:pt x="3315980" y="0"/>
                </a:lnTo>
                <a:lnTo>
                  <a:pt x="3315980" y="3216500"/>
                </a:lnTo>
                <a:lnTo>
                  <a:pt x="0" y="3216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1606663" y="1134630"/>
            <a:ext cx="577784" cy="560450"/>
          </a:xfrm>
          <a:custGeom>
            <a:avLst/>
            <a:gdLst/>
            <a:ahLst/>
            <a:cxnLst/>
            <a:rect r="r" b="b" t="t" l="l"/>
            <a:pathLst>
              <a:path h="560450" w="577784">
                <a:moveTo>
                  <a:pt x="0" y="0"/>
                </a:moveTo>
                <a:lnTo>
                  <a:pt x="577783" y="0"/>
                </a:lnTo>
                <a:lnTo>
                  <a:pt x="577783" y="560450"/>
                </a:lnTo>
                <a:lnTo>
                  <a:pt x="0" y="5604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1731815">
            <a:off x="16989466" y="6595028"/>
            <a:ext cx="539669" cy="53966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2" id="1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8948419" y="513157"/>
            <a:ext cx="7288745" cy="901698"/>
          </a:xfrm>
          <a:prstGeom prst="rect">
            <a:avLst/>
          </a:prstGeom>
        </p:spPr>
        <p:txBody>
          <a:bodyPr anchor="t" rtlCol="false" tIns="0" lIns="0" bIns="0" rIns="0">
            <a:spAutoFit/>
          </a:bodyPr>
          <a:lstStyle/>
          <a:p>
            <a:pPr>
              <a:lnSpc>
                <a:spcPts val="6159"/>
              </a:lnSpc>
            </a:pPr>
            <a:r>
              <a:rPr lang="en-US" sz="8799">
                <a:solidFill>
                  <a:srgbClr val="3A2114"/>
                </a:solidFill>
                <a:latin typeface="Margin"/>
              </a:rPr>
              <a:t>PEMBANGUNAN</a:t>
            </a:r>
          </a:p>
        </p:txBody>
      </p:sp>
      <p:sp>
        <p:nvSpPr>
          <p:cNvPr name="TextBox 14" id="14"/>
          <p:cNvSpPr txBox="true"/>
          <p:nvPr/>
        </p:nvSpPr>
        <p:spPr>
          <a:xfrm rot="0">
            <a:off x="10449314" y="2327799"/>
            <a:ext cx="6809986" cy="4257675"/>
          </a:xfrm>
          <a:prstGeom prst="rect">
            <a:avLst/>
          </a:prstGeom>
        </p:spPr>
        <p:txBody>
          <a:bodyPr anchor="t" rtlCol="false" tIns="0" lIns="0" bIns="0" rIns="0">
            <a:spAutoFit/>
          </a:bodyPr>
          <a:lstStyle/>
          <a:p>
            <a:pPr>
              <a:lnSpc>
                <a:spcPts val="4200"/>
              </a:lnSpc>
            </a:pPr>
            <a:r>
              <a:rPr lang="en-US" sz="3000">
                <a:solidFill>
                  <a:srgbClr val="3A2114"/>
                </a:solidFill>
                <a:latin typeface="Archivo Black"/>
              </a:rPr>
              <a:t>Dampak Negatif</a:t>
            </a:r>
          </a:p>
          <a:p>
            <a:pPr>
              <a:lnSpc>
                <a:spcPts val="4200"/>
              </a:lnSpc>
            </a:pPr>
          </a:p>
          <a:p>
            <a:pPr marL="647700" indent="-323850" lvl="1">
              <a:lnSpc>
                <a:spcPts val="4200"/>
              </a:lnSpc>
              <a:buAutoNum type="arabicPeriod" startAt="1"/>
            </a:pPr>
            <a:r>
              <a:rPr lang="en-US" sz="3000">
                <a:solidFill>
                  <a:srgbClr val="3A2114"/>
                </a:solidFill>
                <a:latin typeface="Archivo Black"/>
              </a:rPr>
              <a:t>Ketimpangan Ekonomi</a:t>
            </a:r>
          </a:p>
          <a:p>
            <a:pPr marL="647700" indent="-323850" lvl="1">
              <a:lnSpc>
                <a:spcPts val="4200"/>
              </a:lnSpc>
              <a:buAutoNum type="arabicPeriod" startAt="1"/>
            </a:pPr>
            <a:r>
              <a:rPr lang="en-US" sz="3000">
                <a:solidFill>
                  <a:srgbClr val="3A2114"/>
                </a:solidFill>
                <a:latin typeface="Archivo Black"/>
              </a:rPr>
              <a:t>Kerusakan Lingkungan</a:t>
            </a:r>
          </a:p>
          <a:p>
            <a:pPr marL="647700" indent="-323850" lvl="1">
              <a:lnSpc>
                <a:spcPts val="4200"/>
              </a:lnSpc>
              <a:buAutoNum type="arabicPeriod" startAt="1"/>
            </a:pPr>
            <a:r>
              <a:rPr lang="en-US" sz="3000">
                <a:solidFill>
                  <a:srgbClr val="3A2114"/>
                </a:solidFill>
                <a:latin typeface="Archivo Black"/>
              </a:rPr>
              <a:t>Urbanisasi Tidak Terkendali</a:t>
            </a:r>
          </a:p>
          <a:p>
            <a:pPr marL="647700" indent="-323850" lvl="1">
              <a:lnSpc>
                <a:spcPts val="4200"/>
              </a:lnSpc>
              <a:buAutoNum type="arabicPeriod" startAt="1"/>
            </a:pPr>
            <a:r>
              <a:rPr lang="en-US" sz="3000">
                <a:solidFill>
                  <a:srgbClr val="3A2114"/>
                </a:solidFill>
                <a:latin typeface="Archivo Black"/>
              </a:rPr>
              <a:t>Perubahan Gaya Hidup</a:t>
            </a:r>
          </a:p>
          <a:p>
            <a:pPr marL="647700" indent="-323850" lvl="1">
              <a:lnSpc>
                <a:spcPts val="4200"/>
              </a:lnSpc>
              <a:buAutoNum type="arabicPeriod" startAt="1"/>
            </a:pPr>
            <a:r>
              <a:rPr lang="en-US" sz="3000">
                <a:solidFill>
                  <a:srgbClr val="3A2114"/>
                </a:solidFill>
                <a:latin typeface="Archivo Black"/>
              </a:rPr>
              <a:t>Lunturnya Nilai Budaya Lokal</a:t>
            </a:r>
          </a:p>
          <a:p>
            <a:pPr>
              <a:lnSpc>
                <a:spcPts val="4200"/>
              </a:lnSpc>
            </a:pPr>
          </a:p>
        </p:txBody>
      </p:sp>
      <p:grpSp>
        <p:nvGrpSpPr>
          <p:cNvPr name="Group 15" id="15"/>
          <p:cNvGrpSpPr/>
          <p:nvPr/>
        </p:nvGrpSpPr>
        <p:grpSpPr>
          <a:xfrm rot="0">
            <a:off x="397533" y="8942716"/>
            <a:ext cx="631167" cy="63116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17" id="17"/>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4406209" y="438150"/>
            <a:ext cx="6064092" cy="901698"/>
          </a:xfrm>
          <a:prstGeom prst="rect">
            <a:avLst/>
          </a:prstGeom>
        </p:spPr>
        <p:txBody>
          <a:bodyPr anchor="t" rtlCol="false" tIns="0" lIns="0" bIns="0" rIns="0">
            <a:spAutoFit/>
          </a:bodyPr>
          <a:lstStyle/>
          <a:p>
            <a:pPr>
              <a:lnSpc>
                <a:spcPts val="6159"/>
              </a:lnSpc>
            </a:pPr>
            <a:r>
              <a:rPr lang="en-US" sz="8799">
                <a:solidFill>
                  <a:srgbClr val="FAFAFA"/>
                </a:solidFill>
                <a:latin typeface="Margin"/>
              </a:rPr>
              <a:t>DAMPAK</a:t>
            </a:r>
          </a:p>
        </p:txBody>
      </p:sp>
      <p:sp>
        <p:nvSpPr>
          <p:cNvPr name="TextBox 19" id="19"/>
          <p:cNvSpPr txBox="true"/>
          <p:nvPr/>
        </p:nvSpPr>
        <p:spPr>
          <a:xfrm rot="0">
            <a:off x="397533" y="2073787"/>
            <a:ext cx="6809986" cy="4791075"/>
          </a:xfrm>
          <a:prstGeom prst="rect">
            <a:avLst/>
          </a:prstGeom>
        </p:spPr>
        <p:txBody>
          <a:bodyPr anchor="t" rtlCol="false" tIns="0" lIns="0" bIns="0" rIns="0">
            <a:spAutoFit/>
          </a:bodyPr>
          <a:lstStyle/>
          <a:p>
            <a:pPr>
              <a:lnSpc>
                <a:spcPts val="4200"/>
              </a:lnSpc>
            </a:pPr>
            <a:r>
              <a:rPr lang="en-US" sz="3000">
                <a:solidFill>
                  <a:srgbClr val="FAFAFA"/>
                </a:solidFill>
                <a:latin typeface="Archivo Black"/>
              </a:rPr>
              <a:t>Dampak Positif</a:t>
            </a:r>
          </a:p>
          <a:p>
            <a:pPr>
              <a:lnSpc>
                <a:spcPts val="4200"/>
              </a:lnSpc>
            </a:pPr>
          </a:p>
          <a:p>
            <a:pPr marL="647700" indent="-323850" lvl="1">
              <a:lnSpc>
                <a:spcPts val="4200"/>
              </a:lnSpc>
              <a:buAutoNum type="arabicPeriod" startAt="1"/>
            </a:pPr>
            <a:r>
              <a:rPr lang="en-US" sz="3000">
                <a:solidFill>
                  <a:srgbClr val="FAFAFA"/>
                </a:solidFill>
                <a:latin typeface="Archivo Black"/>
              </a:rPr>
              <a:t>Mempermudah Kehidupan Manusia</a:t>
            </a:r>
          </a:p>
          <a:p>
            <a:pPr marL="647700" indent="-323850" lvl="1">
              <a:lnSpc>
                <a:spcPts val="4200"/>
              </a:lnSpc>
              <a:buAutoNum type="arabicPeriod" startAt="1"/>
            </a:pPr>
            <a:r>
              <a:rPr lang="en-US" sz="3000">
                <a:solidFill>
                  <a:srgbClr val="FAFAFA"/>
                </a:solidFill>
                <a:latin typeface="Archivo Black"/>
              </a:rPr>
              <a:t>Kemudahan Akses Informasi</a:t>
            </a:r>
          </a:p>
          <a:p>
            <a:pPr marL="647700" indent="-323850" lvl="1">
              <a:lnSpc>
                <a:spcPts val="4200"/>
              </a:lnSpc>
              <a:buAutoNum type="arabicPeriod" startAt="1"/>
            </a:pPr>
            <a:r>
              <a:rPr lang="en-US" sz="3000">
                <a:solidFill>
                  <a:srgbClr val="FAFAFA"/>
                </a:solidFill>
                <a:latin typeface="Archivo Black"/>
              </a:rPr>
              <a:t>Meningkatkan Peluang Pekerjaan</a:t>
            </a:r>
          </a:p>
          <a:p>
            <a:pPr marL="647700" indent="-323850" lvl="1">
              <a:lnSpc>
                <a:spcPts val="4200"/>
              </a:lnSpc>
              <a:buAutoNum type="arabicPeriod" startAt="1"/>
            </a:pPr>
            <a:r>
              <a:rPr lang="en-US" sz="3000">
                <a:solidFill>
                  <a:srgbClr val="FAFAFA"/>
                </a:solidFill>
                <a:latin typeface="Archivo Black"/>
              </a:rPr>
              <a:t>Meningkatkan Taraf Hidup</a:t>
            </a:r>
          </a:p>
          <a:p>
            <a:pPr>
              <a:lnSpc>
                <a:spcPts val="420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870143" y="-803468"/>
            <a:ext cx="21353554" cy="9014133"/>
            <a:chOff x="0" y="0"/>
            <a:chExt cx="28471406" cy="12018844"/>
          </a:xfrm>
        </p:grpSpPr>
        <p:sp>
          <p:nvSpPr>
            <p:cNvPr name="Freeform 3" id="3"/>
            <p:cNvSpPr/>
            <p:nvPr/>
          </p:nvSpPr>
          <p:spPr>
            <a:xfrm flipH="false" flipV="false" rot="-10789775">
              <a:off x="14153989" y="4264848"/>
              <a:ext cx="14306002" cy="7696765"/>
            </a:xfrm>
            <a:custGeom>
              <a:avLst/>
              <a:gdLst/>
              <a:ahLst/>
              <a:cxnLst/>
              <a:rect r="r" b="b" t="t" l="l"/>
              <a:pathLst>
                <a:path h="7696765" w="14306002">
                  <a:moveTo>
                    <a:pt x="0" y="0"/>
                  </a:moveTo>
                  <a:lnTo>
                    <a:pt x="14306002" y="0"/>
                  </a:lnTo>
                  <a:lnTo>
                    <a:pt x="14306002" y="7696765"/>
                  </a:lnTo>
                  <a:lnTo>
                    <a:pt x="0" y="7696765"/>
                  </a:lnTo>
                  <a:lnTo>
                    <a:pt x="0" y="0"/>
                  </a:lnTo>
                  <a:close/>
                </a:path>
              </a:pathLst>
            </a:custGeom>
            <a:blipFill>
              <a:blip r:embed="rId2"/>
              <a:stretch>
                <a:fillRect l="-4467" t="0" r="0" b="0"/>
              </a:stretch>
            </a:blipFill>
          </p:spPr>
        </p:sp>
        <p:sp>
          <p:nvSpPr>
            <p:cNvPr name="Freeform 4" id="4"/>
            <p:cNvSpPr/>
            <p:nvPr/>
          </p:nvSpPr>
          <p:spPr>
            <a:xfrm flipH="false" flipV="false" rot="-10789775">
              <a:off x="11415" y="4300822"/>
              <a:ext cx="14306002" cy="7696765"/>
            </a:xfrm>
            <a:custGeom>
              <a:avLst/>
              <a:gdLst/>
              <a:ahLst/>
              <a:cxnLst/>
              <a:rect r="r" b="b" t="t" l="l"/>
              <a:pathLst>
                <a:path h="7696765" w="14306002">
                  <a:moveTo>
                    <a:pt x="0" y="0"/>
                  </a:moveTo>
                  <a:lnTo>
                    <a:pt x="14306001" y="0"/>
                  </a:lnTo>
                  <a:lnTo>
                    <a:pt x="14306001" y="7696764"/>
                  </a:lnTo>
                  <a:lnTo>
                    <a:pt x="0" y="7696764"/>
                  </a:lnTo>
                  <a:lnTo>
                    <a:pt x="0" y="0"/>
                  </a:lnTo>
                  <a:close/>
                </a:path>
              </a:pathLst>
            </a:custGeom>
            <a:blipFill>
              <a:blip r:embed="rId2"/>
              <a:stretch>
                <a:fillRect l="-4467" t="0" r="0" b="0"/>
              </a:stretch>
            </a:blipFill>
          </p:spPr>
        </p:sp>
        <p:grpSp>
          <p:nvGrpSpPr>
            <p:cNvPr name="Group 5" id="5"/>
            <p:cNvGrpSpPr/>
            <p:nvPr/>
          </p:nvGrpSpPr>
          <p:grpSpPr>
            <a:xfrm rot="5451665">
              <a:off x="8934516" y="-8246453"/>
              <a:ext cx="8495310" cy="25368500"/>
              <a:chOff x="0" y="0"/>
              <a:chExt cx="1678086" cy="5011062"/>
            </a:xfrm>
          </p:grpSpPr>
          <p:sp>
            <p:nvSpPr>
              <p:cNvPr name="Freeform 6" id="6"/>
              <p:cNvSpPr/>
              <p:nvPr/>
            </p:nvSpPr>
            <p:spPr>
              <a:xfrm flipH="false" flipV="false" rot="0">
                <a:off x="0" y="0"/>
                <a:ext cx="1678086" cy="5011062"/>
              </a:xfrm>
              <a:custGeom>
                <a:avLst/>
                <a:gdLst/>
                <a:ahLst/>
                <a:cxnLst/>
                <a:rect r="r" b="b" t="t" l="l"/>
                <a:pathLst>
                  <a:path h="5011062" w="1678086">
                    <a:moveTo>
                      <a:pt x="0" y="0"/>
                    </a:moveTo>
                    <a:lnTo>
                      <a:pt x="1678086" y="0"/>
                    </a:lnTo>
                    <a:lnTo>
                      <a:pt x="1678086" y="5011062"/>
                    </a:lnTo>
                    <a:lnTo>
                      <a:pt x="0" y="5011062"/>
                    </a:lnTo>
                    <a:close/>
                  </a:path>
                </a:pathLst>
              </a:custGeom>
              <a:solidFill>
                <a:srgbClr val="FAFAFA"/>
              </a:solidFill>
            </p:spPr>
          </p:sp>
          <p:sp>
            <p:nvSpPr>
              <p:cNvPr name="TextBox 7" id="7"/>
              <p:cNvSpPr txBox="true"/>
              <p:nvPr/>
            </p:nvSpPr>
            <p:spPr>
              <a:xfrm>
                <a:off x="0" y="-57150"/>
                <a:ext cx="1678086" cy="5068212"/>
              </a:xfrm>
              <a:prstGeom prst="rect">
                <a:avLst/>
              </a:prstGeom>
            </p:spPr>
            <p:txBody>
              <a:bodyPr anchor="ctr" rtlCol="false" tIns="50800" lIns="50800" bIns="50800" rIns="50800"/>
              <a:lstStyle/>
              <a:p>
                <a:pPr algn="ctr">
                  <a:lnSpc>
                    <a:spcPts val="2659"/>
                  </a:lnSpc>
                </a:pPr>
              </a:p>
            </p:txBody>
          </p:sp>
        </p:grpSp>
      </p:grpSp>
      <p:sp>
        <p:nvSpPr>
          <p:cNvPr name="Freeform 8" id="8"/>
          <p:cNvSpPr/>
          <p:nvPr/>
        </p:nvSpPr>
        <p:spPr>
          <a:xfrm flipH="false" flipV="false" rot="-2114832">
            <a:off x="12693474" y="7590483"/>
            <a:ext cx="1816774" cy="3297774"/>
          </a:xfrm>
          <a:custGeom>
            <a:avLst/>
            <a:gdLst/>
            <a:ahLst/>
            <a:cxnLst/>
            <a:rect r="r" b="b" t="t" l="l"/>
            <a:pathLst>
              <a:path h="3297774" w="1816774">
                <a:moveTo>
                  <a:pt x="0" y="0"/>
                </a:moveTo>
                <a:lnTo>
                  <a:pt x="1816773" y="0"/>
                </a:lnTo>
                <a:lnTo>
                  <a:pt x="1816773" y="3297774"/>
                </a:lnTo>
                <a:lnTo>
                  <a:pt x="0" y="3297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2400319" y="8953422"/>
            <a:ext cx="620137" cy="601533"/>
          </a:xfrm>
          <a:custGeom>
            <a:avLst/>
            <a:gdLst/>
            <a:ahLst/>
            <a:cxnLst/>
            <a:rect r="r" b="b" t="t" l="l"/>
            <a:pathLst>
              <a:path h="601533" w="620137">
                <a:moveTo>
                  <a:pt x="0" y="0"/>
                </a:moveTo>
                <a:lnTo>
                  <a:pt x="620136" y="0"/>
                </a:lnTo>
                <a:lnTo>
                  <a:pt x="620136" y="601532"/>
                </a:lnTo>
                <a:lnTo>
                  <a:pt x="0" y="6015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2882097" y="2511541"/>
            <a:ext cx="14092688" cy="5699125"/>
          </a:xfrm>
          <a:prstGeom prst="rect">
            <a:avLst/>
          </a:prstGeom>
        </p:spPr>
        <p:txBody>
          <a:bodyPr anchor="t" rtlCol="false" tIns="0" lIns="0" bIns="0" rIns="0">
            <a:spAutoFit/>
          </a:bodyPr>
          <a:lstStyle/>
          <a:p>
            <a:pPr algn="just">
              <a:lnSpc>
                <a:spcPts val="3499"/>
              </a:lnSpc>
            </a:pPr>
          </a:p>
          <a:p>
            <a:pPr algn="just">
              <a:lnSpc>
                <a:spcPts val="3499"/>
              </a:lnSpc>
            </a:pPr>
            <a:r>
              <a:rPr lang="en-US" sz="2499">
                <a:solidFill>
                  <a:srgbClr val="231F20"/>
                </a:solidFill>
                <a:latin typeface="Poppins Bold"/>
              </a:rPr>
              <a:t>Pembangunan jalan tol Trans Sumatera ini telah dijalankan sejak tahun 2015 silam. Proyek ini merupakan inisiasi dari Pemerintah melalui Program Masterplan Percepatan dan Perluasan Pembangunan Ekonomi Indonesia (MP3EI) pada tahun 2010-2011. Jalan Tol Trans Sumatera ini menghubungkan daerah Lampung dengan Aceh melalui jalan tol sepanjang 2.818 km yang terbagi dari 24 ruas jalan berbeda. Pembangunan infrastruktur ini bertujuan untuk memenuhi konektifitas antarwilayah sehingga aktivitas perekonomian berjalan lancar dan merangsang pertumbuhan ekonomi serta meningkatkan perokonomian masyarakat. Adanya pembangunan jalan tol ini merupakan langkah yang diambil untuk bisa memudahkan dalam menghubungkan masyarakat dari berbagai daerah secara efektif dalam aktifitas transaksi jual-beli.</a:t>
            </a:r>
          </a:p>
          <a:p>
            <a:pPr algn="just">
              <a:lnSpc>
                <a:spcPts val="3499"/>
              </a:lnSpc>
            </a:pPr>
          </a:p>
        </p:txBody>
      </p:sp>
      <p:sp>
        <p:nvSpPr>
          <p:cNvPr name="TextBox 11" id="11"/>
          <p:cNvSpPr txBox="true"/>
          <p:nvPr/>
        </p:nvSpPr>
        <p:spPr>
          <a:xfrm rot="0">
            <a:off x="-581561" y="482579"/>
            <a:ext cx="10694850" cy="730270"/>
          </a:xfrm>
          <a:prstGeom prst="rect">
            <a:avLst/>
          </a:prstGeom>
        </p:spPr>
        <p:txBody>
          <a:bodyPr anchor="t" rtlCol="false" tIns="0" lIns="0" bIns="0" rIns="0">
            <a:spAutoFit/>
          </a:bodyPr>
          <a:lstStyle/>
          <a:p>
            <a:pPr algn="ctr">
              <a:lnSpc>
                <a:spcPts val="4900"/>
              </a:lnSpc>
            </a:pPr>
            <a:r>
              <a:rPr lang="en-US" sz="7000">
                <a:solidFill>
                  <a:srgbClr val="3A2114"/>
                </a:solidFill>
                <a:latin typeface="Margin"/>
              </a:rPr>
              <a:t>CONTOH PEMBANGUNAN</a:t>
            </a:r>
          </a:p>
        </p:txBody>
      </p:sp>
      <p:sp>
        <p:nvSpPr>
          <p:cNvPr name="Freeform 12" id="12"/>
          <p:cNvSpPr/>
          <p:nvPr/>
        </p:nvSpPr>
        <p:spPr>
          <a:xfrm flipH="false" flipV="false" rot="1361203">
            <a:off x="16229804" y="7187213"/>
            <a:ext cx="4502967" cy="3692433"/>
          </a:xfrm>
          <a:custGeom>
            <a:avLst/>
            <a:gdLst/>
            <a:ahLst/>
            <a:cxnLst/>
            <a:rect r="r" b="b" t="t" l="l"/>
            <a:pathLst>
              <a:path h="3692433" w="4502967">
                <a:moveTo>
                  <a:pt x="0" y="0"/>
                </a:moveTo>
                <a:lnTo>
                  <a:pt x="4502967" y="0"/>
                </a:lnTo>
                <a:lnTo>
                  <a:pt x="4502967" y="3692434"/>
                </a:lnTo>
                <a:lnTo>
                  <a:pt x="0" y="36924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567141">
            <a:off x="-227845" y="6411396"/>
            <a:ext cx="2827923" cy="3668296"/>
          </a:xfrm>
          <a:custGeom>
            <a:avLst/>
            <a:gdLst/>
            <a:ahLst/>
            <a:cxnLst/>
            <a:rect r="r" b="b" t="t" l="l"/>
            <a:pathLst>
              <a:path h="3668296" w="2827923">
                <a:moveTo>
                  <a:pt x="0" y="0"/>
                </a:moveTo>
                <a:lnTo>
                  <a:pt x="2827923" y="0"/>
                </a:lnTo>
                <a:lnTo>
                  <a:pt x="2827923" y="3668296"/>
                </a:lnTo>
                <a:lnTo>
                  <a:pt x="0" y="366829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4" id="14"/>
          <p:cNvGrpSpPr/>
          <p:nvPr/>
        </p:nvGrpSpPr>
        <p:grpSpPr>
          <a:xfrm rot="1731815">
            <a:off x="17094225" y="4357730"/>
            <a:ext cx="666331" cy="66633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true" flipV="false" rot="-3674758">
            <a:off x="3271362" y="7891226"/>
            <a:ext cx="3406460" cy="2124392"/>
          </a:xfrm>
          <a:custGeom>
            <a:avLst/>
            <a:gdLst/>
            <a:ahLst/>
            <a:cxnLst/>
            <a:rect r="r" b="b" t="t" l="l"/>
            <a:pathLst>
              <a:path h="2124392" w="3406460">
                <a:moveTo>
                  <a:pt x="3406459" y="0"/>
                </a:moveTo>
                <a:lnTo>
                  <a:pt x="0" y="0"/>
                </a:lnTo>
                <a:lnTo>
                  <a:pt x="0" y="2124392"/>
                </a:lnTo>
                <a:lnTo>
                  <a:pt x="3406459" y="2124392"/>
                </a:lnTo>
                <a:lnTo>
                  <a:pt x="3406459"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8" id="18"/>
          <p:cNvGrpSpPr/>
          <p:nvPr/>
        </p:nvGrpSpPr>
        <p:grpSpPr>
          <a:xfrm rot="0">
            <a:off x="6409567" y="8923787"/>
            <a:ext cx="631167" cy="63116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891486" y="2089149"/>
            <a:ext cx="577784" cy="560450"/>
          </a:xfrm>
          <a:custGeom>
            <a:avLst/>
            <a:gdLst/>
            <a:ahLst/>
            <a:cxnLst/>
            <a:rect r="r" b="b" t="t" l="l"/>
            <a:pathLst>
              <a:path h="560450" w="577784">
                <a:moveTo>
                  <a:pt x="0" y="0"/>
                </a:moveTo>
                <a:lnTo>
                  <a:pt x="577783" y="0"/>
                </a:lnTo>
                <a:lnTo>
                  <a:pt x="577783" y="560450"/>
                </a:lnTo>
                <a:lnTo>
                  <a:pt x="0" y="5604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370793">
            <a:off x="8440034" y="7691447"/>
            <a:ext cx="2069093" cy="2683965"/>
          </a:xfrm>
          <a:custGeom>
            <a:avLst/>
            <a:gdLst/>
            <a:ahLst/>
            <a:cxnLst/>
            <a:rect r="r" b="b" t="t" l="l"/>
            <a:pathLst>
              <a:path h="2683965" w="2069093">
                <a:moveTo>
                  <a:pt x="0" y="0"/>
                </a:moveTo>
                <a:lnTo>
                  <a:pt x="2069093" y="0"/>
                </a:lnTo>
                <a:lnTo>
                  <a:pt x="2069093" y="2683965"/>
                </a:lnTo>
                <a:lnTo>
                  <a:pt x="0" y="268396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3" id="23"/>
          <p:cNvSpPr txBox="true"/>
          <p:nvPr/>
        </p:nvSpPr>
        <p:spPr>
          <a:xfrm rot="0">
            <a:off x="2882097" y="1789800"/>
            <a:ext cx="13227256" cy="955698"/>
          </a:xfrm>
          <a:prstGeom prst="rect">
            <a:avLst/>
          </a:prstGeom>
        </p:spPr>
        <p:txBody>
          <a:bodyPr anchor="t" rtlCol="false" tIns="0" lIns="0" bIns="0" rIns="0">
            <a:spAutoFit/>
          </a:bodyPr>
          <a:lstStyle/>
          <a:p>
            <a:pPr algn="ctr">
              <a:lnSpc>
                <a:spcPts val="3500"/>
              </a:lnSpc>
            </a:pPr>
            <a:r>
              <a:rPr lang="en-US" sz="5000">
                <a:solidFill>
                  <a:srgbClr val="3A2114"/>
                </a:solidFill>
                <a:latin typeface="Margin"/>
              </a:rPr>
              <a:t>Pembangunan Jalan Tol Trans Sumatera (JTTS) Provinsi Lampung</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9095956">
            <a:off x="-2601641" y="-3544289"/>
            <a:ext cx="18017730" cy="17375578"/>
            <a:chOff x="0" y="0"/>
            <a:chExt cx="24023639" cy="23167437"/>
          </a:xfrm>
        </p:grpSpPr>
        <p:sp>
          <p:nvSpPr>
            <p:cNvPr name="Freeform 10" id="10"/>
            <p:cNvSpPr/>
            <p:nvPr/>
          </p:nvSpPr>
          <p:spPr>
            <a:xfrm flipH="false" flipV="false" rot="-4564470">
              <a:off x="-200255" y="13362399"/>
              <a:ext cx="10365661" cy="7696765"/>
            </a:xfrm>
            <a:custGeom>
              <a:avLst/>
              <a:gdLst/>
              <a:ahLst/>
              <a:cxnLst/>
              <a:rect r="r" b="b" t="t" l="l"/>
              <a:pathLst>
                <a:path h="7696765" w="10365661">
                  <a:moveTo>
                    <a:pt x="0" y="0"/>
                  </a:moveTo>
                  <a:lnTo>
                    <a:pt x="10365661" y="0"/>
                  </a:lnTo>
                  <a:lnTo>
                    <a:pt x="10365661" y="7696765"/>
                  </a:lnTo>
                  <a:lnTo>
                    <a:pt x="0" y="7696765"/>
                  </a:lnTo>
                  <a:lnTo>
                    <a:pt x="0" y="0"/>
                  </a:lnTo>
                  <a:close/>
                </a:path>
              </a:pathLst>
            </a:custGeom>
            <a:blipFill>
              <a:blip r:embed="rId4"/>
              <a:stretch>
                <a:fillRect l="-48300" t="-1429" r="0" b="-1429"/>
              </a:stretch>
            </a:blipFill>
          </p:spPr>
        </p:sp>
        <p:sp>
          <p:nvSpPr>
            <p:cNvPr name="Freeform 11" id="11"/>
            <p:cNvSpPr/>
            <p:nvPr/>
          </p:nvSpPr>
          <p:spPr>
            <a:xfrm flipH="false" flipV="false" rot="-4564470">
              <a:off x="1639608" y="2916672"/>
              <a:ext cx="11562669" cy="7696765"/>
            </a:xfrm>
            <a:custGeom>
              <a:avLst/>
              <a:gdLst/>
              <a:ahLst/>
              <a:cxnLst/>
              <a:rect r="r" b="b" t="t" l="l"/>
              <a:pathLst>
                <a:path h="7696765" w="11562669">
                  <a:moveTo>
                    <a:pt x="0" y="0"/>
                  </a:moveTo>
                  <a:lnTo>
                    <a:pt x="11562669" y="0"/>
                  </a:lnTo>
                  <a:lnTo>
                    <a:pt x="11562669" y="7696765"/>
                  </a:lnTo>
                  <a:lnTo>
                    <a:pt x="0" y="7696765"/>
                  </a:lnTo>
                  <a:lnTo>
                    <a:pt x="0" y="0"/>
                  </a:lnTo>
                  <a:close/>
                </a:path>
              </a:pathLst>
            </a:custGeom>
            <a:blipFill>
              <a:blip r:embed="rId4"/>
              <a:stretch>
                <a:fillRect l="-4160" t="0" r="-25092" b="0"/>
              </a:stretch>
            </a:blipFill>
          </p:spPr>
        </p:sp>
        <p:grpSp>
          <p:nvGrpSpPr>
            <p:cNvPr name="Group 12" id="12"/>
            <p:cNvGrpSpPr/>
            <p:nvPr/>
          </p:nvGrpSpPr>
          <p:grpSpPr>
            <a:xfrm rot="-9923030">
              <a:off x="6093923" y="1685696"/>
              <a:ext cx="15792501" cy="18964358"/>
              <a:chOff x="0" y="0"/>
              <a:chExt cx="3119506" cy="3746046"/>
            </a:xfrm>
          </p:grpSpPr>
          <p:sp>
            <p:nvSpPr>
              <p:cNvPr name="Freeform 13" id="13"/>
              <p:cNvSpPr/>
              <p:nvPr/>
            </p:nvSpPr>
            <p:spPr>
              <a:xfrm flipH="false" flipV="false" rot="0">
                <a:off x="0" y="0"/>
                <a:ext cx="3119506" cy="3746046"/>
              </a:xfrm>
              <a:custGeom>
                <a:avLst/>
                <a:gdLst/>
                <a:ahLst/>
                <a:cxnLst/>
                <a:rect r="r" b="b" t="t" l="l"/>
                <a:pathLst>
                  <a:path h="3746046" w="3119506">
                    <a:moveTo>
                      <a:pt x="0" y="0"/>
                    </a:moveTo>
                    <a:lnTo>
                      <a:pt x="3119506" y="0"/>
                    </a:lnTo>
                    <a:lnTo>
                      <a:pt x="3119506" y="3746046"/>
                    </a:lnTo>
                    <a:lnTo>
                      <a:pt x="0" y="3746046"/>
                    </a:lnTo>
                    <a:close/>
                  </a:path>
                </a:pathLst>
              </a:custGeom>
              <a:solidFill>
                <a:srgbClr val="FAFAFA"/>
              </a:solidFill>
            </p:spPr>
          </p:sp>
          <p:sp>
            <p:nvSpPr>
              <p:cNvPr name="TextBox 14" id="14"/>
              <p:cNvSpPr txBox="true"/>
              <p:nvPr/>
            </p:nvSpPr>
            <p:spPr>
              <a:xfrm>
                <a:off x="0" y="-57150"/>
                <a:ext cx="3119506" cy="3803196"/>
              </a:xfrm>
              <a:prstGeom prst="rect">
                <a:avLst/>
              </a:prstGeom>
            </p:spPr>
            <p:txBody>
              <a:bodyPr anchor="ctr" rtlCol="false" tIns="50800" lIns="50800" bIns="50800" rIns="50800"/>
              <a:lstStyle/>
              <a:p>
                <a:pPr algn="ctr">
                  <a:lnSpc>
                    <a:spcPts val="2659"/>
                  </a:lnSpc>
                </a:pPr>
              </a:p>
            </p:txBody>
          </p:sp>
        </p:grpSp>
      </p:grpSp>
      <p:sp>
        <p:nvSpPr>
          <p:cNvPr name="Freeform 15" id="15"/>
          <p:cNvSpPr/>
          <p:nvPr/>
        </p:nvSpPr>
        <p:spPr>
          <a:xfrm flipH="false" flipV="false" rot="0">
            <a:off x="12375915" y="220804"/>
            <a:ext cx="723104" cy="701411"/>
          </a:xfrm>
          <a:custGeom>
            <a:avLst/>
            <a:gdLst/>
            <a:ahLst/>
            <a:cxnLst/>
            <a:rect r="r" b="b" t="t" l="l"/>
            <a:pathLst>
              <a:path h="701411" w="723104">
                <a:moveTo>
                  <a:pt x="0" y="0"/>
                </a:moveTo>
                <a:lnTo>
                  <a:pt x="723104" y="0"/>
                </a:lnTo>
                <a:lnTo>
                  <a:pt x="723104" y="701411"/>
                </a:lnTo>
                <a:lnTo>
                  <a:pt x="0" y="7014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1731815">
            <a:off x="16202243" y="9244075"/>
            <a:ext cx="716462" cy="716462"/>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1468654">
            <a:off x="14453202" y="5279130"/>
            <a:ext cx="2653111" cy="3441535"/>
          </a:xfrm>
          <a:custGeom>
            <a:avLst/>
            <a:gdLst/>
            <a:ahLst/>
            <a:cxnLst/>
            <a:rect r="r" b="b" t="t" l="l"/>
            <a:pathLst>
              <a:path h="3441535" w="2653111">
                <a:moveTo>
                  <a:pt x="0" y="0"/>
                </a:moveTo>
                <a:lnTo>
                  <a:pt x="2653110" y="0"/>
                </a:lnTo>
                <a:lnTo>
                  <a:pt x="2653110" y="3441535"/>
                </a:lnTo>
                <a:lnTo>
                  <a:pt x="0" y="34415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2700000">
            <a:off x="12957926" y="685550"/>
            <a:ext cx="3163700" cy="2956621"/>
          </a:xfrm>
          <a:custGeom>
            <a:avLst/>
            <a:gdLst/>
            <a:ahLst/>
            <a:cxnLst/>
            <a:rect r="r" b="b" t="t" l="l"/>
            <a:pathLst>
              <a:path h="2956621" w="3163700">
                <a:moveTo>
                  <a:pt x="0" y="0"/>
                </a:moveTo>
                <a:lnTo>
                  <a:pt x="3163699" y="0"/>
                </a:lnTo>
                <a:lnTo>
                  <a:pt x="3163699" y="2956621"/>
                </a:lnTo>
                <a:lnTo>
                  <a:pt x="0" y="295662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1" id="21"/>
          <p:cNvSpPr txBox="true"/>
          <p:nvPr/>
        </p:nvSpPr>
        <p:spPr>
          <a:xfrm rot="0">
            <a:off x="510372" y="361950"/>
            <a:ext cx="8115300" cy="781069"/>
          </a:xfrm>
          <a:prstGeom prst="rect">
            <a:avLst/>
          </a:prstGeom>
        </p:spPr>
        <p:txBody>
          <a:bodyPr anchor="t" rtlCol="false" tIns="0" lIns="0" bIns="0" rIns="0">
            <a:spAutoFit/>
          </a:bodyPr>
          <a:lstStyle/>
          <a:p>
            <a:pPr>
              <a:lnSpc>
                <a:spcPts val="5250"/>
              </a:lnSpc>
            </a:pPr>
            <a:r>
              <a:rPr lang="en-US" sz="7500">
                <a:solidFill>
                  <a:srgbClr val="3A2114"/>
                </a:solidFill>
                <a:latin typeface="Margin"/>
              </a:rPr>
              <a:t>KESIMPULAN</a:t>
            </a:r>
          </a:p>
        </p:txBody>
      </p:sp>
      <p:sp>
        <p:nvSpPr>
          <p:cNvPr name="TextBox 22" id="22"/>
          <p:cNvSpPr txBox="true"/>
          <p:nvPr/>
        </p:nvSpPr>
        <p:spPr>
          <a:xfrm rot="0">
            <a:off x="672959" y="1108076"/>
            <a:ext cx="12064508" cy="9178924"/>
          </a:xfrm>
          <a:prstGeom prst="rect">
            <a:avLst/>
          </a:prstGeom>
        </p:spPr>
        <p:txBody>
          <a:bodyPr anchor="t" rtlCol="false" tIns="0" lIns="0" bIns="0" rIns="0">
            <a:spAutoFit/>
          </a:bodyPr>
          <a:lstStyle/>
          <a:p>
            <a:pPr>
              <a:lnSpc>
                <a:spcPts val="2800"/>
              </a:lnSpc>
            </a:pPr>
            <a:r>
              <a:rPr lang="en-US" sz="2000">
                <a:solidFill>
                  <a:srgbClr val="231F20"/>
                </a:solidFill>
                <a:latin typeface="Poppins Bold"/>
              </a:rPr>
              <a:t>Berdasarkan penjelasan di atas, dapat disimpulkan bahwa pembangunan memiliki beragam definisi dan konsep yang melibatkan aspek ekonomi, sosial, politik, dan kultural. Pembangunan tidak hanya tentang pertumbuhan ekonomi semata, tetapi juga tentang peningkatan kesejahteraan masyarakat secara keseluruhan. Konsep pembangunan melibatkan peran penting pemerintah sebagai pengatur dan fasilitator, serta melibatkan berbagai strategi seperti pembangunan struktural, spiritual, dan gabungan. Pembangunan harus memenuhi kebutuhan dasar manusia, meningkatkan standar hidup, dan memperhatikan aspek sosial, budaya, dan lingkungan. Ada beberapa model pembangunan yang telah diusulkan, seperti model pertumbuhan ekonomi, model kebutuhan dasar, dan model berpusat pada manusia. Setiap model memiliki fokus dan strategi yang berbeda untuk mencapai pembangunan yang berkelanjutan dan berdaya guna.</a:t>
            </a:r>
          </a:p>
          <a:p>
            <a:pPr>
              <a:lnSpc>
                <a:spcPts val="2800"/>
              </a:lnSpc>
            </a:pPr>
          </a:p>
          <a:p>
            <a:pPr>
              <a:lnSpc>
                <a:spcPts val="2800"/>
              </a:lnSpc>
            </a:pPr>
            <a:r>
              <a:rPr lang="en-US" sz="2000">
                <a:solidFill>
                  <a:srgbClr val="231F20"/>
                </a:solidFill>
                <a:latin typeface="Poppins Bold"/>
              </a:rPr>
              <a:t>Namun, dalam proses pembangunan juga terdapat berbagai tantangan yang perlu diatasi, seperti kemiskinan, kerusakan lingkungan, pembangunan kelautan, pendekatan ekosistem dalam otonomi daerah, dan dampak negatif dari pembangunan itu sendiri. Di samping itu, terdapat berbagai teori pembangunan yang mendasari pemikiran dan pendekatan dalam proses pembangunan, seperti teori modernisasi, teori ketergantungan, dan teori sistem dunia, yang memberikan sudut pandang yang berbeda dalam memahami dinamika pembangunan. Secara keseluruhan, pembangunan merupakan proses yang kompleks dan multidimensional yang melibatkan berbagai aspek kehidupan manusia. Untuk mencapai pembangunan yang berkelanjutan, perlu adanya koordinasi dan kerja sama antara pemerintah, masyarakat, dan sektor swasta, serta pemahaman yang mendalam tentang tantangan dan dampak dari setiap langkah pembangunan yang diambil.</a:t>
            </a:r>
          </a:p>
          <a:p>
            <a:pPr>
              <a:lnSpc>
                <a:spcPts val="2800"/>
              </a:lnSpc>
            </a:pPr>
          </a:p>
        </p:txBody>
      </p:sp>
      <p:sp>
        <p:nvSpPr>
          <p:cNvPr name="Freeform 23" id="23"/>
          <p:cNvSpPr/>
          <p:nvPr/>
        </p:nvSpPr>
        <p:spPr>
          <a:xfrm flipH="false" flipV="false" rot="0">
            <a:off x="16360141" y="4164866"/>
            <a:ext cx="686990" cy="666380"/>
          </a:xfrm>
          <a:custGeom>
            <a:avLst/>
            <a:gdLst/>
            <a:ahLst/>
            <a:cxnLst/>
            <a:rect r="r" b="b" t="t" l="l"/>
            <a:pathLst>
              <a:path h="666380" w="686990">
                <a:moveTo>
                  <a:pt x="0" y="0"/>
                </a:moveTo>
                <a:lnTo>
                  <a:pt x="686989" y="0"/>
                </a:lnTo>
                <a:lnTo>
                  <a:pt x="686989" y="666380"/>
                </a:lnTo>
                <a:lnTo>
                  <a:pt x="0" y="666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4" id="24"/>
          <p:cNvGrpSpPr/>
          <p:nvPr/>
        </p:nvGrpSpPr>
        <p:grpSpPr>
          <a:xfrm rot="0">
            <a:off x="14224192" y="3866889"/>
            <a:ext cx="631167" cy="63116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26" id="2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73762" y="-1924328"/>
            <a:ext cx="17940477" cy="16967826"/>
            <a:chOff x="0" y="0"/>
            <a:chExt cx="23920636" cy="22623768"/>
          </a:xfrm>
        </p:grpSpPr>
        <p:sp>
          <p:nvSpPr>
            <p:cNvPr name="Freeform 3" id="3"/>
            <p:cNvSpPr/>
            <p:nvPr/>
          </p:nvSpPr>
          <p:spPr>
            <a:xfrm flipH="false" flipV="false" rot="-4564470">
              <a:off x="-90897" y="12958514"/>
              <a:ext cx="10077626" cy="7696765"/>
            </a:xfrm>
            <a:custGeom>
              <a:avLst/>
              <a:gdLst/>
              <a:ahLst/>
              <a:cxnLst/>
              <a:rect r="r" b="b" t="t" l="l"/>
              <a:pathLst>
                <a:path h="7696765" w="10077626">
                  <a:moveTo>
                    <a:pt x="0" y="0"/>
                  </a:moveTo>
                  <a:lnTo>
                    <a:pt x="10077626" y="0"/>
                  </a:lnTo>
                  <a:lnTo>
                    <a:pt x="10077626" y="7696765"/>
                  </a:lnTo>
                  <a:lnTo>
                    <a:pt x="0" y="7696765"/>
                  </a:lnTo>
                  <a:lnTo>
                    <a:pt x="0" y="0"/>
                  </a:lnTo>
                  <a:close/>
                </a:path>
              </a:pathLst>
            </a:custGeom>
            <a:blipFill>
              <a:blip r:embed="rId2"/>
              <a:stretch>
                <a:fillRect l="-48300" t="0" r="0" b="0"/>
              </a:stretch>
            </a:blipFill>
          </p:spPr>
        </p:sp>
        <p:sp>
          <p:nvSpPr>
            <p:cNvPr name="Freeform 4" id="4"/>
            <p:cNvSpPr/>
            <p:nvPr/>
          </p:nvSpPr>
          <p:spPr>
            <a:xfrm flipH="false" flipV="false" rot="-4564470">
              <a:off x="1763011" y="2757917"/>
              <a:ext cx="11246544" cy="7696765"/>
            </a:xfrm>
            <a:custGeom>
              <a:avLst/>
              <a:gdLst/>
              <a:ahLst/>
              <a:cxnLst/>
              <a:rect r="r" b="b" t="t" l="l"/>
              <a:pathLst>
                <a:path h="7696765" w="11246544">
                  <a:moveTo>
                    <a:pt x="0" y="0"/>
                  </a:moveTo>
                  <a:lnTo>
                    <a:pt x="11246544" y="0"/>
                  </a:lnTo>
                  <a:lnTo>
                    <a:pt x="11246544" y="7696764"/>
                  </a:lnTo>
                  <a:lnTo>
                    <a:pt x="0" y="7696764"/>
                  </a:lnTo>
                  <a:lnTo>
                    <a:pt x="0" y="0"/>
                  </a:lnTo>
                  <a:close/>
                </a:path>
              </a:pathLst>
            </a:custGeom>
            <a:blipFill>
              <a:blip r:embed="rId2"/>
              <a:stretch>
                <a:fillRect l="-5683" t="0" r="-27203" b="0"/>
              </a:stretch>
            </a:blipFill>
          </p:spPr>
        </p:sp>
        <p:grpSp>
          <p:nvGrpSpPr>
            <p:cNvPr name="Group 5" id="5"/>
            <p:cNvGrpSpPr/>
            <p:nvPr/>
          </p:nvGrpSpPr>
          <p:grpSpPr>
            <a:xfrm rot="-9923030">
              <a:off x="6059263" y="1694461"/>
              <a:ext cx="15792501" cy="18422676"/>
              <a:chOff x="0" y="0"/>
              <a:chExt cx="3119506" cy="3639047"/>
            </a:xfrm>
          </p:grpSpPr>
          <p:sp>
            <p:nvSpPr>
              <p:cNvPr name="Freeform 6" id="6"/>
              <p:cNvSpPr/>
              <p:nvPr/>
            </p:nvSpPr>
            <p:spPr>
              <a:xfrm flipH="false" flipV="false" rot="0">
                <a:off x="0" y="0"/>
                <a:ext cx="3119506" cy="3639047"/>
              </a:xfrm>
              <a:custGeom>
                <a:avLst/>
                <a:gdLst/>
                <a:ahLst/>
                <a:cxnLst/>
                <a:rect r="r" b="b" t="t" l="l"/>
                <a:pathLst>
                  <a:path h="3639047" w="3119506">
                    <a:moveTo>
                      <a:pt x="0" y="0"/>
                    </a:moveTo>
                    <a:lnTo>
                      <a:pt x="3119506" y="0"/>
                    </a:lnTo>
                    <a:lnTo>
                      <a:pt x="3119506" y="3639047"/>
                    </a:lnTo>
                    <a:lnTo>
                      <a:pt x="0" y="3639047"/>
                    </a:lnTo>
                    <a:close/>
                  </a:path>
                </a:pathLst>
              </a:custGeom>
              <a:solidFill>
                <a:srgbClr val="FAFAFA"/>
              </a:solidFill>
            </p:spPr>
          </p:sp>
          <p:sp>
            <p:nvSpPr>
              <p:cNvPr name="TextBox 7" id="7"/>
              <p:cNvSpPr txBox="true"/>
              <p:nvPr/>
            </p:nvSpPr>
            <p:spPr>
              <a:xfrm>
                <a:off x="0" y="-57150"/>
                <a:ext cx="3119506" cy="3696197"/>
              </a:xfrm>
              <a:prstGeom prst="rect">
                <a:avLst/>
              </a:prstGeom>
            </p:spPr>
            <p:txBody>
              <a:bodyPr anchor="ctr" rtlCol="false" tIns="50800" lIns="50800" bIns="50800" rIns="50800"/>
              <a:lstStyle/>
              <a:p>
                <a:pPr algn="ctr">
                  <a:lnSpc>
                    <a:spcPts val="2659"/>
                  </a:lnSpc>
                </a:pPr>
              </a:p>
            </p:txBody>
          </p:sp>
        </p:grpSp>
      </p:grpSp>
      <p:sp>
        <p:nvSpPr>
          <p:cNvPr name="TextBox 8" id="8"/>
          <p:cNvSpPr txBox="true"/>
          <p:nvPr/>
        </p:nvSpPr>
        <p:spPr>
          <a:xfrm rot="0">
            <a:off x="4210202" y="238125"/>
            <a:ext cx="9867595" cy="517548"/>
          </a:xfrm>
          <a:prstGeom prst="rect">
            <a:avLst/>
          </a:prstGeom>
        </p:spPr>
        <p:txBody>
          <a:bodyPr anchor="t" rtlCol="false" tIns="0" lIns="0" bIns="0" rIns="0">
            <a:spAutoFit/>
          </a:bodyPr>
          <a:lstStyle/>
          <a:p>
            <a:pPr algn="ctr">
              <a:lnSpc>
                <a:spcPts val="3500"/>
              </a:lnSpc>
            </a:pPr>
            <a:r>
              <a:rPr lang="en-US" sz="5000">
                <a:solidFill>
                  <a:srgbClr val="3A2114"/>
                </a:solidFill>
                <a:latin typeface="Margin"/>
              </a:rPr>
              <a:t>DAFTAR PUSTAKA</a:t>
            </a:r>
          </a:p>
        </p:txBody>
      </p:sp>
      <p:sp>
        <p:nvSpPr>
          <p:cNvPr name="TextBox 9" id="9"/>
          <p:cNvSpPr txBox="true"/>
          <p:nvPr/>
        </p:nvSpPr>
        <p:spPr>
          <a:xfrm rot="0">
            <a:off x="3363439" y="762891"/>
            <a:ext cx="12946755" cy="8963659"/>
          </a:xfrm>
          <a:prstGeom prst="rect">
            <a:avLst/>
          </a:prstGeom>
        </p:spPr>
        <p:txBody>
          <a:bodyPr anchor="t" rtlCol="false" tIns="0" lIns="0" bIns="0" rIns="0">
            <a:spAutoFit/>
          </a:bodyPr>
          <a:lstStyle/>
          <a:p>
            <a:pPr algn="just">
              <a:lnSpc>
                <a:spcPts val="1540"/>
              </a:lnSpc>
            </a:pPr>
            <a:r>
              <a:rPr lang="en-US" sz="1100">
                <a:solidFill>
                  <a:srgbClr val="231F20"/>
                </a:solidFill>
                <a:latin typeface="Poppins Bold"/>
              </a:rPr>
              <a:t>Kartono, DT, &amp; Nurcholis, H (2016). Konsep dan Teori Pembangunan. Jakarta: Pustaka Pelajar, pustaka.ut.ac.id, </a:t>
            </a:r>
            <a:r>
              <a:rPr lang="en-US" sz="1100" u="sng">
                <a:solidFill>
                  <a:srgbClr val="231F20"/>
                </a:solidFill>
                <a:latin typeface="Poppins Bold"/>
                <a:hlinkClick r:id="rId3" tooltip="https://pustaka.ut.ac.id/lib/wp-content/uploads/pdfmk/IPEM4542-M1.pdf"/>
              </a:rPr>
              <a:t>Teori pembangunan dalam ilmu-ilmu sosial dapat dibagi menjadi dua paradigma utama: 1) modernisasi dan 2) ketergantungan (Lewwellen 1995, Larrin 1994, Kiely 1995 dalam Tikson, 2005). Modernisme terdiri dari teori makro pembangunan ekonomi dan perubahan sosial serta teori mikro nilai individu yang memotivasi proses perubahan. Menurut klasifikasi Loren (1994), paradigma ketergantungan mencakup teori keterbelakangan, ketergantungan, dan teori sistem dunia. Tikson (2005) membedakannya menjadi tiga jenis teori pembangunan: 1) modernisasi; 2) keterbelakangan; dan 3) fleksibilitas (ketergantungan). Berbagai versi makna pembangunan muncul dari pendekatan-pendekatan yang berbeda tersebut.</a:t>
            </a:r>
          </a:p>
          <a:p>
            <a:pPr algn="just">
              <a:lnSpc>
                <a:spcPts val="1540"/>
              </a:lnSpc>
            </a:pPr>
            <a:r>
              <a:rPr lang="en-US" sz="1100">
                <a:solidFill>
                  <a:srgbClr val="231F20"/>
                </a:solidFill>
                <a:latin typeface="Poppins Bold"/>
              </a:rPr>
              <a:t>. Diakses pada 24 Maret 2024.</a:t>
            </a:r>
          </a:p>
          <a:p>
            <a:pPr algn="just">
              <a:lnSpc>
                <a:spcPts val="1540"/>
              </a:lnSpc>
            </a:pPr>
            <a:r>
              <a:rPr lang="en-US" sz="1100">
                <a:solidFill>
                  <a:srgbClr val="231F20"/>
                </a:solidFill>
                <a:latin typeface="Poppins Bold"/>
              </a:rPr>
              <a:t>Nain, ASM, &amp; Yusoff, R (2003). Konsep, teori, dimensi dan isu pembangunan., books.google.com, </a:t>
            </a:r>
            <a:r>
              <a:rPr lang="en-US" sz="1100" u="sng">
                <a:solidFill>
                  <a:srgbClr val="231F20"/>
                </a:solidFill>
                <a:latin typeface="Poppins Bold"/>
                <a:hlinkClick r:id="rId4" tooltip="https://books.google.com/books?hl=en&amp;lr=&amp;id=UJJK37WCyRQC&amp;oi=fnd&amp;pg=PA52&amp;dq=konsep+dan+teori+pembangunan&amp;ots=y1w9Afxcq5&amp;sig=XnWsPD8JIJgGhH-HTUfVei2sL20"/>
              </a:rPr>
              <a:t>Teori pembangunan dalam ilmu-ilmu sosial dapat dibagi menjadi dua paradigma utama: 1) modernisasi dan 2) ketergantungan (Lewwellen 1995, Larrin 1994, Kiely 1995 dalam Tikson, 2005). Modernisme terdiri dari teori makro pembangunan ekonomi dan perubahan sosial serta teori mikro nilai individu yang memotivasi proses perubahan. Menurut klasifikasi Loren (1994), paradigma ketergantungan mencakup teori keterbelakangan, ketergantungan, dan teori sistem dunia. Tikson (2005) membedakannya menjadi tiga jenis teori pembangunan: 1) modernisasi; 2) keterbelakangan; dan 3) fleksibilitas (ketergantungan). Berbagai versi makna pembangunan muncul dari pendekatan-pendekatan yang berbeda tersebut.</a:t>
            </a:r>
          </a:p>
          <a:p>
            <a:pPr algn="just">
              <a:lnSpc>
                <a:spcPts val="1540"/>
              </a:lnSpc>
            </a:pPr>
            <a:r>
              <a:rPr lang="en-US" sz="1100">
                <a:solidFill>
                  <a:srgbClr val="231F20"/>
                </a:solidFill>
                <a:latin typeface="Poppins Bold"/>
              </a:rPr>
              <a:t>. Diakses Pada 24 Maret 2024.</a:t>
            </a:r>
          </a:p>
          <a:p>
            <a:pPr algn="just">
              <a:lnSpc>
                <a:spcPts val="1540"/>
              </a:lnSpc>
            </a:pPr>
            <a:r>
              <a:rPr lang="en-US" sz="1100">
                <a:solidFill>
                  <a:srgbClr val="231F20"/>
                </a:solidFill>
                <a:latin typeface="Poppins Bold"/>
              </a:rPr>
              <a:t>Afandi, SA, &amp; Erdayani, R (2022). Pengantar Teori Pembangunan., osf.io, </a:t>
            </a:r>
            <a:r>
              <a:rPr lang="en-US" sz="1100" u="sng">
                <a:solidFill>
                  <a:srgbClr val="231F20"/>
                </a:solidFill>
                <a:latin typeface="Poppins Bold"/>
                <a:hlinkClick r:id="rId5" tooltip="https://osf.io/preprints/qf5hr/"/>
              </a:rPr>
              <a:t>Teori pembangunan dalam ilmu-ilmu sosial dapat dibagi menjadi dua paradigma utama: 1) modernisasi dan 2) ketergantungan (Lewwellen 1995, Larrin 1994, Kiely 1995 dalam Tikson, 2005). Modernisme terdiri dari teori makro pembangunan ekonomi dan perubahan sosial serta teori mikro nilai individu yang memotivasi proses perubahan. Menurut klasifikasi Loren (1994), paradigma ketergantungan mencakup teori keterbelakangan, ketergantungan, dan teori sistem dunia. Tikson (2005) membedakannya menjadi tiga jenis teori pembangunan: 1) modernisasi; 2) keterbelakangan; dan 3) fleksibilitas (ketergantungan). Berbagai versi makna pembangunan muncul dari pendekatan-pendekatan yang berbeda tersebut.</a:t>
            </a:r>
          </a:p>
          <a:p>
            <a:pPr algn="just">
              <a:lnSpc>
                <a:spcPts val="1540"/>
              </a:lnSpc>
            </a:pPr>
            <a:r>
              <a:rPr lang="en-US" sz="1100">
                <a:solidFill>
                  <a:srgbClr val="231F20"/>
                </a:solidFill>
                <a:latin typeface="Poppins Bold"/>
              </a:rPr>
              <a:t>, Diakses Pada 24 Maret 2024.</a:t>
            </a:r>
          </a:p>
          <a:p>
            <a:pPr algn="just">
              <a:lnSpc>
                <a:spcPts val="1540"/>
              </a:lnSpc>
            </a:pPr>
            <a:r>
              <a:rPr lang="en-US" sz="1100">
                <a:solidFill>
                  <a:srgbClr val="231F20"/>
                </a:solidFill>
                <a:latin typeface="Poppins Bold"/>
              </a:rPr>
              <a:t>Hibatullah, F. A. (2022). Pengaruh globalisasi terhadap pembangunan karakter generasi muda bangsa indonesia. Pesona Dasar: Jurnal Pendidikan Dasar dan Humaniora, 10(1), 1-9.</a:t>
            </a:r>
          </a:p>
          <a:p>
            <a:pPr algn="just">
              <a:lnSpc>
                <a:spcPts val="1540"/>
              </a:lnSpc>
            </a:pPr>
            <a:r>
              <a:rPr lang="en-US" sz="1100">
                <a:solidFill>
                  <a:srgbClr val="231F20"/>
                </a:solidFill>
                <a:latin typeface="Poppins Bold"/>
              </a:rPr>
              <a:t>Kartono, D. T., &amp; Nurcholis, H. (2016). Konsep dan Teori Pembangunan. Jakarta: Pustaka Pelajar.</a:t>
            </a:r>
          </a:p>
          <a:p>
            <a:pPr algn="just">
              <a:lnSpc>
                <a:spcPts val="1540"/>
              </a:lnSpc>
            </a:pPr>
            <a:r>
              <a:rPr lang="en-US" sz="1100">
                <a:solidFill>
                  <a:srgbClr val="231F20"/>
                </a:solidFill>
                <a:latin typeface="Poppins Bold"/>
              </a:rPr>
              <a:t>Mahadiansar, M., Ikhsan, K., Sentanu, I. G. E. P. S., &amp; Aspariyana, A. (2020). Paradigma pengembangan model pembangunan nasional Di Indonesia. Jurnal Ilmu Administrasi: Media Pengembangan Ilmu Dan Praktek Administrasi, 17(1), 77-92.</a:t>
            </a:r>
          </a:p>
          <a:p>
            <a:pPr algn="just">
              <a:lnSpc>
                <a:spcPts val="1540"/>
              </a:lnSpc>
            </a:pPr>
            <a:r>
              <a:rPr lang="en-US" sz="1100">
                <a:solidFill>
                  <a:srgbClr val="231F20"/>
                </a:solidFill>
                <a:latin typeface="Poppins Bold"/>
              </a:rPr>
              <a:t>Kabar harian.(2022). Dampak Positif dan Negatif Pembangunan Ekonomi. </a:t>
            </a:r>
            <a:r>
              <a:rPr lang="en-US" sz="1100" u="sng">
                <a:solidFill>
                  <a:srgbClr val="231F20"/>
                </a:solidFill>
                <a:latin typeface="Poppins Bold"/>
                <a:hlinkClick r:id="rId6" tooltip="https://m.kumparan.com/kabar-harian/dampak-positif-dan-negatif-pembangunan-ekonomi-1xPfw6m8jsw/full"/>
              </a:rPr>
              <a:t>Teori pembangunan dalam ilmu-ilmu sosial dapat dibagi menjadi dua paradigma utama: 1) modernisasi dan 2) ketergantungan (Lewwellen 1995, Larrin 1994, Kiely 1995 dalam Tikson, 2005). Modernisme terdiri dari teori makro pembangunan ekonomi dan perubahan sosial serta teori mikro nilai individu yang memotivasi proses perubahan. Menurut klasifikasi Loren (1994), paradigma ketergantungan mencakup teori keterbelakangan, ketergantungan, dan teori sistem dunia. Tikson (2005) membedakannya menjadi tiga jenis teori pembangunan: 1) modernisasi; 2) keterbelakangan; dan 3) fleksibilitas (ketergantungan). Berbagai versi makna pembangunan muncul dari pendekatan-pendekatan yang berbeda tersebut.</a:t>
            </a:r>
          </a:p>
          <a:p>
            <a:pPr algn="just">
              <a:lnSpc>
                <a:spcPts val="1540"/>
              </a:lnSpc>
            </a:pPr>
            <a:r>
              <a:rPr lang="en-US" sz="1100">
                <a:solidFill>
                  <a:srgbClr val="231F20"/>
                </a:solidFill>
                <a:latin typeface="Poppins Bold"/>
              </a:rPr>
              <a:t> , diakses pada 24 Maret 2024.</a:t>
            </a:r>
          </a:p>
          <a:p>
            <a:pPr algn="just">
              <a:lnSpc>
                <a:spcPts val="1540"/>
              </a:lnSpc>
            </a:pPr>
            <a:r>
              <a:rPr lang="en-US" sz="1100">
                <a:solidFill>
                  <a:srgbClr val="231F20"/>
                </a:solidFill>
                <a:latin typeface="Poppins Bold"/>
              </a:rPr>
              <a:t>Lestari. (2023). 6 Dampak Negatif Adanya Pembangunan Ekonomi. </a:t>
            </a:r>
            <a:r>
              <a:rPr lang="en-US" sz="1100" u="sng">
                <a:solidFill>
                  <a:srgbClr val="231F20"/>
                </a:solidFill>
                <a:latin typeface="Poppins Bold"/>
                <a:hlinkClick r:id="rId7" tooltip="https://money.kompas.com/read/2023/12/07/143304126/6-dampak-negatif-adanya-pembangunan-ekonomi?pages=all"/>
              </a:rPr>
              <a:t>Teori pembangunan dalam ilmu-ilmu sosial dapat dibagi menjadi dua paradigma utama: 1) modernisasi dan 2) ketergantungan (Lewwellen 1995, Larrin 1994, Kiely 1995 dalam Tikson, 2005). Modernisme terdiri dari teori makro pembangunan ekonomi dan perubahan sosial serta teori mikro nilai individu yang memotivasi proses perubahan. Menurut klasifikasi Loren (1994), paradigma ketergantungan mencakup teori keterbelakangan, ketergantungan, dan teori sistem dunia. Tikson (2005) membedakannya menjadi tiga jenis teori pembangunan: 1) modernisasi; 2) keterbelakangan; dan 3) fleksibilitas (ketergantungan). Berbagai versi makna pembangunan muncul dari pendekatan-pendekatan yang berbeda tersebut.</a:t>
            </a:r>
          </a:p>
          <a:p>
            <a:pPr algn="just">
              <a:lnSpc>
                <a:spcPts val="1540"/>
              </a:lnSpc>
            </a:pPr>
            <a:r>
              <a:rPr lang="en-US" sz="1100">
                <a:solidFill>
                  <a:srgbClr val="231F20"/>
                </a:solidFill>
                <a:latin typeface="Poppins Bold"/>
              </a:rPr>
              <a:t> , diakses pada 24 Maret 2024.</a:t>
            </a:r>
          </a:p>
          <a:p>
            <a:pPr algn="just">
              <a:lnSpc>
                <a:spcPts val="1540"/>
              </a:lnSpc>
            </a:pPr>
            <a:r>
              <a:rPr lang="en-US" sz="1100">
                <a:solidFill>
                  <a:srgbClr val="231F20"/>
                </a:solidFill>
                <a:latin typeface="Poppins Bold"/>
              </a:rPr>
              <a:t>Zaenuddin, Muhammad. (2024). Peran Penting Jalan Tol Trans Sumatera dalam Konektivitas Wilayah dan Kontrbusi Ekonomi. </a:t>
            </a:r>
            <a:r>
              <a:rPr lang="en-US" sz="1100" u="sng">
                <a:solidFill>
                  <a:srgbClr val="231F20"/>
                </a:solidFill>
                <a:latin typeface="Poppins Bold"/>
                <a:hlinkClick r:id="rId8" tooltip="https://www.kompas.com/tren/read/2024/02/23/041104865/peran-penting-jalan-tol-trans-sumatera-dalam-konektivitas-wilayah-dan"/>
              </a:rPr>
              <a:t>Teori pembangunan dalam ilmu-ilmu sosial dapat dibagi menjadi dua paradigma utama: 1) modernisasi dan 2) ketergantungan (Lewwellen 1995, Larrin 1994, Kiely 1995 dalam Tikson, 2005). Modernisme terdiri dari teori makro pembangunan ekonomi dan perubahan sosial serta teori mikro nilai individu yang memotivasi proses perubahan. Menurut klasifikasi Loren (1994), paradigma ketergantungan mencakup teori keterbelakangan, ketergantungan, dan teori sistem dunia. Tikson (2005) membedakannya menjadi tiga jenis teori pembangunan: 1) modernisasi; 2) keterbelakangan; dan 3) fleksibilitas (ketergantungan). Berbagai versi makna pembangunan muncul dari pendekatan-pendekatan yang berbeda tersebut.</a:t>
            </a:r>
          </a:p>
          <a:p>
            <a:pPr algn="just">
              <a:lnSpc>
                <a:spcPts val="1540"/>
              </a:lnSpc>
            </a:pPr>
            <a:r>
              <a:rPr lang="en-US" sz="1100">
                <a:solidFill>
                  <a:srgbClr val="231F20"/>
                </a:solidFill>
                <a:latin typeface="Poppins Bold"/>
              </a:rPr>
              <a:t> , diakses pada 24 Maret 2024.</a:t>
            </a:r>
          </a:p>
          <a:p>
            <a:pPr algn="just">
              <a:lnSpc>
                <a:spcPts val="1540"/>
              </a:lnSpc>
            </a:pPr>
            <a:r>
              <a:rPr lang="en-US" sz="1100">
                <a:solidFill>
                  <a:srgbClr val="231F20"/>
                </a:solidFill>
                <a:latin typeface="Poppins Bold"/>
              </a:rPr>
              <a:t>Sayuti. 2016. Perspektif Teori Modernisasi Pada Peran Daerah Otonom Terhadap Ketahanan Pangan Nasional (Studi Kasus Komoditas Kedelai Di Kabupaten Banyuwangi). Jurnal Politik Pemerintahan: 95-111.  </a:t>
            </a:r>
          </a:p>
          <a:p>
            <a:pPr algn="just">
              <a:lnSpc>
                <a:spcPts val="1540"/>
              </a:lnSpc>
            </a:pPr>
            <a:r>
              <a:rPr lang="en-US" sz="1100">
                <a:solidFill>
                  <a:srgbClr val="231F20"/>
                </a:solidFill>
                <a:latin typeface="Poppins Bold"/>
              </a:rPr>
              <a:t>Utama. A. P. 2021. Implementasi Teori Dependensi Studi Kasus: Kebijakan Belt and Road Intiative Tiongkok Khususnya di Kawasan Afrika Timur. Global Mind Vol 3 No 2. 59-65.</a:t>
            </a:r>
          </a:p>
          <a:p>
            <a:pPr algn="just">
              <a:lnSpc>
                <a:spcPts val="1540"/>
              </a:lnSpc>
            </a:pPr>
            <a:r>
              <a:rPr lang="en-US" sz="1100">
                <a:solidFill>
                  <a:srgbClr val="231F20"/>
                </a:solidFill>
                <a:latin typeface="Poppins Bold"/>
              </a:rPr>
              <a:t>Nurhadi. 2007. Teori Ketergantungan Dalam Kajian Geografi. Geomedia Vol 5 No 1. 79-86.</a:t>
            </a:r>
          </a:p>
          <a:p>
            <a:pPr algn="just">
              <a:lnSpc>
                <a:spcPts val="1540"/>
              </a:lnSpc>
            </a:pPr>
            <a:r>
              <a:rPr lang="en-US" sz="1100">
                <a:solidFill>
                  <a:srgbClr val="231F20"/>
                </a:solidFill>
                <a:latin typeface="Poppins Bold"/>
              </a:rPr>
              <a:t>Benteng. A. Amar. 2021. Teori World System dan Pemenuhan Tenaga Kerja Kompeten. JUTE Vol 4 No 1. 42-51.</a:t>
            </a:r>
          </a:p>
          <a:p>
            <a:pPr algn="just">
              <a:lnSpc>
                <a:spcPts val="1540"/>
              </a:lnSpc>
            </a:pPr>
            <a:r>
              <a:rPr lang="en-US" sz="1100">
                <a:solidFill>
                  <a:srgbClr val="231F20"/>
                </a:solidFill>
                <a:latin typeface="Poppins Bold"/>
              </a:rPr>
              <a:t>Ferry. S. 2019. Pengaruh Teori Pembangunan Dunia ke-3 Dalam Teori Modernisasi Terhadap Administrasi Pembangunan di Indonesia. JISPAR Vol 8. 59-69 .</a:t>
            </a:r>
          </a:p>
          <a:p>
            <a:pPr algn="just">
              <a:lnSpc>
                <a:spcPts val="1540"/>
              </a:lnSpc>
            </a:pPr>
          </a:p>
        </p:txBody>
      </p:sp>
      <p:sp>
        <p:nvSpPr>
          <p:cNvPr name="Freeform 10" id="10"/>
          <p:cNvSpPr/>
          <p:nvPr/>
        </p:nvSpPr>
        <p:spPr>
          <a:xfrm flipH="false" flipV="false" rot="0">
            <a:off x="6712329" y="9726550"/>
            <a:ext cx="577784" cy="560450"/>
          </a:xfrm>
          <a:custGeom>
            <a:avLst/>
            <a:gdLst/>
            <a:ahLst/>
            <a:cxnLst/>
            <a:rect r="r" b="b" t="t" l="l"/>
            <a:pathLst>
              <a:path h="560450" w="577784">
                <a:moveTo>
                  <a:pt x="0" y="0"/>
                </a:moveTo>
                <a:lnTo>
                  <a:pt x="577783" y="0"/>
                </a:lnTo>
                <a:lnTo>
                  <a:pt x="577783" y="560450"/>
                </a:lnTo>
                <a:lnTo>
                  <a:pt x="0" y="5604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1731815">
            <a:off x="16989466" y="1125435"/>
            <a:ext cx="539669" cy="53966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3" id="13"/>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1113030">
            <a:off x="-1284129" y="2236734"/>
            <a:ext cx="20172522" cy="11659105"/>
            <a:chOff x="0" y="0"/>
            <a:chExt cx="26896696" cy="15545473"/>
          </a:xfrm>
        </p:grpSpPr>
        <p:sp>
          <p:nvSpPr>
            <p:cNvPr name="Freeform 10" id="10"/>
            <p:cNvSpPr/>
            <p:nvPr/>
          </p:nvSpPr>
          <p:spPr>
            <a:xfrm flipH="false" flipV="false" rot="-655799">
              <a:off x="549280" y="3703141"/>
              <a:ext cx="13098178" cy="7046944"/>
            </a:xfrm>
            <a:custGeom>
              <a:avLst/>
              <a:gdLst/>
              <a:ahLst/>
              <a:cxnLst/>
              <a:rect r="r" b="b" t="t" l="l"/>
              <a:pathLst>
                <a:path h="7046944" w="13098178">
                  <a:moveTo>
                    <a:pt x="0" y="0"/>
                  </a:moveTo>
                  <a:lnTo>
                    <a:pt x="13098178" y="0"/>
                  </a:lnTo>
                  <a:lnTo>
                    <a:pt x="13098178" y="7046944"/>
                  </a:lnTo>
                  <a:lnTo>
                    <a:pt x="0" y="7046944"/>
                  </a:lnTo>
                  <a:lnTo>
                    <a:pt x="0" y="0"/>
                  </a:lnTo>
                  <a:close/>
                </a:path>
              </a:pathLst>
            </a:custGeom>
            <a:blipFill>
              <a:blip r:embed="rId4"/>
              <a:stretch>
                <a:fillRect l="-4467" t="0" r="0" b="0"/>
              </a:stretch>
            </a:blipFill>
          </p:spPr>
        </p:sp>
        <p:sp>
          <p:nvSpPr>
            <p:cNvPr name="Freeform 11" id="11"/>
            <p:cNvSpPr/>
            <p:nvPr/>
          </p:nvSpPr>
          <p:spPr>
            <a:xfrm flipH="false" flipV="false" rot="-655799">
              <a:off x="13249238" y="1177852"/>
              <a:ext cx="13098178" cy="7046944"/>
            </a:xfrm>
            <a:custGeom>
              <a:avLst/>
              <a:gdLst/>
              <a:ahLst/>
              <a:cxnLst/>
              <a:rect r="r" b="b" t="t" l="l"/>
              <a:pathLst>
                <a:path h="7046944" w="13098178">
                  <a:moveTo>
                    <a:pt x="0" y="0"/>
                  </a:moveTo>
                  <a:lnTo>
                    <a:pt x="13098178" y="0"/>
                  </a:lnTo>
                  <a:lnTo>
                    <a:pt x="13098178" y="7046944"/>
                  </a:lnTo>
                  <a:lnTo>
                    <a:pt x="0" y="7046944"/>
                  </a:lnTo>
                  <a:lnTo>
                    <a:pt x="0" y="0"/>
                  </a:lnTo>
                  <a:close/>
                </a:path>
              </a:pathLst>
            </a:custGeom>
            <a:blipFill>
              <a:blip r:embed="rId4"/>
              <a:stretch>
                <a:fillRect l="-4467" t="0" r="0" b="0"/>
              </a:stretch>
            </a:blipFill>
          </p:spPr>
        </p:sp>
        <p:sp>
          <p:nvSpPr>
            <p:cNvPr name="Freeform 12" id="12"/>
            <p:cNvSpPr/>
            <p:nvPr/>
          </p:nvSpPr>
          <p:spPr>
            <a:xfrm flipH="false" flipV="false" rot="-655799">
              <a:off x="289184" y="7593678"/>
              <a:ext cx="25996308" cy="5537448"/>
            </a:xfrm>
            <a:custGeom>
              <a:avLst/>
              <a:gdLst/>
              <a:ahLst/>
              <a:cxnLst/>
              <a:rect r="r" b="b" t="t" l="l"/>
              <a:pathLst>
                <a:path h="5537448" w="25996308">
                  <a:moveTo>
                    <a:pt x="0" y="0"/>
                  </a:moveTo>
                  <a:lnTo>
                    <a:pt x="25996309" y="0"/>
                  </a:lnTo>
                  <a:lnTo>
                    <a:pt x="25996309" y="5537449"/>
                  </a:lnTo>
                  <a:lnTo>
                    <a:pt x="0" y="5537449"/>
                  </a:lnTo>
                  <a:lnTo>
                    <a:pt x="0" y="0"/>
                  </a:lnTo>
                  <a:close/>
                </a:path>
              </a:pathLst>
            </a:custGeom>
            <a:blipFill>
              <a:blip r:embed="rId4"/>
              <a:stretch>
                <a:fillRect l="0" t="-109574" r="-2824" b="-39027"/>
              </a:stretch>
            </a:blipFill>
          </p:spPr>
        </p:sp>
      </p:grpSp>
      <p:sp>
        <p:nvSpPr>
          <p:cNvPr name="Freeform 13" id="13"/>
          <p:cNvSpPr/>
          <p:nvPr/>
        </p:nvSpPr>
        <p:spPr>
          <a:xfrm flipH="false" flipV="false" rot="-1069511">
            <a:off x="11721533" y="774997"/>
            <a:ext cx="2192930" cy="2844603"/>
          </a:xfrm>
          <a:custGeom>
            <a:avLst/>
            <a:gdLst/>
            <a:ahLst/>
            <a:cxnLst/>
            <a:rect r="r" b="b" t="t" l="l"/>
            <a:pathLst>
              <a:path h="2844603" w="2192930">
                <a:moveTo>
                  <a:pt x="0" y="0"/>
                </a:moveTo>
                <a:lnTo>
                  <a:pt x="2192930" y="0"/>
                </a:lnTo>
                <a:lnTo>
                  <a:pt x="2192930" y="2844603"/>
                </a:lnTo>
                <a:lnTo>
                  <a:pt x="0" y="28446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4830218" y="1566131"/>
            <a:ext cx="631167" cy="63116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1731815">
            <a:off x="11836810" y="8179423"/>
            <a:ext cx="631167" cy="63116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2588251" y="4312508"/>
            <a:ext cx="577784" cy="560450"/>
          </a:xfrm>
          <a:custGeom>
            <a:avLst/>
            <a:gdLst/>
            <a:ahLst/>
            <a:cxnLst/>
            <a:rect r="r" b="b" t="t" l="l"/>
            <a:pathLst>
              <a:path h="560450" w="577784">
                <a:moveTo>
                  <a:pt x="0" y="0"/>
                </a:moveTo>
                <a:lnTo>
                  <a:pt x="577784" y="0"/>
                </a:lnTo>
                <a:lnTo>
                  <a:pt x="577784" y="560450"/>
                </a:lnTo>
                <a:lnTo>
                  <a:pt x="0" y="5604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339567">
            <a:off x="13357711" y="4161750"/>
            <a:ext cx="3502875" cy="3740935"/>
          </a:xfrm>
          <a:custGeom>
            <a:avLst/>
            <a:gdLst/>
            <a:ahLst/>
            <a:cxnLst/>
            <a:rect r="r" b="b" t="t" l="l"/>
            <a:pathLst>
              <a:path h="3740935" w="3502875">
                <a:moveTo>
                  <a:pt x="0" y="0"/>
                </a:moveTo>
                <a:lnTo>
                  <a:pt x="3502876" y="0"/>
                </a:lnTo>
                <a:lnTo>
                  <a:pt x="3502876" y="3740935"/>
                </a:lnTo>
                <a:lnTo>
                  <a:pt x="0" y="37409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2" id="22"/>
          <p:cNvSpPr txBox="true"/>
          <p:nvPr/>
        </p:nvSpPr>
        <p:spPr>
          <a:xfrm rot="0">
            <a:off x="1516021" y="5858313"/>
            <a:ext cx="11376879" cy="2305050"/>
          </a:xfrm>
          <a:prstGeom prst="rect">
            <a:avLst/>
          </a:prstGeom>
        </p:spPr>
        <p:txBody>
          <a:bodyPr anchor="t" rtlCol="false" tIns="0" lIns="0" bIns="0" rIns="0">
            <a:spAutoFit/>
          </a:bodyPr>
          <a:lstStyle/>
          <a:p>
            <a:pPr>
              <a:lnSpc>
                <a:spcPts val="8400"/>
              </a:lnSpc>
            </a:pPr>
            <a:r>
              <a:rPr lang="en-US" sz="12000">
                <a:solidFill>
                  <a:srgbClr val="3A2114"/>
                </a:solidFill>
                <a:latin typeface="Margin"/>
              </a:rPr>
              <a:t>SEKIAN</a:t>
            </a:r>
          </a:p>
          <a:p>
            <a:pPr>
              <a:lnSpc>
                <a:spcPts val="8400"/>
              </a:lnSpc>
            </a:pPr>
            <a:r>
              <a:rPr lang="en-US" sz="12000">
                <a:solidFill>
                  <a:srgbClr val="3A2114"/>
                </a:solidFill>
                <a:latin typeface="Margin"/>
              </a:rPr>
              <a:t>         TERIMAKASIH</a:t>
            </a:r>
          </a:p>
        </p:txBody>
      </p:sp>
      <p:sp>
        <p:nvSpPr>
          <p:cNvPr name="Freeform 23" id="23"/>
          <p:cNvSpPr/>
          <p:nvPr/>
        </p:nvSpPr>
        <p:spPr>
          <a:xfrm flipH="false" flipV="false" rot="515488">
            <a:off x="6783573" y="1058143"/>
            <a:ext cx="3237085" cy="2077620"/>
          </a:xfrm>
          <a:custGeom>
            <a:avLst/>
            <a:gdLst/>
            <a:ahLst/>
            <a:cxnLst/>
            <a:rect r="r" b="b" t="t" l="l"/>
            <a:pathLst>
              <a:path h="2077620" w="3237085">
                <a:moveTo>
                  <a:pt x="0" y="0"/>
                </a:moveTo>
                <a:lnTo>
                  <a:pt x="3237086" y="0"/>
                </a:lnTo>
                <a:lnTo>
                  <a:pt x="3237086" y="2077620"/>
                </a:lnTo>
                <a:lnTo>
                  <a:pt x="0" y="207762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15673410" y="2197299"/>
            <a:ext cx="686990" cy="666380"/>
          </a:xfrm>
          <a:custGeom>
            <a:avLst/>
            <a:gdLst/>
            <a:ahLst/>
            <a:cxnLst/>
            <a:rect r="r" b="b" t="t" l="l"/>
            <a:pathLst>
              <a:path h="666380" w="686990">
                <a:moveTo>
                  <a:pt x="0" y="0"/>
                </a:moveTo>
                <a:lnTo>
                  <a:pt x="686990" y="0"/>
                </a:lnTo>
                <a:lnTo>
                  <a:pt x="686990" y="666380"/>
                </a:lnTo>
                <a:lnTo>
                  <a:pt x="0" y="66638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true" flipV="false" rot="-415528">
            <a:off x="-427622" y="125336"/>
            <a:ext cx="3692864" cy="2303004"/>
          </a:xfrm>
          <a:custGeom>
            <a:avLst/>
            <a:gdLst/>
            <a:ahLst/>
            <a:cxnLst/>
            <a:rect r="r" b="b" t="t" l="l"/>
            <a:pathLst>
              <a:path h="2303004" w="3692864">
                <a:moveTo>
                  <a:pt x="3692863" y="0"/>
                </a:moveTo>
                <a:lnTo>
                  <a:pt x="0" y="0"/>
                </a:lnTo>
                <a:lnTo>
                  <a:pt x="0" y="2303004"/>
                </a:lnTo>
                <a:lnTo>
                  <a:pt x="3692863" y="2303004"/>
                </a:lnTo>
                <a:lnTo>
                  <a:pt x="3692863"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2369003" y="2662996"/>
            <a:ext cx="21353554" cy="7964227"/>
            <a:chOff x="0" y="0"/>
            <a:chExt cx="28471406" cy="10618969"/>
          </a:xfrm>
        </p:grpSpPr>
        <p:sp>
          <p:nvSpPr>
            <p:cNvPr name="Freeform 3" id="3"/>
            <p:cNvSpPr/>
            <p:nvPr/>
          </p:nvSpPr>
          <p:spPr>
            <a:xfrm flipH="false" flipV="false" rot="10224">
              <a:off x="11415" y="57231"/>
              <a:ext cx="14306002" cy="7696765"/>
            </a:xfrm>
            <a:custGeom>
              <a:avLst/>
              <a:gdLst/>
              <a:ahLst/>
              <a:cxnLst/>
              <a:rect r="r" b="b" t="t" l="l"/>
              <a:pathLst>
                <a:path h="7696765" w="14306002">
                  <a:moveTo>
                    <a:pt x="0" y="0"/>
                  </a:moveTo>
                  <a:lnTo>
                    <a:pt x="14306001" y="0"/>
                  </a:lnTo>
                  <a:lnTo>
                    <a:pt x="14306001" y="7696765"/>
                  </a:lnTo>
                  <a:lnTo>
                    <a:pt x="0" y="7696765"/>
                  </a:lnTo>
                  <a:lnTo>
                    <a:pt x="0" y="0"/>
                  </a:lnTo>
                  <a:close/>
                </a:path>
              </a:pathLst>
            </a:custGeom>
            <a:blipFill>
              <a:blip r:embed="rId2"/>
              <a:stretch>
                <a:fillRect l="-4467" t="0" r="0" b="0"/>
              </a:stretch>
            </a:blipFill>
          </p:spPr>
        </p:sp>
        <p:sp>
          <p:nvSpPr>
            <p:cNvPr name="Freeform 4" id="4"/>
            <p:cNvSpPr/>
            <p:nvPr/>
          </p:nvSpPr>
          <p:spPr>
            <a:xfrm flipH="false" flipV="false" rot="10224">
              <a:off x="14153989" y="21258"/>
              <a:ext cx="14306002" cy="7696765"/>
            </a:xfrm>
            <a:custGeom>
              <a:avLst/>
              <a:gdLst/>
              <a:ahLst/>
              <a:cxnLst/>
              <a:rect r="r" b="b" t="t" l="l"/>
              <a:pathLst>
                <a:path h="7696765" w="14306002">
                  <a:moveTo>
                    <a:pt x="0" y="0"/>
                  </a:moveTo>
                  <a:lnTo>
                    <a:pt x="14306002" y="0"/>
                  </a:lnTo>
                  <a:lnTo>
                    <a:pt x="14306002" y="7696765"/>
                  </a:lnTo>
                  <a:lnTo>
                    <a:pt x="0" y="7696765"/>
                  </a:lnTo>
                  <a:lnTo>
                    <a:pt x="0" y="0"/>
                  </a:lnTo>
                  <a:close/>
                </a:path>
              </a:pathLst>
            </a:custGeom>
            <a:blipFill>
              <a:blip r:embed="rId2"/>
              <a:stretch>
                <a:fillRect l="-4467" t="0" r="0" b="0"/>
              </a:stretch>
            </a:blipFill>
          </p:spPr>
        </p:sp>
        <p:grpSp>
          <p:nvGrpSpPr>
            <p:cNvPr name="Group 5" id="5"/>
            <p:cNvGrpSpPr/>
            <p:nvPr/>
          </p:nvGrpSpPr>
          <p:grpSpPr>
            <a:xfrm rot="-5348334">
              <a:off x="11752117" y="-5803140"/>
              <a:ext cx="7095277" cy="25368500"/>
              <a:chOff x="0" y="0"/>
              <a:chExt cx="1401536" cy="5011062"/>
            </a:xfrm>
          </p:grpSpPr>
          <p:sp>
            <p:nvSpPr>
              <p:cNvPr name="Freeform 6" id="6"/>
              <p:cNvSpPr/>
              <p:nvPr/>
            </p:nvSpPr>
            <p:spPr>
              <a:xfrm flipH="false" flipV="false" rot="0">
                <a:off x="0" y="0"/>
                <a:ext cx="1401536" cy="5011062"/>
              </a:xfrm>
              <a:custGeom>
                <a:avLst/>
                <a:gdLst/>
                <a:ahLst/>
                <a:cxnLst/>
                <a:rect r="r" b="b" t="t" l="l"/>
                <a:pathLst>
                  <a:path h="5011062" w="1401536">
                    <a:moveTo>
                      <a:pt x="0" y="0"/>
                    </a:moveTo>
                    <a:lnTo>
                      <a:pt x="1401536" y="0"/>
                    </a:lnTo>
                    <a:lnTo>
                      <a:pt x="1401536" y="5011062"/>
                    </a:lnTo>
                    <a:lnTo>
                      <a:pt x="0" y="5011062"/>
                    </a:lnTo>
                    <a:close/>
                  </a:path>
                </a:pathLst>
              </a:custGeom>
              <a:solidFill>
                <a:srgbClr val="FAFAFA"/>
              </a:solidFill>
            </p:spPr>
          </p:sp>
          <p:sp>
            <p:nvSpPr>
              <p:cNvPr name="TextBox 7" id="7"/>
              <p:cNvSpPr txBox="true"/>
              <p:nvPr/>
            </p:nvSpPr>
            <p:spPr>
              <a:xfrm>
                <a:off x="0" y="-57150"/>
                <a:ext cx="1401536" cy="5068212"/>
              </a:xfrm>
              <a:prstGeom prst="rect">
                <a:avLst/>
              </a:prstGeom>
            </p:spPr>
            <p:txBody>
              <a:bodyPr anchor="ctr" rtlCol="false" tIns="50800" lIns="50800" bIns="50800" rIns="50800"/>
              <a:lstStyle/>
              <a:p>
                <a:pPr algn="ctr">
                  <a:lnSpc>
                    <a:spcPts val="2659"/>
                  </a:lnSpc>
                </a:pPr>
              </a:p>
            </p:txBody>
          </p:sp>
        </p:grpSp>
      </p:grpSp>
      <p:sp>
        <p:nvSpPr>
          <p:cNvPr name="Freeform 8" id="8"/>
          <p:cNvSpPr/>
          <p:nvPr/>
        </p:nvSpPr>
        <p:spPr>
          <a:xfrm flipH="false" flipV="false" rot="0">
            <a:off x="7517793" y="7884494"/>
            <a:ext cx="686990" cy="666380"/>
          </a:xfrm>
          <a:custGeom>
            <a:avLst/>
            <a:gdLst/>
            <a:ahLst/>
            <a:cxnLst/>
            <a:rect r="r" b="b" t="t" l="l"/>
            <a:pathLst>
              <a:path h="666380" w="686990">
                <a:moveTo>
                  <a:pt x="0" y="0"/>
                </a:moveTo>
                <a:lnTo>
                  <a:pt x="686990" y="0"/>
                </a:lnTo>
                <a:lnTo>
                  <a:pt x="686990" y="666380"/>
                </a:lnTo>
                <a:lnTo>
                  <a:pt x="0" y="6663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2468942" y="5382675"/>
            <a:ext cx="6598971" cy="3168200"/>
            <a:chOff x="0" y="0"/>
            <a:chExt cx="1738000" cy="834423"/>
          </a:xfrm>
        </p:grpSpPr>
        <p:sp>
          <p:nvSpPr>
            <p:cNvPr name="Freeform 10" id="10"/>
            <p:cNvSpPr/>
            <p:nvPr/>
          </p:nvSpPr>
          <p:spPr>
            <a:xfrm flipH="false" flipV="false" rot="0">
              <a:off x="0" y="0"/>
              <a:ext cx="1738001" cy="834423"/>
            </a:xfrm>
            <a:custGeom>
              <a:avLst/>
              <a:gdLst/>
              <a:ahLst/>
              <a:cxnLst/>
              <a:rect r="r" b="b" t="t" l="l"/>
              <a:pathLst>
                <a:path h="834423" w="1738001">
                  <a:moveTo>
                    <a:pt x="0" y="0"/>
                  </a:moveTo>
                  <a:lnTo>
                    <a:pt x="1738001" y="0"/>
                  </a:lnTo>
                  <a:lnTo>
                    <a:pt x="1738001" y="834423"/>
                  </a:lnTo>
                  <a:lnTo>
                    <a:pt x="0" y="834423"/>
                  </a:lnTo>
                  <a:close/>
                </a:path>
              </a:pathLst>
            </a:custGeom>
            <a:solidFill>
              <a:srgbClr val="CC7C14"/>
            </a:solidFill>
          </p:spPr>
        </p:sp>
        <p:sp>
          <p:nvSpPr>
            <p:cNvPr name="TextBox 11" id="11"/>
            <p:cNvSpPr txBox="true"/>
            <p:nvPr/>
          </p:nvSpPr>
          <p:spPr>
            <a:xfrm>
              <a:off x="0" y="-57150"/>
              <a:ext cx="1738000" cy="89157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220088" y="5382675"/>
            <a:ext cx="6598971" cy="3168200"/>
            <a:chOff x="0" y="0"/>
            <a:chExt cx="1738000" cy="834423"/>
          </a:xfrm>
        </p:grpSpPr>
        <p:sp>
          <p:nvSpPr>
            <p:cNvPr name="Freeform 13" id="13"/>
            <p:cNvSpPr/>
            <p:nvPr/>
          </p:nvSpPr>
          <p:spPr>
            <a:xfrm flipH="false" flipV="false" rot="0">
              <a:off x="0" y="0"/>
              <a:ext cx="1738001" cy="834423"/>
            </a:xfrm>
            <a:custGeom>
              <a:avLst/>
              <a:gdLst/>
              <a:ahLst/>
              <a:cxnLst/>
              <a:rect r="r" b="b" t="t" l="l"/>
              <a:pathLst>
                <a:path h="834423" w="1738001">
                  <a:moveTo>
                    <a:pt x="0" y="0"/>
                  </a:moveTo>
                  <a:lnTo>
                    <a:pt x="1738001" y="0"/>
                  </a:lnTo>
                  <a:lnTo>
                    <a:pt x="1738001" y="834423"/>
                  </a:lnTo>
                  <a:lnTo>
                    <a:pt x="0" y="834423"/>
                  </a:lnTo>
                  <a:close/>
                </a:path>
              </a:pathLst>
            </a:custGeom>
            <a:solidFill>
              <a:srgbClr val="CC7C14"/>
            </a:solidFill>
          </p:spPr>
        </p:sp>
        <p:sp>
          <p:nvSpPr>
            <p:cNvPr name="TextBox 14" id="14"/>
            <p:cNvSpPr txBox="true"/>
            <p:nvPr/>
          </p:nvSpPr>
          <p:spPr>
            <a:xfrm>
              <a:off x="0" y="-57150"/>
              <a:ext cx="1738000" cy="89157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6732462">
            <a:off x="15558658" y="-785888"/>
            <a:ext cx="1929346" cy="3502114"/>
          </a:xfrm>
          <a:custGeom>
            <a:avLst/>
            <a:gdLst/>
            <a:ahLst/>
            <a:cxnLst/>
            <a:rect r="r" b="b" t="t" l="l"/>
            <a:pathLst>
              <a:path h="3502114" w="1929346">
                <a:moveTo>
                  <a:pt x="0" y="0"/>
                </a:moveTo>
                <a:lnTo>
                  <a:pt x="1929347" y="0"/>
                </a:lnTo>
                <a:lnTo>
                  <a:pt x="1929347" y="3502114"/>
                </a:lnTo>
                <a:lnTo>
                  <a:pt x="0" y="35021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028700" y="6814519"/>
            <a:ext cx="577784" cy="560450"/>
          </a:xfrm>
          <a:custGeom>
            <a:avLst/>
            <a:gdLst/>
            <a:ahLst/>
            <a:cxnLst/>
            <a:rect r="r" b="b" t="t" l="l"/>
            <a:pathLst>
              <a:path h="560450" w="577784">
                <a:moveTo>
                  <a:pt x="0" y="0"/>
                </a:moveTo>
                <a:lnTo>
                  <a:pt x="577784" y="0"/>
                </a:lnTo>
                <a:lnTo>
                  <a:pt x="577784" y="560450"/>
                </a:lnTo>
                <a:lnTo>
                  <a:pt x="0" y="5604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7" id="17"/>
          <p:cNvGrpSpPr/>
          <p:nvPr/>
        </p:nvGrpSpPr>
        <p:grpSpPr>
          <a:xfrm rot="1731815">
            <a:off x="15485893" y="3618233"/>
            <a:ext cx="666331" cy="66633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true" flipV="false" rot="0">
            <a:off x="-364543" y="1028700"/>
            <a:ext cx="3874924" cy="2416543"/>
          </a:xfrm>
          <a:custGeom>
            <a:avLst/>
            <a:gdLst/>
            <a:ahLst/>
            <a:cxnLst/>
            <a:rect r="r" b="b" t="t" l="l"/>
            <a:pathLst>
              <a:path h="2416543" w="3874924">
                <a:moveTo>
                  <a:pt x="3874924" y="0"/>
                </a:moveTo>
                <a:lnTo>
                  <a:pt x="0" y="0"/>
                </a:lnTo>
                <a:lnTo>
                  <a:pt x="0" y="2416543"/>
                </a:lnTo>
                <a:lnTo>
                  <a:pt x="3874924" y="2416543"/>
                </a:lnTo>
                <a:lnTo>
                  <a:pt x="3874924"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1" id="21"/>
          <p:cNvSpPr txBox="true"/>
          <p:nvPr/>
        </p:nvSpPr>
        <p:spPr>
          <a:xfrm rot="0">
            <a:off x="6079830" y="1156339"/>
            <a:ext cx="7298924" cy="1301742"/>
          </a:xfrm>
          <a:prstGeom prst="rect">
            <a:avLst/>
          </a:prstGeom>
        </p:spPr>
        <p:txBody>
          <a:bodyPr anchor="t" rtlCol="false" tIns="0" lIns="0" bIns="0" rIns="0">
            <a:spAutoFit/>
          </a:bodyPr>
          <a:lstStyle/>
          <a:p>
            <a:pPr>
              <a:lnSpc>
                <a:spcPts val="9999"/>
              </a:lnSpc>
            </a:pPr>
            <a:r>
              <a:rPr lang="en-US" sz="9999">
                <a:solidFill>
                  <a:srgbClr val="FFFFFF"/>
                </a:solidFill>
                <a:latin typeface="Margin"/>
              </a:rPr>
              <a:t>KELOMPOK 1</a:t>
            </a:r>
          </a:p>
        </p:txBody>
      </p:sp>
      <p:sp>
        <p:nvSpPr>
          <p:cNvPr name="TextBox 22" id="22"/>
          <p:cNvSpPr txBox="true"/>
          <p:nvPr/>
        </p:nvSpPr>
        <p:spPr>
          <a:xfrm rot="0">
            <a:off x="3799164" y="3859854"/>
            <a:ext cx="10689671" cy="811531"/>
          </a:xfrm>
          <a:prstGeom prst="rect">
            <a:avLst/>
          </a:prstGeom>
        </p:spPr>
        <p:txBody>
          <a:bodyPr anchor="t" rtlCol="false" tIns="0" lIns="0" bIns="0" rIns="0">
            <a:spAutoFit/>
          </a:bodyPr>
          <a:lstStyle/>
          <a:p>
            <a:pPr algn="ctr">
              <a:lnSpc>
                <a:spcPts val="6719"/>
              </a:lnSpc>
            </a:pPr>
            <a:r>
              <a:rPr lang="en-US" sz="4799">
                <a:solidFill>
                  <a:srgbClr val="231F20"/>
                </a:solidFill>
                <a:latin typeface="Margin"/>
              </a:rPr>
              <a:t>Nama Anggota Kelompok :</a:t>
            </a:r>
          </a:p>
        </p:txBody>
      </p:sp>
      <p:sp>
        <p:nvSpPr>
          <p:cNvPr name="TextBox 23" id="23"/>
          <p:cNvSpPr txBox="true"/>
          <p:nvPr/>
        </p:nvSpPr>
        <p:spPr>
          <a:xfrm rot="0">
            <a:off x="2902059" y="5990607"/>
            <a:ext cx="6165854" cy="1571625"/>
          </a:xfrm>
          <a:prstGeom prst="rect">
            <a:avLst/>
          </a:prstGeom>
        </p:spPr>
        <p:txBody>
          <a:bodyPr anchor="t" rtlCol="false" tIns="0" lIns="0" bIns="0" rIns="0">
            <a:spAutoFit/>
          </a:bodyPr>
          <a:lstStyle/>
          <a:p>
            <a:pPr>
              <a:lnSpc>
                <a:spcPts val="4199"/>
              </a:lnSpc>
            </a:pPr>
            <a:r>
              <a:rPr lang="en-US" sz="2999">
                <a:solidFill>
                  <a:srgbClr val="3A2114"/>
                </a:solidFill>
                <a:latin typeface="Poppins Bold"/>
              </a:rPr>
              <a:t>Nur Anisa (2116041077)</a:t>
            </a:r>
          </a:p>
          <a:p>
            <a:pPr>
              <a:lnSpc>
                <a:spcPts val="4199"/>
              </a:lnSpc>
            </a:pPr>
            <a:r>
              <a:rPr lang="en-US" sz="2999">
                <a:solidFill>
                  <a:srgbClr val="3A2114"/>
                </a:solidFill>
                <a:latin typeface="Poppins Bold"/>
              </a:rPr>
              <a:t>Nova Eliza (2116041023)</a:t>
            </a:r>
          </a:p>
          <a:p>
            <a:pPr>
              <a:lnSpc>
                <a:spcPts val="4199"/>
              </a:lnSpc>
            </a:pPr>
            <a:r>
              <a:rPr lang="en-US" sz="2999">
                <a:solidFill>
                  <a:srgbClr val="3A2114"/>
                </a:solidFill>
                <a:latin typeface="Poppins Bold"/>
              </a:rPr>
              <a:t>Cintia Maharani (2116041071)</a:t>
            </a:r>
          </a:p>
        </p:txBody>
      </p:sp>
      <p:sp>
        <p:nvSpPr>
          <p:cNvPr name="TextBox 24" id="24"/>
          <p:cNvSpPr txBox="true"/>
          <p:nvPr/>
        </p:nvSpPr>
        <p:spPr>
          <a:xfrm rot="0">
            <a:off x="9440400" y="5821197"/>
            <a:ext cx="7241116" cy="1571625"/>
          </a:xfrm>
          <a:prstGeom prst="rect">
            <a:avLst/>
          </a:prstGeom>
        </p:spPr>
        <p:txBody>
          <a:bodyPr anchor="t" rtlCol="false" tIns="0" lIns="0" bIns="0" rIns="0">
            <a:spAutoFit/>
          </a:bodyPr>
          <a:lstStyle/>
          <a:p>
            <a:pPr>
              <a:lnSpc>
                <a:spcPts val="4199"/>
              </a:lnSpc>
            </a:pPr>
            <a:r>
              <a:rPr lang="en-US" sz="2999">
                <a:solidFill>
                  <a:srgbClr val="3A2114"/>
                </a:solidFill>
                <a:latin typeface="Poppins Bold"/>
              </a:rPr>
              <a:t>Syaza Chairunnisa (2116041025)</a:t>
            </a:r>
          </a:p>
          <a:p>
            <a:pPr>
              <a:lnSpc>
                <a:spcPts val="4199"/>
              </a:lnSpc>
            </a:pPr>
            <a:r>
              <a:rPr lang="en-US" sz="2999">
                <a:solidFill>
                  <a:srgbClr val="3A2114"/>
                </a:solidFill>
                <a:latin typeface="Poppins Bold"/>
              </a:rPr>
              <a:t>M Naufal Alfarisi (2116041069)</a:t>
            </a:r>
          </a:p>
          <a:p>
            <a:pPr>
              <a:lnSpc>
                <a:spcPts val="4199"/>
              </a:lnSpc>
            </a:pPr>
            <a:r>
              <a:rPr lang="en-US" sz="2999">
                <a:solidFill>
                  <a:srgbClr val="3A2114"/>
                </a:solidFill>
                <a:latin typeface="Poppins Bold"/>
              </a:rPr>
              <a:t>Dwi Julian Husen (2116041068)</a:t>
            </a:r>
          </a:p>
        </p:txBody>
      </p:sp>
      <p:grpSp>
        <p:nvGrpSpPr>
          <p:cNvPr name="Group 25" id="25"/>
          <p:cNvGrpSpPr/>
          <p:nvPr/>
        </p:nvGrpSpPr>
        <p:grpSpPr>
          <a:xfrm rot="0">
            <a:off x="3510381" y="1066505"/>
            <a:ext cx="631167" cy="63116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6681516" y="8962325"/>
            <a:ext cx="577784" cy="560450"/>
          </a:xfrm>
          <a:custGeom>
            <a:avLst/>
            <a:gdLst/>
            <a:ahLst/>
            <a:cxnLst/>
            <a:rect r="r" b="b" t="t" l="l"/>
            <a:pathLst>
              <a:path h="560450" w="577784">
                <a:moveTo>
                  <a:pt x="0" y="0"/>
                </a:moveTo>
                <a:lnTo>
                  <a:pt x="577784" y="0"/>
                </a:lnTo>
                <a:lnTo>
                  <a:pt x="577784" y="560450"/>
                </a:lnTo>
                <a:lnTo>
                  <a:pt x="0" y="5604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6014359">
            <a:off x="-6025578" y="-1669426"/>
            <a:ext cx="22032693" cy="14409008"/>
            <a:chOff x="0" y="0"/>
            <a:chExt cx="29376924" cy="19212011"/>
          </a:xfrm>
        </p:grpSpPr>
        <p:sp>
          <p:nvSpPr>
            <p:cNvPr name="Freeform 10" id="10"/>
            <p:cNvSpPr/>
            <p:nvPr/>
          </p:nvSpPr>
          <p:spPr>
            <a:xfrm flipH="false" flipV="false" rot="-655799">
              <a:off x="599931" y="4044620"/>
              <a:ext cx="14306002" cy="7696765"/>
            </a:xfrm>
            <a:custGeom>
              <a:avLst/>
              <a:gdLst/>
              <a:ahLst/>
              <a:cxnLst/>
              <a:rect r="r" b="b" t="t" l="l"/>
              <a:pathLst>
                <a:path h="7696765" w="14306002">
                  <a:moveTo>
                    <a:pt x="0" y="0"/>
                  </a:moveTo>
                  <a:lnTo>
                    <a:pt x="14306002" y="0"/>
                  </a:lnTo>
                  <a:lnTo>
                    <a:pt x="14306002" y="7696764"/>
                  </a:lnTo>
                  <a:lnTo>
                    <a:pt x="0" y="7696764"/>
                  </a:lnTo>
                  <a:lnTo>
                    <a:pt x="0" y="0"/>
                  </a:lnTo>
                  <a:close/>
                </a:path>
              </a:pathLst>
            </a:custGeom>
            <a:blipFill>
              <a:blip r:embed="rId4"/>
              <a:stretch>
                <a:fillRect l="-4467" t="0" r="0" b="0"/>
              </a:stretch>
            </a:blipFill>
          </p:spPr>
        </p:sp>
        <p:sp>
          <p:nvSpPr>
            <p:cNvPr name="Freeform 11" id="11"/>
            <p:cNvSpPr/>
            <p:nvPr/>
          </p:nvSpPr>
          <p:spPr>
            <a:xfrm flipH="false" flipV="false" rot="-655799">
              <a:off x="14470991" y="1286465"/>
              <a:ext cx="14306002" cy="7696765"/>
            </a:xfrm>
            <a:custGeom>
              <a:avLst/>
              <a:gdLst/>
              <a:ahLst/>
              <a:cxnLst/>
              <a:rect r="r" b="b" t="t" l="l"/>
              <a:pathLst>
                <a:path h="7696765" w="14306002">
                  <a:moveTo>
                    <a:pt x="0" y="0"/>
                  </a:moveTo>
                  <a:lnTo>
                    <a:pt x="14306002" y="0"/>
                  </a:lnTo>
                  <a:lnTo>
                    <a:pt x="14306002" y="7696765"/>
                  </a:lnTo>
                  <a:lnTo>
                    <a:pt x="0" y="7696765"/>
                  </a:lnTo>
                  <a:lnTo>
                    <a:pt x="0" y="0"/>
                  </a:lnTo>
                  <a:close/>
                </a:path>
              </a:pathLst>
            </a:custGeom>
            <a:blipFill>
              <a:blip r:embed="rId4"/>
              <a:stretch>
                <a:fillRect l="-4467" t="0" r="0" b="0"/>
              </a:stretch>
            </a:blipFill>
          </p:spPr>
        </p:sp>
        <p:grpSp>
          <p:nvGrpSpPr>
            <p:cNvPr name="Group 12" id="12"/>
            <p:cNvGrpSpPr/>
            <p:nvPr/>
          </p:nvGrpSpPr>
          <p:grpSpPr>
            <a:xfrm rot="-6014359">
              <a:off x="8529267" y="4491198"/>
              <a:ext cx="11900472" cy="15054579"/>
              <a:chOff x="0" y="0"/>
              <a:chExt cx="2350711" cy="2973744"/>
            </a:xfrm>
          </p:grpSpPr>
          <p:sp>
            <p:nvSpPr>
              <p:cNvPr name="Freeform 13" id="13"/>
              <p:cNvSpPr/>
              <p:nvPr/>
            </p:nvSpPr>
            <p:spPr>
              <a:xfrm flipH="false" flipV="false" rot="0">
                <a:off x="0" y="0"/>
                <a:ext cx="2350711" cy="2973744"/>
              </a:xfrm>
              <a:custGeom>
                <a:avLst/>
                <a:gdLst/>
                <a:ahLst/>
                <a:cxnLst/>
                <a:rect r="r" b="b" t="t" l="l"/>
                <a:pathLst>
                  <a:path h="2973744" w="2350711">
                    <a:moveTo>
                      <a:pt x="0" y="0"/>
                    </a:moveTo>
                    <a:lnTo>
                      <a:pt x="2350711" y="0"/>
                    </a:lnTo>
                    <a:lnTo>
                      <a:pt x="2350711" y="2973744"/>
                    </a:lnTo>
                    <a:lnTo>
                      <a:pt x="0" y="2973744"/>
                    </a:lnTo>
                    <a:close/>
                  </a:path>
                </a:pathLst>
              </a:custGeom>
              <a:solidFill>
                <a:srgbClr val="FAFAFA"/>
              </a:solidFill>
            </p:spPr>
          </p:sp>
          <p:sp>
            <p:nvSpPr>
              <p:cNvPr name="TextBox 14" id="14"/>
              <p:cNvSpPr txBox="true"/>
              <p:nvPr/>
            </p:nvSpPr>
            <p:spPr>
              <a:xfrm>
                <a:off x="0" y="-57150"/>
                <a:ext cx="2350711" cy="3030894"/>
              </a:xfrm>
              <a:prstGeom prst="rect">
                <a:avLst/>
              </a:prstGeom>
            </p:spPr>
            <p:txBody>
              <a:bodyPr anchor="ctr" rtlCol="false" tIns="50800" lIns="50800" bIns="50800" rIns="50800"/>
              <a:lstStyle/>
              <a:p>
                <a:pPr algn="ctr">
                  <a:lnSpc>
                    <a:spcPts val="2659"/>
                  </a:lnSpc>
                </a:pPr>
              </a:p>
            </p:txBody>
          </p:sp>
        </p:grpSp>
      </p:grpSp>
      <p:sp>
        <p:nvSpPr>
          <p:cNvPr name="Freeform 15" id="15"/>
          <p:cNvSpPr/>
          <p:nvPr/>
        </p:nvSpPr>
        <p:spPr>
          <a:xfrm flipH="false" flipV="false" rot="0">
            <a:off x="11070510" y="3930837"/>
            <a:ext cx="6397608" cy="5327463"/>
          </a:xfrm>
          <a:custGeom>
            <a:avLst/>
            <a:gdLst/>
            <a:ahLst/>
            <a:cxnLst/>
            <a:rect r="r" b="b" t="t" l="l"/>
            <a:pathLst>
              <a:path h="5327463" w="6397608">
                <a:moveTo>
                  <a:pt x="0" y="0"/>
                </a:moveTo>
                <a:lnTo>
                  <a:pt x="6397609" y="0"/>
                </a:lnTo>
                <a:lnTo>
                  <a:pt x="6397609" y="5327463"/>
                </a:lnTo>
                <a:lnTo>
                  <a:pt x="0" y="53274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16101182" y="7586517"/>
            <a:ext cx="631167" cy="63116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8800505" y="9318750"/>
            <a:ext cx="686990" cy="666380"/>
          </a:xfrm>
          <a:custGeom>
            <a:avLst/>
            <a:gdLst/>
            <a:ahLst/>
            <a:cxnLst/>
            <a:rect r="r" b="b" t="t" l="l"/>
            <a:pathLst>
              <a:path h="666380" w="686990">
                <a:moveTo>
                  <a:pt x="0" y="0"/>
                </a:moveTo>
                <a:lnTo>
                  <a:pt x="686990" y="0"/>
                </a:lnTo>
                <a:lnTo>
                  <a:pt x="686990" y="666380"/>
                </a:lnTo>
                <a:lnTo>
                  <a:pt x="0" y="6663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370793">
            <a:off x="15220152" y="1253026"/>
            <a:ext cx="1586857" cy="2058423"/>
          </a:xfrm>
          <a:custGeom>
            <a:avLst/>
            <a:gdLst/>
            <a:ahLst/>
            <a:cxnLst/>
            <a:rect r="r" b="b" t="t" l="l"/>
            <a:pathLst>
              <a:path h="2058423" w="1586857">
                <a:moveTo>
                  <a:pt x="0" y="0"/>
                </a:moveTo>
                <a:lnTo>
                  <a:pt x="1586857" y="0"/>
                </a:lnTo>
                <a:lnTo>
                  <a:pt x="1586857" y="2058423"/>
                </a:lnTo>
                <a:lnTo>
                  <a:pt x="0" y="205842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740687">
            <a:off x="11052317" y="1896017"/>
            <a:ext cx="2081407" cy="2699939"/>
          </a:xfrm>
          <a:custGeom>
            <a:avLst/>
            <a:gdLst/>
            <a:ahLst/>
            <a:cxnLst/>
            <a:rect r="r" b="b" t="t" l="l"/>
            <a:pathLst>
              <a:path h="2699939" w="2081407">
                <a:moveTo>
                  <a:pt x="0" y="0"/>
                </a:moveTo>
                <a:lnTo>
                  <a:pt x="2081407" y="0"/>
                </a:lnTo>
                <a:lnTo>
                  <a:pt x="2081407" y="2699939"/>
                </a:lnTo>
                <a:lnTo>
                  <a:pt x="0" y="26999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2" id="22"/>
          <p:cNvSpPr/>
          <p:nvPr/>
        </p:nvSpPr>
        <p:spPr>
          <a:xfrm flipH="false" flipV="false" rot="0">
            <a:off x="13912628" y="1615858"/>
            <a:ext cx="686990" cy="666380"/>
          </a:xfrm>
          <a:custGeom>
            <a:avLst/>
            <a:gdLst/>
            <a:ahLst/>
            <a:cxnLst/>
            <a:rect r="r" b="b" t="t" l="l"/>
            <a:pathLst>
              <a:path h="666380" w="686990">
                <a:moveTo>
                  <a:pt x="0" y="0"/>
                </a:moveTo>
                <a:lnTo>
                  <a:pt x="686989" y="0"/>
                </a:lnTo>
                <a:lnTo>
                  <a:pt x="686989" y="666380"/>
                </a:lnTo>
                <a:lnTo>
                  <a:pt x="0" y="6663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3" id="23"/>
          <p:cNvSpPr txBox="true"/>
          <p:nvPr/>
        </p:nvSpPr>
        <p:spPr>
          <a:xfrm rot="0">
            <a:off x="242629" y="657022"/>
            <a:ext cx="11011579" cy="1048390"/>
          </a:xfrm>
          <a:prstGeom prst="rect">
            <a:avLst/>
          </a:prstGeom>
        </p:spPr>
        <p:txBody>
          <a:bodyPr anchor="t" rtlCol="false" tIns="0" lIns="0" bIns="0" rIns="0">
            <a:spAutoFit/>
          </a:bodyPr>
          <a:lstStyle/>
          <a:p>
            <a:pPr>
              <a:lnSpc>
                <a:spcPts val="7900"/>
              </a:lnSpc>
            </a:pPr>
            <a:r>
              <a:rPr lang="en-US" sz="7900">
                <a:solidFill>
                  <a:srgbClr val="3A2114"/>
                </a:solidFill>
                <a:latin typeface="Margin"/>
              </a:rPr>
              <a:t>KONSEP PEMBANGUNAN</a:t>
            </a:r>
          </a:p>
        </p:txBody>
      </p:sp>
      <p:sp>
        <p:nvSpPr>
          <p:cNvPr name="TextBox 24" id="24"/>
          <p:cNvSpPr txBox="true"/>
          <p:nvPr/>
        </p:nvSpPr>
        <p:spPr>
          <a:xfrm rot="0">
            <a:off x="448626" y="1619009"/>
            <a:ext cx="8562619" cy="8543925"/>
          </a:xfrm>
          <a:prstGeom prst="rect">
            <a:avLst/>
          </a:prstGeom>
        </p:spPr>
        <p:txBody>
          <a:bodyPr anchor="t" rtlCol="false" tIns="0" lIns="0" bIns="0" rIns="0">
            <a:spAutoFit/>
          </a:bodyPr>
          <a:lstStyle/>
          <a:p>
            <a:pPr algn="just">
              <a:lnSpc>
                <a:spcPts val="4200"/>
              </a:lnSpc>
            </a:pPr>
            <a:r>
              <a:rPr lang="en-US" sz="3000">
                <a:solidFill>
                  <a:srgbClr val="231F20"/>
                </a:solidFill>
                <a:latin typeface="Poppins Bold"/>
              </a:rPr>
              <a:t>Pada mulanya pembangunan diartikan secara ekonomi, namun pembangunan tidak hanya dimaknai secara ekonomi saja, namun juga merupakan suatu konsep yang dinamis dan multimodal yang mencakup seluruh aspek kehidupan manusia (ekonomi, politik, sosial, dan lain-lain). konsep dimensi Pembangunan (Kebudayaan) karena proses yang sistematis pada akhirnya membuahkan hasil. Dalam hal ini pemerintah memainkan peran kunci dalam proses pembangunan . Peran pemerintah meliputi stabilisator, fasilitator, modernisator, pionir, dan orientasi kerja (Siagian, 2001).</a:t>
            </a:r>
          </a:p>
          <a:p>
            <a:pPr algn="just">
              <a:lnSpc>
                <a:spcPts val="4200"/>
              </a:lnSpc>
            </a:pPr>
          </a:p>
        </p:txBody>
      </p:sp>
      <p:grpSp>
        <p:nvGrpSpPr>
          <p:cNvPr name="Group 25" id="25"/>
          <p:cNvGrpSpPr/>
          <p:nvPr/>
        </p:nvGrpSpPr>
        <p:grpSpPr>
          <a:xfrm rot="1731815">
            <a:off x="9615920" y="1590817"/>
            <a:ext cx="716462" cy="716462"/>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0">
            <a:off x="-2056837" y="3591480"/>
            <a:ext cx="21353554" cy="7964227"/>
            <a:chOff x="0" y="0"/>
            <a:chExt cx="28471406" cy="10618969"/>
          </a:xfrm>
        </p:grpSpPr>
        <p:sp>
          <p:nvSpPr>
            <p:cNvPr name="Freeform 10" id="10"/>
            <p:cNvSpPr/>
            <p:nvPr/>
          </p:nvSpPr>
          <p:spPr>
            <a:xfrm flipH="false" flipV="false" rot="10224">
              <a:off x="11415" y="57231"/>
              <a:ext cx="14306002" cy="7696765"/>
            </a:xfrm>
            <a:custGeom>
              <a:avLst/>
              <a:gdLst/>
              <a:ahLst/>
              <a:cxnLst/>
              <a:rect r="r" b="b" t="t" l="l"/>
              <a:pathLst>
                <a:path h="7696765" w="14306002">
                  <a:moveTo>
                    <a:pt x="0" y="0"/>
                  </a:moveTo>
                  <a:lnTo>
                    <a:pt x="14306001" y="0"/>
                  </a:lnTo>
                  <a:lnTo>
                    <a:pt x="14306001" y="7696765"/>
                  </a:lnTo>
                  <a:lnTo>
                    <a:pt x="0" y="7696765"/>
                  </a:lnTo>
                  <a:lnTo>
                    <a:pt x="0" y="0"/>
                  </a:lnTo>
                  <a:close/>
                </a:path>
              </a:pathLst>
            </a:custGeom>
            <a:blipFill>
              <a:blip r:embed="rId4"/>
              <a:stretch>
                <a:fillRect l="-4467" t="0" r="0" b="0"/>
              </a:stretch>
            </a:blipFill>
          </p:spPr>
        </p:sp>
        <p:sp>
          <p:nvSpPr>
            <p:cNvPr name="Freeform 11" id="11"/>
            <p:cNvSpPr/>
            <p:nvPr/>
          </p:nvSpPr>
          <p:spPr>
            <a:xfrm flipH="false" flipV="false" rot="10224">
              <a:off x="14153989" y="21258"/>
              <a:ext cx="14306002" cy="7696765"/>
            </a:xfrm>
            <a:custGeom>
              <a:avLst/>
              <a:gdLst/>
              <a:ahLst/>
              <a:cxnLst/>
              <a:rect r="r" b="b" t="t" l="l"/>
              <a:pathLst>
                <a:path h="7696765" w="14306002">
                  <a:moveTo>
                    <a:pt x="0" y="0"/>
                  </a:moveTo>
                  <a:lnTo>
                    <a:pt x="14306002" y="0"/>
                  </a:lnTo>
                  <a:lnTo>
                    <a:pt x="14306002" y="7696765"/>
                  </a:lnTo>
                  <a:lnTo>
                    <a:pt x="0" y="7696765"/>
                  </a:lnTo>
                  <a:lnTo>
                    <a:pt x="0" y="0"/>
                  </a:lnTo>
                  <a:close/>
                </a:path>
              </a:pathLst>
            </a:custGeom>
            <a:blipFill>
              <a:blip r:embed="rId4"/>
              <a:stretch>
                <a:fillRect l="-4467" t="0" r="0" b="0"/>
              </a:stretch>
            </a:blipFill>
          </p:spPr>
        </p:sp>
        <p:grpSp>
          <p:nvGrpSpPr>
            <p:cNvPr name="Group 12" id="12"/>
            <p:cNvGrpSpPr/>
            <p:nvPr/>
          </p:nvGrpSpPr>
          <p:grpSpPr>
            <a:xfrm rot="-5348334">
              <a:off x="11752117" y="-5803140"/>
              <a:ext cx="7095277" cy="25368500"/>
              <a:chOff x="0" y="0"/>
              <a:chExt cx="1401536" cy="5011062"/>
            </a:xfrm>
          </p:grpSpPr>
          <p:sp>
            <p:nvSpPr>
              <p:cNvPr name="Freeform 13" id="13"/>
              <p:cNvSpPr/>
              <p:nvPr/>
            </p:nvSpPr>
            <p:spPr>
              <a:xfrm flipH="false" flipV="false" rot="0">
                <a:off x="0" y="0"/>
                <a:ext cx="1401536" cy="5011062"/>
              </a:xfrm>
              <a:custGeom>
                <a:avLst/>
                <a:gdLst/>
                <a:ahLst/>
                <a:cxnLst/>
                <a:rect r="r" b="b" t="t" l="l"/>
                <a:pathLst>
                  <a:path h="5011062" w="1401536">
                    <a:moveTo>
                      <a:pt x="0" y="0"/>
                    </a:moveTo>
                    <a:lnTo>
                      <a:pt x="1401536" y="0"/>
                    </a:lnTo>
                    <a:lnTo>
                      <a:pt x="1401536" y="5011062"/>
                    </a:lnTo>
                    <a:lnTo>
                      <a:pt x="0" y="5011062"/>
                    </a:lnTo>
                    <a:close/>
                  </a:path>
                </a:pathLst>
              </a:custGeom>
              <a:solidFill>
                <a:srgbClr val="FAFAFA"/>
              </a:solidFill>
            </p:spPr>
          </p:sp>
          <p:sp>
            <p:nvSpPr>
              <p:cNvPr name="TextBox 14" id="14"/>
              <p:cNvSpPr txBox="true"/>
              <p:nvPr/>
            </p:nvSpPr>
            <p:spPr>
              <a:xfrm>
                <a:off x="0" y="-57150"/>
                <a:ext cx="1401536" cy="5068212"/>
              </a:xfrm>
              <a:prstGeom prst="rect">
                <a:avLst/>
              </a:prstGeom>
            </p:spPr>
            <p:txBody>
              <a:bodyPr anchor="ctr" rtlCol="false" tIns="50800" lIns="50800" bIns="50800" rIns="50800"/>
              <a:lstStyle/>
              <a:p>
                <a:pPr algn="ctr">
                  <a:lnSpc>
                    <a:spcPts val="2659"/>
                  </a:lnSpc>
                </a:pPr>
              </a:p>
            </p:txBody>
          </p:sp>
        </p:grpSp>
      </p:grpSp>
      <p:sp>
        <p:nvSpPr>
          <p:cNvPr name="Freeform 15" id="15"/>
          <p:cNvSpPr/>
          <p:nvPr/>
        </p:nvSpPr>
        <p:spPr>
          <a:xfrm flipH="false" flipV="false" rot="0">
            <a:off x="15097464" y="6907213"/>
            <a:ext cx="686990" cy="666380"/>
          </a:xfrm>
          <a:custGeom>
            <a:avLst/>
            <a:gdLst/>
            <a:ahLst/>
            <a:cxnLst/>
            <a:rect r="r" b="b" t="t" l="l"/>
            <a:pathLst>
              <a:path h="666380" w="686990">
                <a:moveTo>
                  <a:pt x="0" y="0"/>
                </a:moveTo>
                <a:lnTo>
                  <a:pt x="686990" y="0"/>
                </a:lnTo>
                <a:lnTo>
                  <a:pt x="686990" y="666380"/>
                </a:lnTo>
                <a:lnTo>
                  <a:pt x="0" y="666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2945197" y="1724659"/>
            <a:ext cx="12839257" cy="2193925"/>
          </a:xfrm>
          <a:prstGeom prst="rect">
            <a:avLst/>
          </a:prstGeom>
        </p:spPr>
        <p:txBody>
          <a:bodyPr anchor="t" rtlCol="false" tIns="0" lIns="0" bIns="0" rIns="0">
            <a:spAutoFit/>
          </a:bodyPr>
          <a:lstStyle/>
          <a:p>
            <a:pPr algn="just">
              <a:lnSpc>
                <a:spcPts val="3499"/>
              </a:lnSpc>
            </a:pPr>
            <a:r>
              <a:rPr lang="en-US" sz="2499">
                <a:solidFill>
                  <a:srgbClr val="FFFFFF"/>
                </a:solidFill>
                <a:latin typeface="Poppins Bold"/>
              </a:rPr>
              <a:t>Secara umum pengertian pembangunan dapat dijelaskan sebagai suatu proses perencanaan (perencanaan sosial) yang dilakukan oleh birokrat perencanaan pembangunan untuk melakukan perubahan, suatu proses untuk meningkatkan kesejahteraan masyarakat.</a:t>
            </a:r>
          </a:p>
          <a:p>
            <a:pPr algn="just">
              <a:lnSpc>
                <a:spcPts val="3499"/>
              </a:lnSpc>
            </a:pPr>
          </a:p>
        </p:txBody>
      </p:sp>
      <p:grpSp>
        <p:nvGrpSpPr>
          <p:cNvPr name="Group 17" id="17"/>
          <p:cNvGrpSpPr/>
          <p:nvPr/>
        </p:nvGrpSpPr>
        <p:grpSpPr>
          <a:xfrm rot="0">
            <a:off x="2026957" y="1994269"/>
            <a:ext cx="631167" cy="63116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3190536" y="796926"/>
            <a:ext cx="11906928" cy="901698"/>
          </a:xfrm>
          <a:prstGeom prst="rect">
            <a:avLst/>
          </a:prstGeom>
        </p:spPr>
        <p:txBody>
          <a:bodyPr anchor="t" rtlCol="false" tIns="0" lIns="0" bIns="0" rIns="0">
            <a:spAutoFit/>
          </a:bodyPr>
          <a:lstStyle/>
          <a:p>
            <a:pPr algn="ctr">
              <a:lnSpc>
                <a:spcPts val="6159"/>
              </a:lnSpc>
            </a:pPr>
            <a:r>
              <a:rPr lang="en-US" sz="8799">
                <a:solidFill>
                  <a:srgbClr val="FFFFFF"/>
                </a:solidFill>
                <a:latin typeface="Margin"/>
              </a:rPr>
              <a:t>DEFINISI PEMBANGUNAN</a:t>
            </a:r>
          </a:p>
        </p:txBody>
      </p:sp>
      <p:sp>
        <p:nvSpPr>
          <p:cNvPr name="Freeform 21" id="21"/>
          <p:cNvSpPr/>
          <p:nvPr/>
        </p:nvSpPr>
        <p:spPr>
          <a:xfrm flipH="false" flipV="false" rot="1361203">
            <a:off x="15983134" y="1090119"/>
            <a:ext cx="4539025" cy="3722001"/>
          </a:xfrm>
          <a:custGeom>
            <a:avLst/>
            <a:gdLst/>
            <a:ahLst/>
            <a:cxnLst/>
            <a:rect r="r" b="b" t="t" l="l"/>
            <a:pathLst>
              <a:path h="3722001" w="4539025">
                <a:moveTo>
                  <a:pt x="0" y="0"/>
                </a:moveTo>
                <a:lnTo>
                  <a:pt x="4539025" y="0"/>
                </a:lnTo>
                <a:lnTo>
                  <a:pt x="4539025" y="3722000"/>
                </a:lnTo>
                <a:lnTo>
                  <a:pt x="0" y="37220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567141">
            <a:off x="-912994" y="2456892"/>
            <a:ext cx="3247278" cy="4212271"/>
          </a:xfrm>
          <a:custGeom>
            <a:avLst/>
            <a:gdLst/>
            <a:ahLst/>
            <a:cxnLst/>
            <a:rect r="r" b="b" t="t" l="l"/>
            <a:pathLst>
              <a:path h="4212271" w="3247278">
                <a:moveTo>
                  <a:pt x="0" y="0"/>
                </a:moveTo>
                <a:lnTo>
                  <a:pt x="3247278" y="0"/>
                </a:lnTo>
                <a:lnTo>
                  <a:pt x="3247278" y="4212271"/>
                </a:lnTo>
                <a:lnTo>
                  <a:pt x="0" y="42122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3" id="23"/>
          <p:cNvSpPr txBox="true"/>
          <p:nvPr/>
        </p:nvSpPr>
        <p:spPr>
          <a:xfrm rot="0">
            <a:off x="2342540" y="3812038"/>
            <a:ext cx="15717193" cy="6799580"/>
          </a:xfrm>
          <a:prstGeom prst="rect">
            <a:avLst/>
          </a:prstGeom>
        </p:spPr>
        <p:txBody>
          <a:bodyPr anchor="t" rtlCol="false" tIns="0" lIns="0" bIns="0" rIns="0">
            <a:spAutoFit/>
          </a:bodyPr>
          <a:lstStyle/>
          <a:p>
            <a:pPr algn="just">
              <a:lnSpc>
                <a:spcPts val="3220"/>
              </a:lnSpc>
            </a:pPr>
            <a:r>
              <a:rPr lang="en-US" sz="2300">
                <a:solidFill>
                  <a:srgbClr val="3A2114"/>
                </a:solidFill>
                <a:latin typeface="Poppins Bold"/>
              </a:rPr>
              <a:t>Siagian (1994) </a:t>
            </a:r>
          </a:p>
          <a:p>
            <a:pPr algn="just">
              <a:lnSpc>
                <a:spcPts val="3220"/>
              </a:lnSpc>
            </a:pPr>
            <a:r>
              <a:rPr lang="en-US" sz="2300">
                <a:solidFill>
                  <a:srgbClr val="3A2114"/>
                </a:solidFill>
                <a:latin typeface="Poppins Bold"/>
              </a:rPr>
              <a:t>Suatu inisiatif atau serangkaian inisiatif pertumbuhan dan perubahan secara sadar yang direncanakan dan dilaksanakan oleh bangsa, negara bagian, dan pemerintah menuju modernisasi dalam kerangka pembangunan bangsa (nation-building).</a:t>
            </a:r>
          </a:p>
          <a:p>
            <a:pPr algn="just">
              <a:lnSpc>
                <a:spcPts val="3220"/>
              </a:lnSpc>
            </a:pPr>
          </a:p>
          <a:p>
            <a:pPr algn="just">
              <a:lnSpc>
                <a:spcPts val="3220"/>
              </a:lnSpc>
            </a:pPr>
            <a:r>
              <a:rPr lang="en-US" sz="2300">
                <a:solidFill>
                  <a:srgbClr val="3A2114"/>
                </a:solidFill>
                <a:latin typeface="Poppins Bold"/>
              </a:rPr>
              <a:t>Easton (1985) </a:t>
            </a:r>
          </a:p>
          <a:p>
            <a:pPr algn="just">
              <a:lnSpc>
                <a:spcPts val="3220"/>
              </a:lnSpc>
            </a:pPr>
            <a:r>
              <a:rPr lang="en-US" sz="2300">
                <a:solidFill>
                  <a:srgbClr val="3A2114"/>
                </a:solidFill>
                <a:latin typeface="Poppins Bold"/>
              </a:rPr>
              <a:t>Upaya untuk meningkatkan taraf hidup serta merealisasikan potensi yang ada secara sistematis. Proses sistematik paling tidak terdiri dari 3 unsur. Pertama, adanya input, yaitu bahan masukan konservasi. Kedua, adanya proses konservasi, yaitu wahana untuk mengolah bahan masukan. Ketiga, adanya output, yaitu sebagai hasil dari proses konservasi yang dilaksanakan.</a:t>
            </a:r>
          </a:p>
          <a:p>
            <a:pPr algn="just">
              <a:lnSpc>
                <a:spcPts val="3220"/>
              </a:lnSpc>
            </a:pPr>
          </a:p>
          <a:p>
            <a:pPr algn="just">
              <a:lnSpc>
                <a:spcPts val="3220"/>
              </a:lnSpc>
            </a:pPr>
            <a:r>
              <a:rPr lang="en-US" sz="2300">
                <a:solidFill>
                  <a:srgbClr val="3A2114"/>
                </a:solidFill>
                <a:latin typeface="Poppins Bold"/>
              </a:rPr>
              <a:t>Bintoro Tjokroamidjojo</a:t>
            </a:r>
          </a:p>
          <a:p>
            <a:pPr algn="just">
              <a:lnSpc>
                <a:spcPts val="3220"/>
              </a:lnSpc>
            </a:pPr>
            <a:r>
              <a:rPr lang="en-US" sz="2300">
                <a:solidFill>
                  <a:srgbClr val="3A2114"/>
                </a:solidFill>
                <a:latin typeface="Poppins Bold"/>
              </a:rPr>
              <a:t>Pembangunan merupakan suatu proses transformasi sosial yang terencana, meliputi kesejahteraan ekonomi, modernisasi, pembangunan bangsa, berwawasan lingkungan, bahkan peningkatan kualitas manusia untuk meningkatkan kualitas hidup, mencakup berbagai aspek yang mengupayakan kemajuan.</a:t>
            </a:r>
          </a:p>
          <a:p>
            <a:pPr algn="just">
              <a:lnSpc>
                <a:spcPts val="322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611012">
            <a:off x="5866115" y="-2451426"/>
            <a:ext cx="17940477" cy="16967826"/>
            <a:chOff x="0" y="0"/>
            <a:chExt cx="23920636" cy="22623768"/>
          </a:xfrm>
        </p:grpSpPr>
        <p:sp>
          <p:nvSpPr>
            <p:cNvPr name="Freeform 3" id="3"/>
            <p:cNvSpPr/>
            <p:nvPr/>
          </p:nvSpPr>
          <p:spPr>
            <a:xfrm flipH="false" flipV="false" rot="-4564470">
              <a:off x="-90897" y="12958514"/>
              <a:ext cx="10077626" cy="7696765"/>
            </a:xfrm>
            <a:custGeom>
              <a:avLst/>
              <a:gdLst/>
              <a:ahLst/>
              <a:cxnLst/>
              <a:rect r="r" b="b" t="t" l="l"/>
              <a:pathLst>
                <a:path h="7696765" w="10077626">
                  <a:moveTo>
                    <a:pt x="0" y="0"/>
                  </a:moveTo>
                  <a:lnTo>
                    <a:pt x="10077626" y="0"/>
                  </a:lnTo>
                  <a:lnTo>
                    <a:pt x="10077626" y="7696765"/>
                  </a:lnTo>
                  <a:lnTo>
                    <a:pt x="0" y="7696765"/>
                  </a:lnTo>
                  <a:lnTo>
                    <a:pt x="0" y="0"/>
                  </a:lnTo>
                  <a:close/>
                </a:path>
              </a:pathLst>
            </a:custGeom>
            <a:blipFill>
              <a:blip r:embed="rId2"/>
              <a:stretch>
                <a:fillRect l="-48300" t="0" r="0" b="0"/>
              </a:stretch>
            </a:blipFill>
          </p:spPr>
        </p:sp>
        <p:sp>
          <p:nvSpPr>
            <p:cNvPr name="Freeform 4" id="4"/>
            <p:cNvSpPr/>
            <p:nvPr/>
          </p:nvSpPr>
          <p:spPr>
            <a:xfrm flipH="false" flipV="false" rot="-4564470">
              <a:off x="1763011" y="2757917"/>
              <a:ext cx="11246544" cy="7696765"/>
            </a:xfrm>
            <a:custGeom>
              <a:avLst/>
              <a:gdLst/>
              <a:ahLst/>
              <a:cxnLst/>
              <a:rect r="r" b="b" t="t" l="l"/>
              <a:pathLst>
                <a:path h="7696765" w="11246544">
                  <a:moveTo>
                    <a:pt x="0" y="0"/>
                  </a:moveTo>
                  <a:lnTo>
                    <a:pt x="11246544" y="0"/>
                  </a:lnTo>
                  <a:lnTo>
                    <a:pt x="11246544" y="7696764"/>
                  </a:lnTo>
                  <a:lnTo>
                    <a:pt x="0" y="7696764"/>
                  </a:lnTo>
                  <a:lnTo>
                    <a:pt x="0" y="0"/>
                  </a:lnTo>
                  <a:close/>
                </a:path>
              </a:pathLst>
            </a:custGeom>
            <a:blipFill>
              <a:blip r:embed="rId2"/>
              <a:stretch>
                <a:fillRect l="-5683" t="0" r="-27203" b="0"/>
              </a:stretch>
            </a:blipFill>
          </p:spPr>
        </p:sp>
        <p:grpSp>
          <p:nvGrpSpPr>
            <p:cNvPr name="Group 5" id="5"/>
            <p:cNvGrpSpPr/>
            <p:nvPr/>
          </p:nvGrpSpPr>
          <p:grpSpPr>
            <a:xfrm rot="-9923030">
              <a:off x="6059263" y="1694461"/>
              <a:ext cx="15792501" cy="18422676"/>
              <a:chOff x="0" y="0"/>
              <a:chExt cx="3119506" cy="3639047"/>
            </a:xfrm>
          </p:grpSpPr>
          <p:sp>
            <p:nvSpPr>
              <p:cNvPr name="Freeform 6" id="6"/>
              <p:cNvSpPr/>
              <p:nvPr/>
            </p:nvSpPr>
            <p:spPr>
              <a:xfrm flipH="false" flipV="false" rot="0">
                <a:off x="0" y="0"/>
                <a:ext cx="3119506" cy="3639047"/>
              </a:xfrm>
              <a:custGeom>
                <a:avLst/>
                <a:gdLst/>
                <a:ahLst/>
                <a:cxnLst/>
                <a:rect r="r" b="b" t="t" l="l"/>
                <a:pathLst>
                  <a:path h="3639047" w="3119506">
                    <a:moveTo>
                      <a:pt x="0" y="0"/>
                    </a:moveTo>
                    <a:lnTo>
                      <a:pt x="3119506" y="0"/>
                    </a:lnTo>
                    <a:lnTo>
                      <a:pt x="3119506" y="3639047"/>
                    </a:lnTo>
                    <a:lnTo>
                      <a:pt x="0" y="3639047"/>
                    </a:lnTo>
                    <a:close/>
                  </a:path>
                </a:pathLst>
              </a:custGeom>
              <a:solidFill>
                <a:srgbClr val="FAFAFA"/>
              </a:solidFill>
            </p:spPr>
          </p:sp>
          <p:sp>
            <p:nvSpPr>
              <p:cNvPr name="TextBox 7" id="7"/>
              <p:cNvSpPr txBox="true"/>
              <p:nvPr/>
            </p:nvSpPr>
            <p:spPr>
              <a:xfrm>
                <a:off x="0" y="-57150"/>
                <a:ext cx="3119506" cy="3696197"/>
              </a:xfrm>
              <a:prstGeom prst="rect">
                <a:avLst/>
              </a:prstGeom>
            </p:spPr>
            <p:txBody>
              <a:bodyPr anchor="ctr" rtlCol="false" tIns="50800" lIns="50800" bIns="50800" rIns="50800"/>
              <a:lstStyle/>
              <a:p>
                <a:pPr algn="ctr">
                  <a:lnSpc>
                    <a:spcPts val="2659"/>
                  </a:lnSpc>
                </a:pPr>
              </a:p>
            </p:txBody>
          </p:sp>
        </p:grpSp>
      </p:grpSp>
      <p:sp>
        <p:nvSpPr>
          <p:cNvPr name="Freeform 8" id="8"/>
          <p:cNvSpPr/>
          <p:nvPr/>
        </p:nvSpPr>
        <p:spPr>
          <a:xfrm flipH="false" flipV="false" rot="0">
            <a:off x="13868008" y="8076769"/>
            <a:ext cx="5254452" cy="5187577"/>
          </a:xfrm>
          <a:custGeom>
            <a:avLst/>
            <a:gdLst/>
            <a:ahLst/>
            <a:cxnLst/>
            <a:rect r="r" b="b" t="t" l="l"/>
            <a:pathLst>
              <a:path h="5187577" w="5254452">
                <a:moveTo>
                  <a:pt x="0" y="0"/>
                </a:moveTo>
                <a:lnTo>
                  <a:pt x="5254452" y="0"/>
                </a:lnTo>
                <a:lnTo>
                  <a:pt x="5254452" y="5187577"/>
                </a:lnTo>
                <a:lnTo>
                  <a:pt x="0" y="51875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7853052" y="1134630"/>
            <a:ext cx="631167" cy="63116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7166062" y="4825093"/>
            <a:ext cx="686990" cy="666380"/>
          </a:xfrm>
          <a:custGeom>
            <a:avLst/>
            <a:gdLst/>
            <a:ahLst/>
            <a:cxnLst/>
            <a:rect r="r" b="b" t="t" l="l"/>
            <a:pathLst>
              <a:path h="666380" w="686990">
                <a:moveTo>
                  <a:pt x="0" y="0"/>
                </a:moveTo>
                <a:lnTo>
                  <a:pt x="686990" y="0"/>
                </a:lnTo>
                <a:lnTo>
                  <a:pt x="686990" y="666380"/>
                </a:lnTo>
                <a:lnTo>
                  <a:pt x="0" y="666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7717300" y="7516319"/>
            <a:ext cx="577784" cy="560450"/>
          </a:xfrm>
          <a:custGeom>
            <a:avLst/>
            <a:gdLst/>
            <a:ahLst/>
            <a:cxnLst/>
            <a:rect r="r" b="b" t="t" l="l"/>
            <a:pathLst>
              <a:path h="560450" w="577784">
                <a:moveTo>
                  <a:pt x="0" y="0"/>
                </a:moveTo>
                <a:lnTo>
                  <a:pt x="577784" y="0"/>
                </a:lnTo>
                <a:lnTo>
                  <a:pt x="577784" y="560450"/>
                </a:lnTo>
                <a:lnTo>
                  <a:pt x="0" y="5604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1731815">
            <a:off x="16989466" y="6595028"/>
            <a:ext cx="539669" cy="53966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658963">
            <a:off x="3500" y="194883"/>
            <a:ext cx="1988991" cy="1276571"/>
          </a:xfrm>
          <a:custGeom>
            <a:avLst/>
            <a:gdLst/>
            <a:ahLst/>
            <a:cxnLst/>
            <a:rect r="r" b="b" t="t" l="l"/>
            <a:pathLst>
              <a:path h="1276571" w="1988991">
                <a:moveTo>
                  <a:pt x="0" y="0"/>
                </a:moveTo>
                <a:lnTo>
                  <a:pt x="1988991" y="0"/>
                </a:lnTo>
                <a:lnTo>
                  <a:pt x="1988991" y="1276570"/>
                </a:lnTo>
                <a:lnTo>
                  <a:pt x="0" y="12765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8" id="18"/>
          <p:cNvGrpSpPr/>
          <p:nvPr/>
        </p:nvGrpSpPr>
        <p:grpSpPr>
          <a:xfrm rot="0">
            <a:off x="3294578" y="8917441"/>
            <a:ext cx="631167" cy="63116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8295084" y="834115"/>
            <a:ext cx="9660370" cy="6962428"/>
          </a:xfrm>
          <a:custGeom>
            <a:avLst/>
            <a:gdLst/>
            <a:ahLst/>
            <a:cxnLst/>
            <a:rect r="r" b="b" t="t" l="l"/>
            <a:pathLst>
              <a:path h="6962428" w="9660370">
                <a:moveTo>
                  <a:pt x="0" y="0"/>
                </a:moveTo>
                <a:lnTo>
                  <a:pt x="9660369" y="0"/>
                </a:lnTo>
                <a:lnTo>
                  <a:pt x="9660369" y="6962429"/>
                </a:lnTo>
                <a:lnTo>
                  <a:pt x="0" y="6962429"/>
                </a:lnTo>
                <a:lnTo>
                  <a:pt x="0" y="0"/>
                </a:lnTo>
                <a:close/>
              </a:path>
            </a:pathLst>
          </a:custGeom>
          <a:blipFill>
            <a:blip r:embed="rId11"/>
            <a:stretch>
              <a:fillRect l="0" t="0" r="0" b="0"/>
            </a:stretch>
          </a:blipFill>
        </p:spPr>
      </p:sp>
      <p:sp>
        <p:nvSpPr>
          <p:cNvPr name="TextBox 22" id="22"/>
          <p:cNvSpPr txBox="true"/>
          <p:nvPr/>
        </p:nvSpPr>
        <p:spPr>
          <a:xfrm rot="0">
            <a:off x="460025" y="1831214"/>
            <a:ext cx="6931441" cy="1511313"/>
          </a:xfrm>
          <a:prstGeom prst="rect">
            <a:avLst/>
          </a:prstGeom>
        </p:spPr>
        <p:txBody>
          <a:bodyPr anchor="t" rtlCol="false" tIns="0" lIns="0" bIns="0" rIns="0">
            <a:spAutoFit/>
          </a:bodyPr>
          <a:lstStyle/>
          <a:p>
            <a:pPr algn="ctr">
              <a:lnSpc>
                <a:spcPts val="5530"/>
              </a:lnSpc>
            </a:pPr>
            <a:r>
              <a:rPr lang="en-US" sz="7900">
                <a:solidFill>
                  <a:srgbClr val="FAFAFA"/>
                </a:solidFill>
                <a:latin typeface="Margin"/>
              </a:rPr>
              <a:t>MODEL-MODEL PEMBANGUNAN</a:t>
            </a:r>
          </a:p>
        </p:txBody>
      </p:sp>
      <p:sp>
        <p:nvSpPr>
          <p:cNvPr name="TextBox 23" id="23"/>
          <p:cNvSpPr txBox="true"/>
          <p:nvPr/>
        </p:nvSpPr>
        <p:spPr>
          <a:xfrm rot="0">
            <a:off x="356077" y="4021506"/>
            <a:ext cx="7153480" cy="3912235"/>
          </a:xfrm>
          <a:prstGeom prst="rect">
            <a:avLst/>
          </a:prstGeom>
        </p:spPr>
        <p:txBody>
          <a:bodyPr anchor="t" rtlCol="false" tIns="0" lIns="0" bIns="0" rIns="0">
            <a:spAutoFit/>
          </a:bodyPr>
          <a:lstStyle/>
          <a:p>
            <a:pPr marL="690879" indent="-345439" lvl="1">
              <a:lnSpc>
                <a:spcPts val="4479"/>
              </a:lnSpc>
              <a:buFont typeface="Arial"/>
              <a:buChar char="•"/>
            </a:pPr>
            <a:r>
              <a:rPr lang="en-US" sz="3199">
                <a:solidFill>
                  <a:srgbClr val="FAFAFA"/>
                </a:solidFill>
                <a:latin typeface="Poppins Bold"/>
              </a:rPr>
              <a:t>Economic Growt (Berorientasi Pada Pertumbuhan)</a:t>
            </a:r>
          </a:p>
          <a:p>
            <a:pPr marL="690879" indent="-345439" lvl="1">
              <a:lnSpc>
                <a:spcPts val="4479"/>
              </a:lnSpc>
              <a:buFont typeface="Arial"/>
              <a:buChar char="•"/>
            </a:pPr>
            <a:r>
              <a:rPr lang="en-US" sz="3199">
                <a:solidFill>
                  <a:srgbClr val="FAFAFA"/>
                </a:solidFill>
                <a:latin typeface="Poppins Bold"/>
              </a:rPr>
              <a:t>Basic Needs (Kebutuhan Dasar/Kesejahteraan)</a:t>
            </a:r>
          </a:p>
          <a:p>
            <a:pPr marL="690879" indent="-345439" lvl="1">
              <a:lnSpc>
                <a:spcPts val="4479"/>
              </a:lnSpc>
              <a:buFont typeface="Arial"/>
              <a:buChar char="•"/>
            </a:pPr>
            <a:r>
              <a:rPr lang="en-US" sz="3199">
                <a:solidFill>
                  <a:srgbClr val="FAFAFA"/>
                </a:solidFill>
                <a:latin typeface="Poppins Bold"/>
              </a:rPr>
              <a:t>People Centered (Berpusat Pada Manusia)</a:t>
            </a:r>
          </a:p>
          <a:p>
            <a:pPr>
              <a:lnSpc>
                <a:spcPts val="420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716736">
            <a:off x="-3058405" y="-2744730"/>
            <a:ext cx="15041806" cy="15260980"/>
            <a:chOff x="0" y="0"/>
            <a:chExt cx="20055741" cy="20347973"/>
          </a:xfrm>
        </p:grpSpPr>
        <p:sp>
          <p:nvSpPr>
            <p:cNvPr name="Freeform 10" id="10"/>
            <p:cNvSpPr/>
            <p:nvPr/>
          </p:nvSpPr>
          <p:spPr>
            <a:xfrm flipH="false" flipV="false" rot="4371290">
              <a:off x="8258420" y="1021804"/>
              <a:ext cx="7818878" cy="7696765"/>
            </a:xfrm>
            <a:custGeom>
              <a:avLst/>
              <a:gdLst/>
              <a:ahLst/>
              <a:cxnLst/>
              <a:rect r="r" b="b" t="t" l="l"/>
              <a:pathLst>
                <a:path h="7696765" w="7818878">
                  <a:moveTo>
                    <a:pt x="0" y="0"/>
                  </a:moveTo>
                  <a:lnTo>
                    <a:pt x="7818879" y="0"/>
                  </a:lnTo>
                  <a:lnTo>
                    <a:pt x="7818879" y="7696765"/>
                  </a:lnTo>
                  <a:lnTo>
                    <a:pt x="0" y="7696765"/>
                  </a:lnTo>
                  <a:lnTo>
                    <a:pt x="0" y="0"/>
                  </a:lnTo>
                  <a:close/>
                </a:path>
              </a:pathLst>
            </a:custGeom>
            <a:blipFill>
              <a:blip r:embed="rId4"/>
              <a:stretch>
                <a:fillRect l="-91142" t="0" r="0" b="0"/>
              </a:stretch>
            </a:blipFill>
          </p:spPr>
        </p:sp>
        <p:sp>
          <p:nvSpPr>
            <p:cNvPr name="Freeform 11" id="11"/>
            <p:cNvSpPr/>
            <p:nvPr/>
          </p:nvSpPr>
          <p:spPr>
            <a:xfrm flipH="false" flipV="false" rot="4371290">
              <a:off x="9720462" y="9491738"/>
              <a:ext cx="10284133" cy="7696765"/>
            </a:xfrm>
            <a:custGeom>
              <a:avLst/>
              <a:gdLst/>
              <a:ahLst/>
              <a:cxnLst/>
              <a:rect r="r" b="b" t="t" l="l"/>
              <a:pathLst>
                <a:path h="7696765" w="10284133">
                  <a:moveTo>
                    <a:pt x="0" y="0"/>
                  </a:moveTo>
                  <a:lnTo>
                    <a:pt x="10284133" y="0"/>
                  </a:lnTo>
                  <a:lnTo>
                    <a:pt x="10284133" y="7696764"/>
                  </a:lnTo>
                  <a:lnTo>
                    <a:pt x="0" y="7696764"/>
                  </a:lnTo>
                  <a:lnTo>
                    <a:pt x="0" y="0"/>
                  </a:lnTo>
                  <a:close/>
                </a:path>
              </a:pathLst>
            </a:custGeom>
            <a:blipFill>
              <a:blip r:embed="rId4"/>
              <a:stretch>
                <a:fillRect l="-6215" t="0" r="-39107" b="0"/>
              </a:stretch>
            </a:blipFill>
          </p:spPr>
        </p:sp>
        <p:grpSp>
          <p:nvGrpSpPr>
            <p:cNvPr name="Group 12" id="12"/>
            <p:cNvGrpSpPr/>
            <p:nvPr/>
          </p:nvGrpSpPr>
          <p:grpSpPr>
            <a:xfrm rot="-987269">
              <a:off x="2263403" y="1322932"/>
              <a:ext cx="11900472" cy="17702109"/>
              <a:chOff x="0" y="0"/>
              <a:chExt cx="2350711" cy="3496713"/>
            </a:xfrm>
          </p:grpSpPr>
          <p:sp>
            <p:nvSpPr>
              <p:cNvPr name="Freeform 13" id="13"/>
              <p:cNvSpPr/>
              <p:nvPr/>
            </p:nvSpPr>
            <p:spPr>
              <a:xfrm flipH="false" flipV="false" rot="0">
                <a:off x="0" y="0"/>
                <a:ext cx="2350711" cy="3496713"/>
              </a:xfrm>
              <a:custGeom>
                <a:avLst/>
                <a:gdLst/>
                <a:ahLst/>
                <a:cxnLst/>
                <a:rect r="r" b="b" t="t" l="l"/>
                <a:pathLst>
                  <a:path h="3496713" w="2350711">
                    <a:moveTo>
                      <a:pt x="0" y="0"/>
                    </a:moveTo>
                    <a:lnTo>
                      <a:pt x="2350711" y="0"/>
                    </a:lnTo>
                    <a:lnTo>
                      <a:pt x="2350711" y="3496713"/>
                    </a:lnTo>
                    <a:lnTo>
                      <a:pt x="0" y="3496713"/>
                    </a:lnTo>
                    <a:close/>
                  </a:path>
                </a:pathLst>
              </a:custGeom>
              <a:solidFill>
                <a:srgbClr val="FAFAFA"/>
              </a:solidFill>
            </p:spPr>
          </p:sp>
          <p:sp>
            <p:nvSpPr>
              <p:cNvPr name="TextBox 14" id="14"/>
              <p:cNvSpPr txBox="true"/>
              <p:nvPr/>
            </p:nvSpPr>
            <p:spPr>
              <a:xfrm>
                <a:off x="0" y="-57150"/>
                <a:ext cx="2350711" cy="3553863"/>
              </a:xfrm>
              <a:prstGeom prst="rect">
                <a:avLst/>
              </a:prstGeom>
            </p:spPr>
            <p:txBody>
              <a:bodyPr anchor="ctr" rtlCol="false" tIns="50800" lIns="50800" bIns="50800" rIns="50800"/>
              <a:lstStyle/>
              <a:p>
                <a:pPr algn="ctr">
                  <a:lnSpc>
                    <a:spcPts val="2659"/>
                  </a:lnSpc>
                </a:pPr>
              </a:p>
            </p:txBody>
          </p:sp>
        </p:grpSp>
      </p:grpSp>
      <p:sp>
        <p:nvSpPr>
          <p:cNvPr name="Freeform 15" id="15"/>
          <p:cNvSpPr/>
          <p:nvPr/>
        </p:nvSpPr>
        <p:spPr>
          <a:xfrm flipH="false" flipV="false" rot="0">
            <a:off x="9461707" y="3106738"/>
            <a:ext cx="3362560" cy="10161583"/>
          </a:xfrm>
          <a:custGeom>
            <a:avLst/>
            <a:gdLst/>
            <a:ahLst/>
            <a:cxnLst/>
            <a:rect r="r" b="b" t="t" l="l"/>
            <a:pathLst>
              <a:path h="10161583" w="3362560">
                <a:moveTo>
                  <a:pt x="0" y="0"/>
                </a:moveTo>
                <a:lnTo>
                  <a:pt x="3362560" y="0"/>
                </a:lnTo>
                <a:lnTo>
                  <a:pt x="3362560" y="10161584"/>
                </a:lnTo>
                <a:lnTo>
                  <a:pt x="0" y="101615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5534533" y="2066165"/>
            <a:ext cx="3449534" cy="2081147"/>
          </a:xfrm>
          <a:custGeom>
            <a:avLst/>
            <a:gdLst/>
            <a:ahLst/>
            <a:cxnLst/>
            <a:rect r="r" b="b" t="t" l="l"/>
            <a:pathLst>
              <a:path h="2081147" w="3449534">
                <a:moveTo>
                  <a:pt x="0" y="0"/>
                </a:moveTo>
                <a:lnTo>
                  <a:pt x="3449534" y="0"/>
                </a:lnTo>
                <a:lnTo>
                  <a:pt x="3449534" y="2081147"/>
                </a:lnTo>
                <a:lnTo>
                  <a:pt x="0" y="20811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13090940" y="3137541"/>
            <a:ext cx="3935304" cy="10161583"/>
          </a:xfrm>
          <a:custGeom>
            <a:avLst/>
            <a:gdLst/>
            <a:ahLst/>
            <a:cxnLst/>
            <a:rect r="r" b="b" t="t" l="l"/>
            <a:pathLst>
              <a:path h="10161583" w="3935304">
                <a:moveTo>
                  <a:pt x="0" y="0"/>
                </a:moveTo>
                <a:lnTo>
                  <a:pt x="3935304" y="0"/>
                </a:lnTo>
                <a:lnTo>
                  <a:pt x="3935304" y="10161584"/>
                </a:lnTo>
                <a:lnTo>
                  <a:pt x="0" y="101615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8" id="18"/>
          <p:cNvSpPr txBox="true"/>
          <p:nvPr/>
        </p:nvSpPr>
        <p:spPr>
          <a:xfrm rot="0">
            <a:off x="1028700" y="508709"/>
            <a:ext cx="7554252" cy="1682748"/>
          </a:xfrm>
          <a:prstGeom prst="rect">
            <a:avLst/>
          </a:prstGeom>
        </p:spPr>
        <p:txBody>
          <a:bodyPr anchor="t" rtlCol="false" tIns="0" lIns="0" bIns="0" rIns="0">
            <a:spAutoFit/>
          </a:bodyPr>
          <a:lstStyle/>
          <a:p>
            <a:pPr algn="ctr">
              <a:lnSpc>
                <a:spcPts val="6159"/>
              </a:lnSpc>
            </a:pPr>
            <a:r>
              <a:rPr lang="en-US" sz="8799">
                <a:solidFill>
                  <a:srgbClr val="3A2114"/>
                </a:solidFill>
                <a:latin typeface="Margin"/>
              </a:rPr>
              <a:t>TANTANGAN PEMBANGUNAN</a:t>
            </a:r>
          </a:p>
        </p:txBody>
      </p:sp>
      <p:sp>
        <p:nvSpPr>
          <p:cNvPr name="TextBox 19" id="19"/>
          <p:cNvSpPr txBox="true"/>
          <p:nvPr/>
        </p:nvSpPr>
        <p:spPr>
          <a:xfrm rot="0">
            <a:off x="1028700" y="2556263"/>
            <a:ext cx="7554252" cy="4582795"/>
          </a:xfrm>
          <a:prstGeom prst="rect">
            <a:avLst/>
          </a:prstGeom>
        </p:spPr>
        <p:txBody>
          <a:bodyPr anchor="t" rtlCol="false" tIns="0" lIns="0" bIns="0" rIns="0">
            <a:spAutoFit/>
          </a:bodyPr>
          <a:lstStyle/>
          <a:p>
            <a:pPr marL="798826" indent="-399413" lvl="1">
              <a:lnSpc>
                <a:spcPts val="5179"/>
              </a:lnSpc>
              <a:buFont typeface="Arial"/>
              <a:buChar char="•"/>
            </a:pPr>
            <a:r>
              <a:rPr lang="en-US" sz="3699">
                <a:solidFill>
                  <a:srgbClr val="231F20"/>
                </a:solidFill>
                <a:latin typeface="Bobby Jones"/>
              </a:rPr>
              <a:t>Kemiskinan</a:t>
            </a:r>
          </a:p>
          <a:p>
            <a:pPr marL="798826" indent="-399413" lvl="1">
              <a:lnSpc>
                <a:spcPts val="5179"/>
              </a:lnSpc>
              <a:buFont typeface="Arial"/>
              <a:buChar char="•"/>
            </a:pPr>
            <a:r>
              <a:rPr lang="en-US" sz="3699">
                <a:solidFill>
                  <a:srgbClr val="231F20"/>
                </a:solidFill>
                <a:latin typeface="Bobby Jones"/>
              </a:rPr>
              <a:t>Pembangunan Lingkungan</a:t>
            </a:r>
          </a:p>
          <a:p>
            <a:pPr marL="798826" indent="-399413" lvl="1">
              <a:lnSpc>
                <a:spcPts val="5179"/>
              </a:lnSpc>
              <a:buFont typeface="Arial"/>
              <a:buChar char="•"/>
            </a:pPr>
            <a:r>
              <a:rPr lang="en-US" sz="3699">
                <a:solidFill>
                  <a:srgbClr val="231F20"/>
                </a:solidFill>
                <a:latin typeface="Bobby Jones"/>
              </a:rPr>
              <a:t>Pembangunan Kelautan</a:t>
            </a:r>
          </a:p>
          <a:p>
            <a:pPr marL="798826" indent="-399413" lvl="1">
              <a:lnSpc>
                <a:spcPts val="5179"/>
              </a:lnSpc>
              <a:buFont typeface="Arial"/>
              <a:buChar char="•"/>
            </a:pPr>
            <a:r>
              <a:rPr lang="en-US" sz="3699">
                <a:solidFill>
                  <a:srgbClr val="231F20"/>
                </a:solidFill>
                <a:latin typeface="Bobby Jones"/>
              </a:rPr>
              <a:t>Pendekatan Ekosistem Dalam Otonomi Daerah</a:t>
            </a:r>
          </a:p>
          <a:p>
            <a:pPr marL="798826" indent="-399413" lvl="1">
              <a:lnSpc>
                <a:spcPts val="5179"/>
              </a:lnSpc>
              <a:buFont typeface="Arial"/>
              <a:buChar char="•"/>
            </a:pPr>
            <a:r>
              <a:rPr lang="en-US" sz="3699">
                <a:solidFill>
                  <a:srgbClr val="231F20"/>
                </a:solidFill>
                <a:latin typeface="Bobby Jones"/>
              </a:rPr>
              <a:t>Globalisasi</a:t>
            </a:r>
          </a:p>
          <a:p>
            <a:pPr>
              <a:lnSpc>
                <a:spcPts val="5179"/>
              </a:lnSpc>
            </a:pPr>
          </a:p>
        </p:txBody>
      </p:sp>
      <p:sp>
        <p:nvSpPr>
          <p:cNvPr name="Freeform 20" id="20"/>
          <p:cNvSpPr/>
          <p:nvPr/>
        </p:nvSpPr>
        <p:spPr>
          <a:xfrm flipH="false" flipV="false" rot="0">
            <a:off x="6141306" y="8332188"/>
            <a:ext cx="675781" cy="655507"/>
          </a:xfrm>
          <a:custGeom>
            <a:avLst/>
            <a:gdLst/>
            <a:ahLst/>
            <a:cxnLst/>
            <a:rect r="r" b="b" t="t" l="l"/>
            <a:pathLst>
              <a:path h="655507" w="675781">
                <a:moveTo>
                  <a:pt x="0" y="0"/>
                </a:moveTo>
                <a:lnTo>
                  <a:pt x="675781" y="0"/>
                </a:lnTo>
                <a:lnTo>
                  <a:pt x="675781" y="655508"/>
                </a:lnTo>
                <a:lnTo>
                  <a:pt x="0" y="65550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1" id="21"/>
          <p:cNvGrpSpPr/>
          <p:nvPr/>
        </p:nvGrpSpPr>
        <p:grpSpPr>
          <a:xfrm rot="1731815">
            <a:off x="9103476" y="1707934"/>
            <a:ext cx="716462" cy="71646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23" id="23"/>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2997509" y="2678113"/>
            <a:ext cx="652575" cy="632998"/>
          </a:xfrm>
          <a:custGeom>
            <a:avLst/>
            <a:gdLst/>
            <a:ahLst/>
            <a:cxnLst/>
            <a:rect r="r" b="b" t="t" l="l"/>
            <a:pathLst>
              <a:path h="632998" w="652575">
                <a:moveTo>
                  <a:pt x="0" y="0"/>
                </a:moveTo>
                <a:lnTo>
                  <a:pt x="652575" y="0"/>
                </a:lnTo>
                <a:lnTo>
                  <a:pt x="652575" y="632998"/>
                </a:lnTo>
                <a:lnTo>
                  <a:pt x="0" y="6329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true" flipV="false" rot="0">
            <a:off x="11165572" y="692520"/>
            <a:ext cx="2484512" cy="1498937"/>
          </a:xfrm>
          <a:custGeom>
            <a:avLst/>
            <a:gdLst/>
            <a:ahLst/>
            <a:cxnLst/>
            <a:rect r="r" b="b" t="t" l="l"/>
            <a:pathLst>
              <a:path h="1498937" w="2484512">
                <a:moveTo>
                  <a:pt x="2484512" y="0"/>
                </a:moveTo>
                <a:lnTo>
                  <a:pt x="0" y="0"/>
                </a:lnTo>
                <a:lnTo>
                  <a:pt x="0" y="1498937"/>
                </a:lnTo>
                <a:lnTo>
                  <a:pt x="2484512" y="1498937"/>
                </a:lnTo>
                <a:lnTo>
                  <a:pt x="2484512"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3176829" y="-2233411"/>
            <a:ext cx="17940477" cy="16967826"/>
            <a:chOff x="0" y="0"/>
            <a:chExt cx="23920636" cy="22623768"/>
          </a:xfrm>
        </p:grpSpPr>
        <p:sp>
          <p:nvSpPr>
            <p:cNvPr name="Freeform 3" id="3"/>
            <p:cNvSpPr/>
            <p:nvPr/>
          </p:nvSpPr>
          <p:spPr>
            <a:xfrm flipH="false" flipV="false" rot="-4564470">
              <a:off x="-90897" y="12958514"/>
              <a:ext cx="10077626" cy="7696765"/>
            </a:xfrm>
            <a:custGeom>
              <a:avLst/>
              <a:gdLst/>
              <a:ahLst/>
              <a:cxnLst/>
              <a:rect r="r" b="b" t="t" l="l"/>
              <a:pathLst>
                <a:path h="7696765" w="10077626">
                  <a:moveTo>
                    <a:pt x="0" y="0"/>
                  </a:moveTo>
                  <a:lnTo>
                    <a:pt x="10077626" y="0"/>
                  </a:lnTo>
                  <a:lnTo>
                    <a:pt x="10077626" y="7696765"/>
                  </a:lnTo>
                  <a:lnTo>
                    <a:pt x="0" y="7696765"/>
                  </a:lnTo>
                  <a:lnTo>
                    <a:pt x="0" y="0"/>
                  </a:lnTo>
                  <a:close/>
                </a:path>
              </a:pathLst>
            </a:custGeom>
            <a:blipFill>
              <a:blip r:embed="rId2"/>
              <a:stretch>
                <a:fillRect l="-48300" t="0" r="0" b="0"/>
              </a:stretch>
            </a:blipFill>
          </p:spPr>
        </p:sp>
        <p:sp>
          <p:nvSpPr>
            <p:cNvPr name="Freeform 4" id="4"/>
            <p:cNvSpPr/>
            <p:nvPr/>
          </p:nvSpPr>
          <p:spPr>
            <a:xfrm flipH="false" flipV="false" rot="-4564470">
              <a:off x="1763011" y="2757917"/>
              <a:ext cx="11246544" cy="7696765"/>
            </a:xfrm>
            <a:custGeom>
              <a:avLst/>
              <a:gdLst/>
              <a:ahLst/>
              <a:cxnLst/>
              <a:rect r="r" b="b" t="t" l="l"/>
              <a:pathLst>
                <a:path h="7696765" w="11246544">
                  <a:moveTo>
                    <a:pt x="0" y="0"/>
                  </a:moveTo>
                  <a:lnTo>
                    <a:pt x="11246544" y="0"/>
                  </a:lnTo>
                  <a:lnTo>
                    <a:pt x="11246544" y="7696764"/>
                  </a:lnTo>
                  <a:lnTo>
                    <a:pt x="0" y="7696764"/>
                  </a:lnTo>
                  <a:lnTo>
                    <a:pt x="0" y="0"/>
                  </a:lnTo>
                  <a:close/>
                </a:path>
              </a:pathLst>
            </a:custGeom>
            <a:blipFill>
              <a:blip r:embed="rId2"/>
              <a:stretch>
                <a:fillRect l="-5683" t="0" r="-27203" b="0"/>
              </a:stretch>
            </a:blipFill>
          </p:spPr>
        </p:sp>
        <p:grpSp>
          <p:nvGrpSpPr>
            <p:cNvPr name="Group 5" id="5"/>
            <p:cNvGrpSpPr/>
            <p:nvPr/>
          </p:nvGrpSpPr>
          <p:grpSpPr>
            <a:xfrm rot="-9923030">
              <a:off x="6059263" y="1694461"/>
              <a:ext cx="15792501" cy="18422676"/>
              <a:chOff x="0" y="0"/>
              <a:chExt cx="3119506" cy="3639047"/>
            </a:xfrm>
          </p:grpSpPr>
          <p:sp>
            <p:nvSpPr>
              <p:cNvPr name="Freeform 6" id="6"/>
              <p:cNvSpPr/>
              <p:nvPr/>
            </p:nvSpPr>
            <p:spPr>
              <a:xfrm flipH="false" flipV="false" rot="0">
                <a:off x="0" y="0"/>
                <a:ext cx="3119506" cy="3639047"/>
              </a:xfrm>
              <a:custGeom>
                <a:avLst/>
                <a:gdLst/>
                <a:ahLst/>
                <a:cxnLst/>
                <a:rect r="r" b="b" t="t" l="l"/>
                <a:pathLst>
                  <a:path h="3639047" w="3119506">
                    <a:moveTo>
                      <a:pt x="0" y="0"/>
                    </a:moveTo>
                    <a:lnTo>
                      <a:pt x="3119506" y="0"/>
                    </a:lnTo>
                    <a:lnTo>
                      <a:pt x="3119506" y="3639047"/>
                    </a:lnTo>
                    <a:lnTo>
                      <a:pt x="0" y="3639047"/>
                    </a:lnTo>
                    <a:close/>
                  </a:path>
                </a:pathLst>
              </a:custGeom>
              <a:solidFill>
                <a:srgbClr val="FAFAFA"/>
              </a:solidFill>
            </p:spPr>
          </p:sp>
          <p:sp>
            <p:nvSpPr>
              <p:cNvPr name="TextBox 7" id="7"/>
              <p:cNvSpPr txBox="true"/>
              <p:nvPr/>
            </p:nvSpPr>
            <p:spPr>
              <a:xfrm>
                <a:off x="0" y="-57150"/>
                <a:ext cx="3119506" cy="3696197"/>
              </a:xfrm>
              <a:prstGeom prst="rect">
                <a:avLst/>
              </a:prstGeom>
            </p:spPr>
            <p:txBody>
              <a:bodyPr anchor="ctr" rtlCol="false" tIns="50800" lIns="50800" bIns="50800" rIns="50800"/>
              <a:lstStyle/>
              <a:p>
                <a:pPr algn="ctr">
                  <a:lnSpc>
                    <a:spcPts val="2659"/>
                  </a:lnSpc>
                </a:pPr>
              </a:p>
            </p:txBody>
          </p:sp>
        </p:grpSp>
      </p:grpSp>
      <p:sp>
        <p:nvSpPr>
          <p:cNvPr name="Freeform 8" id="8"/>
          <p:cNvSpPr/>
          <p:nvPr/>
        </p:nvSpPr>
        <p:spPr>
          <a:xfrm flipH="false" flipV="false" rot="0">
            <a:off x="2126562" y="4620839"/>
            <a:ext cx="2701193" cy="1629663"/>
          </a:xfrm>
          <a:custGeom>
            <a:avLst/>
            <a:gdLst/>
            <a:ahLst/>
            <a:cxnLst/>
            <a:rect r="r" b="b" t="t" l="l"/>
            <a:pathLst>
              <a:path h="1629663" w="2701193">
                <a:moveTo>
                  <a:pt x="0" y="0"/>
                </a:moveTo>
                <a:lnTo>
                  <a:pt x="2701193" y="0"/>
                </a:lnTo>
                <a:lnTo>
                  <a:pt x="2701193" y="1629663"/>
                </a:lnTo>
                <a:lnTo>
                  <a:pt x="0" y="16296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3034820" y="2366927"/>
            <a:ext cx="4563790" cy="9729009"/>
          </a:xfrm>
          <a:custGeom>
            <a:avLst/>
            <a:gdLst/>
            <a:ahLst/>
            <a:cxnLst/>
            <a:rect r="r" b="b" t="t" l="l"/>
            <a:pathLst>
              <a:path h="9729009" w="4563790">
                <a:moveTo>
                  <a:pt x="0" y="0"/>
                </a:moveTo>
                <a:lnTo>
                  <a:pt x="4563790" y="0"/>
                </a:lnTo>
                <a:lnTo>
                  <a:pt x="4563790" y="9729009"/>
                </a:lnTo>
                <a:lnTo>
                  <a:pt x="0" y="97290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true" flipV="false" rot="0">
            <a:off x="-696067" y="654507"/>
            <a:ext cx="3449534" cy="2081147"/>
          </a:xfrm>
          <a:custGeom>
            <a:avLst/>
            <a:gdLst/>
            <a:ahLst/>
            <a:cxnLst/>
            <a:rect r="r" b="b" t="t" l="l"/>
            <a:pathLst>
              <a:path h="2081147" w="3449534">
                <a:moveTo>
                  <a:pt x="3449534" y="0"/>
                </a:moveTo>
                <a:lnTo>
                  <a:pt x="0" y="0"/>
                </a:lnTo>
                <a:lnTo>
                  <a:pt x="0" y="2081146"/>
                </a:lnTo>
                <a:lnTo>
                  <a:pt x="3449534" y="2081146"/>
                </a:lnTo>
                <a:lnTo>
                  <a:pt x="344953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660495">
            <a:off x="715939" y="3367676"/>
            <a:ext cx="2821246" cy="1328550"/>
          </a:xfrm>
          <a:custGeom>
            <a:avLst/>
            <a:gdLst/>
            <a:ahLst/>
            <a:cxnLst/>
            <a:rect r="r" b="b" t="t" l="l"/>
            <a:pathLst>
              <a:path h="1328550" w="2821246">
                <a:moveTo>
                  <a:pt x="0" y="0"/>
                </a:moveTo>
                <a:lnTo>
                  <a:pt x="2821246" y="0"/>
                </a:lnTo>
                <a:lnTo>
                  <a:pt x="2821246" y="1328550"/>
                </a:lnTo>
                <a:lnTo>
                  <a:pt x="0" y="1328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7958172" y="684178"/>
            <a:ext cx="8115300" cy="1682748"/>
          </a:xfrm>
          <a:prstGeom prst="rect">
            <a:avLst/>
          </a:prstGeom>
        </p:spPr>
        <p:txBody>
          <a:bodyPr anchor="t" rtlCol="false" tIns="0" lIns="0" bIns="0" rIns="0">
            <a:spAutoFit/>
          </a:bodyPr>
          <a:lstStyle/>
          <a:p>
            <a:pPr algn="ctr">
              <a:lnSpc>
                <a:spcPts val="6159"/>
              </a:lnSpc>
            </a:pPr>
            <a:r>
              <a:rPr lang="en-US" sz="8799">
                <a:solidFill>
                  <a:srgbClr val="3A2114"/>
                </a:solidFill>
                <a:latin typeface="Margin"/>
              </a:rPr>
              <a:t>TEORI PEMBANGUNAN</a:t>
            </a:r>
          </a:p>
        </p:txBody>
      </p:sp>
      <p:sp>
        <p:nvSpPr>
          <p:cNvPr name="TextBox 13" id="13"/>
          <p:cNvSpPr txBox="true"/>
          <p:nvPr/>
        </p:nvSpPr>
        <p:spPr>
          <a:xfrm rot="0">
            <a:off x="7627185" y="2290727"/>
            <a:ext cx="10198582" cy="7717790"/>
          </a:xfrm>
          <a:prstGeom prst="rect">
            <a:avLst/>
          </a:prstGeom>
        </p:spPr>
        <p:txBody>
          <a:bodyPr anchor="t" rtlCol="false" tIns="0" lIns="0" bIns="0" rIns="0">
            <a:spAutoFit/>
          </a:bodyPr>
          <a:lstStyle/>
          <a:p>
            <a:pPr algn="just">
              <a:lnSpc>
                <a:spcPts val="4060"/>
              </a:lnSpc>
            </a:pPr>
            <a:r>
              <a:rPr lang="en-US" sz="2900">
                <a:solidFill>
                  <a:srgbClr val="231F20"/>
                </a:solidFill>
                <a:latin typeface="Poppins"/>
              </a:rPr>
              <a:t>Teori pembangunan dalam ilmu-ilmu sosial dapat dibagi menjadi dua paradigma utama: 1) modernisasi dan 2) ketergantungan (Lewwellen 1995, Larrin 1994, Kiely 1995 dalam Tikson, 2005). Modernisme terdiri dari teori makro pembangunan ekonomi dan perubahan sosial serta teori mikro nilai individu yang memotivasi proses perubahan. Menurut klasifikasi Loren (1994), paradigma ketergantungan mencakup teori keterbelakangan, ketergantungan, dan teori sistem dunia. Tikson (2005) membedakannya menjadi tiga jenis teori pembangunan: 1) modernisasi; 2) keterbelakangan; dan 3) fleksibilitas (ketergantungan). Berbagai versi makna pembangunan muncul dari pendekatan-pendekatan yang berbeda tersebut.</a:t>
            </a:r>
          </a:p>
          <a:p>
            <a:pPr algn="just">
              <a:lnSpc>
                <a:spcPts val="4060"/>
              </a:lnSpc>
            </a:pPr>
          </a:p>
        </p:txBody>
      </p:sp>
      <p:grpSp>
        <p:nvGrpSpPr>
          <p:cNvPr name="Group 14" id="14"/>
          <p:cNvGrpSpPr/>
          <p:nvPr/>
        </p:nvGrpSpPr>
        <p:grpSpPr>
          <a:xfrm rot="0">
            <a:off x="1810978" y="7231431"/>
            <a:ext cx="631167" cy="63116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3925745" y="1361890"/>
            <a:ext cx="686990" cy="666380"/>
          </a:xfrm>
          <a:custGeom>
            <a:avLst/>
            <a:gdLst/>
            <a:ahLst/>
            <a:cxnLst/>
            <a:rect r="r" b="b" t="t" l="l"/>
            <a:pathLst>
              <a:path h="666380" w="686990">
                <a:moveTo>
                  <a:pt x="0" y="0"/>
                </a:moveTo>
                <a:lnTo>
                  <a:pt x="686990" y="0"/>
                </a:lnTo>
                <a:lnTo>
                  <a:pt x="686990" y="666380"/>
                </a:lnTo>
                <a:lnTo>
                  <a:pt x="0" y="6663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6712329" y="9726550"/>
            <a:ext cx="577784" cy="560450"/>
          </a:xfrm>
          <a:custGeom>
            <a:avLst/>
            <a:gdLst/>
            <a:ahLst/>
            <a:cxnLst/>
            <a:rect r="r" b="b" t="t" l="l"/>
            <a:pathLst>
              <a:path h="560450" w="577784">
                <a:moveTo>
                  <a:pt x="0" y="0"/>
                </a:moveTo>
                <a:lnTo>
                  <a:pt x="577783" y="0"/>
                </a:lnTo>
                <a:lnTo>
                  <a:pt x="577783" y="560450"/>
                </a:lnTo>
                <a:lnTo>
                  <a:pt x="0" y="5604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9" id="19"/>
          <p:cNvGrpSpPr/>
          <p:nvPr/>
        </p:nvGrpSpPr>
        <p:grpSpPr>
          <a:xfrm rot="1731815">
            <a:off x="16622896" y="758866"/>
            <a:ext cx="539669" cy="539669"/>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21" id="2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870143" y="-803468"/>
            <a:ext cx="21353554" cy="9014133"/>
            <a:chOff x="0" y="0"/>
            <a:chExt cx="28471406" cy="12018844"/>
          </a:xfrm>
        </p:grpSpPr>
        <p:sp>
          <p:nvSpPr>
            <p:cNvPr name="Freeform 3" id="3"/>
            <p:cNvSpPr/>
            <p:nvPr/>
          </p:nvSpPr>
          <p:spPr>
            <a:xfrm flipH="false" flipV="false" rot="-10789775">
              <a:off x="14153989" y="4264848"/>
              <a:ext cx="14306002" cy="7696765"/>
            </a:xfrm>
            <a:custGeom>
              <a:avLst/>
              <a:gdLst/>
              <a:ahLst/>
              <a:cxnLst/>
              <a:rect r="r" b="b" t="t" l="l"/>
              <a:pathLst>
                <a:path h="7696765" w="14306002">
                  <a:moveTo>
                    <a:pt x="0" y="0"/>
                  </a:moveTo>
                  <a:lnTo>
                    <a:pt x="14306002" y="0"/>
                  </a:lnTo>
                  <a:lnTo>
                    <a:pt x="14306002" y="7696765"/>
                  </a:lnTo>
                  <a:lnTo>
                    <a:pt x="0" y="7696765"/>
                  </a:lnTo>
                  <a:lnTo>
                    <a:pt x="0" y="0"/>
                  </a:lnTo>
                  <a:close/>
                </a:path>
              </a:pathLst>
            </a:custGeom>
            <a:blipFill>
              <a:blip r:embed="rId2"/>
              <a:stretch>
                <a:fillRect l="-4467" t="0" r="0" b="0"/>
              </a:stretch>
            </a:blipFill>
          </p:spPr>
        </p:sp>
        <p:sp>
          <p:nvSpPr>
            <p:cNvPr name="Freeform 4" id="4"/>
            <p:cNvSpPr/>
            <p:nvPr/>
          </p:nvSpPr>
          <p:spPr>
            <a:xfrm flipH="false" flipV="false" rot="-10789775">
              <a:off x="11415" y="4300822"/>
              <a:ext cx="14306002" cy="7696765"/>
            </a:xfrm>
            <a:custGeom>
              <a:avLst/>
              <a:gdLst/>
              <a:ahLst/>
              <a:cxnLst/>
              <a:rect r="r" b="b" t="t" l="l"/>
              <a:pathLst>
                <a:path h="7696765" w="14306002">
                  <a:moveTo>
                    <a:pt x="0" y="0"/>
                  </a:moveTo>
                  <a:lnTo>
                    <a:pt x="14306001" y="0"/>
                  </a:lnTo>
                  <a:lnTo>
                    <a:pt x="14306001" y="7696764"/>
                  </a:lnTo>
                  <a:lnTo>
                    <a:pt x="0" y="7696764"/>
                  </a:lnTo>
                  <a:lnTo>
                    <a:pt x="0" y="0"/>
                  </a:lnTo>
                  <a:close/>
                </a:path>
              </a:pathLst>
            </a:custGeom>
            <a:blipFill>
              <a:blip r:embed="rId2"/>
              <a:stretch>
                <a:fillRect l="-4467" t="0" r="0" b="0"/>
              </a:stretch>
            </a:blipFill>
          </p:spPr>
        </p:sp>
        <p:grpSp>
          <p:nvGrpSpPr>
            <p:cNvPr name="Group 5" id="5"/>
            <p:cNvGrpSpPr/>
            <p:nvPr/>
          </p:nvGrpSpPr>
          <p:grpSpPr>
            <a:xfrm rot="5451665">
              <a:off x="8934516" y="-8246453"/>
              <a:ext cx="8495310" cy="25368500"/>
              <a:chOff x="0" y="0"/>
              <a:chExt cx="1678086" cy="5011062"/>
            </a:xfrm>
          </p:grpSpPr>
          <p:sp>
            <p:nvSpPr>
              <p:cNvPr name="Freeform 6" id="6"/>
              <p:cNvSpPr/>
              <p:nvPr/>
            </p:nvSpPr>
            <p:spPr>
              <a:xfrm flipH="false" flipV="false" rot="0">
                <a:off x="0" y="0"/>
                <a:ext cx="1678086" cy="5011062"/>
              </a:xfrm>
              <a:custGeom>
                <a:avLst/>
                <a:gdLst/>
                <a:ahLst/>
                <a:cxnLst/>
                <a:rect r="r" b="b" t="t" l="l"/>
                <a:pathLst>
                  <a:path h="5011062" w="1678086">
                    <a:moveTo>
                      <a:pt x="0" y="0"/>
                    </a:moveTo>
                    <a:lnTo>
                      <a:pt x="1678086" y="0"/>
                    </a:lnTo>
                    <a:lnTo>
                      <a:pt x="1678086" y="5011062"/>
                    </a:lnTo>
                    <a:lnTo>
                      <a:pt x="0" y="5011062"/>
                    </a:lnTo>
                    <a:close/>
                  </a:path>
                </a:pathLst>
              </a:custGeom>
              <a:solidFill>
                <a:srgbClr val="FAFAFA"/>
              </a:solidFill>
            </p:spPr>
          </p:sp>
          <p:sp>
            <p:nvSpPr>
              <p:cNvPr name="TextBox 7" id="7"/>
              <p:cNvSpPr txBox="true"/>
              <p:nvPr/>
            </p:nvSpPr>
            <p:spPr>
              <a:xfrm>
                <a:off x="0" y="-57150"/>
                <a:ext cx="1678086" cy="5068212"/>
              </a:xfrm>
              <a:prstGeom prst="rect">
                <a:avLst/>
              </a:prstGeom>
            </p:spPr>
            <p:txBody>
              <a:bodyPr anchor="ctr" rtlCol="false" tIns="50800" lIns="50800" bIns="50800" rIns="50800"/>
              <a:lstStyle/>
              <a:p>
                <a:pPr algn="ctr">
                  <a:lnSpc>
                    <a:spcPts val="2659"/>
                  </a:lnSpc>
                </a:pPr>
              </a:p>
            </p:txBody>
          </p:sp>
        </p:grpSp>
      </p:grpSp>
      <p:sp>
        <p:nvSpPr>
          <p:cNvPr name="Freeform 8" id="8"/>
          <p:cNvSpPr/>
          <p:nvPr/>
        </p:nvSpPr>
        <p:spPr>
          <a:xfrm flipH="false" flipV="false" rot="-2114832">
            <a:off x="11928065" y="6561779"/>
            <a:ext cx="1816774" cy="3297774"/>
          </a:xfrm>
          <a:custGeom>
            <a:avLst/>
            <a:gdLst/>
            <a:ahLst/>
            <a:cxnLst/>
            <a:rect r="r" b="b" t="t" l="l"/>
            <a:pathLst>
              <a:path h="3297774" w="1816774">
                <a:moveTo>
                  <a:pt x="0" y="0"/>
                </a:moveTo>
                <a:lnTo>
                  <a:pt x="1816774" y="0"/>
                </a:lnTo>
                <a:lnTo>
                  <a:pt x="1816774" y="3297774"/>
                </a:lnTo>
                <a:lnTo>
                  <a:pt x="0" y="3297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2400319" y="8953422"/>
            <a:ext cx="620137" cy="601533"/>
          </a:xfrm>
          <a:custGeom>
            <a:avLst/>
            <a:gdLst/>
            <a:ahLst/>
            <a:cxnLst/>
            <a:rect r="r" b="b" t="t" l="l"/>
            <a:pathLst>
              <a:path h="601533" w="620137">
                <a:moveTo>
                  <a:pt x="0" y="0"/>
                </a:moveTo>
                <a:lnTo>
                  <a:pt x="620136" y="0"/>
                </a:lnTo>
                <a:lnTo>
                  <a:pt x="620136" y="601532"/>
                </a:lnTo>
                <a:lnTo>
                  <a:pt x="0" y="6015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3084470" y="2143680"/>
            <a:ext cx="13024884" cy="5260975"/>
          </a:xfrm>
          <a:prstGeom prst="rect">
            <a:avLst/>
          </a:prstGeom>
        </p:spPr>
        <p:txBody>
          <a:bodyPr anchor="t" rtlCol="false" tIns="0" lIns="0" bIns="0" rIns="0">
            <a:spAutoFit/>
          </a:bodyPr>
          <a:lstStyle/>
          <a:p>
            <a:pPr algn="just">
              <a:lnSpc>
                <a:spcPts val="3499"/>
              </a:lnSpc>
            </a:pPr>
            <a:r>
              <a:rPr lang="en-US" sz="2499">
                <a:solidFill>
                  <a:srgbClr val="231F20"/>
                </a:solidFill>
                <a:latin typeface="Poppins Bold"/>
              </a:rPr>
              <a:t>Perspektif umum dari teori modernisasi memandang pembangunan merupakan kerja secara internasional yang didasarkan pada teori keuntungan komparatif yang dimilki oleh setiap negara mengakibatkan terjadinya spesialisasi produksi pada tiap negara sesuai dengan keuntungan komparatif yang dimilikinya (Kamiel, 2011). Asumsi dasar dari teori modernisasi mencakup: (1) Bertolak dari dua kutub dikotomis masyarakat yaitu antara masyarakat modern dan masyarakat tradisional; (2) Peranan negara majusangat dominan dan dianggap positif, yaitu dengan menularkan nilai-nilai modern disamping memberikan bantuan modal dan teknologi; (3) Resep pembangunan yang ditawarkan bisa berlaku untuk siapa, kapan dan dimana saja (Budiman dalam Frank, 1984).</a:t>
            </a:r>
          </a:p>
          <a:p>
            <a:pPr algn="just">
              <a:lnSpc>
                <a:spcPts val="3499"/>
              </a:lnSpc>
            </a:pPr>
          </a:p>
        </p:txBody>
      </p:sp>
      <p:sp>
        <p:nvSpPr>
          <p:cNvPr name="TextBox 11" id="11"/>
          <p:cNvSpPr txBox="true"/>
          <p:nvPr/>
        </p:nvSpPr>
        <p:spPr>
          <a:xfrm rot="0">
            <a:off x="3796575" y="806446"/>
            <a:ext cx="10694850" cy="844558"/>
          </a:xfrm>
          <a:prstGeom prst="rect">
            <a:avLst/>
          </a:prstGeom>
        </p:spPr>
        <p:txBody>
          <a:bodyPr anchor="t" rtlCol="false" tIns="0" lIns="0" bIns="0" rIns="0">
            <a:spAutoFit/>
          </a:bodyPr>
          <a:lstStyle/>
          <a:p>
            <a:pPr algn="ctr">
              <a:lnSpc>
                <a:spcPts val="5740"/>
              </a:lnSpc>
            </a:pPr>
            <a:r>
              <a:rPr lang="en-US" sz="8200">
                <a:solidFill>
                  <a:srgbClr val="3A2114"/>
                </a:solidFill>
                <a:latin typeface="Margin"/>
              </a:rPr>
              <a:t>TEORI MODERNISASI</a:t>
            </a:r>
          </a:p>
        </p:txBody>
      </p:sp>
      <p:sp>
        <p:nvSpPr>
          <p:cNvPr name="Freeform 12" id="12"/>
          <p:cNvSpPr/>
          <p:nvPr/>
        </p:nvSpPr>
        <p:spPr>
          <a:xfrm flipH="false" flipV="false" rot="1361203">
            <a:off x="15442576" y="6838733"/>
            <a:ext cx="4502967" cy="3692433"/>
          </a:xfrm>
          <a:custGeom>
            <a:avLst/>
            <a:gdLst/>
            <a:ahLst/>
            <a:cxnLst/>
            <a:rect r="r" b="b" t="t" l="l"/>
            <a:pathLst>
              <a:path h="3692433" w="4502967">
                <a:moveTo>
                  <a:pt x="0" y="0"/>
                </a:moveTo>
                <a:lnTo>
                  <a:pt x="4502967" y="0"/>
                </a:lnTo>
                <a:lnTo>
                  <a:pt x="4502967" y="3692433"/>
                </a:lnTo>
                <a:lnTo>
                  <a:pt x="0" y="36924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567141">
            <a:off x="86774" y="6205892"/>
            <a:ext cx="2827923" cy="3668296"/>
          </a:xfrm>
          <a:custGeom>
            <a:avLst/>
            <a:gdLst/>
            <a:ahLst/>
            <a:cxnLst/>
            <a:rect r="r" b="b" t="t" l="l"/>
            <a:pathLst>
              <a:path h="3668296" w="2827923">
                <a:moveTo>
                  <a:pt x="0" y="0"/>
                </a:moveTo>
                <a:lnTo>
                  <a:pt x="2827922" y="0"/>
                </a:lnTo>
                <a:lnTo>
                  <a:pt x="2827922" y="3668296"/>
                </a:lnTo>
                <a:lnTo>
                  <a:pt x="0" y="366829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4" id="14"/>
          <p:cNvGrpSpPr/>
          <p:nvPr/>
        </p:nvGrpSpPr>
        <p:grpSpPr>
          <a:xfrm rot="1731815">
            <a:off x="16228792" y="4021735"/>
            <a:ext cx="666331" cy="66633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true" flipV="false" rot="-3674758">
            <a:off x="3586945" y="7622754"/>
            <a:ext cx="3406460" cy="2124392"/>
          </a:xfrm>
          <a:custGeom>
            <a:avLst/>
            <a:gdLst/>
            <a:ahLst/>
            <a:cxnLst/>
            <a:rect r="r" b="b" t="t" l="l"/>
            <a:pathLst>
              <a:path h="2124392" w="3406460">
                <a:moveTo>
                  <a:pt x="3406460" y="0"/>
                </a:moveTo>
                <a:lnTo>
                  <a:pt x="0" y="0"/>
                </a:lnTo>
                <a:lnTo>
                  <a:pt x="0" y="2124392"/>
                </a:lnTo>
                <a:lnTo>
                  <a:pt x="3406460" y="2124392"/>
                </a:lnTo>
                <a:lnTo>
                  <a:pt x="340646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8" id="18"/>
          <p:cNvGrpSpPr/>
          <p:nvPr/>
        </p:nvGrpSpPr>
        <p:grpSpPr>
          <a:xfrm rot="0">
            <a:off x="6409567" y="8923787"/>
            <a:ext cx="631167" cy="63116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891486" y="2089149"/>
            <a:ext cx="577784" cy="560450"/>
          </a:xfrm>
          <a:custGeom>
            <a:avLst/>
            <a:gdLst/>
            <a:ahLst/>
            <a:cxnLst/>
            <a:rect r="r" b="b" t="t" l="l"/>
            <a:pathLst>
              <a:path h="560450" w="577784">
                <a:moveTo>
                  <a:pt x="0" y="0"/>
                </a:moveTo>
                <a:lnTo>
                  <a:pt x="577783" y="0"/>
                </a:lnTo>
                <a:lnTo>
                  <a:pt x="577783" y="560450"/>
                </a:lnTo>
                <a:lnTo>
                  <a:pt x="0" y="5604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370793">
            <a:off x="8344923" y="6565251"/>
            <a:ext cx="2069093" cy="2683965"/>
          </a:xfrm>
          <a:custGeom>
            <a:avLst/>
            <a:gdLst/>
            <a:ahLst/>
            <a:cxnLst/>
            <a:rect r="r" b="b" t="t" l="l"/>
            <a:pathLst>
              <a:path h="2683965" w="2069093">
                <a:moveTo>
                  <a:pt x="0" y="0"/>
                </a:moveTo>
                <a:lnTo>
                  <a:pt x="2069093" y="0"/>
                </a:lnTo>
                <a:lnTo>
                  <a:pt x="2069093" y="2683965"/>
                </a:lnTo>
                <a:lnTo>
                  <a:pt x="0" y="268396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3A2114"/>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04325"/>
            <a:chOff x="0" y="0"/>
            <a:chExt cx="21640800" cy="10939100"/>
          </a:xfrm>
        </p:grpSpPr>
        <p:sp>
          <p:nvSpPr>
            <p:cNvPr name="Freeform 3" id="3"/>
            <p:cNvSpPr/>
            <p:nvPr/>
          </p:nvSpPr>
          <p:spPr>
            <a:xfrm flipH="false" flipV="false" rot="0">
              <a:off x="0"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189292" y="0"/>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189292" y="5885509"/>
              <a:ext cx="9209278" cy="5053591"/>
            </a:xfrm>
            <a:custGeom>
              <a:avLst/>
              <a:gdLst/>
              <a:ahLst/>
              <a:cxnLst/>
              <a:rect r="r" b="b" t="t" l="l"/>
              <a:pathLst>
                <a:path h="5053591" w="9209278">
                  <a:moveTo>
                    <a:pt x="0" y="0"/>
                  </a:moveTo>
                  <a:lnTo>
                    <a:pt x="9209278" y="0"/>
                  </a:lnTo>
                  <a:lnTo>
                    <a:pt x="9209278"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0375213" y="0"/>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sp>
          <p:nvSpPr>
            <p:cNvPr name="Freeform 8" id="8"/>
            <p:cNvSpPr/>
            <p:nvPr/>
          </p:nvSpPr>
          <p:spPr>
            <a:xfrm flipH="false" flipV="false" rot="0">
              <a:off x="20375213" y="5798819"/>
              <a:ext cx="1265587" cy="5053591"/>
            </a:xfrm>
            <a:custGeom>
              <a:avLst/>
              <a:gdLst/>
              <a:ahLst/>
              <a:cxnLst/>
              <a:rect r="r" b="b" t="t" l="l"/>
              <a:pathLst>
                <a:path h="5053591" w="1265587">
                  <a:moveTo>
                    <a:pt x="0" y="0"/>
                  </a:moveTo>
                  <a:lnTo>
                    <a:pt x="1265587" y="0"/>
                  </a:lnTo>
                  <a:lnTo>
                    <a:pt x="1265587" y="5053591"/>
                  </a:lnTo>
                  <a:lnTo>
                    <a:pt x="0" y="5053591"/>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627668" b="0"/>
              </a:stretch>
            </a:blipFill>
          </p:spPr>
        </p:sp>
      </p:grpSp>
      <p:grpSp>
        <p:nvGrpSpPr>
          <p:cNvPr name="Group 9" id="9"/>
          <p:cNvGrpSpPr/>
          <p:nvPr/>
        </p:nvGrpSpPr>
        <p:grpSpPr>
          <a:xfrm rot="6014359">
            <a:off x="-6025578" y="-1669426"/>
            <a:ext cx="22032693" cy="14409008"/>
            <a:chOff x="0" y="0"/>
            <a:chExt cx="29376924" cy="19212011"/>
          </a:xfrm>
        </p:grpSpPr>
        <p:sp>
          <p:nvSpPr>
            <p:cNvPr name="Freeform 10" id="10"/>
            <p:cNvSpPr/>
            <p:nvPr/>
          </p:nvSpPr>
          <p:spPr>
            <a:xfrm flipH="false" flipV="false" rot="-655799">
              <a:off x="599931" y="4044620"/>
              <a:ext cx="14306002" cy="7696765"/>
            </a:xfrm>
            <a:custGeom>
              <a:avLst/>
              <a:gdLst/>
              <a:ahLst/>
              <a:cxnLst/>
              <a:rect r="r" b="b" t="t" l="l"/>
              <a:pathLst>
                <a:path h="7696765" w="14306002">
                  <a:moveTo>
                    <a:pt x="0" y="0"/>
                  </a:moveTo>
                  <a:lnTo>
                    <a:pt x="14306002" y="0"/>
                  </a:lnTo>
                  <a:lnTo>
                    <a:pt x="14306002" y="7696764"/>
                  </a:lnTo>
                  <a:lnTo>
                    <a:pt x="0" y="7696764"/>
                  </a:lnTo>
                  <a:lnTo>
                    <a:pt x="0" y="0"/>
                  </a:lnTo>
                  <a:close/>
                </a:path>
              </a:pathLst>
            </a:custGeom>
            <a:blipFill>
              <a:blip r:embed="rId4"/>
              <a:stretch>
                <a:fillRect l="-4467" t="0" r="0" b="0"/>
              </a:stretch>
            </a:blipFill>
          </p:spPr>
        </p:sp>
        <p:sp>
          <p:nvSpPr>
            <p:cNvPr name="Freeform 11" id="11"/>
            <p:cNvSpPr/>
            <p:nvPr/>
          </p:nvSpPr>
          <p:spPr>
            <a:xfrm flipH="false" flipV="false" rot="-655799">
              <a:off x="14470991" y="1286465"/>
              <a:ext cx="14306002" cy="7696765"/>
            </a:xfrm>
            <a:custGeom>
              <a:avLst/>
              <a:gdLst/>
              <a:ahLst/>
              <a:cxnLst/>
              <a:rect r="r" b="b" t="t" l="l"/>
              <a:pathLst>
                <a:path h="7696765" w="14306002">
                  <a:moveTo>
                    <a:pt x="0" y="0"/>
                  </a:moveTo>
                  <a:lnTo>
                    <a:pt x="14306002" y="0"/>
                  </a:lnTo>
                  <a:lnTo>
                    <a:pt x="14306002" y="7696765"/>
                  </a:lnTo>
                  <a:lnTo>
                    <a:pt x="0" y="7696765"/>
                  </a:lnTo>
                  <a:lnTo>
                    <a:pt x="0" y="0"/>
                  </a:lnTo>
                  <a:close/>
                </a:path>
              </a:pathLst>
            </a:custGeom>
            <a:blipFill>
              <a:blip r:embed="rId4"/>
              <a:stretch>
                <a:fillRect l="-4467" t="0" r="0" b="0"/>
              </a:stretch>
            </a:blipFill>
          </p:spPr>
        </p:sp>
        <p:grpSp>
          <p:nvGrpSpPr>
            <p:cNvPr name="Group 12" id="12"/>
            <p:cNvGrpSpPr/>
            <p:nvPr/>
          </p:nvGrpSpPr>
          <p:grpSpPr>
            <a:xfrm rot="-6014359">
              <a:off x="8529267" y="4491198"/>
              <a:ext cx="11900472" cy="15054579"/>
              <a:chOff x="0" y="0"/>
              <a:chExt cx="2350711" cy="2973744"/>
            </a:xfrm>
          </p:grpSpPr>
          <p:sp>
            <p:nvSpPr>
              <p:cNvPr name="Freeform 13" id="13"/>
              <p:cNvSpPr/>
              <p:nvPr/>
            </p:nvSpPr>
            <p:spPr>
              <a:xfrm flipH="false" flipV="false" rot="0">
                <a:off x="0" y="0"/>
                <a:ext cx="2350711" cy="2973744"/>
              </a:xfrm>
              <a:custGeom>
                <a:avLst/>
                <a:gdLst/>
                <a:ahLst/>
                <a:cxnLst/>
                <a:rect r="r" b="b" t="t" l="l"/>
                <a:pathLst>
                  <a:path h="2973744" w="2350711">
                    <a:moveTo>
                      <a:pt x="0" y="0"/>
                    </a:moveTo>
                    <a:lnTo>
                      <a:pt x="2350711" y="0"/>
                    </a:lnTo>
                    <a:lnTo>
                      <a:pt x="2350711" y="2973744"/>
                    </a:lnTo>
                    <a:lnTo>
                      <a:pt x="0" y="2973744"/>
                    </a:lnTo>
                    <a:close/>
                  </a:path>
                </a:pathLst>
              </a:custGeom>
              <a:solidFill>
                <a:srgbClr val="FAFAFA"/>
              </a:solidFill>
            </p:spPr>
          </p:sp>
          <p:sp>
            <p:nvSpPr>
              <p:cNvPr name="TextBox 14" id="14"/>
              <p:cNvSpPr txBox="true"/>
              <p:nvPr/>
            </p:nvSpPr>
            <p:spPr>
              <a:xfrm>
                <a:off x="0" y="-57150"/>
                <a:ext cx="2350711" cy="3030894"/>
              </a:xfrm>
              <a:prstGeom prst="rect">
                <a:avLst/>
              </a:prstGeom>
            </p:spPr>
            <p:txBody>
              <a:bodyPr anchor="ctr" rtlCol="false" tIns="50800" lIns="50800" bIns="50800" rIns="50800"/>
              <a:lstStyle/>
              <a:p>
                <a:pPr algn="ctr">
                  <a:lnSpc>
                    <a:spcPts val="2659"/>
                  </a:lnSpc>
                </a:pPr>
              </a:p>
            </p:txBody>
          </p:sp>
        </p:grpSp>
      </p:grpSp>
      <p:sp>
        <p:nvSpPr>
          <p:cNvPr name="Freeform 15" id="15"/>
          <p:cNvSpPr/>
          <p:nvPr/>
        </p:nvSpPr>
        <p:spPr>
          <a:xfrm flipH="false" flipV="false" rot="0">
            <a:off x="11070510" y="3930837"/>
            <a:ext cx="6397608" cy="5327463"/>
          </a:xfrm>
          <a:custGeom>
            <a:avLst/>
            <a:gdLst/>
            <a:ahLst/>
            <a:cxnLst/>
            <a:rect r="r" b="b" t="t" l="l"/>
            <a:pathLst>
              <a:path h="5327463" w="6397608">
                <a:moveTo>
                  <a:pt x="0" y="0"/>
                </a:moveTo>
                <a:lnTo>
                  <a:pt x="6397609" y="0"/>
                </a:lnTo>
                <a:lnTo>
                  <a:pt x="6397609" y="5327463"/>
                </a:lnTo>
                <a:lnTo>
                  <a:pt x="0" y="53274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16101182" y="7586517"/>
            <a:ext cx="631167" cy="63116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7EAAD"/>
              </a:solidFill>
              <a:prstDash val="lgDash"/>
              <a:miter/>
            </a:ln>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9974151" y="8925110"/>
            <a:ext cx="686990" cy="666380"/>
          </a:xfrm>
          <a:custGeom>
            <a:avLst/>
            <a:gdLst/>
            <a:ahLst/>
            <a:cxnLst/>
            <a:rect r="r" b="b" t="t" l="l"/>
            <a:pathLst>
              <a:path h="666380" w="686990">
                <a:moveTo>
                  <a:pt x="0" y="0"/>
                </a:moveTo>
                <a:lnTo>
                  <a:pt x="686990" y="0"/>
                </a:lnTo>
                <a:lnTo>
                  <a:pt x="686990" y="666380"/>
                </a:lnTo>
                <a:lnTo>
                  <a:pt x="0" y="6663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370793">
            <a:off x="15220152" y="1253026"/>
            <a:ext cx="1586857" cy="2058423"/>
          </a:xfrm>
          <a:custGeom>
            <a:avLst/>
            <a:gdLst/>
            <a:ahLst/>
            <a:cxnLst/>
            <a:rect r="r" b="b" t="t" l="l"/>
            <a:pathLst>
              <a:path h="2058423" w="1586857">
                <a:moveTo>
                  <a:pt x="0" y="0"/>
                </a:moveTo>
                <a:lnTo>
                  <a:pt x="1586857" y="0"/>
                </a:lnTo>
                <a:lnTo>
                  <a:pt x="1586857" y="2058423"/>
                </a:lnTo>
                <a:lnTo>
                  <a:pt x="0" y="205842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740687">
            <a:off x="11052317" y="1896017"/>
            <a:ext cx="2081407" cy="2699939"/>
          </a:xfrm>
          <a:custGeom>
            <a:avLst/>
            <a:gdLst/>
            <a:ahLst/>
            <a:cxnLst/>
            <a:rect r="r" b="b" t="t" l="l"/>
            <a:pathLst>
              <a:path h="2699939" w="2081407">
                <a:moveTo>
                  <a:pt x="0" y="0"/>
                </a:moveTo>
                <a:lnTo>
                  <a:pt x="2081407" y="0"/>
                </a:lnTo>
                <a:lnTo>
                  <a:pt x="2081407" y="2699939"/>
                </a:lnTo>
                <a:lnTo>
                  <a:pt x="0" y="26999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2" id="22"/>
          <p:cNvSpPr/>
          <p:nvPr/>
        </p:nvSpPr>
        <p:spPr>
          <a:xfrm flipH="false" flipV="false" rot="0">
            <a:off x="13912628" y="1615858"/>
            <a:ext cx="686990" cy="666380"/>
          </a:xfrm>
          <a:custGeom>
            <a:avLst/>
            <a:gdLst/>
            <a:ahLst/>
            <a:cxnLst/>
            <a:rect r="r" b="b" t="t" l="l"/>
            <a:pathLst>
              <a:path h="666380" w="686990">
                <a:moveTo>
                  <a:pt x="0" y="0"/>
                </a:moveTo>
                <a:lnTo>
                  <a:pt x="686989" y="0"/>
                </a:lnTo>
                <a:lnTo>
                  <a:pt x="686989" y="666380"/>
                </a:lnTo>
                <a:lnTo>
                  <a:pt x="0" y="6663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3" id="23"/>
          <p:cNvSpPr txBox="true"/>
          <p:nvPr/>
        </p:nvSpPr>
        <p:spPr>
          <a:xfrm rot="0">
            <a:off x="242629" y="657022"/>
            <a:ext cx="11011579" cy="1048390"/>
          </a:xfrm>
          <a:prstGeom prst="rect">
            <a:avLst/>
          </a:prstGeom>
        </p:spPr>
        <p:txBody>
          <a:bodyPr anchor="t" rtlCol="false" tIns="0" lIns="0" bIns="0" rIns="0">
            <a:spAutoFit/>
          </a:bodyPr>
          <a:lstStyle/>
          <a:p>
            <a:pPr>
              <a:lnSpc>
                <a:spcPts val="7900"/>
              </a:lnSpc>
            </a:pPr>
            <a:r>
              <a:rPr lang="en-US" sz="7900">
                <a:solidFill>
                  <a:srgbClr val="3A2114"/>
                </a:solidFill>
                <a:latin typeface="Margin"/>
              </a:rPr>
              <a:t>TEORI DEPEDENSI</a:t>
            </a:r>
          </a:p>
        </p:txBody>
      </p:sp>
      <p:sp>
        <p:nvSpPr>
          <p:cNvPr name="TextBox 24" id="24"/>
          <p:cNvSpPr txBox="true"/>
          <p:nvPr/>
        </p:nvSpPr>
        <p:spPr>
          <a:xfrm rot="0">
            <a:off x="448626" y="1647584"/>
            <a:ext cx="9115950" cy="8547734"/>
          </a:xfrm>
          <a:prstGeom prst="rect">
            <a:avLst/>
          </a:prstGeom>
        </p:spPr>
        <p:txBody>
          <a:bodyPr anchor="t" rtlCol="false" tIns="0" lIns="0" bIns="0" rIns="0">
            <a:spAutoFit/>
          </a:bodyPr>
          <a:lstStyle/>
          <a:p>
            <a:pPr algn="just">
              <a:lnSpc>
                <a:spcPts val="2940"/>
              </a:lnSpc>
            </a:pPr>
            <a:r>
              <a:rPr lang="en-US" sz="2100">
                <a:solidFill>
                  <a:srgbClr val="231F20"/>
                </a:solidFill>
                <a:latin typeface="Poppins Bold"/>
              </a:rPr>
              <a:t>Fondasi dari teori dependensi atau teori ketergantungan muncul pada tahun 1950-an melalui pendapat para ahli ekonomi yang berasal dari ECLA (Economic Commission for Latin America), salah satunya yang paling berpengaruh adalah Paul Prebisch (Reyes,2001). Proposal awal Prebisch dan ECLA yang menjadi dasar awal bagi kelahiran teori dependensi pada perkembangannya juga dikritik karena dinilai gagal menghasilkan model dependensi oleh para ahli ekonomi yang lain. Titonio Dos Santos membedakan tiga bentuk ketergantungan, yaitu:</a:t>
            </a:r>
          </a:p>
          <a:p>
            <a:pPr algn="just">
              <a:lnSpc>
                <a:spcPts val="2940"/>
              </a:lnSpc>
            </a:pPr>
            <a:r>
              <a:rPr lang="en-US" sz="2100">
                <a:solidFill>
                  <a:srgbClr val="231F20"/>
                </a:solidFill>
                <a:latin typeface="Poppins Bold"/>
              </a:rPr>
              <a:t>1. Ketergantungan kolonial</a:t>
            </a:r>
          </a:p>
          <a:p>
            <a:pPr algn="just">
              <a:lnSpc>
                <a:spcPts val="2940"/>
              </a:lnSpc>
            </a:pPr>
            <a:r>
              <a:rPr lang="en-US" sz="2100">
                <a:solidFill>
                  <a:srgbClr val="231F20"/>
                </a:solidFill>
                <a:latin typeface="Poppins Bold"/>
              </a:rPr>
              <a:t>2. Ketergantungan finansial</a:t>
            </a:r>
          </a:p>
          <a:p>
            <a:pPr algn="just">
              <a:lnSpc>
                <a:spcPts val="2940"/>
              </a:lnSpc>
            </a:pPr>
            <a:r>
              <a:rPr lang="en-US" sz="2100">
                <a:solidFill>
                  <a:srgbClr val="231F20"/>
                </a:solidFill>
                <a:latin typeface="Poppins Bold"/>
              </a:rPr>
              <a:t>3.  Ketergantungan pada teknologi industri</a:t>
            </a:r>
          </a:p>
          <a:p>
            <a:pPr algn="just">
              <a:lnSpc>
                <a:spcPts val="2940"/>
              </a:lnSpc>
            </a:pPr>
          </a:p>
          <a:p>
            <a:pPr algn="just">
              <a:lnSpc>
                <a:spcPts val="2940"/>
              </a:lnSpc>
            </a:pPr>
            <a:r>
              <a:rPr lang="en-US" sz="2100">
                <a:solidFill>
                  <a:srgbClr val="231F20"/>
                </a:solidFill>
                <a:latin typeface="Poppins Bold"/>
              </a:rPr>
              <a:t>Teori ketergantungan ini didasarkan pada premis bahwa tidak ada daerah atau negara otonom di dunia, dan bahwa semua negara berpartisipasi secara langsung atau tidak langsung dalam perekonomian dunia, seperti yang dianjurkan oleh kaum non-Marxis, atau dalam sistem kapitalis, seperti yang dianjurkan oleh kaum Marxis. Dos Santos juga percaya bahwa negara-negara sekitarnya juga dapat berkembang, meskipun pembangunan ini bergantung (pembangunan selanjutnya).</a:t>
            </a:r>
          </a:p>
          <a:p>
            <a:pPr algn="just">
              <a:lnSpc>
                <a:spcPts val="2940"/>
              </a:lnSpc>
            </a:pPr>
          </a:p>
        </p:txBody>
      </p:sp>
      <p:grpSp>
        <p:nvGrpSpPr>
          <p:cNvPr name="Group 25" id="25"/>
          <p:cNvGrpSpPr/>
          <p:nvPr/>
        </p:nvGrpSpPr>
        <p:grpSpPr>
          <a:xfrm rot="1731815">
            <a:off x="9615920" y="1590817"/>
            <a:ext cx="716462" cy="716462"/>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8C4C00"/>
              </a:solidFill>
              <a:prstDash val="lgDash"/>
              <a:miter/>
            </a:ln>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DAGAf8fXLD8</dc:identifier>
  <dcterms:modified xsi:type="dcterms:W3CDTF">2011-08-01T06:04:30Z</dcterms:modified>
  <cp:revision>1</cp:revision>
  <dc:title>Tempalt ADP</dc:title>
</cp:coreProperties>
</file>