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61" r:id="rId7"/>
    <p:sldId id="273" r:id="rId8"/>
    <p:sldId id="274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68" r:id="rId17"/>
  </p:sldIdLst>
  <p:sldSz cx="18288000" cy="10287000"/>
  <p:notesSz cx="6858000" cy="9144000"/>
  <p:embeddedFontLst>
    <p:embeddedFont>
      <p:font typeface="Aristotelica Pro" panose="020B0604020202020204" charset="0"/>
      <p:regular r:id="rId19"/>
    </p:embeddedFont>
    <p:embeddedFont>
      <p:font typeface="Gaegu Bold" panose="020B0604020202020204" charset="0"/>
      <p:regular r:id="rId20"/>
    </p:embeddedFont>
    <p:embeddedFont>
      <p:font typeface="Lazydog" panose="020B0604020202020204" charset="0"/>
      <p:regular r:id="rId21"/>
    </p:embeddedFont>
    <p:embeddedFont>
      <p:font typeface="More Sugar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4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191B7-C36B-45F5-AF0C-A1E3949415B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97068-67FB-42C4-8A21-B051DA7E5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0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97068-67FB-42C4-8A21-B051DA7E53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8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3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42.svg"/><Relationship Id="rId4" Type="http://schemas.openxmlformats.org/officeDocument/2006/relationships/image" Target="../media/image32.sv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25.png"/><Relationship Id="rId5" Type="http://schemas.openxmlformats.org/officeDocument/2006/relationships/image" Target="../media/image41.png"/><Relationship Id="rId10" Type="http://schemas.openxmlformats.org/officeDocument/2006/relationships/image" Target="../media/image28.svg"/><Relationship Id="rId4" Type="http://schemas.openxmlformats.org/officeDocument/2006/relationships/image" Target="../media/image7.sv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8.svg"/><Relationship Id="rId7" Type="http://schemas.openxmlformats.org/officeDocument/2006/relationships/image" Target="../media/image34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22.svg"/><Relationship Id="rId5" Type="http://schemas.openxmlformats.org/officeDocument/2006/relationships/image" Target="../media/image50.svg"/><Relationship Id="rId10" Type="http://schemas.openxmlformats.org/officeDocument/2006/relationships/image" Target="../media/image21.png"/><Relationship Id="rId4" Type="http://schemas.openxmlformats.org/officeDocument/2006/relationships/image" Target="../media/image49.png"/><Relationship Id="rId9" Type="http://schemas.openxmlformats.org/officeDocument/2006/relationships/image" Target="../media/image4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25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7.png"/><Relationship Id="rId5" Type="http://schemas.openxmlformats.org/officeDocument/2006/relationships/image" Target="../media/image6.png"/><Relationship Id="rId10" Type="http://schemas.openxmlformats.org/officeDocument/2006/relationships/image" Target="../media/image9.svg"/><Relationship Id="rId4" Type="http://schemas.openxmlformats.org/officeDocument/2006/relationships/image" Target="../media/image38.svg"/><Relationship Id="rId9" Type="http://schemas.openxmlformats.org/officeDocument/2006/relationships/image" Target="../media/image8.png"/><Relationship Id="rId1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jp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.svg"/><Relationship Id="rId7" Type="http://schemas.openxmlformats.org/officeDocument/2006/relationships/image" Target="../media/image3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3.png"/><Relationship Id="rId1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8.png"/><Relationship Id="rId12" Type="http://schemas.openxmlformats.org/officeDocument/2006/relationships/image" Target="../media/image26.svg"/><Relationship Id="rId17" Type="http://schemas.openxmlformats.org/officeDocument/2006/relationships/image" Target="../media/image41.png"/><Relationship Id="rId2" Type="http://schemas.openxmlformats.org/officeDocument/2006/relationships/image" Target="../media/image1.png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39.png"/><Relationship Id="rId10" Type="http://schemas.openxmlformats.org/officeDocument/2006/relationships/image" Target="../media/image28.svg"/><Relationship Id="rId4" Type="http://schemas.openxmlformats.org/officeDocument/2006/relationships/image" Target="../media/image38.svg"/><Relationship Id="rId9" Type="http://schemas.openxmlformats.org/officeDocument/2006/relationships/image" Target="../media/image27.png"/><Relationship Id="rId1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7.png"/><Relationship Id="rId3" Type="http://schemas.openxmlformats.org/officeDocument/2006/relationships/image" Target="../media/image37.png"/><Relationship Id="rId7" Type="http://schemas.openxmlformats.org/officeDocument/2006/relationships/image" Target="../media/image6.png"/><Relationship Id="rId12" Type="http://schemas.openxmlformats.org/officeDocument/2006/relationships/image" Target="../media/image9.svg"/><Relationship Id="rId2" Type="http://schemas.openxmlformats.org/officeDocument/2006/relationships/image" Target="../media/image1.pn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8.png"/><Relationship Id="rId5" Type="http://schemas.openxmlformats.org/officeDocument/2006/relationships/image" Target="../media/image39.png"/><Relationship Id="rId15" Type="http://schemas.openxmlformats.org/officeDocument/2006/relationships/image" Target="../media/image25.png"/><Relationship Id="rId10" Type="http://schemas.openxmlformats.org/officeDocument/2006/relationships/image" Target="../media/image42.svg"/><Relationship Id="rId4" Type="http://schemas.openxmlformats.org/officeDocument/2006/relationships/image" Target="../media/image38.svg"/><Relationship Id="rId9" Type="http://schemas.openxmlformats.org/officeDocument/2006/relationships/image" Target="../media/image41.png"/><Relationship Id="rId1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7.png"/><Relationship Id="rId18" Type="http://schemas.openxmlformats.org/officeDocument/2006/relationships/image" Target="../media/image44.svg"/><Relationship Id="rId3" Type="http://schemas.openxmlformats.org/officeDocument/2006/relationships/image" Target="../media/image37.png"/><Relationship Id="rId7" Type="http://schemas.openxmlformats.org/officeDocument/2006/relationships/image" Target="../media/image6.png"/><Relationship Id="rId12" Type="http://schemas.openxmlformats.org/officeDocument/2006/relationships/image" Target="../media/image9.svg"/><Relationship Id="rId17" Type="http://schemas.openxmlformats.org/officeDocument/2006/relationships/image" Target="../media/image43.png"/><Relationship Id="rId2" Type="http://schemas.openxmlformats.org/officeDocument/2006/relationships/image" Target="../media/image1.pn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8.png"/><Relationship Id="rId5" Type="http://schemas.openxmlformats.org/officeDocument/2006/relationships/image" Target="../media/image39.png"/><Relationship Id="rId15" Type="http://schemas.openxmlformats.org/officeDocument/2006/relationships/image" Target="../media/image25.png"/><Relationship Id="rId10" Type="http://schemas.openxmlformats.org/officeDocument/2006/relationships/image" Target="../media/image42.svg"/><Relationship Id="rId4" Type="http://schemas.openxmlformats.org/officeDocument/2006/relationships/image" Target="../media/image38.svg"/><Relationship Id="rId9" Type="http://schemas.openxmlformats.org/officeDocument/2006/relationships/image" Target="../media/image41.png"/><Relationship Id="rId1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3640572" y="1858623"/>
            <a:ext cx="5831893" cy="9202197"/>
          </a:xfrm>
          <a:custGeom>
            <a:avLst/>
            <a:gdLst/>
            <a:ahLst/>
            <a:cxnLst/>
            <a:rect l="l" t="t" r="r" b="b"/>
            <a:pathLst>
              <a:path w="5831893" h="9202197">
                <a:moveTo>
                  <a:pt x="0" y="0"/>
                </a:moveTo>
                <a:lnTo>
                  <a:pt x="5831893" y="0"/>
                </a:lnTo>
                <a:lnTo>
                  <a:pt x="5831893" y="9202197"/>
                </a:lnTo>
                <a:lnTo>
                  <a:pt x="0" y="92021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39126" y="3174844"/>
            <a:ext cx="4578929" cy="6506471"/>
          </a:xfrm>
          <a:custGeom>
            <a:avLst/>
            <a:gdLst/>
            <a:ahLst/>
            <a:cxnLst/>
            <a:rect l="l" t="t" r="r" b="b"/>
            <a:pathLst>
              <a:path w="4578929" h="6506471">
                <a:moveTo>
                  <a:pt x="0" y="0"/>
                </a:moveTo>
                <a:lnTo>
                  <a:pt x="4578929" y="0"/>
                </a:lnTo>
                <a:lnTo>
                  <a:pt x="4578929" y="6506471"/>
                </a:lnTo>
                <a:lnTo>
                  <a:pt x="0" y="65064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9" name="Freeform 9"/>
          <p:cNvSpPr/>
          <p:nvPr/>
        </p:nvSpPr>
        <p:spPr>
          <a:xfrm rot="285056">
            <a:off x="1738826" y="7657162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7751159" y="3805844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383231" y="2103268"/>
            <a:ext cx="6760769" cy="725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2"/>
              </a:lnSpc>
            </a:pPr>
            <a:r>
              <a:rPr lang="en-US" sz="4689" dirty="0" err="1">
                <a:solidFill>
                  <a:srgbClr val="623926"/>
                </a:solidFill>
                <a:latin typeface="Gaegu Bold"/>
              </a:rPr>
              <a:t>psikologi</a:t>
            </a:r>
            <a:r>
              <a:rPr lang="en-US" sz="4689" dirty="0">
                <a:solidFill>
                  <a:srgbClr val="623926"/>
                </a:solidFill>
                <a:latin typeface="Gaegu Bold"/>
              </a:rPr>
              <a:t> </a:t>
            </a:r>
            <a:r>
              <a:rPr lang="en-US" sz="4689" dirty="0" err="1">
                <a:solidFill>
                  <a:srgbClr val="623926"/>
                </a:solidFill>
                <a:latin typeface="Gaegu Bold"/>
              </a:rPr>
              <a:t>pendidikan</a:t>
            </a:r>
            <a:endParaRPr lang="en-US" sz="4689" dirty="0">
              <a:solidFill>
                <a:srgbClr val="623926"/>
              </a:solidFill>
              <a:latin typeface="Gaegu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025562" y="3666717"/>
            <a:ext cx="8736234" cy="3827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76"/>
              </a:lnSpc>
            </a:pPr>
            <a:r>
              <a:rPr lang="en-US" sz="7788" dirty="0">
                <a:solidFill>
                  <a:srgbClr val="889D75"/>
                </a:solidFill>
                <a:latin typeface="More Sugar"/>
              </a:rPr>
              <a:t>KARAKTERISTIK TAHAPAN PERKEMBANGAN ANAK</a:t>
            </a:r>
          </a:p>
        </p:txBody>
      </p:sp>
      <p:sp>
        <p:nvSpPr>
          <p:cNvPr id="13" name="Freeform 13"/>
          <p:cNvSpPr/>
          <p:nvPr/>
        </p:nvSpPr>
        <p:spPr>
          <a:xfrm rot="-5894438">
            <a:off x="9922190" y="-1192280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9" y="0"/>
                </a:lnTo>
                <a:lnTo>
                  <a:pt x="23945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11359" y="-2022904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925027" y="5974033"/>
            <a:ext cx="4544004" cy="733554"/>
            <a:chOff x="0" y="0"/>
            <a:chExt cx="1196775" cy="19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96775" cy="193200"/>
            </a:xfrm>
            <a:custGeom>
              <a:avLst/>
              <a:gdLst/>
              <a:ahLst/>
              <a:cxnLst/>
              <a:rect l="l" t="t" r="r" b="b"/>
              <a:pathLst>
                <a:path w="1196775" h="193200">
                  <a:moveTo>
                    <a:pt x="40890" y="0"/>
                  </a:moveTo>
                  <a:lnTo>
                    <a:pt x="1155884" y="0"/>
                  </a:lnTo>
                  <a:cubicBezTo>
                    <a:pt x="1178467" y="0"/>
                    <a:pt x="1196775" y="18307"/>
                    <a:pt x="1196775" y="40890"/>
                  </a:cubicBezTo>
                  <a:lnTo>
                    <a:pt x="1196775" y="152309"/>
                  </a:lnTo>
                  <a:cubicBezTo>
                    <a:pt x="1196775" y="163154"/>
                    <a:pt x="1192467" y="173555"/>
                    <a:pt x="1184798" y="181223"/>
                  </a:cubicBezTo>
                  <a:cubicBezTo>
                    <a:pt x="1177130" y="188891"/>
                    <a:pt x="1166729" y="193200"/>
                    <a:pt x="1155884" y="193200"/>
                  </a:cubicBezTo>
                  <a:lnTo>
                    <a:pt x="40890" y="193200"/>
                  </a:lnTo>
                  <a:cubicBezTo>
                    <a:pt x="18307" y="193200"/>
                    <a:pt x="0" y="174892"/>
                    <a:pt x="0" y="152309"/>
                  </a:cubicBezTo>
                  <a:lnTo>
                    <a:pt x="0" y="40890"/>
                  </a:lnTo>
                  <a:cubicBezTo>
                    <a:pt x="0" y="18307"/>
                    <a:pt x="18307" y="0"/>
                    <a:pt x="40890" y="0"/>
                  </a:cubicBezTo>
                  <a:close/>
                </a:path>
              </a:pathLst>
            </a:custGeom>
            <a:solidFill>
              <a:srgbClr val="FEC57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196775" cy="193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925027" y="4869003"/>
            <a:ext cx="4544004" cy="749292"/>
            <a:chOff x="0" y="0"/>
            <a:chExt cx="1196775" cy="1973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96775" cy="197344"/>
            </a:xfrm>
            <a:custGeom>
              <a:avLst/>
              <a:gdLst/>
              <a:ahLst/>
              <a:cxnLst/>
              <a:rect l="l" t="t" r="r" b="b"/>
              <a:pathLst>
                <a:path w="1196775" h="197344">
                  <a:moveTo>
                    <a:pt x="40890" y="0"/>
                  </a:moveTo>
                  <a:lnTo>
                    <a:pt x="1155884" y="0"/>
                  </a:lnTo>
                  <a:cubicBezTo>
                    <a:pt x="1178467" y="0"/>
                    <a:pt x="1196775" y="18307"/>
                    <a:pt x="1196775" y="40890"/>
                  </a:cubicBezTo>
                  <a:lnTo>
                    <a:pt x="1196775" y="156454"/>
                  </a:lnTo>
                  <a:cubicBezTo>
                    <a:pt x="1196775" y="179037"/>
                    <a:pt x="1178467" y="197344"/>
                    <a:pt x="1155884" y="197344"/>
                  </a:cubicBezTo>
                  <a:lnTo>
                    <a:pt x="40890" y="197344"/>
                  </a:lnTo>
                  <a:cubicBezTo>
                    <a:pt x="30046" y="197344"/>
                    <a:pt x="19645" y="193036"/>
                    <a:pt x="11977" y="185368"/>
                  </a:cubicBezTo>
                  <a:cubicBezTo>
                    <a:pt x="4308" y="177700"/>
                    <a:pt x="0" y="167299"/>
                    <a:pt x="0" y="156454"/>
                  </a:cubicBezTo>
                  <a:lnTo>
                    <a:pt x="0" y="40890"/>
                  </a:lnTo>
                  <a:cubicBezTo>
                    <a:pt x="0" y="18307"/>
                    <a:pt x="18307" y="0"/>
                    <a:pt x="40890" y="0"/>
                  </a:cubicBezTo>
                  <a:close/>
                </a:path>
              </a:pathLst>
            </a:custGeom>
            <a:solidFill>
              <a:srgbClr val="FEC57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196775" cy="197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245750" y="4776723"/>
            <a:ext cx="4493814" cy="676368"/>
            <a:chOff x="0" y="0"/>
            <a:chExt cx="1183556" cy="17813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83556" cy="178138"/>
            </a:xfrm>
            <a:custGeom>
              <a:avLst/>
              <a:gdLst/>
              <a:ahLst/>
              <a:cxnLst/>
              <a:rect l="l" t="t" r="r" b="b"/>
              <a:pathLst>
                <a:path w="1183556" h="178138">
                  <a:moveTo>
                    <a:pt x="41347" y="0"/>
                  </a:moveTo>
                  <a:lnTo>
                    <a:pt x="1142209" y="0"/>
                  </a:lnTo>
                  <a:cubicBezTo>
                    <a:pt x="1165044" y="0"/>
                    <a:pt x="1183556" y="18512"/>
                    <a:pt x="1183556" y="41347"/>
                  </a:cubicBezTo>
                  <a:lnTo>
                    <a:pt x="1183556" y="136791"/>
                  </a:lnTo>
                  <a:cubicBezTo>
                    <a:pt x="1183556" y="147757"/>
                    <a:pt x="1179200" y="158274"/>
                    <a:pt x="1171446" y="166028"/>
                  </a:cubicBezTo>
                  <a:cubicBezTo>
                    <a:pt x="1163691" y="173782"/>
                    <a:pt x="1153175" y="178138"/>
                    <a:pt x="1142209" y="178138"/>
                  </a:cubicBezTo>
                  <a:lnTo>
                    <a:pt x="41347" y="178138"/>
                  </a:lnTo>
                  <a:cubicBezTo>
                    <a:pt x="30381" y="178138"/>
                    <a:pt x="19864" y="173782"/>
                    <a:pt x="12110" y="166028"/>
                  </a:cubicBezTo>
                  <a:cubicBezTo>
                    <a:pt x="4356" y="158274"/>
                    <a:pt x="0" y="147757"/>
                    <a:pt x="0" y="136791"/>
                  </a:cubicBezTo>
                  <a:lnTo>
                    <a:pt x="0" y="41347"/>
                  </a:lnTo>
                  <a:cubicBezTo>
                    <a:pt x="0" y="30381"/>
                    <a:pt x="4356" y="19864"/>
                    <a:pt x="12110" y="12110"/>
                  </a:cubicBezTo>
                  <a:cubicBezTo>
                    <a:pt x="19864" y="4356"/>
                    <a:pt x="30381" y="0"/>
                    <a:pt x="41347" y="0"/>
                  </a:cubicBezTo>
                  <a:close/>
                </a:path>
              </a:pathLst>
            </a:custGeom>
            <a:solidFill>
              <a:srgbClr val="FEC572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1183556" cy="178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925027" y="7257112"/>
            <a:ext cx="4544004" cy="733554"/>
            <a:chOff x="0" y="0"/>
            <a:chExt cx="1196775" cy="1932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96775" cy="193200"/>
            </a:xfrm>
            <a:custGeom>
              <a:avLst/>
              <a:gdLst/>
              <a:ahLst/>
              <a:cxnLst/>
              <a:rect l="l" t="t" r="r" b="b"/>
              <a:pathLst>
                <a:path w="1196775" h="193200">
                  <a:moveTo>
                    <a:pt x="40890" y="0"/>
                  </a:moveTo>
                  <a:lnTo>
                    <a:pt x="1155884" y="0"/>
                  </a:lnTo>
                  <a:cubicBezTo>
                    <a:pt x="1178467" y="0"/>
                    <a:pt x="1196775" y="18307"/>
                    <a:pt x="1196775" y="40890"/>
                  </a:cubicBezTo>
                  <a:lnTo>
                    <a:pt x="1196775" y="152309"/>
                  </a:lnTo>
                  <a:cubicBezTo>
                    <a:pt x="1196775" y="163154"/>
                    <a:pt x="1192467" y="173555"/>
                    <a:pt x="1184798" y="181223"/>
                  </a:cubicBezTo>
                  <a:cubicBezTo>
                    <a:pt x="1177130" y="188891"/>
                    <a:pt x="1166729" y="193200"/>
                    <a:pt x="1155884" y="193200"/>
                  </a:cubicBezTo>
                  <a:lnTo>
                    <a:pt x="40890" y="193200"/>
                  </a:lnTo>
                  <a:cubicBezTo>
                    <a:pt x="18307" y="193200"/>
                    <a:pt x="0" y="174892"/>
                    <a:pt x="0" y="152309"/>
                  </a:cubicBezTo>
                  <a:lnTo>
                    <a:pt x="0" y="40890"/>
                  </a:lnTo>
                  <a:cubicBezTo>
                    <a:pt x="0" y="18307"/>
                    <a:pt x="18307" y="0"/>
                    <a:pt x="40890" y="0"/>
                  </a:cubicBezTo>
                  <a:close/>
                </a:path>
              </a:pathLst>
            </a:custGeom>
            <a:solidFill>
              <a:srgbClr val="FEC57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1196775" cy="193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076136" y="1570117"/>
            <a:ext cx="9663428" cy="1098228"/>
            <a:chOff x="0" y="0"/>
            <a:chExt cx="4134795" cy="46991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134796" cy="469911"/>
            </a:xfrm>
            <a:custGeom>
              <a:avLst/>
              <a:gdLst/>
              <a:ahLst/>
              <a:cxnLst/>
              <a:rect l="l" t="t" r="r" b="b"/>
              <a:pathLst>
                <a:path w="4134796" h="469911">
                  <a:moveTo>
                    <a:pt x="18427" y="0"/>
                  </a:moveTo>
                  <a:lnTo>
                    <a:pt x="4116369" y="0"/>
                  </a:lnTo>
                  <a:cubicBezTo>
                    <a:pt x="4121256" y="0"/>
                    <a:pt x="4125943" y="1941"/>
                    <a:pt x="4129399" y="5397"/>
                  </a:cubicBezTo>
                  <a:cubicBezTo>
                    <a:pt x="4132854" y="8853"/>
                    <a:pt x="4134796" y="13540"/>
                    <a:pt x="4134796" y="18427"/>
                  </a:cubicBezTo>
                  <a:lnTo>
                    <a:pt x="4134796" y="451484"/>
                  </a:lnTo>
                  <a:cubicBezTo>
                    <a:pt x="4134796" y="456371"/>
                    <a:pt x="4132854" y="461058"/>
                    <a:pt x="4129399" y="464514"/>
                  </a:cubicBezTo>
                  <a:cubicBezTo>
                    <a:pt x="4125943" y="467969"/>
                    <a:pt x="4121256" y="469911"/>
                    <a:pt x="4116369" y="469911"/>
                  </a:cubicBezTo>
                  <a:lnTo>
                    <a:pt x="18427" y="469911"/>
                  </a:lnTo>
                  <a:cubicBezTo>
                    <a:pt x="13540" y="469911"/>
                    <a:pt x="8853" y="467969"/>
                    <a:pt x="5397" y="464514"/>
                  </a:cubicBezTo>
                  <a:cubicBezTo>
                    <a:pt x="1941" y="461058"/>
                    <a:pt x="0" y="456371"/>
                    <a:pt x="0" y="451484"/>
                  </a:cubicBezTo>
                  <a:lnTo>
                    <a:pt x="0" y="18427"/>
                  </a:lnTo>
                  <a:cubicBezTo>
                    <a:pt x="0" y="13540"/>
                    <a:pt x="1941" y="8853"/>
                    <a:pt x="5397" y="5397"/>
                  </a:cubicBezTo>
                  <a:cubicBezTo>
                    <a:pt x="8853" y="1941"/>
                    <a:pt x="13540" y="0"/>
                    <a:pt x="18427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4134795" cy="4699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2041962" y="2108659"/>
            <a:ext cx="5997947" cy="10296905"/>
          </a:xfrm>
          <a:custGeom>
            <a:avLst/>
            <a:gdLst/>
            <a:ahLst/>
            <a:cxnLst/>
            <a:rect l="l" t="t" r="r" b="b"/>
            <a:pathLst>
              <a:path w="5997947" h="10296905">
                <a:moveTo>
                  <a:pt x="0" y="0"/>
                </a:moveTo>
                <a:lnTo>
                  <a:pt x="5997947" y="0"/>
                </a:lnTo>
                <a:lnTo>
                  <a:pt x="5997947" y="10296905"/>
                </a:lnTo>
                <a:lnTo>
                  <a:pt x="0" y="102969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468444" y="1811143"/>
            <a:ext cx="9271119" cy="54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2"/>
              </a:lnSpc>
            </a:pPr>
            <a:r>
              <a:rPr lang="en-US" sz="3280">
                <a:solidFill>
                  <a:srgbClr val="1B1B1B"/>
                </a:solidFill>
                <a:latin typeface="More Sugar"/>
              </a:rPr>
              <a:t>Faktor-faktor Tahapan Perkembangan Anak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925027" y="2855089"/>
            <a:ext cx="11668073" cy="2288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2"/>
              </a:lnSpc>
            </a:pPr>
            <a:r>
              <a:rPr lang="en-US" sz="3280">
                <a:solidFill>
                  <a:srgbClr val="1B1B1B"/>
                </a:solidFill>
                <a:latin typeface="More Sugar"/>
              </a:rPr>
              <a:t>Tumbuh kembang anak pada dasarnya dipengaruhi oleh berbagai faktor, baik itu faktor internal maupun faktor eksternal yang terdiri dari: </a:t>
            </a:r>
          </a:p>
          <a:p>
            <a:pPr marL="0" lvl="0" indent="0">
              <a:lnSpc>
                <a:spcPts val="4592"/>
              </a:lnSpc>
              <a:spcBef>
                <a:spcPct val="0"/>
              </a:spcBef>
            </a:pPr>
            <a:endParaRPr lang="en-US" sz="3280">
              <a:solidFill>
                <a:srgbClr val="1B1B1B"/>
              </a:solidFill>
              <a:latin typeface="More Sugar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181527" y="4894418"/>
            <a:ext cx="4477934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999" spc="518">
                <a:solidFill>
                  <a:srgbClr val="1B1B1B"/>
                </a:solidFill>
                <a:latin typeface="More Sugar"/>
              </a:rPr>
              <a:t>1.Faktor genetika</a:t>
            </a:r>
          </a:p>
        </p:txBody>
      </p:sp>
      <p:sp>
        <p:nvSpPr>
          <p:cNvPr id="25" name="Freeform 25"/>
          <p:cNvSpPr/>
          <p:nvPr/>
        </p:nvSpPr>
        <p:spPr>
          <a:xfrm rot="-202677">
            <a:off x="2328882" y="7821686"/>
            <a:ext cx="1028063" cy="1014978"/>
          </a:xfrm>
          <a:custGeom>
            <a:avLst/>
            <a:gdLst/>
            <a:ahLst/>
            <a:cxnLst/>
            <a:rect l="l" t="t" r="r" b="b"/>
            <a:pathLst>
              <a:path w="1028063" h="1014978">
                <a:moveTo>
                  <a:pt x="0" y="0"/>
                </a:moveTo>
                <a:lnTo>
                  <a:pt x="1028063" y="0"/>
                </a:lnTo>
                <a:lnTo>
                  <a:pt x="1028063" y="1014978"/>
                </a:lnTo>
                <a:lnTo>
                  <a:pt x="0" y="1014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Freeform 26"/>
          <p:cNvSpPr/>
          <p:nvPr/>
        </p:nvSpPr>
        <p:spPr>
          <a:xfrm>
            <a:off x="13079786" y="1490177"/>
            <a:ext cx="1430746" cy="1412537"/>
          </a:xfrm>
          <a:custGeom>
            <a:avLst/>
            <a:gdLst/>
            <a:ahLst/>
            <a:cxnLst/>
            <a:rect l="l" t="t" r="r" b="b"/>
            <a:pathLst>
              <a:path w="1430746" h="1412537">
                <a:moveTo>
                  <a:pt x="0" y="0"/>
                </a:moveTo>
                <a:lnTo>
                  <a:pt x="1430747" y="0"/>
                </a:lnTo>
                <a:lnTo>
                  <a:pt x="1430747" y="1412537"/>
                </a:lnTo>
                <a:lnTo>
                  <a:pt x="0" y="14125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1938397">
            <a:off x="4474236" y="8329175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8" name="Freeform 28"/>
          <p:cNvSpPr/>
          <p:nvPr/>
        </p:nvSpPr>
        <p:spPr>
          <a:xfrm>
            <a:off x="16089563" y="536702"/>
            <a:ext cx="3136966" cy="2066830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9" name="TextBox 29"/>
          <p:cNvSpPr txBox="1"/>
          <p:nvPr/>
        </p:nvSpPr>
        <p:spPr>
          <a:xfrm>
            <a:off x="2181527" y="6078172"/>
            <a:ext cx="4477934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999" spc="518">
                <a:solidFill>
                  <a:srgbClr val="1B1B1B"/>
                </a:solidFill>
                <a:latin typeface="More Sugar"/>
              </a:rPr>
              <a:t>2. Nutrisi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181527" y="7352426"/>
            <a:ext cx="4477934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999" spc="518">
                <a:solidFill>
                  <a:srgbClr val="1B1B1B"/>
                </a:solidFill>
                <a:latin typeface="More Sugar"/>
              </a:rPr>
              <a:t>3. Lingkungan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564029" y="4894418"/>
            <a:ext cx="4477934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999" spc="518">
                <a:solidFill>
                  <a:srgbClr val="1B1B1B"/>
                </a:solidFill>
                <a:latin typeface="More Sugar"/>
              </a:rPr>
              <a:t>4. Jenis Kelamin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7245750" y="6125797"/>
            <a:ext cx="4493814" cy="676368"/>
            <a:chOff x="0" y="0"/>
            <a:chExt cx="1183556" cy="17813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183556" cy="178138"/>
            </a:xfrm>
            <a:custGeom>
              <a:avLst/>
              <a:gdLst/>
              <a:ahLst/>
              <a:cxnLst/>
              <a:rect l="l" t="t" r="r" b="b"/>
              <a:pathLst>
                <a:path w="1183556" h="178138">
                  <a:moveTo>
                    <a:pt x="41347" y="0"/>
                  </a:moveTo>
                  <a:lnTo>
                    <a:pt x="1142209" y="0"/>
                  </a:lnTo>
                  <a:cubicBezTo>
                    <a:pt x="1165044" y="0"/>
                    <a:pt x="1183556" y="18512"/>
                    <a:pt x="1183556" y="41347"/>
                  </a:cubicBezTo>
                  <a:lnTo>
                    <a:pt x="1183556" y="136791"/>
                  </a:lnTo>
                  <a:cubicBezTo>
                    <a:pt x="1183556" y="147757"/>
                    <a:pt x="1179200" y="158274"/>
                    <a:pt x="1171446" y="166028"/>
                  </a:cubicBezTo>
                  <a:cubicBezTo>
                    <a:pt x="1163691" y="173782"/>
                    <a:pt x="1153175" y="178138"/>
                    <a:pt x="1142209" y="178138"/>
                  </a:cubicBezTo>
                  <a:lnTo>
                    <a:pt x="41347" y="178138"/>
                  </a:lnTo>
                  <a:cubicBezTo>
                    <a:pt x="30381" y="178138"/>
                    <a:pt x="19864" y="173782"/>
                    <a:pt x="12110" y="166028"/>
                  </a:cubicBezTo>
                  <a:cubicBezTo>
                    <a:pt x="4356" y="158274"/>
                    <a:pt x="0" y="147757"/>
                    <a:pt x="0" y="136791"/>
                  </a:cubicBezTo>
                  <a:lnTo>
                    <a:pt x="0" y="41347"/>
                  </a:lnTo>
                  <a:cubicBezTo>
                    <a:pt x="0" y="30381"/>
                    <a:pt x="4356" y="19864"/>
                    <a:pt x="12110" y="12110"/>
                  </a:cubicBezTo>
                  <a:cubicBezTo>
                    <a:pt x="19864" y="4356"/>
                    <a:pt x="30381" y="0"/>
                    <a:pt x="41347" y="0"/>
                  </a:cubicBezTo>
                  <a:close/>
                </a:path>
              </a:pathLst>
            </a:custGeom>
            <a:solidFill>
              <a:srgbClr val="FEC572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0"/>
              <a:ext cx="1183556" cy="178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7564029" y="6212286"/>
            <a:ext cx="4477934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999" spc="518">
                <a:solidFill>
                  <a:srgbClr val="1B1B1B"/>
                </a:solidFill>
                <a:latin typeface="More Sugar"/>
              </a:rPr>
              <a:t>5. Pola Asuh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7245750" y="7314298"/>
            <a:ext cx="4493814" cy="676368"/>
            <a:chOff x="0" y="0"/>
            <a:chExt cx="1183556" cy="178138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183556" cy="178138"/>
            </a:xfrm>
            <a:custGeom>
              <a:avLst/>
              <a:gdLst/>
              <a:ahLst/>
              <a:cxnLst/>
              <a:rect l="l" t="t" r="r" b="b"/>
              <a:pathLst>
                <a:path w="1183556" h="178138">
                  <a:moveTo>
                    <a:pt x="41347" y="0"/>
                  </a:moveTo>
                  <a:lnTo>
                    <a:pt x="1142209" y="0"/>
                  </a:lnTo>
                  <a:cubicBezTo>
                    <a:pt x="1165044" y="0"/>
                    <a:pt x="1183556" y="18512"/>
                    <a:pt x="1183556" y="41347"/>
                  </a:cubicBezTo>
                  <a:lnTo>
                    <a:pt x="1183556" y="136791"/>
                  </a:lnTo>
                  <a:cubicBezTo>
                    <a:pt x="1183556" y="147757"/>
                    <a:pt x="1179200" y="158274"/>
                    <a:pt x="1171446" y="166028"/>
                  </a:cubicBezTo>
                  <a:cubicBezTo>
                    <a:pt x="1163691" y="173782"/>
                    <a:pt x="1153175" y="178138"/>
                    <a:pt x="1142209" y="178138"/>
                  </a:cubicBezTo>
                  <a:lnTo>
                    <a:pt x="41347" y="178138"/>
                  </a:lnTo>
                  <a:cubicBezTo>
                    <a:pt x="30381" y="178138"/>
                    <a:pt x="19864" y="173782"/>
                    <a:pt x="12110" y="166028"/>
                  </a:cubicBezTo>
                  <a:cubicBezTo>
                    <a:pt x="4356" y="158274"/>
                    <a:pt x="0" y="147757"/>
                    <a:pt x="0" y="136791"/>
                  </a:cubicBezTo>
                  <a:lnTo>
                    <a:pt x="0" y="41347"/>
                  </a:lnTo>
                  <a:cubicBezTo>
                    <a:pt x="0" y="30381"/>
                    <a:pt x="4356" y="19864"/>
                    <a:pt x="12110" y="12110"/>
                  </a:cubicBezTo>
                  <a:cubicBezTo>
                    <a:pt x="19864" y="4356"/>
                    <a:pt x="30381" y="0"/>
                    <a:pt x="41347" y="0"/>
                  </a:cubicBezTo>
                  <a:close/>
                </a:path>
              </a:pathLst>
            </a:custGeom>
            <a:solidFill>
              <a:srgbClr val="FEC572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0"/>
              <a:ext cx="1183556" cy="178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7564029" y="7352426"/>
            <a:ext cx="4477934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999" spc="518">
                <a:solidFill>
                  <a:srgbClr val="1B1B1B"/>
                </a:solidFill>
                <a:latin typeface="More Sugar"/>
              </a:rPr>
              <a:t>6. Sosial Ekonomi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06433" flipH="1">
            <a:off x="14987417" y="88989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3040241" y="0"/>
                </a:moveTo>
                <a:lnTo>
                  <a:pt x="0" y="0"/>
                </a:lnTo>
                <a:lnTo>
                  <a:pt x="0" y="1879422"/>
                </a:lnTo>
                <a:lnTo>
                  <a:pt x="3040241" y="1879422"/>
                </a:lnTo>
                <a:lnTo>
                  <a:pt x="3040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452528" y="1675725"/>
            <a:ext cx="8512555" cy="9985402"/>
          </a:xfrm>
          <a:custGeom>
            <a:avLst/>
            <a:gdLst/>
            <a:ahLst/>
            <a:cxnLst/>
            <a:rect l="l" t="t" r="r" b="b"/>
            <a:pathLst>
              <a:path w="8512555" h="9985402">
                <a:moveTo>
                  <a:pt x="0" y="0"/>
                </a:moveTo>
                <a:lnTo>
                  <a:pt x="8512555" y="0"/>
                </a:lnTo>
                <a:lnTo>
                  <a:pt x="8512555" y="9985402"/>
                </a:lnTo>
                <a:lnTo>
                  <a:pt x="0" y="998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666643" y="4727398"/>
            <a:ext cx="6670655" cy="9478729"/>
          </a:xfrm>
          <a:custGeom>
            <a:avLst/>
            <a:gdLst/>
            <a:ahLst/>
            <a:cxnLst/>
            <a:rect l="l" t="t" r="r" b="b"/>
            <a:pathLst>
              <a:path w="6670655" h="9478729">
                <a:moveTo>
                  <a:pt x="0" y="0"/>
                </a:moveTo>
                <a:lnTo>
                  <a:pt x="6670655" y="0"/>
                </a:lnTo>
                <a:lnTo>
                  <a:pt x="6670655" y="9478729"/>
                </a:lnTo>
                <a:lnTo>
                  <a:pt x="0" y="9478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431495" y="2520998"/>
            <a:ext cx="11425009" cy="5502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9"/>
              </a:lnSpc>
            </a:pPr>
            <a:r>
              <a:rPr lang="en-US" sz="11166">
                <a:solidFill>
                  <a:srgbClr val="889D75"/>
                </a:solidFill>
                <a:latin typeface="More Sugar"/>
              </a:rPr>
              <a:t>Masalah Tahapan Perkembangan Anak</a:t>
            </a:r>
          </a:p>
        </p:txBody>
      </p:sp>
      <p:sp>
        <p:nvSpPr>
          <p:cNvPr id="9" name="Freeform 9"/>
          <p:cNvSpPr/>
          <p:nvPr/>
        </p:nvSpPr>
        <p:spPr>
          <a:xfrm rot="285056">
            <a:off x="13098092" y="6418525"/>
            <a:ext cx="1141012" cy="1126490"/>
          </a:xfrm>
          <a:custGeom>
            <a:avLst/>
            <a:gdLst/>
            <a:ahLst/>
            <a:cxnLst/>
            <a:rect l="l" t="t" r="r" b="b"/>
            <a:pathLst>
              <a:path w="1141012" h="1126490">
                <a:moveTo>
                  <a:pt x="0" y="0"/>
                </a:moveTo>
                <a:lnTo>
                  <a:pt x="1141012" y="0"/>
                </a:lnTo>
                <a:lnTo>
                  <a:pt x="1141012" y="1126490"/>
                </a:lnTo>
                <a:lnTo>
                  <a:pt x="0" y="11264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2026864" y="2182519"/>
            <a:ext cx="1404631" cy="1386754"/>
          </a:xfrm>
          <a:custGeom>
            <a:avLst/>
            <a:gdLst/>
            <a:ahLst/>
            <a:cxnLst/>
            <a:rect l="l" t="t" r="r" b="b"/>
            <a:pathLst>
              <a:path w="1404631" h="1386754">
                <a:moveTo>
                  <a:pt x="0" y="0"/>
                </a:moveTo>
                <a:lnTo>
                  <a:pt x="1404631" y="0"/>
                </a:lnTo>
                <a:lnTo>
                  <a:pt x="1404631" y="1386755"/>
                </a:lnTo>
                <a:lnTo>
                  <a:pt x="0" y="13867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3011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5894438">
            <a:off x="14063891" y="766043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3802077">
            <a:off x="2654847" y="-1028700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01034" y="-1756249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63933" y="1062877"/>
            <a:ext cx="16124407" cy="8365764"/>
          </a:xfrm>
          <a:custGeom>
            <a:avLst/>
            <a:gdLst/>
            <a:ahLst/>
            <a:cxnLst/>
            <a:rect l="l" t="t" r="r" b="b"/>
            <a:pathLst>
              <a:path w="4246757" h="2203329">
                <a:moveTo>
                  <a:pt x="24487" y="0"/>
                </a:moveTo>
                <a:lnTo>
                  <a:pt x="4222271" y="0"/>
                </a:lnTo>
                <a:cubicBezTo>
                  <a:pt x="4228765" y="0"/>
                  <a:pt x="4234993" y="2580"/>
                  <a:pt x="4239585" y="7172"/>
                </a:cubicBezTo>
                <a:cubicBezTo>
                  <a:pt x="4244178" y="11764"/>
                  <a:pt x="4246757" y="17993"/>
                  <a:pt x="4246757" y="24487"/>
                </a:cubicBezTo>
                <a:lnTo>
                  <a:pt x="4246757" y="2178842"/>
                </a:lnTo>
                <a:cubicBezTo>
                  <a:pt x="4246757" y="2185336"/>
                  <a:pt x="4244178" y="2191564"/>
                  <a:pt x="4239585" y="2196157"/>
                </a:cubicBezTo>
                <a:cubicBezTo>
                  <a:pt x="4234993" y="2200749"/>
                  <a:pt x="4228765" y="2203329"/>
                  <a:pt x="4222271" y="2203329"/>
                </a:cubicBezTo>
                <a:lnTo>
                  <a:pt x="24487" y="2203329"/>
                </a:lnTo>
                <a:cubicBezTo>
                  <a:pt x="17993" y="2203329"/>
                  <a:pt x="11764" y="2200749"/>
                  <a:pt x="7172" y="2196157"/>
                </a:cubicBezTo>
                <a:cubicBezTo>
                  <a:pt x="2580" y="2191564"/>
                  <a:pt x="0" y="2185336"/>
                  <a:pt x="0" y="2178842"/>
                </a:cubicBezTo>
                <a:lnTo>
                  <a:pt x="0" y="24487"/>
                </a:lnTo>
                <a:cubicBezTo>
                  <a:pt x="0" y="17993"/>
                  <a:pt x="2580" y="11764"/>
                  <a:pt x="7172" y="7172"/>
                </a:cubicBezTo>
                <a:cubicBezTo>
                  <a:pt x="11764" y="2580"/>
                  <a:pt x="17993" y="0"/>
                  <a:pt x="24487" y="0"/>
                </a:cubicBezTo>
                <a:close/>
              </a:path>
            </a:pathLst>
          </a:custGeom>
          <a:solidFill>
            <a:srgbClr val="FCF9DA"/>
          </a:solidFill>
          <a:ln w="76200" cap="rnd">
            <a:solidFill>
              <a:srgbClr val="462718"/>
            </a:solidFill>
            <a:prstDash val="solid"/>
            <a:round/>
          </a:ln>
        </p:spPr>
      </p:sp>
      <p:sp>
        <p:nvSpPr>
          <p:cNvPr id="5" name="TextBox 5"/>
          <p:cNvSpPr txBox="1"/>
          <p:nvPr/>
        </p:nvSpPr>
        <p:spPr>
          <a:xfrm>
            <a:off x="1063933" y="1062877"/>
            <a:ext cx="16124407" cy="836576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1"/>
              </a:lnSpc>
            </a:pPr>
            <a:endParaRPr/>
          </a:p>
        </p:txBody>
      </p:sp>
      <p:sp>
        <p:nvSpPr>
          <p:cNvPr id="11" name="Freeform 11"/>
          <p:cNvSpPr/>
          <p:nvPr/>
        </p:nvSpPr>
        <p:spPr>
          <a:xfrm rot="285056">
            <a:off x="14999841" y="1899367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7" y="0"/>
                </a:lnTo>
                <a:lnTo>
                  <a:pt x="809927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5747093" y="2870587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433590" y="2840072"/>
            <a:ext cx="3136966" cy="2066830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 rot="-5894438">
            <a:off x="13385385" y="-232081"/>
            <a:ext cx="1922114" cy="3302968"/>
          </a:xfrm>
          <a:custGeom>
            <a:avLst/>
            <a:gdLst/>
            <a:ahLst/>
            <a:cxnLst/>
            <a:rect l="l" t="t" r="r" b="b"/>
            <a:pathLst>
              <a:path w="1922114" h="3302968">
                <a:moveTo>
                  <a:pt x="0" y="0"/>
                </a:moveTo>
                <a:lnTo>
                  <a:pt x="1922114" y="0"/>
                </a:lnTo>
                <a:lnTo>
                  <a:pt x="1922114" y="3302968"/>
                </a:lnTo>
                <a:lnTo>
                  <a:pt x="0" y="3302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750855" y="8299186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463B57-BF69-4556-924A-74EDB8322E27}"/>
              </a:ext>
            </a:extLst>
          </p:cNvPr>
          <p:cNvGrpSpPr/>
          <p:nvPr/>
        </p:nvGrpSpPr>
        <p:grpSpPr>
          <a:xfrm>
            <a:off x="2345249" y="1632296"/>
            <a:ext cx="12294084" cy="3504885"/>
            <a:chOff x="2314296" y="1907803"/>
            <a:chExt cx="12294084" cy="3504885"/>
          </a:xfrm>
        </p:grpSpPr>
        <p:grpSp>
          <p:nvGrpSpPr>
            <p:cNvPr id="7" name="Group 7"/>
            <p:cNvGrpSpPr/>
            <p:nvPr/>
          </p:nvGrpSpPr>
          <p:grpSpPr>
            <a:xfrm>
              <a:off x="2345249" y="1907803"/>
              <a:ext cx="6798751" cy="726544"/>
              <a:chOff x="0" y="0"/>
              <a:chExt cx="1790618" cy="19135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90618" cy="191353"/>
              </a:xfrm>
              <a:custGeom>
                <a:avLst/>
                <a:gdLst/>
                <a:ahLst/>
                <a:cxnLst/>
                <a:rect l="l" t="t" r="r" b="b"/>
                <a:pathLst>
                  <a:path w="1790618" h="191353">
                    <a:moveTo>
                      <a:pt x="27329" y="0"/>
                    </a:moveTo>
                    <a:lnTo>
                      <a:pt x="1763288" y="0"/>
                    </a:lnTo>
                    <a:cubicBezTo>
                      <a:pt x="1778382" y="0"/>
                      <a:pt x="1790618" y="12236"/>
                      <a:pt x="1790618" y="27329"/>
                    </a:cubicBezTo>
                    <a:lnTo>
                      <a:pt x="1790618" y="164024"/>
                    </a:lnTo>
                    <a:cubicBezTo>
                      <a:pt x="1790618" y="171272"/>
                      <a:pt x="1787738" y="178223"/>
                      <a:pt x="1782613" y="183349"/>
                    </a:cubicBezTo>
                    <a:cubicBezTo>
                      <a:pt x="1777488" y="188474"/>
                      <a:pt x="1770537" y="191353"/>
                      <a:pt x="1763288" y="191353"/>
                    </a:cubicBezTo>
                    <a:lnTo>
                      <a:pt x="27329" y="191353"/>
                    </a:lnTo>
                    <a:cubicBezTo>
                      <a:pt x="20081" y="191353"/>
                      <a:pt x="13130" y="188474"/>
                      <a:pt x="8005" y="183349"/>
                    </a:cubicBezTo>
                    <a:cubicBezTo>
                      <a:pt x="2879" y="178223"/>
                      <a:pt x="0" y="171272"/>
                      <a:pt x="0" y="164024"/>
                    </a:cubicBezTo>
                    <a:lnTo>
                      <a:pt x="0" y="27329"/>
                    </a:lnTo>
                    <a:cubicBezTo>
                      <a:pt x="0" y="20081"/>
                      <a:pt x="2879" y="13130"/>
                      <a:pt x="8005" y="8005"/>
                    </a:cubicBezTo>
                    <a:cubicBezTo>
                      <a:pt x="13130" y="2879"/>
                      <a:pt x="20081" y="0"/>
                      <a:pt x="27329" y="0"/>
                    </a:cubicBezTo>
                    <a:close/>
                  </a:path>
                </a:pathLst>
              </a:custGeom>
              <a:solidFill>
                <a:srgbClr val="FEC572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0"/>
                <a:ext cx="1790618" cy="1913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1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2314296" y="2033755"/>
              <a:ext cx="7006366" cy="487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39"/>
                </a:lnSpc>
                <a:spcBef>
                  <a:spcPct val="0"/>
                </a:spcBef>
              </a:pPr>
              <a:r>
                <a:rPr lang="id-ID" sz="3253" dirty="0">
                  <a:solidFill>
                    <a:srgbClr val="1B1B1B"/>
                  </a:solidFill>
                  <a:latin typeface="More Sugar"/>
                </a:rPr>
                <a:t>1. </a:t>
              </a:r>
              <a:r>
                <a:rPr lang="en-US" sz="3253" dirty="0" err="1">
                  <a:solidFill>
                    <a:srgbClr val="1B1B1B"/>
                  </a:solidFill>
                  <a:latin typeface="More Sugar"/>
                </a:rPr>
                <a:t>Jenis-jenis</a:t>
              </a:r>
              <a:r>
                <a:rPr lang="en-US" sz="3253" dirty="0">
                  <a:solidFill>
                    <a:srgbClr val="1B1B1B"/>
                  </a:solidFill>
                  <a:latin typeface="More Sugar"/>
                </a:rPr>
                <a:t> </a:t>
              </a:r>
              <a:r>
                <a:rPr lang="en-US" sz="3253" dirty="0" err="1">
                  <a:solidFill>
                    <a:srgbClr val="1B1B1B"/>
                  </a:solidFill>
                  <a:latin typeface="More Sugar"/>
                </a:rPr>
                <a:t>Permasalahan</a:t>
              </a:r>
              <a:r>
                <a:rPr lang="en-US" sz="3253" dirty="0">
                  <a:solidFill>
                    <a:srgbClr val="1B1B1B"/>
                  </a:solidFill>
                  <a:latin typeface="More Sugar"/>
                </a:rPr>
                <a:t> </a:t>
              </a:r>
              <a:r>
                <a:rPr lang="en-US" sz="3253" dirty="0" err="1">
                  <a:solidFill>
                    <a:srgbClr val="1B1B1B"/>
                  </a:solidFill>
                  <a:latin typeface="More Sugar"/>
                </a:rPr>
                <a:t>Anak</a:t>
              </a:r>
              <a:r>
                <a:rPr lang="en-US" sz="3253" dirty="0">
                  <a:solidFill>
                    <a:srgbClr val="1B1B1B"/>
                  </a:solidFill>
                  <a:latin typeface="More Sugar"/>
                </a:rPr>
                <a:t>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03376" y="2714192"/>
              <a:ext cx="11905004" cy="26984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3485"/>
                </a:lnSpc>
                <a:spcBef>
                  <a:spcPct val="0"/>
                </a:spcBef>
              </a:pPr>
              <a:r>
                <a:rPr lang="id-ID" sz="2800" dirty="0">
                  <a:latin typeface="More Sugar" panose="020B0604020202020204" charset="0"/>
                </a:rPr>
                <a:t>S</a:t>
              </a:r>
              <a:r>
                <a:rPr lang="en-US" sz="2800" dirty="0" err="1">
                  <a:latin typeface="More Sugar" panose="020B0604020202020204" charset="0"/>
                </a:rPr>
                <a:t>ecara</a:t>
              </a:r>
              <a:r>
                <a:rPr lang="en-US" sz="2800" dirty="0">
                  <a:latin typeface="More Sugar" panose="020B0604020202020204" charset="0"/>
                </a:rPr>
                <a:t> </a:t>
              </a:r>
              <a:r>
                <a:rPr lang="en-US" sz="2800" dirty="0" err="1">
                  <a:latin typeface="More Sugar" panose="020B0604020202020204" charset="0"/>
                </a:rPr>
                <a:t>garis</a:t>
              </a:r>
              <a:r>
                <a:rPr lang="en-US" sz="2800" dirty="0">
                  <a:latin typeface="More Sugar" panose="020B0604020202020204" charset="0"/>
                </a:rPr>
                <a:t> </a:t>
              </a:r>
              <a:r>
                <a:rPr lang="en-US" sz="2800" dirty="0" err="1">
                  <a:latin typeface="More Sugar" panose="020B0604020202020204" charset="0"/>
                </a:rPr>
                <a:t>besar</a:t>
              </a:r>
              <a:r>
                <a:rPr lang="en-US" sz="2800" dirty="0">
                  <a:latin typeface="More Sugar" panose="020B0604020202020204" charset="0"/>
                </a:rPr>
                <a:t>, </a:t>
              </a:r>
              <a:r>
                <a:rPr lang="en-US" sz="2800" dirty="0" err="1">
                  <a:latin typeface="More Sugar" panose="020B0604020202020204" charset="0"/>
                </a:rPr>
                <a:t>masalah</a:t>
              </a:r>
              <a:r>
                <a:rPr lang="en-US" sz="2800" dirty="0">
                  <a:latin typeface="More Sugar" panose="020B0604020202020204" charset="0"/>
                </a:rPr>
                <a:t> yang </a:t>
              </a:r>
              <a:r>
                <a:rPr lang="en-US" sz="2800" dirty="0" err="1">
                  <a:latin typeface="More Sugar" panose="020B0604020202020204" charset="0"/>
                </a:rPr>
                <a:t>dihadapi</a:t>
              </a:r>
              <a:r>
                <a:rPr lang="en-US" sz="2800" dirty="0">
                  <a:latin typeface="More Sugar" panose="020B0604020202020204" charset="0"/>
                </a:rPr>
                <a:t> </a:t>
              </a:r>
              <a:r>
                <a:rPr lang="en-US" sz="2800" dirty="0" err="1">
                  <a:latin typeface="More Sugar" panose="020B0604020202020204" charset="0"/>
                </a:rPr>
                <a:t>anak</a:t>
              </a:r>
              <a:r>
                <a:rPr lang="en-US" sz="2800" dirty="0">
                  <a:latin typeface="More Sugar" panose="020B0604020202020204" charset="0"/>
                </a:rPr>
                <a:t> </a:t>
              </a:r>
              <a:r>
                <a:rPr lang="en-US" sz="2800" dirty="0" err="1">
                  <a:latin typeface="More Sugar" panose="020B0604020202020204" charset="0"/>
                </a:rPr>
                <a:t>dapat</a:t>
              </a:r>
              <a:r>
                <a:rPr lang="en-US" sz="2800" dirty="0">
                  <a:latin typeface="More Sugar" panose="020B0604020202020204" charset="0"/>
                </a:rPr>
                <a:t> </a:t>
              </a:r>
              <a:r>
                <a:rPr lang="en-US" sz="2800" dirty="0" err="1">
                  <a:latin typeface="More Sugar" panose="020B0604020202020204" charset="0"/>
                </a:rPr>
                <a:t>digolongkan</a:t>
              </a:r>
              <a:r>
                <a:rPr lang="en-US" sz="2800" dirty="0">
                  <a:latin typeface="More Sugar" panose="020B0604020202020204" charset="0"/>
                </a:rPr>
                <a:t> </a:t>
              </a:r>
              <a:r>
                <a:rPr lang="en-US" sz="2800" dirty="0" err="1">
                  <a:latin typeface="More Sugar" panose="020B0604020202020204" charset="0"/>
                </a:rPr>
                <a:t>menjadi</a:t>
              </a:r>
              <a:r>
                <a:rPr lang="en-US" sz="2800" dirty="0">
                  <a:latin typeface="More Sugar" panose="020B0604020202020204" charset="0"/>
                </a:rPr>
                <a:t> </a:t>
              </a:r>
              <a:r>
                <a:rPr lang="en-US" sz="2800" dirty="0" err="1">
                  <a:latin typeface="More Sugar" panose="020B0604020202020204" charset="0"/>
                </a:rPr>
                <a:t>tiga</a:t>
              </a:r>
              <a:r>
                <a:rPr lang="en-US" sz="2800" dirty="0">
                  <a:latin typeface="More Sugar" panose="020B0604020202020204" charset="0"/>
                </a:rPr>
                <a:t>, </a:t>
              </a:r>
              <a:r>
                <a:rPr lang="en-US" sz="2800" dirty="0" err="1">
                  <a:latin typeface="More Sugar" panose="020B0604020202020204" charset="0"/>
                </a:rPr>
                <a:t>yaitu</a:t>
              </a:r>
              <a:endParaRPr lang="id-ID" sz="2800" dirty="0">
                <a:latin typeface="More Sugar" panose="020B0604020202020204" charset="0"/>
              </a:endParaRPr>
            </a:p>
            <a:p>
              <a:pPr marL="514350" lvl="0" indent="-514350">
                <a:lnSpc>
                  <a:spcPts val="3485"/>
                </a:lnSpc>
                <a:spcBef>
                  <a:spcPct val="0"/>
                </a:spcBef>
                <a:buFont typeface="+mj-lt"/>
                <a:buAutoNum type="arabicPeriod"/>
              </a:pPr>
              <a:r>
                <a:rPr lang="id-ID" sz="2800" dirty="0">
                  <a:solidFill>
                    <a:srgbClr val="1B1B1B"/>
                  </a:solidFill>
                  <a:latin typeface="More Sugar"/>
                </a:rPr>
                <a:t>F</a:t>
              </a:r>
              <a:r>
                <a:rPr lang="en-US" sz="2800" dirty="0" err="1">
                  <a:solidFill>
                    <a:srgbClr val="1B1B1B"/>
                  </a:solidFill>
                  <a:latin typeface="More Sugar"/>
                </a:rPr>
                <a:t>isik</a:t>
              </a:r>
              <a:r>
                <a:rPr lang="en-US" sz="2800" dirty="0">
                  <a:solidFill>
                    <a:srgbClr val="1B1B1B"/>
                  </a:solidFill>
                  <a:latin typeface="More Sugar"/>
                </a:rPr>
                <a:t> </a:t>
              </a:r>
              <a:endParaRPr lang="id-ID" sz="2800" dirty="0">
                <a:solidFill>
                  <a:srgbClr val="1B1B1B"/>
                </a:solidFill>
                <a:latin typeface="More Sugar"/>
              </a:endParaRPr>
            </a:p>
            <a:p>
              <a:pPr marL="514350" lvl="0" indent="-514350">
                <a:lnSpc>
                  <a:spcPts val="3485"/>
                </a:lnSpc>
                <a:spcBef>
                  <a:spcPct val="0"/>
                </a:spcBef>
                <a:buFont typeface="+mj-lt"/>
                <a:buAutoNum type="arabicPeriod"/>
              </a:pPr>
              <a:r>
                <a:rPr lang="id-ID" sz="3200" dirty="0">
                  <a:solidFill>
                    <a:srgbClr val="1B1B1B"/>
                  </a:solidFill>
                  <a:latin typeface="More Sugar"/>
                </a:rPr>
                <a:t>P</a:t>
              </a:r>
              <a:r>
                <a:rPr lang="en-US" sz="3200" dirty="0" err="1">
                  <a:solidFill>
                    <a:srgbClr val="1B1B1B"/>
                  </a:solidFill>
                  <a:latin typeface="More Sugar"/>
                </a:rPr>
                <a:t>sikis</a:t>
              </a:r>
              <a:r>
                <a:rPr lang="en-US" sz="2800" dirty="0">
                  <a:solidFill>
                    <a:srgbClr val="1B1B1B"/>
                  </a:solidFill>
                  <a:latin typeface="More Sugar"/>
                </a:rPr>
                <a:t> </a:t>
              </a:r>
              <a:endParaRPr lang="id-ID" sz="2800" dirty="0">
                <a:solidFill>
                  <a:srgbClr val="1B1B1B"/>
                </a:solidFill>
                <a:latin typeface="More Sugar"/>
              </a:endParaRPr>
            </a:p>
            <a:p>
              <a:pPr marL="514350" lvl="0" indent="-514350">
                <a:lnSpc>
                  <a:spcPts val="3485"/>
                </a:lnSpc>
                <a:spcBef>
                  <a:spcPct val="0"/>
                </a:spcBef>
                <a:buFont typeface="+mj-lt"/>
                <a:buAutoNum type="arabicPeriod"/>
              </a:pPr>
              <a:r>
                <a:rPr lang="id-ID" sz="2800" dirty="0">
                  <a:solidFill>
                    <a:srgbClr val="1B1B1B"/>
                  </a:solidFill>
                  <a:latin typeface="More Sugar"/>
                </a:rPr>
                <a:t>S</a:t>
              </a:r>
              <a:r>
                <a:rPr lang="en-US" sz="2800" dirty="0" err="1">
                  <a:solidFill>
                    <a:srgbClr val="1B1B1B"/>
                  </a:solidFill>
                  <a:latin typeface="More Sugar"/>
                </a:rPr>
                <a:t>osial</a:t>
              </a:r>
              <a:endParaRPr lang="id-ID" sz="2800" dirty="0">
                <a:solidFill>
                  <a:srgbClr val="1B1B1B"/>
                </a:solidFill>
                <a:latin typeface="More Sugar"/>
              </a:endParaRPr>
            </a:p>
            <a:p>
              <a:pPr marL="514350" lvl="0" indent="-514350">
                <a:lnSpc>
                  <a:spcPts val="3485"/>
                </a:lnSpc>
                <a:spcBef>
                  <a:spcPct val="0"/>
                </a:spcBef>
                <a:buFont typeface="+mj-lt"/>
                <a:buAutoNum type="arabicPeriod"/>
              </a:pPr>
              <a:r>
                <a:rPr lang="id-ID" sz="2800" dirty="0">
                  <a:solidFill>
                    <a:srgbClr val="1B1B1B"/>
                  </a:solidFill>
                  <a:latin typeface="More Sugar"/>
                </a:rPr>
                <a:t>K</a:t>
              </a:r>
              <a:r>
                <a:rPr lang="en-US" sz="2800" dirty="0" err="1">
                  <a:solidFill>
                    <a:srgbClr val="1B1B1B"/>
                  </a:solidFill>
                  <a:latin typeface="More Sugar"/>
                </a:rPr>
                <a:t>esulitan</a:t>
              </a:r>
              <a:r>
                <a:rPr lang="en-US" sz="2800" dirty="0">
                  <a:solidFill>
                    <a:srgbClr val="1B1B1B"/>
                  </a:solidFill>
                  <a:latin typeface="More Sugar"/>
                </a:rPr>
                <a:t> </a:t>
              </a:r>
              <a:r>
                <a:rPr lang="en-US" sz="2800" dirty="0" err="1">
                  <a:solidFill>
                    <a:srgbClr val="1B1B1B"/>
                  </a:solidFill>
                  <a:latin typeface="More Sugar"/>
                </a:rPr>
                <a:t>belajar</a:t>
              </a:r>
              <a:endParaRPr lang="en-US" sz="2800" dirty="0">
                <a:solidFill>
                  <a:srgbClr val="1B1B1B"/>
                </a:solidFill>
                <a:latin typeface="More Sugar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258190" y="4174190"/>
            <a:ext cx="8806804" cy="73530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1"/>
              </a:lnSpc>
            </a:pPr>
            <a:endParaRPr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4CD0C7-D3C1-45A4-AC77-0B00612B1A83}"/>
              </a:ext>
            </a:extLst>
          </p:cNvPr>
          <p:cNvGrpSpPr/>
          <p:nvPr/>
        </p:nvGrpSpPr>
        <p:grpSpPr>
          <a:xfrm>
            <a:off x="2258190" y="5550279"/>
            <a:ext cx="12445167" cy="4032466"/>
            <a:chOff x="2258190" y="4174190"/>
            <a:chExt cx="12445167" cy="4032466"/>
          </a:xfrm>
        </p:grpSpPr>
        <p:sp>
          <p:nvSpPr>
            <p:cNvPr id="17" name="TextBox 17"/>
            <p:cNvSpPr txBox="1"/>
            <p:nvPr/>
          </p:nvSpPr>
          <p:spPr>
            <a:xfrm>
              <a:off x="2798353" y="4975002"/>
              <a:ext cx="11905004" cy="3231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3"/>
                </a:lnSpc>
              </a:pPr>
              <a:r>
                <a:rPr lang="id-ID" sz="2800" dirty="0">
                  <a:solidFill>
                    <a:srgbClr val="1B1B1B"/>
                  </a:solidFill>
                  <a:latin typeface="More Sugar"/>
                </a:rPr>
                <a:t>F</a:t>
              </a:r>
              <a:r>
                <a:rPr lang="en-US" sz="2800" dirty="0" err="1">
                  <a:solidFill>
                    <a:srgbClr val="1B1B1B"/>
                  </a:solidFill>
                  <a:latin typeface="More Sugar"/>
                </a:rPr>
                <a:t>aktor</a:t>
              </a:r>
              <a:r>
                <a:rPr lang="en-US" sz="2800" dirty="0">
                  <a:solidFill>
                    <a:srgbClr val="1B1B1B"/>
                  </a:solidFill>
                  <a:latin typeface="More Sugar"/>
                </a:rPr>
                <a:t> </a:t>
              </a:r>
              <a:r>
                <a:rPr lang="en-US" sz="2800" dirty="0" err="1">
                  <a:solidFill>
                    <a:srgbClr val="1B1B1B"/>
                  </a:solidFill>
                  <a:latin typeface="More Sugar"/>
                </a:rPr>
                <a:t>penyebab</a:t>
              </a:r>
              <a:r>
                <a:rPr lang="en-US" sz="2800" dirty="0">
                  <a:solidFill>
                    <a:srgbClr val="1B1B1B"/>
                  </a:solidFill>
                  <a:latin typeface="More Sugar"/>
                </a:rPr>
                <a:t> </a:t>
              </a:r>
              <a:r>
                <a:rPr lang="en-US" sz="2800" dirty="0" err="1">
                  <a:solidFill>
                    <a:srgbClr val="1B1B1B"/>
                  </a:solidFill>
                  <a:latin typeface="More Sugar"/>
                </a:rPr>
                <a:t>permasalahan</a:t>
              </a:r>
              <a:r>
                <a:rPr lang="en-US" sz="2800" dirty="0">
                  <a:solidFill>
                    <a:srgbClr val="1B1B1B"/>
                  </a:solidFill>
                  <a:latin typeface="More Sugar"/>
                </a:rPr>
                <a:t> pada </a:t>
              </a:r>
              <a:r>
                <a:rPr lang="en-US" sz="2800" dirty="0" err="1">
                  <a:solidFill>
                    <a:srgbClr val="1B1B1B"/>
                  </a:solidFill>
                  <a:latin typeface="More Sugar"/>
                </a:rPr>
                <a:t>anak</a:t>
              </a:r>
              <a:r>
                <a:rPr lang="id-ID" sz="2800" dirty="0">
                  <a:solidFill>
                    <a:srgbClr val="1B1B1B"/>
                  </a:solidFill>
                  <a:latin typeface="More Sugar"/>
                </a:rPr>
                <a:t> ada dua yaitu,</a:t>
              </a:r>
              <a:r>
                <a:rPr lang="en-US" sz="2800" dirty="0">
                  <a:solidFill>
                    <a:srgbClr val="1B1B1B"/>
                  </a:solidFill>
                  <a:latin typeface="More Sugar"/>
                </a:rPr>
                <a:t> </a:t>
              </a:r>
              <a:r>
                <a:rPr lang="en-US" sz="2800" dirty="0" err="1">
                  <a:solidFill>
                    <a:srgbClr val="1B1B1B"/>
                  </a:solidFill>
                  <a:latin typeface="More Sugar"/>
                </a:rPr>
                <a:t>bersifat</a:t>
              </a:r>
              <a:r>
                <a:rPr lang="en-US" sz="2800" dirty="0">
                  <a:solidFill>
                    <a:srgbClr val="1B1B1B"/>
                  </a:solidFill>
                  <a:latin typeface="More Sugar"/>
                </a:rPr>
                <a:t> </a:t>
              </a:r>
              <a:r>
                <a:rPr lang="en-US" sz="2800" dirty="0" err="1">
                  <a:solidFill>
                    <a:srgbClr val="1B1B1B"/>
                  </a:solidFill>
                  <a:latin typeface="More Sugar"/>
                </a:rPr>
                <a:t>intrinsik</a:t>
              </a:r>
              <a:r>
                <a:rPr lang="en-US" sz="2800" dirty="0">
                  <a:solidFill>
                    <a:srgbClr val="1B1B1B"/>
                  </a:solidFill>
                  <a:latin typeface="More Sugar"/>
                </a:rPr>
                <a:t> </a:t>
              </a:r>
              <a:r>
                <a:rPr lang="id-ID" sz="2800" dirty="0">
                  <a:solidFill>
                    <a:srgbClr val="1B1B1B"/>
                  </a:solidFill>
                  <a:latin typeface="More Sugar"/>
                </a:rPr>
                <a:t>dan </a:t>
              </a:r>
              <a:r>
                <a:rPr lang="en-US" sz="2800" dirty="0" err="1">
                  <a:solidFill>
                    <a:srgbClr val="1B1B1B"/>
                  </a:solidFill>
                  <a:latin typeface="More Sugar"/>
                </a:rPr>
                <a:t>ekstrinsik</a:t>
              </a:r>
              <a:r>
                <a:rPr lang="id-ID" sz="2800" dirty="0">
                  <a:solidFill>
                    <a:srgbClr val="1B1B1B"/>
                  </a:solidFill>
                  <a:latin typeface="More Sugar"/>
                </a:rPr>
                <a:t>. Faktor-faktor tersebut adalah</a:t>
              </a:r>
            </a:p>
            <a:p>
              <a:pPr marL="514350" indent="-514350">
                <a:lnSpc>
                  <a:spcPts val="3603"/>
                </a:lnSpc>
                <a:buFont typeface="+mj-lt"/>
                <a:buAutoNum type="arabicPeriod"/>
              </a:pPr>
              <a:r>
                <a:rPr lang="en-US" sz="2800" dirty="0" err="1">
                  <a:solidFill>
                    <a:srgbClr val="1B1B1B"/>
                  </a:solidFill>
                  <a:latin typeface="More Sugar"/>
                </a:rPr>
                <a:t>Pembawaan</a:t>
              </a:r>
              <a:endParaRPr lang="id-ID" sz="2800" dirty="0">
                <a:solidFill>
                  <a:srgbClr val="1B1B1B"/>
                </a:solidFill>
                <a:latin typeface="More Sugar"/>
              </a:endParaRPr>
            </a:p>
            <a:p>
              <a:pPr marL="514350" indent="-514350">
                <a:lnSpc>
                  <a:spcPts val="3603"/>
                </a:lnSpc>
                <a:buFont typeface="+mj-lt"/>
                <a:buAutoNum type="arabicPeriod"/>
              </a:pPr>
              <a:r>
                <a:rPr lang="id-ID" sz="2800" dirty="0">
                  <a:solidFill>
                    <a:srgbClr val="1B1B1B"/>
                  </a:solidFill>
                  <a:latin typeface="More Sugar"/>
                </a:rPr>
                <a:t>L</a:t>
              </a:r>
              <a:r>
                <a:rPr lang="en-US" sz="2800" dirty="0" err="1">
                  <a:solidFill>
                    <a:srgbClr val="1B1B1B"/>
                  </a:solidFill>
                  <a:latin typeface="More Sugar"/>
                </a:rPr>
                <a:t>ingkungan</a:t>
              </a:r>
              <a:r>
                <a:rPr lang="en-US" sz="2800" dirty="0">
                  <a:solidFill>
                    <a:srgbClr val="1B1B1B"/>
                  </a:solidFill>
                  <a:latin typeface="More Sugar"/>
                </a:rPr>
                <a:t> </a:t>
              </a:r>
              <a:r>
                <a:rPr lang="en-US" sz="2800" dirty="0" err="1">
                  <a:solidFill>
                    <a:srgbClr val="1B1B1B"/>
                  </a:solidFill>
                  <a:latin typeface="More Sugar"/>
                </a:rPr>
                <a:t>keluarga</a:t>
              </a:r>
              <a:endParaRPr lang="id-ID" sz="2800" dirty="0">
                <a:solidFill>
                  <a:srgbClr val="1B1B1B"/>
                </a:solidFill>
                <a:latin typeface="More Sugar"/>
              </a:endParaRPr>
            </a:p>
            <a:p>
              <a:pPr marL="514350" indent="-514350">
                <a:lnSpc>
                  <a:spcPts val="3603"/>
                </a:lnSpc>
                <a:buFont typeface="+mj-lt"/>
                <a:buAutoNum type="arabicPeriod"/>
              </a:pPr>
              <a:r>
                <a:rPr lang="id-ID" sz="2800" dirty="0">
                  <a:solidFill>
                    <a:srgbClr val="1B1B1B"/>
                  </a:solidFill>
                  <a:latin typeface="More Sugar"/>
                </a:rPr>
                <a:t>L</a:t>
              </a:r>
              <a:r>
                <a:rPr lang="en-US" sz="2800" dirty="0" err="1">
                  <a:solidFill>
                    <a:srgbClr val="1B1B1B"/>
                  </a:solidFill>
                  <a:latin typeface="More Sugar"/>
                </a:rPr>
                <a:t>ingkungan</a:t>
              </a:r>
              <a:r>
                <a:rPr lang="en-US" sz="2800" dirty="0">
                  <a:solidFill>
                    <a:srgbClr val="1B1B1B"/>
                  </a:solidFill>
                  <a:latin typeface="More Sugar"/>
                </a:rPr>
                <a:t> </a:t>
              </a:r>
              <a:r>
                <a:rPr lang="en-US" sz="2800" dirty="0" err="1">
                  <a:solidFill>
                    <a:srgbClr val="1B1B1B"/>
                  </a:solidFill>
                  <a:latin typeface="More Sugar"/>
                </a:rPr>
                <a:t>sekolah</a:t>
              </a:r>
              <a:r>
                <a:rPr lang="en-US" sz="2800" dirty="0">
                  <a:solidFill>
                    <a:srgbClr val="1B1B1B"/>
                  </a:solidFill>
                  <a:latin typeface="More Sugar"/>
                </a:rPr>
                <a:t> </a:t>
              </a:r>
              <a:endParaRPr lang="id-ID" sz="2800" dirty="0">
                <a:solidFill>
                  <a:srgbClr val="1B1B1B"/>
                </a:solidFill>
                <a:latin typeface="More Sugar"/>
              </a:endParaRPr>
            </a:p>
            <a:p>
              <a:pPr marL="514350" indent="-514350">
                <a:lnSpc>
                  <a:spcPts val="3603"/>
                </a:lnSpc>
                <a:buFont typeface="+mj-lt"/>
                <a:buAutoNum type="arabicPeriod"/>
              </a:pPr>
              <a:r>
                <a:rPr lang="id-ID" sz="2800" dirty="0">
                  <a:solidFill>
                    <a:srgbClr val="1B1B1B"/>
                  </a:solidFill>
                  <a:latin typeface="More Sugar"/>
                </a:rPr>
                <a:t>M</a:t>
              </a:r>
              <a:r>
                <a:rPr lang="en-US" sz="2800" dirty="0" err="1">
                  <a:solidFill>
                    <a:srgbClr val="1B1B1B"/>
                  </a:solidFill>
                  <a:latin typeface="More Sugar"/>
                </a:rPr>
                <a:t>asyarakat</a:t>
              </a:r>
              <a:endParaRPr lang="en-US" sz="2800" dirty="0">
                <a:solidFill>
                  <a:srgbClr val="1B1B1B"/>
                </a:solidFill>
                <a:latin typeface="More Sugar"/>
              </a:endParaRPr>
            </a:p>
            <a:p>
              <a:pPr marL="0" lvl="0" indent="0">
                <a:lnSpc>
                  <a:spcPts val="3603"/>
                </a:lnSpc>
                <a:spcBef>
                  <a:spcPct val="0"/>
                </a:spcBef>
              </a:pPr>
              <a:endParaRPr lang="en-US" sz="3053" dirty="0">
                <a:solidFill>
                  <a:srgbClr val="1B1B1B"/>
                </a:solidFill>
                <a:latin typeface="More Sugar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60BDB43-5124-496C-A66B-5589F4D97D4F}"/>
                </a:ext>
              </a:extLst>
            </p:cNvPr>
            <p:cNvGrpSpPr/>
            <p:nvPr/>
          </p:nvGrpSpPr>
          <p:grpSpPr>
            <a:xfrm>
              <a:off x="2258190" y="4174190"/>
              <a:ext cx="8806800" cy="735303"/>
              <a:chOff x="2258190" y="4174190"/>
              <a:chExt cx="8806800" cy="73530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2258190" y="4174190"/>
                <a:ext cx="8806800" cy="735303"/>
              </a:xfrm>
              <a:custGeom>
                <a:avLst/>
                <a:gdLst/>
                <a:ahLst/>
                <a:cxnLst/>
                <a:rect l="l" t="t" r="r" b="b"/>
                <a:pathLst>
                  <a:path w="2319487" h="193660">
                    <a:moveTo>
                      <a:pt x="21098" y="0"/>
                    </a:moveTo>
                    <a:lnTo>
                      <a:pt x="2298390" y="0"/>
                    </a:lnTo>
                    <a:cubicBezTo>
                      <a:pt x="2310042" y="0"/>
                      <a:pt x="2319487" y="9446"/>
                      <a:pt x="2319487" y="21098"/>
                    </a:cubicBezTo>
                    <a:lnTo>
                      <a:pt x="2319487" y="172562"/>
                    </a:lnTo>
                    <a:cubicBezTo>
                      <a:pt x="2319487" y="184214"/>
                      <a:pt x="2310042" y="193660"/>
                      <a:pt x="2298390" y="193660"/>
                    </a:cubicBezTo>
                    <a:lnTo>
                      <a:pt x="21098" y="193660"/>
                    </a:lnTo>
                    <a:cubicBezTo>
                      <a:pt x="15502" y="193660"/>
                      <a:pt x="10136" y="191437"/>
                      <a:pt x="6179" y="187481"/>
                    </a:cubicBezTo>
                    <a:cubicBezTo>
                      <a:pt x="2223" y="183524"/>
                      <a:pt x="0" y="178158"/>
                      <a:pt x="0" y="172562"/>
                    </a:cubicBezTo>
                    <a:lnTo>
                      <a:pt x="0" y="21098"/>
                    </a:lnTo>
                    <a:cubicBezTo>
                      <a:pt x="0" y="9446"/>
                      <a:pt x="9446" y="0"/>
                      <a:pt x="21098" y="0"/>
                    </a:cubicBezTo>
                    <a:close/>
                  </a:path>
                </a:pathLst>
              </a:custGeom>
              <a:solidFill>
                <a:srgbClr val="FEC572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2345249" y="4305330"/>
                <a:ext cx="8632687" cy="48731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3839"/>
                  </a:lnSpc>
                  <a:spcBef>
                    <a:spcPct val="0"/>
                  </a:spcBef>
                </a:pPr>
                <a:r>
                  <a:rPr lang="id-ID" sz="3253" dirty="0">
                    <a:solidFill>
                      <a:srgbClr val="1B1B1B"/>
                    </a:solidFill>
                    <a:latin typeface="More Sugar"/>
                  </a:rPr>
                  <a:t>2. </a:t>
                </a:r>
                <a:r>
                  <a:rPr lang="en-US" sz="3253" dirty="0" err="1">
                    <a:solidFill>
                      <a:srgbClr val="1B1B1B"/>
                    </a:solidFill>
                    <a:latin typeface="More Sugar"/>
                  </a:rPr>
                  <a:t>Faktor</a:t>
                </a:r>
                <a:r>
                  <a:rPr lang="en-US" sz="3253" dirty="0">
                    <a:solidFill>
                      <a:srgbClr val="1B1B1B"/>
                    </a:solidFill>
                    <a:latin typeface="More Sugar"/>
                  </a:rPr>
                  <a:t> </a:t>
                </a:r>
                <a:r>
                  <a:rPr lang="en-US" sz="3253" dirty="0" err="1">
                    <a:solidFill>
                      <a:srgbClr val="1B1B1B"/>
                    </a:solidFill>
                    <a:latin typeface="More Sugar"/>
                  </a:rPr>
                  <a:t>Penyebab</a:t>
                </a:r>
                <a:r>
                  <a:rPr lang="en-US" sz="3253" dirty="0">
                    <a:solidFill>
                      <a:srgbClr val="1B1B1B"/>
                    </a:solidFill>
                    <a:latin typeface="More Sugar"/>
                  </a:rPr>
                  <a:t> </a:t>
                </a:r>
                <a:r>
                  <a:rPr lang="en-US" sz="3253" dirty="0" err="1">
                    <a:solidFill>
                      <a:srgbClr val="1B1B1B"/>
                    </a:solidFill>
                    <a:latin typeface="More Sugar"/>
                  </a:rPr>
                  <a:t>Permasalahan</a:t>
                </a:r>
                <a:r>
                  <a:rPr lang="en-US" sz="3253" dirty="0">
                    <a:solidFill>
                      <a:srgbClr val="1B1B1B"/>
                    </a:solidFill>
                    <a:latin typeface="More Sugar"/>
                  </a:rPr>
                  <a:t> </a:t>
                </a:r>
                <a:r>
                  <a:rPr lang="en-US" sz="3253" dirty="0" err="1">
                    <a:solidFill>
                      <a:srgbClr val="1B1B1B"/>
                    </a:solidFill>
                    <a:latin typeface="More Sugar"/>
                  </a:rPr>
                  <a:t>Anak</a:t>
                </a:r>
                <a:endParaRPr lang="en-US" sz="3253" dirty="0">
                  <a:solidFill>
                    <a:srgbClr val="1B1B1B"/>
                  </a:solidFill>
                  <a:latin typeface="More Sugar"/>
                </a:endParaRPr>
              </a:p>
            </p:txBody>
          </p:sp>
        </p:grpSp>
      </p:grpSp>
      <p:sp>
        <p:nvSpPr>
          <p:cNvPr id="22" name="Freeform 22"/>
          <p:cNvSpPr/>
          <p:nvPr/>
        </p:nvSpPr>
        <p:spPr>
          <a:xfrm>
            <a:off x="13413804" y="2989041"/>
            <a:ext cx="4475414" cy="6359381"/>
          </a:xfrm>
          <a:custGeom>
            <a:avLst/>
            <a:gdLst/>
            <a:ahLst/>
            <a:cxnLst/>
            <a:rect l="l" t="t" r="r" b="b"/>
            <a:pathLst>
              <a:path w="4475414" h="6359381">
                <a:moveTo>
                  <a:pt x="0" y="0"/>
                </a:moveTo>
                <a:lnTo>
                  <a:pt x="4475414" y="0"/>
                </a:lnTo>
                <a:lnTo>
                  <a:pt x="4475414" y="6359381"/>
                </a:lnTo>
                <a:lnTo>
                  <a:pt x="0" y="635938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01034" y="-1756249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892536"/>
            <a:ext cx="16124407" cy="8365764"/>
            <a:chOff x="0" y="0"/>
            <a:chExt cx="4246757" cy="22033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46757" cy="2203329"/>
            </a:xfrm>
            <a:custGeom>
              <a:avLst/>
              <a:gdLst/>
              <a:ahLst/>
              <a:cxnLst/>
              <a:rect l="l" t="t" r="r" b="b"/>
              <a:pathLst>
                <a:path w="4246757" h="2203329">
                  <a:moveTo>
                    <a:pt x="24487" y="0"/>
                  </a:moveTo>
                  <a:lnTo>
                    <a:pt x="4222271" y="0"/>
                  </a:lnTo>
                  <a:cubicBezTo>
                    <a:pt x="4228765" y="0"/>
                    <a:pt x="4234993" y="2580"/>
                    <a:pt x="4239585" y="7172"/>
                  </a:cubicBezTo>
                  <a:cubicBezTo>
                    <a:pt x="4244178" y="11764"/>
                    <a:pt x="4246757" y="17993"/>
                    <a:pt x="4246757" y="24487"/>
                  </a:cubicBezTo>
                  <a:lnTo>
                    <a:pt x="4246757" y="2178842"/>
                  </a:lnTo>
                  <a:cubicBezTo>
                    <a:pt x="4246757" y="2185336"/>
                    <a:pt x="4244178" y="2191564"/>
                    <a:pt x="4239585" y="2196157"/>
                  </a:cubicBezTo>
                  <a:cubicBezTo>
                    <a:pt x="4234993" y="2200749"/>
                    <a:pt x="4228765" y="2203329"/>
                    <a:pt x="4222271" y="2203329"/>
                  </a:cubicBezTo>
                  <a:lnTo>
                    <a:pt x="24487" y="2203329"/>
                  </a:lnTo>
                  <a:cubicBezTo>
                    <a:pt x="17993" y="2203329"/>
                    <a:pt x="11764" y="2200749"/>
                    <a:pt x="7172" y="2196157"/>
                  </a:cubicBezTo>
                  <a:cubicBezTo>
                    <a:pt x="2580" y="2191564"/>
                    <a:pt x="0" y="2185336"/>
                    <a:pt x="0" y="2178842"/>
                  </a:cubicBezTo>
                  <a:lnTo>
                    <a:pt x="0" y="24487"/>
                  </a:lnTo>
                  <a:cubicBezTo>
                    <a:pt x="0" y="17993"/>
                    <a:pt x="2580" y="11764"/>
                    <a:pt x="7172" y="7172"/>
                  </a:cubicBezTo>
                  <a:cubicBezTo>
                    <a:pt x="11764" y="2580"/>
                    <a:pt x="17993" y="0"/>
                    <a:pt x="24487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46757" cy="2203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2971651" y="2731152"/>
            <a:ext cx="7612803" cy="8929975"/>
          </a:xfrm>
          <a:custGeom>
            <a:avLst/>
            <a:gdLst/>
            <a:ahLst/>
            <a:cxnLst/>
            <a:rect l="l" t="t" r="r" b="b"/>
            <a:pathLst>
              <a:path w="7612803" h="8929975">
                <a:moveTo>
                  <a:pt x="0" y="0"/>
                </a:moveTo>
                <a:lnTo>
                  <a:pt x="7612803" y="0"/>
                </a:lnTo>
                <a:lnTo>
                  <a:pt x="7612803" y="8929975"/>
                </a:lnTo>
                <a:lnTo>
                  <a:pt x="0" y="89299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345249" y="1503928"/>
            <a:ext cx="9755785" cy="735302"/>
            <a:chOff x="0" y="0"/>
            <a:chExt cx="2296558" cy="1894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96558" cy="189485"/>
            </a:xfrm>
            <a:custGeom>
              <a:avLst/>
              <a:gdLst/>
              <a:ahLst/>
              <a:cxnLst/>
              <a:rect l="l" t="t" r="r" b="b"/>
              <a:pathLst>
                <a:path w="2296558" h="189485">
                  <a:moveTo>
                    <a:pt x="21309" y="0"/>
                  </a:moveTo>
                  <a:lnTo>
                    <a:pt x="2275250" y="0"/>
                  </a:lnTo>
                  <a:cubicBezTo>
                    <a:pt x="2280901" y="0"/>
                    <a:pt x="2286321" y="2245"/>
                    <a:pt x="2290317" y="6241"/>
                  </a:cubicBezTo>
                  <a:cubicBezTo>
                    <a:pt x="2294313" y="10237"/>
                    <a:pt x="2296558" y="15657"/>
                    <a:pt x="2296558" y="21309"/>
                  </a:cubicBezTo>
                  <a:lnTo>
                    <a:pt x="2296558" y="168177"/>
                  </a:lnTo>
                  <a:cubicBezTo>
                    <a:pt x="2296558" y="173828"/>
                    <a:pt x="2294313" y="179248"/>
                    <a:pt x="2290317" y="183244"/>
                  </a:cubicBezTo>
                  <a:cubicBezTo>
                    <a:pt x="2286321" y="187240"/>
                    <a:pt x="2280901" y="189485"/>
                    <a:pt x="2275250" y="189485"/>
                  </a:cubicBezTo>
                  <a:lnTo>
                    <a:pt x="21309" y="189485"/>
                  </a:lnTo>
                  <a:cubicBezTo>
                    <a:pt x="15657" y="189485"/>
                    <a:pt x="10237" y="187240"/>
                    <a:pt x="6241" y="183244"/>
                  </a:cubicBezTo>
                  <a:cubicBezTo>
                    <a:pt x="2245" y="179248"/>
                    <a:pt x="0" y="173828"/>
                    <a:pt x="0" y="168177"/>
                  </a:cubicBezTo>
                  <a:lnTo>
                    <a:pt x="0" y="21309"/>
                  </a:lnTo>
                  <a:cubicBezTo>
                    <a:pt x="0" y="15657"/>
                    <a:pt x="2245" y="10237"/>
                    <a:pt x="6241" y="6241"/>
                  </a:cubicBezTo>
                  <a:cubicBezTo>
                    <a:pt x="10237" y="2245"/>
                    <a:pt x="15657" y="0"/>
                    <a:pt x="21309" y="0"/>
                  </a:cubicBezTo>
                  <a:close/>
                </a:path>
              </a:pathLst>
            </a:custGeom>
            <a:solidFill>
              <a:srgbClr val="FEC57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2296558" cy="1894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345249" y="1630688"/>
            <a:ext cx="9516170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839"/>
              </a:lnSpc>
              <a:spcBef>
                <a:spcPct val="0"/>
              </a:spcBef>
            </a:pPr>
            <a:r>
              <a:rPr lang="id-ID" sz="3200" dirty="0">
                <a:solidFill>
                  <a:srgbClr val="1B1B1B"/>
                </a:solidFill>
                <a:latin typeface="More Sugar"/>
              </a:rPr>
              <a:t>3. 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Cara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Mengidentifikasi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Permasalahan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Anak</a:t>
            </a:r>
            <a:endParaRPr lang="en-US" sz="3200" dirty="0">
              <a:solidFill>
                <a:srgbClr val="1B1B1B"/>
              </a:solidFill>
              <a:latin typeface="More Sugar"/>
            </a:endParaRPr>
          </a:p>
        </p:txBody>
      </p:sp>
      <p:sp>
        <p:nvSpPr>
          <p:cNvPr id="10" name="Freeform 10"/>
          <p:cNvSpPr/>
          <p:nvPr/>
        </p:nvSpPr>
        <p:spPr>
          <a:xfrm rot="285056">
            <a:off x="1416541" y="6796331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5747093" y="2870587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433590" y="2840072"/>
            <a:ext cx="3136966" cy="2066830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447433" y="8445690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TextBox 14"/>
          <p:cNvSpPr txBox="1"/>
          <p:nvPr/>
        </p:nvSpPr>
        <p:spPr>
          <a:xfrm>
            <a:off x="2953996" y="2377601"/>
            <a:ext cx="11905004" cy="3141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5"/>
              </a:lnSpc>
            </a:pP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Mengidentifikasi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permasalahan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anak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diartikan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sebagai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upaya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menemukan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gejala-gejala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yang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tampak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pada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penampilan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dan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perilaku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anak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dalam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memperkirakan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penyebab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masalah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hingga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bentuk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bantuan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yang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dapat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dilakukan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untuk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mengatasinya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. Cara-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cara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tersebut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secara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umum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dibagi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dua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,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yakni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melalui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tes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dan non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tes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.</a:t>
            </a:r>
          </a:p>
          <a:p>
            <a:pPr marL="0" lvl="0" indent="0">
              <a:lnSpc>
                <a:spcPts val="3485"/>
              </a:lnSpc>
              <a:spcBef>
                <a:spcPct val="0"/>
              </a:spcBef>
            </a:pPr>
            <a:endParaRPr lang="en-US" sz="2953" dirty="0">
              <a:solidFill>
                <a:srgbClr val="1B1B1B"/>
              </a:solidFill>
              <a:latin typeface="More Sugar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2258190" y="5592636"/>
            <a:ext cx="8806804" cy="735303"/>
            <a:chOff x="0" y="0"/>
            <a:chExt cx="2319488" cy="1936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19487" cy="193660"/>
            </a:xfrm>
            <a:custGeom>
              <a:avLst/>
              <a:gdLst/>
              <a:ahLst/>
              <a:cxnLst/>
              <a:rect l="l" t="t" r="r" b="b"/>
              <a:pathLst>
                <a:path w="2319487" h="193660">
                  <a:moveTo>
                    <a:pt x="21098" y="0"/>
                  </a:moveTo>
                  <a:lnTo>
                    <a:pt x="2298390" y="0"/>
                  </a:lnTo>
                  <a:cubicBezTo>
                    <a:pt x="2310042" y="0"/>
                    <a:pt x="2319487" y="9446"/>
                    <a:pt x="2319487" y="21098"/>
                  </a:cubicBezTo>
                  <a:lnTo>
                    <a:pt x="2319487" y="172562"/>
                  </a:lnTo>
                  <a:cubicBezTo>
                    <a:pt x="2319487" y="184214"/>
                    <a:pt x="2310042" y="193660"/>
                    <a:pt x="2298390" y="193660"/>
                  </a:cubicBezTo>
                  <a:lnTo>
                    <a:pt x="21098" y="193660"/>
                  </a:lnTo>
                  <a:cubicBezTo>
                    <a:pt x="15502" y="193660"/>
                    <a:pt x="10136" y="191437"/>
                    <a:pt x="6179" y="187481"/>
                  </a:cubicBezTo>
                  <a:cubicBezTo>
                    <a:pt x="2223" y="183524"/>
                    <a:pt x="0" y="178158"/>
                    <a:pt x="0" y="172562"/>
                  </a:cubicBezTo>
                  <a:lnTo>
                    <a:pt x="0" y="21098"/>
                  </a:lnTo>
                  <a:cubicBezTo>
                    <a:pt x="0" y="9446"/>
                    <a:pt x="9446" y="0"/>
                    <a:pt x="21098" y="0"/>
                  </a:cubicBezTo>
                  <a:close/>
                </a:path>
              </a:pathLst>
            </a:custGeom>
            <a:solidFill>
              <a:srgbClr val="FEC57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2319488" cy="193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356972" y="5752492"/>
            <a:ext cx="8632687" cy="497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39"/>
              </a:lnSpc>
              <a:spcBef>
                <a:spcPct val="0"/>
              </a:spcBef>
            </a:pPr>
            <a:r>
              <a:rPr lang="id-ID" sz="3200" dirty="0">
                <a:solidFill>
                  <a:srgbClr val="1B1B1B"/>
                </a:solidFill>
                <a:latin typeface="More Sugar"/>
              </a:rPr>
              <a:t>4.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Langkah-langkah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Penanganan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Masalah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191498" y="6594165"/>
            <a:ext cx="11905004" cy="1848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3998" lvl="1" indent="-514350">
              <a:lnSpc>
                <a:spcPts val="3603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Identifikasi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kasus</a:t>
            </a:r>
            <a:endParaRPr lang="en-US" sz="3200" dirty="0">
              <a:solidFill>
                <a:srgbClr val="1B1B1B"/>
              </a:solidFill>
              <a:latin typeface="More Sugar"/>
            </a:endParaRPr>
          </a:p>
          <a:p>
            <a:pPr marL="843998" lvl="1" indent="-514350">
              <a:lnSpc>
                <a:spcPts val="3603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Identifikasi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masalah</a:t>
            </a:r>
            <a:endParaRPr lang="en-US" sz="3200" dirty="0">
              <a:solidFill>
                <a:srgbClr val="1B1B1B"/>
              </a:solidFill>
              <a:latin typeface="More Sugar"/>
            </a:endParaRPr>
          </a:p>
          <a:p>
            <a:pPr marL="843998" lvl="1" indent="-514350">
              <a:lnSpc>
                <a:spcPts val="3603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1B1B1B"/>
                </a:solidFill>
                <a:latin typeface="More Sugar"/>
              </a:rPr>
              <a:t>Diagnosis </a:t>
            </a:r>
          </a:p>
          <a:p>
            <a:pPr marL="843998" lvl="1" indent="-514350">
              <a:lnSpc>
                <a:spcPts val="3603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1B1B1B"/>
                </a:solidFill>
                <a:latin typeface="More Sugar"/>
              </a:rPr>
              <a:t>Prognosis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1320225"/>
            <a:ext cx="16018215" cy="7938075"/>
            <a:chOff x="0" y="0"/>
            <a:chExt cx="4218789" cy="2090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2090686"/>
            </a:xfrm>
            <a:custGeom>
              <a:avLst/>
              <a:gdLst/>
              <a:ahLst/>
              <a:cxnLst/>
              <a:rect l="l" t="t" r="r" b="b"/>
              <a:pathLst>
                <a:path w="4218789" h="2090686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066037"/>
                  </a:lnTo>
                  <a:cubicBezTo>
                    <a:pt x="4218789" y="2072574"/>
                    <a:pt x="4216192" y="2078844"/>
                    <a:pt x="4211569" y="2083467"/>
                  </a:cubicBezTo>
                  <a:cubicBezTo>
                    <a:pt x="4206947" y="2088089"/>
                    <a:pt x="4200677" y="2090686"/>
                    <a:pt x="4194140" y="2090686"/>
                  </a:cubicBezTo>
                  <a:lnTo>
                    <a:pt x="24649" y="2090686"/>
                  </a:lnTo>
                  <a:cubicBezTo>
                    <a:pt x="18112" y="2090686"/>
                    <a:pt x="11842" y="2088089"/>
                    <a:pt x="7220" y="2083467"/>
                  </a:cubicBezTo>
                  <a:cubicBezTo>
                    <a:pt x="2597" y="2078844"/>
                    <a:pt x="0" y="2072574"/>
                    <a:pt x="0" y="206603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20906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-752567" y="4076699"/>
            <a:ext cx="3378216" cy="3011491"/>
          </a:xfrm>
          <a:custGeom>
            <a:avLst/>
            <a:gdLst/>
            <a:ahLst/>
            <a:cxnLst/>
            <a:rect l="l" t="t" r="r" b="b"/>
            <a:pathLst>
              <a:path w="3958650" h="3508354">
                <a:moveTo>
                  <a:pt x="3958650" y="0"/>
                </a:moveTo>
                <a:lnTo>
                  <a:pt x="0" y="0"/>
                </a:lnTo>
                <a:lnTo>
                  <a:pt x="0" y="3508354"/>
                </a:lnTo>
                <a:lnTo>
                  <a:pt x="3958650" y="3508354"/>
                </a:lnTo>
                <a:lnTo>
                  <a:pt x="39586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184943" y="5633667"/>
            <a:ext cx="3681289" cy="4530817"/>
          </a:xfrm>
          <a:custGeom>
            <a:avLst/>
            <a:gdLst/>
            <a:ahLst/>
            <a:cxnLst/>
            <a:rect l="l" t="t" r="r" b="b"/>
            <a:pathLst>
              <a:path w="3681289" h="4530817">
                <a:moveTo>
                  <a:pt x="0" y="0"/>
                </a:moveTo>
                <a:lnTo>
                  <a:pt x="3681289" y="0"/>
                </a:lnTo>
                <a:lnTo>
                  <a:pt x="3681289" y="4530817"/>
                </a:lnTo>
                <a:lnTo>
                  <a:pt x="0" y="4530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925823" y="3166926"/>
            <a:ext cx="13609142" cy="5592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Penggunaan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suatu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teknik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akan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bergantung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kepada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karakteristik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anak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,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jenis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permasalahan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,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kemampuan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serta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keterampilan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pemberi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bantuan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,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serta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faktor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feasibilitasnya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. Teknik yang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dapat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dilakukan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adalah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sebagai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berikut</a:t>
            </a:r>
            <a:r>
              <a:rPr lang="id-ID" sz="3200" dirty="0">
                <a:solidFill>
                  <a:srgbClr val="1B1B1B"/>
                </a:solidFill>
                <a:latin typeface="More Sugar"/>
              </a:rPr>
              <a:t> :</a:t>
            </a:r>
            <a:endParaRPr lang="en-US" sz="3200" dirty="0">
              <a:solidFill>
                <a:srgbClr val="1B1B1B"/>
              </a:solidFill>
              <a:latin typeface="More Sugar"/>
            </a:endParaRPr>
          </a:p>
          <a:p>
            <a:pPr>
              <a:lnSpc>
                <a:spcPts val="4199"/>
              </a:lnSpc>
            </a:pPr>
            <a:r>
              <a:rPr lang="en-US" sz="3200" dirty="0">
                <a:solidFill>
                  <a:srgbClr val="1B1B1B"/>
                </a:solidFill>
                <a:latin typeface="More Sugar"/>
              </a:rPr>
              <a:t>1)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Latihan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</a:p>
          <a:p>
            <a:pPr>
              <a:lnSpc>
                <a:spcPts val="4199"/>
              </a:lnSpc>
            </a:pPr>
            <a:r>
              <a:rPr lang="en-US" sz="3200" dirty="0">
                <a:solidFill>
                  <a:srgbClr val="1B1B1B"/>
                </a:solidFill>
                <a:latin typeface="More Sugar"/>
              </a:rPr>
              <a:t>2)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Permainan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endParaRPr lang="id-ID" sz="3200" dirty="0">
              <a:solidFill>
                <a:srgbClr val="1B1B1B"/>
              </a:solidFill>
              <a:latin typeface="More Sugar"/>
            </a:endParaRPr>
          </a:p>
          <a:p>
            <a:pPr>
              <a:lnSpc>
                <a:spcPts val="3421"/>
              </a:lnSpc>
              <a:spcBef>
                <a:spcPct val="0"/>
              </a:spcBef>
            </a:pPr>
            <a:r>
              <a:rPr lang="id-ID" sz="3200" dirty="0">
                <a:solidFill>
                  <a:srgbClr val="1B1B1B"/>
                </a:solidFill>
                <a:latin typeface="More Sugar"/>
              </a:rPr>
              <a:t>3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) Saran dan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nasihat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</a:p>
          <a:p>
            <a:pPr>
              <a:lnSpc>
                <a:spcPts val="3421"/>
              </a:lnSpc>
              <a:spcBef>
                <a:spcPct val="0"/>
              </a:spcBef>
            </a:pPr>
            <a:r>
              <a:rPr lang="en-US" sz="3200" dirty="0">
                <a:solidFill>
                  <a:srgbClr val="1B1B1B"/>
                </a:solidFill>
                <a:latin typeface="More Sugar"/>
              </a:rPr>
              <a:t>4)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Pengkondisian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</a:p>
          <a:p>
            <a:pPr>
              <a:lnSpc>
                <a:spcPts val="3421"/>
              </a:lnSpc>
              <a:spcBef>
                <a:spcPct val="0"/>
              </a:spcBef>
            </a:pPr>
            <a:r>
              <a:rPr lang="en-US" sz="3200" dirty="0">
                <a:solidFill>
                  <a:srgbClr val="1B1B1B"/>
                </a:solidFill>
                <a:latin typeface="More Sugar"/>
              </a:rPr>
              <a:t>5) Model dan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peniruan</a:t>
            </a:r>
            <a:endParaRPr lang="en-US" sz="3200" dirty="0">
              <a:solidFill>
                <a:srgbClr val="1B1B1B"/>
              </a:solidFill>
              <a:latin typeface="More Sugar"/>
            </a:endParaRPr>
          </a:p>
          <a:p>
            <a:pPr>
              <a:lnSpc>
                <a:spcPts val="4199"/>
              </a:lnSpc>
            </a:pPr>
            <a:endParaRPr lang="en-US" sz="2999" dirty="0">
              <a:solidFill>
                <a:srgbClr val="1B1B1B"/>
              </a:solidFill>
              <a:latin typeface="More Sugar"/>
            </a:endParaRPr>
          </a:p>
          <a:p>
            <a:pPr marL="0" lvl="0" indent="0">
              <a:lnSpc>
                <a:spcPts val="4199"/>
              </a:lnSpc>
              <a:spcBef>
                <a:spcPct val="0"/>
              </a:spcBef>
            </a:pPr>
            <a:endParaRPr lang="en-US" sz="2999" dirty="0">
              <a:solidFill>
                <a:srgbClr val="1B1B1B"/>
              </a:solidFill>
              <a:latin typeface="More Sugar"/>
            </a:endParaRPr>
          </a:p>
        </p:txBody>
      </p:sp>
      <p:sp>
        <p:nvSpPr>
          <p:cNvPr id="8" name="Freeform 8"/>
          <p:cNvSpPr/>
          <p:nvPr/>
        </p:nvSpPr>
        <p:spPr>
          <a:xfrm rot="285056">
            <a:off x="1600573" y="7747222"/>
            <a:ext cx="1310448" cy="1293770"/>
          </a:xfrm>
          <a:custGeom>
            <a:avLst/>
            <a:gdLst/>
            <a:ahLst/>
            <a:cxnLst/>
            <a:rect l="l" t="t" r="r" b="b"/>
            <a:pathLst>
              <a:path w="1310448" h="1293770">
                <a:moveTo>
                  <a:pt x="0" y="0"/>
                </a:moveTo>
                <a:lnTo>
                  <a:pt x="1310448" y="0"/>
                </a:lnTo>
                <a:lnTo>
                  <a:pt x="1310448" y="1293770"/>
                </a:lnTo>
                <a:lnTo>
                  <a:pt x="0" y="12937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4004399" y="1085782"/>
            <a:ext cx="1518065" cy="1498744"/>
          </a:xfrm>
          <a:custGeom>
            <a:avLst/>
            <a:gdLst/>
            <a:ahLst/>
            <a:cxnLst/>
            <a:rect l="l" t="t" r="r" b="b"/>
            <a:pathLst>
              <a:path w="1518065" h="1498744">
                <a:moveTo>
                  <a:pt x="0" y="0"/>
                </a:moveTo>
                <a:lnTo>
                  <a:pt x="1518065" y="0"/>
                </a:lnTo>
                <a:lnTo>
                  <a:pt x="1518065" y="1498744"/>
                </a:lnTo>
                <a:lnTo>
                  <a:pt x="0" y="1498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1938397">
            <a:off x="13176952" y="828042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-1848275">
            <a:off x="-549556" y="8555851"/>
            <a:ext cx="2313558" cy="1430199"/>
          </a:xfrm>
          <a:custGeom>
            <a:avLst/>
            <a:gdLst/>
            <a:ahLst/>
            <a:cxnLst/>
            <a:rect l="l" t="t" r="r" b="b"/>
            <a:pathLst>
              <a:path w="2313558" h="1430199">
                <a:moveTo>
                  <a:pt x="0" y="0"/>
                </a:moveTo>
                <a:lnTo>
                  <a:pt x="2313558" y="0"/>
                </a:lnTo>
                <a:lnTo>
                  <a:pt x="2313558" y="1430199"/>
                </a:lnTo>
                <a:lnTo>
                  <a:pt x="0" y="14301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6287577" y="1702683"/>
            <a:ext cx="2853021" cy="1763686"/>
          </a:xfrm>
          <a:custGeom>
            <a:avLst/>
            <a:gdLst/>
            <a:ahLst/>
            <a:cxnLst/>
            <a:rect l="l" t="t" r="r" b="b"/>
            <a:pathLst>
              <a:path w="2853021" h="1763686">
                <a:moveTo>
                  <a:pt x="2853021" y="0"/>
                </a:moveTo>
                <a:lnTo>
                  <a:pt x="0" y="0"/>
                </a:lnTo>
                <a:lnTo>
                  <a:pt x="0" y="1763685"/>
                </a:lnTo>
                <a:lnTo>
                  <a:pt x="2853021" y="1763685"/>
                </a:lnTo>
                <a:lnTo>
                  <a:pt x="285302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2255797" y="2000197"/>
            <a:ext cx="8806804" cy="735303"/>
            <a:chOff x="0" y="0"/>
            <a:chExt cx="11742406" cy="980405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1742406" cy="980405"/>
              <a:chOff x="0" y="0"/>
              <a:chExt cx="2319488" cy="1936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319487" cy="193660"/>
              </a:xfrm>
              <a:custGeom>
                <a:avLst/>
                <a:gdLst/>
                <a:ahLst/>
                <a:cxnLst/>
                <a:rect l="l" t="t" r="r" b="b"/>
                <a:pathLst>
                  <a:path w="2319487" h="193660">
                    <a:moveTo>
                      <a:pt x="21098" y="0"/>
                    </a:moveTo>
                    <a:lnTo>
                      <a:pt x="2298390" y="0"/>
                    </a:lnTo>
                    <a:cubicBezTo>
                      <a:pt x="2310042" y="0"/>
                      <a:pt x="2319487" y="9446"/>
                      <a:pt x="2319487" y="21098"/>
                    </a:cubicBezTo>
                    <a:lnTo>
                      <a:pt x="2319487" y="172562"/>
                    </a:lnTo>
                    <a:cubicBezTo>
                      <a:pt x="2319487" y="184214"/>
                      <a:pt x="2310042" y="193660"/>
                      <a:pt x="2298390" y="193660"/>
                    </a:cubicBezTo>
                    <a:lnTo>
                      <a:pt x="21098" y="193660"/>
                    </a:lnTo>
                    <a:cubicBezTo>
                      <a:pt x="15502" y="193660"/>
                      <a:pt x="10136" y="191437"/>
                      <a:pt x="6179" y="187481"/>
                    </a:cubicBezTo>
                    <a:cubicBezTo>
                      <a:pt x="2223" y="183524"/>
                      <a:pt x="0" y="178158"/>
                      <a:pt x="0" y="172562"/>
                    </a:cubicBezTo>
                    <a:lnTo>
                      <a:pt x="0" y="21098"/>
                    </a:lnTo>
                    <a:cubicBezTo>
                      <a:pt x="0" y="9446"/>
                      <a:pt x="9446" y="0"/>
                      <a:pt x="21098" y="0"/>
                    </a:cubicBezTo>
                    <a:close/>
                  </a:path>
                </a:pathLst>
              </a:custGeom>
              <a:solidFill>
                <a:srgbClr val="FEC572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0"/>
                <a:ext cx="2319488" cy="1936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1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800467" y="90576"/>
              <a:ext cx="10141471" cy="792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60"/>
                </a:lnSpc>
                <a:spcBef>
                  <a:spcPct val="0"/>
                </a:spcBef>
              </a:pPr>
              <a:r>
                <a:rPr lang="id-ID" sz="3600" dirty="0">
                  <a:solidFill>
                    <a:srgbClr val="1B1B1B"/>
                  </a:solidFill>
                  <a:latin typeface="More Sugar"/>
                </a:rPr>
                <a:t>5. </a:t>
              </a:r>
              <a:r>
                <a:rPr lang="en-US" sz="3600" dirty="0">
                  <a:solidFill>
                    <a:srgbClr val="1B1B1B"/>
                  </a:solidFill>
                  <a:latin typeface="More Sugar"/>
                </a:rPr>
                <a:t>Teknik </a:t>
              </a:r>
              <a:r>
                <a:rPr lang="en-US" sz="3600" dirty="0" err="1">
                  <a:solidFill>
                    <a:srgbClr val="1B1B1B"/>
                  </a:solidFill>
                  <a:latin typeface="More Sugar"/>
                </a:rPr>
                <a:t>Penanganan</a:t>
              </a:r>
              <a:r>
                <a:rPr lang="en-US" sz="3600" dirty="0">
                  <a:solidFill>
                    <a:srgbClr val="1B1B1B"/>
                  </a:solidFill>
                  <a:latin typeface="More Sugar"/>
                </a:rPr>
                <a:t> </a:t>
              </a:r>
              <a:r>
                <a:rPr lang="en-US" sz="3600" dirty="0" err="1">
                  <a:solidFill>
                    <a:srgbClr val="1B1B1B"/>
                  </a:solidFill>
                  <a:latin typeface="More Sugar"/>
                </a:rPr>
                <a:t>Masalah</a:t>
              </a:r>
              <a:endParaRPr lang="en-US" sz="3600" dirty="0">
                <a:solidFill>
                  <a:srgbClr val="1B1B1B"/>
                </a:solidFill>
                <a:latin typeface="More Sugar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255797" y="5623951"/>
            <a:ext cx="8806803" cy="735303"/>
            <a:chOff x="0" y="0"/>
            <a:chExt cx="11742405" cy="980405"/>
          </a:xfrm>
        </p:grpSpPr>
        <p:sp>
          <p:nvSpPr>
            <p:cNvPr id="21" name="TextBox 21"/>
            <p:cNvSpPr txBox="1"/>
            <p:nvPr/>
          </p:nvSpPr>
          <p:spPr>
            <a:xfrm>
              <a:off x="0" y="0"/>
              <a:ext cx="11742405" cy="980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00233" y="90576"/>
              <a:ext cx="10941939" cy="782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60"/>
                </a:lnSpc>
                <a:spcBef>
                  <a:spcPct val="0"/>
                </a:spcBef>
              </a:pPr>
              <a:endParaRPr lang="en-US" sz="3400" dirty="0">
                <a:solidFill>
                  <a:srgbClr val="1B1B1B"/>
                </a:solidFill>
                <a:latin typeface="More Sugar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01034" y="-1756249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63933" y="1062877"/>
            <a:ext cx="16124407" cy="8365764"/>
            <a:chOff x="0" y="0"/>
            <a:chExt cx="4246757" cy="22033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46757" cy="2203329"/>
            </a:xfrm>
            <a:custGeom>
              <a:avLst/>
              <a:gdLst/>
              <a:ahLst/>
              <a:cxnLst/>
              <a:rect l="l" t="t" r="r" b="b"/>
              <a:pathLst>
                <a:path w="4246757" h="2203329">
                  <a:moveTo>
                    <a:pt x="24487" y="0"/>
                  </a:moveTo>
                  <a:lnTo>
                    <a:pt x="4222271" y="0"/>
                  </a:lnTo>
                  <a:cubicBezTo>
                    <a:pt x="4228765" y="0"/>
                    <a:pt x="4234993" y="2580"/>
                    <a:pt x="4239585" y="7172"/>
                  </a:cubicBezTo>
                  <a:cubicBezTo>
                    <a:pt x="4244178" y="11764"/>
                    <a:pt x="4246757" y="17993"/>
                    <a:pt x="4246757" y="24487"/>
                  </a:cubicBezTo>
                  <a:lnTo>
                    <a:pt x="4246757" y="2178842"/>
                  </a:lnTo>
                  <a:cubicBezTo>
                    <a:pt x="4246757" y="2185336"/>
                    <a:pt x="4244178" y="2191564"/>
                    <a:pt x="4239585" y="2196157"/>
                  </a:cubicBezTo>
                  <a:cubicBezTo>
                    <a:pt x="4234993" y="2200749"/>
                    <a:pt x="4228765" y="2203329"/>
                    <a:pt x="4222271" y="2203329"/>
                  </a:cubicBezTo>
                  <a:lnTo>
                    <a:pt x="24487" y="2203329"/>
                  </a:lnTo>
                  <a:cubicBezTo>
                    <a:pt x="17993" y="2203329"/>
                    <a:pt x="11764" y="2200749"/>
                    <a:pt x="7172" y="2196157"/>
                  </a:cubicBezTo>
                  <a:cubicBezTo>
                    <a:pt x="2580" y="2191564"/>
                    <a:pt x="0" y="2185336"/>
                    <a:pt x="0" y="2178842"/>
                  </a:cubicBezTo>
                  <a:lnTo>
                    <a:pt x="0" y="24487"/>
                  </a:lnTo>
                  <a:cubicBezTo>
                    <a:pt x="0" y="17993"/>
                    <a:pt x="2580" y="11764"/>
                    <a:pt x="7172" y="7172"/>
                  </a:cubicBezTo>
                  <a:cubicBezTo>
                    <a:pt x="11764" y="2580"/>
                    <a:pt x="17993" y="0"/>
                    <a:pt x="24487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46757" cy="2203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404805" y="6242704"/>
            <a:ext cx="3708991" cy="5355943"/>
          </a:xfrm>
          <a:custGeom>
            <a:avLst/>
            <a:gdLst/>
            <a:ahLst/>
            <a:cxnLst/>
            <a:rect l="l" t="t" r="r" b="b"/>
            <a:pathLst>
              <a:path w="3708991" h="5355943">
                <a:moveTo>
                  <a:pt x="0" y="0"/>
                </a:moveTo>
                <a:lnTo>
                  <a:pt x="3708990" y="0"/>
                </a:lnTo>
                <a:lnTo>
                  <a:pt x="3708990" y="5355943"/>
                </a:lnTo>
                <a:lnTo>
                  <a:pt x="0" y="53559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623200" y="1907802"/>
            <a:ext cx="8806800" cy="842997"/>
            <a:chOff x="0" y="0"/>
            <a:chExt cx="1790618" cy="1913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90618" cy="191353"/>
            </a:xfrm>
            <a:custGeom>
              <a:avLst/>
              <a:gdLst/>
              <a:ahLst/>
              <a:cxnLst/>
              <a:rect l="l" t="t" r="r" b="b"/>
              <a:pathLst>
                <a:path w="1790618" h="191353">
                  <a:moveTo>
                    <a:pt x="27329" y="0"/>
                  </a:moveTo>
                  <a:lnTo>
                    <a:pt x="1763288" y="0"/>
                  </a:lnTo>
                  <a:cubicBezTo>
                    <a:pt x="1778382" y="0"/>
                    <a:pt x="1790618" y="12236"/>
                    <a:pt x="1790618" y="27329"/>
                  </a:cubicBezTo>
                  <a:lnTo>
                    <a:pt x="1790618" y="164024"/>
                  </a:lnTo>
                  <a:cubicBezTo>
                    <a:pt x="1790618" y="171272"/>
                    <a:pt x="1787738" y="178223"/>
                    <a:pt x="1782613" y="183349"/>
                  </a:cubicBezTo>
                  <a:cubicBezTo>
                    <a:pt x="1777488" y="188474"/>
                    <a:pt x="1770537" y="191353"/>
                    <a:pt x="1763288" y="191353"/>
                  </a:cubicBezTo>
                  <a:lnTo>
                    <a:pt x="27329" y="191353"/>
                  </a:lnTo>
                  <a:cubicBezTo>
                    <a:pt x="20081" y="191353"/>
                    <a:pt x="13130" y="188474"/>
                    <a:pt x="8005" y="183349"/>
                  </a:cubicBezTo>
                  <a:cubicBezTo>
                    <a:pt x="2879" y="178223"/>
                    <a:pt x="0" y="171272"/>
                    <a:pt x="0" y="164024"/>
                  </a:cubicBezTo>
                  <a:lnTo>
                    <a:pt x="0" y="27329"/>
                  </a:lnTo>
                  <a:cubicBezTo>
                    <a:pt x="0" y="20081"/>
                    <a:pt x="2879" y="13130"/>
                    <a:pt x="8005" y="8005"/>
                  </a:cubicBezTo>
                  <a:cubicBezTo>
                    <a:pt x="13130" y="2879"/>
                    <a:pt x="20081" y="0"/>
                    <a:pt x="27329" y="0"/>
                  </a:cubicBezTo>
                  <a:close/>
                </a:path>
              </a:pathLst>
            </a:custGeom>
            <a:solidFill>
              <a:srgbClr val="FEC57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790618" cy="191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285056">
            <a:off x="14999841" y="1899367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7" y="0"/>
                </a:lnTo>
                <a:lnTo>
                  <a:pt x="809927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5747093" y="2870587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433590" y="2840072"/>
            <a:ext cx="3136966" cy="2066830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 rot="-5894438">
            <a:off x="13385385" y="-232081"/>
            <a:ext cx="1922114" cy="3302968"/>
          </a:xfrm>
          <a:custGeom>
            <a:avLst/>
            <a:gdLst/>
            <a:ahLst/>
            <a:cxnLst/>
            <a:rect l="l" t="t" r="r" b="b"/>
            <a:pathLst>
              <a:path w="1922114" h="3302968">
                <a:moveTo>
                  <a:pt x="0" y="0"/>
                </a:moveTo>
                <a:lnTo>
                  <a:pt x="1922114" y="0"/>
                </a:lnTo>
                <a:lnTo>
                  <a:pt x="1922114" y="3302968"/>
                </a:lnTo>
                <a:lnTo>
                  <a:pt x="0" y="33029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750855" y="8299186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TextBox 20"/>
          <p:cNvSpPr txBox="1"/>
          <p:nvPr/>
        </p:nvSpPr>
        <p:spPr>
          <a:xfrm>
            <a:off x="2258190" y="4174190"/>
            <a:ext cx="8806804" cy="73530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1"/>
              </a:lnSpc>
            </a:pPr>
            <a:endParaRPr/>
          </a:p>
        </p:txBody>
      </p:sp>
      <p:sp>
        <p:nvSpPr>
          <p:cNvPr id="22" name="Freeform 22"/>
          <p:cNvSpPr/>
          <p:nvPr/>
        </p:nvSpPr>
        <p:spPr>
          <a:xfrm>
            <a:off x="-1102814" y="5764547"/>
            <a:ext cx="4475414" cy="6359381"/>
          </a:xfrm>
          <a:custGeom>
            <a:avLst/>
            <a:gdLst/>
            <a:ahLst/>
            <a:cxnLst/>
            <a:rect l="l" t="t" r="r" b="b"/>
            <a:pathLst>
              <a:path w="4475414" h="6359381">
                <a:moveTo>
                  <a:pt x="0" y="0"/>
                </a:moveTo>
                <a:lnTo>
                  <a:pt x="4475414" y="0"/>
                </a:lnTo>
                <a:lnTo>
                  <a:pt x="4475414" y="6359381"/>
                </a:lnTo>
                <a:lnTo>
                  <a:pt x="0" y="635938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EA47D5-9D53-42D5-AD5A-EB0B3E17695C}"/>
              </a:ext>
            </a:extLst>
          </p:cNvPr>
          <p:cNvSpPr txBox="1"/>
          <p:nvPr/>
        </p:nvSpPr>
        <p:spPr>
          <a:xfrm>
            <a:off x="2558363" y="1960571"/>
            <a:ext cx="8946181" cy="594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60"/>
              </a:lnSpc>
              <a:spcBef>
                <a:spcPct val="0"/>
              </a:spcBef>
            </a:pPr>
            <a:r>
              <a:rPr lang="id-ID" sz="3600" dirty="0">
                <a:solidFill>
                  <a:srgbClr val="1B1B1B"/>
                </a:solidFill>
                <a:latin typeface="More Sugar"/>
              </a:rPr>
              <a:t>7. </a:t>
            </a:r>
            <a:r>
              <a:rPr lang="en-US" sz="3600" dirty="0" err="1">
                <a:solidFill>
                  <a:srgbClr val="1B1B1B"/>
                </a:solidFill>
                <a:latin typeface="More Sugar"/>
              </a:rPr>
              <a:t>Syarat</a:t>
            </a:r>
            <a:r>
              <a:rPr lang="en-US" sz="36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600" dirty="0" err="1">
                <a:solidFill>
                  <a:srgbClr val="1B1B1B"/>
                </a:solidFill>
                <a:latin typeface="More Sugar"/>
              </a:rPr>
              <a:t>Menangani</a:t>
            </a:r>
            <a:r>
              <a:rPr lang="en-US" sz="36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600" dirty="0" err="1">
                <a:solidFill>
                  <a:srgbClr val="1B1B1B"/>
                </a:solidFill>
                <a:latin typeface="More Sugar"/>
              </a:rPr>
              <a:t>Permasalahan</a:t>
            </a:r>
            <a:r>
              <a:rPr lang="en-US" sz="3600" dirty="0">
                <a:solidFill>
                  <a:srgbClr val="1B1B1B"/>
                </a:solidFill>
                <a:latin typeface="More Sugar"/>
              </a:rPr>
              <a:t> Anak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5C2877-AFE8-4657-9B77-65B0235A694F}"/>
              </a:ext>
            </a:extLst>
          </p:cNvPr>
          <p:cNvSpPr/>
          <p:nvPr/>
        </p:nvSpPr>
        <p:spPr>
          <a:xfrm>
            <a:off x="3299866" y="3423124"/>
            <a:ext cx="13415248" cy="533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21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Menangani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permasalahan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anak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adalah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tugas</a:t>
            </a:r>
            <a:r>
              <a:rPr lang="id-ID" sz="3200" dirty="0">
                <a:solidFill>
                  <a:srgbClr val="1B1B1B"/>
                </a:solidFill>
                <a:latin typeface="More Sugar"/>
              </a:rPr>
              <a:t> orang tua dan guru yang merupakan model bagianak.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id-ID" sz="3200" dirty="0">
                <a:solidFill>
                  <a:srgbClr val="1B1B1B"/>
                </a:solidFill>
                <a:latin typeface="More Sugar"/>
              </a:rPr>
              <a:t>Brikut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beberapa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syarat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yang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dapat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membantu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dalam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menangani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permasalahan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anak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:</a:t>
            </a:r>
            <a:endParaRPr lang="id-ID" sz="3200" dirty="0">
              <a:solidFill>
                <a:srgbClr val="1B1B1B"/>
              </a:solidFill>
              <a:latin typeface="More Sugar"/>
            </a:endParaRPr>
          </a:p>
          <a:p>
            <a:pPr>
              <a:lnSpc>
                <a:spcPts val="3421"/>
              </a:lnSpc>
              <a:spcBef>
                <a:spcPct val="0"/>
              </a:spcBef>
            </a:pPr>
            <a:endParaRPr lang="id-ID" sz="3200" dirty="0">
              <a:solidFill>
                <a:srgbClr val="1B1B1B"/>
              </a:solidFill>
              <a:latin typeface="More Sugar"/>
            </a:endParaRPr>
          </a:p>
          <a:p>
            <a:pPr>
              <a:lnSpc>
                <a:spcPts val="3421"/>
              </a:lnSpc>
              <a:spcBef>
                <a:spcPct val="0"/>
              </a:spcBef>
            </a:pPr>
            <a:r>
              <a:rPr lang="en-US" sz="3200" dirty="0">
                <a:solidFill>
                  <a:srgbClr val="1B1B1B"/>
                </a:solidFill>
                <a:latin typeface="More Sugar"/>
              </a:rPr>
              <a:t>1)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Kesabaran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</a:p>
          <a:p>
            <a:pPr>
              <a:lnSpc>
                <a:spcPts val="3421"/>
              </a:lnSpc>
              <a:spcBef>
                <a:spcPct val="0"/>
              </a:spcBef>
            </a:pPr>
            <a:r>
              <a:rPr lang="en-US" sz="3200" dirty="0">
                <a:solidFill>
                  <a:srgbClr val="1B1B1B"/>
                </a:solidFill>
                <a:latin typeface="More Sugar"/>
              </a:rPr>
              <a:t>2)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Penuh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kasih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sayang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</a:p>
          <a:p>
            <a:pPr>
              <a:lnSpc>
                <a:spcPts val="3421"/>
              </a:lnSpc>
              <a:spcBef>
                <a:spcPct val="0"/>
              </a:spcBef>
            </a:pPr>
            <a:r>
              <a:rPr lang="en-US" sz="3200" dirty="0">
                <a:solidFill>
                  <a:srgbClr val="1B1B1B"/>
                </a:solidFill>
                <a:latin typeface="More Sugar"/>
              </a:rPr>
              <a:t>3)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Penuh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perhatian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</a:p>
          <a:p>
            <a:pPr>
              <a:lnSpc>
                <a:spcPts val="3421"/>
              </a:lnSpc>
              <a:spcBef>
                <a:spcPct val="0"/>
              </a:spcBef>
            </a:pPr>
            <a:r>
              <a:rPr lang="en-US" sz="3200" dirty="0">
                <a:solidFill>
                  <a:srgbClr val="1B1B1B"/>
                </a:solidFill>
                <a:latin typeface="More Sugar"/>
              </a:rPr>
              <a:t>4) Ramah </a:t>
            </a:r>
          </a:p>
          <a:p>
            <a:pPr>
              <a:lnSpc>
                <a:spcPts val="3421"/>
              </a:lnSpc>
              <a:spcBef>
                <a:spcPct val="0"/>
              </a:spcBef>
            </a:pPr>
            <a:r>
              <a:rPr lang="en-US" sz="3200" dirty="0">
                <a:solidFill>
                  <a:srgbClr val="1B1B1B"/>
                </a:solidFill>
                <a:latin typeface="More Sugar"/>
              </a:rPr>
              <a:t>5)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Toleransi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terhadap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anak</a:t>
            </a:r>
            <a:endParaRPr lang="id-ID" sz="3200" dirty="0">
              <a:solidFill>
                <a:srgbClr val="1B1B1B"/>
              </a:solidFill>
              <a:latin typeface="More Sugar"/>
            </a:endParaRPr>
          </a:p>
          <a:p>
            <a:pPr>
              <a:lnSpc>
                <a:spcPts val="3421"/>
              </a:lnSpc>
              <a:spcBef>
                <a:spcPct val="0"/>
              </a:spcBef>
            </a:pPr>
            <a:r>
              <a:rPr lang="en-US" sz="3200" dirty="0">
                <a:solidFill>
                  <a:srgbClr val="1B1B1B"/>
                </a:solidFill>
                <a:latin typeface="More Sugar"/>
              </a:rPr>
              <a:t>6)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Empati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endParaRPr lang="id-ID" sz="3200" dirty="0">
              <a:solidFill>
                <a:srgbClr val="1B1B1B"/>
              </a:solidFill>
              <a:latin typeface="More Sugar"/>
            </a:endParaRPr>
          </a:p>
          <a:p>
            <a:pPr>
              <a:lnSpc>
                <a:spcPts val="3421"/>
              </a:lnSpc>
              <a:spcBef>
                <a:spcPct val="0"/>
              </a:spcBef>
            </a:pPr>
            <a:r>
              <a:rPr lang="id-ID" sz="3200" dirty="0">
                <a:solidFill>
                  <a:srgbClr val="1B1B1B"/>
                </a:solidFill>
                <a:latin typeface="More Sugar"/>
              </a:rPr>
              <a:t>7) Dapat memahami perasaan anak </a:t>
            </a:r>
          </a:p>
          <a:p>
            <a:pPr>
              <a:lnSpc>
                <a:spcPts val="3421"/>
              </a:lnSpc>
              <a:spcBef>
                <a:spcPct val="0"/>
              </a:spcBef>
            </a:pPr>
            <a:endParaRPr lang="en-US" sz="3200" dirty="0">
              <a:solidFill>
                <a:srgbClr val="1B1B1B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374856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06433" flipH="1">
            <a:off x="14987417" y="88989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3040241" y="0"/>
                </a:moveTo>
                <a:lnTo>
                  <a:pt x="0" y="0"/>
                </a:lnTo>
                <a:lnTo>
                  <a:pt x="0" y="1879422"/>
                </a:lnTo>
                <a:lnTo>
                  <a:pt x="3040241" y="1879422"/>
                </a:lnTo>
                <a:lnTo>
                  <a:pt x="3040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3437207" y="3218946"/>
            <a:ext cx="8512555" cy="9985402"/>
          </a:xfrm>
          <a:custGeom>
            <a:avLst/>
            <a:gdLst/>
            <a:ahLst/>
            <a:cxnLst/>
            <a:rect l="l" t="t" r="r" b="b"/>
            <a:pathLst>
              <a:path w="8512555" h="9985402">
                <a:moveTo>
                  <a:pt x="0" y="0"/>
                </a:moveTo>
                <a:lnTo>
                  <a:pt x="8512555" y="0"/>
                </a:lnTo>
                <a:lnTo>
                  <a:pt x="8512555" y="9985402"/>
                </a:lnTo>
                <a:lnTo>
                  <a:pt x="0" y="998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496800" y="2162543"/>
            <a:ext cx="6670655" cy="9478729"/>
          </a:xfrm>
          <a:custGeom>
            <a:avLst/>
            <a:gdLst/>
            <a:ahLst/>
            <a:cxnLst/>
            <a:rect l="l" t="t" r="r" b="b"/>
            <a:pathLst>
              <a:path w="6670655" h="9478729">
                <a:moveTo>
                  <a:pt x="0" y="0"/>
                </a:moveTo>
                <a:lnTo>
                  <a:pt x="6670655" y="0"/>
                </a:lnTo>
                <a:lnTo>
                  <a:pt x="6670655" y="9478729"/>
                </a:lnTo>
                <a:lnTo>
                  <a:pt x="0" y="9478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431495" y="4370852"/>
            <a:ext cx="11425009" cy="1457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15"/>
              </a:lnSpc>
            </a:pPr>
            <a:r>
              <a:rPr lang="en-US" sz="11266" dirty="0">
                <a:solidFill>
                  <a:srgbClr val="889D75"/>
                </a:solidFill>
                <a:latin typeface="More Sugar"/>
              </a:rPr>
              <a:t>thank you !</a:t>
            </a:r>
          </a:p>
        </p:txBody>
      </p:sp>
      <p:sp>
        <p:nvSpPr>
          <p:cNvPr id="9" name="Freeform 9"/>
          <p:cNvSpPr/>
          <p:nvPr/>
        </p:nvSpPr>
        <p:spPr>
          <a:xfrm rot="285056">
            <a:off x="13098092" y="6418525"/>
            <a:ext cx="1141012" cy="1126490"/>
          </a:xfrm>
          <a:custGeom>
            <a:avLst/>
            <a:gdLst/>
            <a:ahLst/>
            <a:cxnLst/>
            <a:rect l="l" t="t" r="r" b="b"/>
            <a:pathLst>
              <a:path w="1141012" h="1126490">
                <a:moveTo>
                  <a:pt x="0" y="0"/>
                </a:moveTo>
                <a:lnTo>
                  <a:pt x="1141012" y="0"/>
                </a:lnTo>
                <a:lnTo>
                  <a:pt x="1141012" y="1126490"/>
                </a:lnTo>
                <a:lnTo>
                  <a:pt x="0" y="11264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2026864" y="2182519"/>
            <a:ext cx="1404631" cy="1386754"/>
          </a:xfrm>
          <a:custGeom>
            <a:avLst/>
            <a:gdLst/>
            <a:ahLst/>
            <a:cxnLst/>
            <a:rect l="l" t="t" r="r" b="b"/>
            <a:pathLst>
              <a:path w="1404631" h="1386754">
                <a:moveTo>
                  <a:pt x="0" y="0"/>
                </a:moveTo>
                <a:lnTo>
                  <a:pt x="1404631" y="0"/>
                </a:lnTo>
                <a:lnTo>
                  <a:pt x="1404631" y="1386755"/>
                </a:lnTo>
                <a:lnTo>
                  <a:pt x="0" y="13867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3011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5894438">
            <a:off x="14063891" y="766043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3802077">
            <a:off x="2654847" y="-1028700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3B818-82B2-49F7-B2A4-97966AB3F1E5}"/>
              </a:ext>
            </a:extLst>
          </p:cNvPr>
          <p:cNvSpPr/>
          <p:nvPr/>
        </p:nvSpPr>
        <p:spPr>
          <a:xfrm>
            <a:off x="6450338" y="6032089"/>
            <a:ext cx="4671472" cy="712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4642"/>
              </a:lnSpc>
            </a:pPr>
            <a:r>
              <a:rPr lang="id-ID" sz="6000" dirty="0">
                <a:solidFill>
                  <a:srgbClr val="623926"/>
                </a:solidFill>
                <a:latin typeface="Gaegu Bold"/>
              </a:rPr>
              <a:t>Any question?</a:t>
            </a:r>
            <a:endParaRPr lang="en-US" sz="6000" dirty="0">
              <a:solidFill>
                <a:srgbClr val="623926"/>
              </a:solidFill>
              <a:latin typeface="Gaegu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0194" y="9770498"/>
            <a:ext cx="19548795" cy="1192236"/>
            <a:chOff x="0" y="0"/>
            <a:chExt cx="5148654" cy="314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8654" cy="314004"/>
            </a:xfrm>
            <a:custGeom>
              <a:avLst/>
              <a:gdLst/>
              <a:ahLst/>
              <a:cxnLst/>
              <a:rect l="l" t="t" r="r" b="b"/>
              <a:pathLst>
                <a:path w="5148654" h="314004">
                  <a:moveTo>
                    <a:pt x="0" y="0"/>
                  </a:moveTo>
                  <a:lnTo>
                    <a:pt x="5148654" y="0"/>
                  </a:lnTo>
                  <a:lnTo>
                    <a:pt x="5148654" y="314004"/>
                  </a:lnTo>
                  <a:lnTo>
                    <a:pt x="0" y="314004"/>
                  </a:lnTo>
                  <a:close/>
                </a:path>
              </a:pathLst>
            </a:custGeom>
            <a:solidFill>
              <a:srgbClr val="75924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48654" cy="352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031705" y="8377088"/>
            <a:ext cx="3105092" cy="1393410"/>
          </a:xfrm>
          <a:custGeom>
            <a:avLst/>
            <a:gdLst/>
            <a:ahLst/>
            <a:cxnLst/>
            <a:rect l="l" t="t" r="r" b="b"/>
            <a:pathLst>
              <a:path w="3105092" h="1393410">
                <a:moveTo>
                  <a:pt x="0" y="0"/>
                </a:moveTo>
                <a:lnTo>
                  <a:pt x="3105091" y="0"/>
                </a:lnTo>
                <a:lnTo>
                  <a:pt x="3105091" y="1393410"/>
                </a:lnTo>
                <a:lnTo>
                  <a:pt x="0" y="13934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275125" y="8377088"/>
            <a:ext cx="3105092" cy="1393410"/>
          </a:xfrm>
          <a:custGeom>
            <a:avLst/>
            <a:gdLst/>
            <a:ahLst/>
            <a:cxnLst/>
            <a:rect l="l" t="t" r="r" b="b"/>
            <a:pathLst>
              <a:path w="3105092" h="1393410">
                <a:moveTo>
                  <a:pt x="3105092" y="0"/>
                </a:moveTo>
                <a:lnTo>
                  <a:pt x="0" y="0"/>
                </a:lnTo>
                <a:lnTo>
                  <a:pt x="0" y="1393410"/>
                </a:lnTo>
                <a:lnTo>
                  <a:pt x="3105092" y="1393410"/>
                </a:lnTo>
                <a:lnTo>
                  <a:pt x="31050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65036">
            <a:off x="1275842" y="1346158"/>
            <a:ext cx="1686247" cy="1089737"/>
          </a:xfrm>
          <a:custGeom>
            <a:avLst/>
            <a:gdLst/>
            <a:ahLst/>
            <a:cxnLst/>
            <a:rect l="l" t="t" r="r" b="b"/>
            <a:pathLst>
              <a:path w="1686247" h="1089737">
                <a:moveTo>
                  <a:pt x="0" y="0"/>
                </a:moveTo>
                <a:lnTo>
                  <a:pt x="1686247" y="0"/>
                </a:lnTo>
                <a:lnTo>
                  <a:pt x="1686247" y="1089737"/>
                </a:lnTo>
                <a:lnTo>
                  <a:pt x="0" y="10897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538551">
            <a:off x="16332353" y="1929397"/>
            <a:ext cx="528474" cy="466378"/>
          </a:xfrm>
          <a:custGeom>
            <a:avLst/>
            <a:gdLst/>
            <a:ahLst/>
            <a:cxnLst/>
            <a:rect l="l" t="t" r="r" b="b"/>
            <a:pathLst>
              <a:path w="528474" h="466378">
                <a:moveTo>
                  <a:pt x="0" y="0"/>
                </a:moveTo>
                <a:lnTo>
                  <a:pt x="528474" y="0"/>
                </a:lnTo>
                <a:lnTo>
                  <a:pt x="528474" y="466378"/>
                </a:lnTo>
                <a:lnTo>
                  <a:pt x="0" y="466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108079" y="801735"/>
            <a:ext cx="14310415" cy="147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17"/>
              </a:lnSpc>
              <a:spcBef>
                <a:spcPct val="0"/>
              </a:spcBef>
            </a:pPr>
            <a:r>
              <a:rPr lang="en-US" sz="8800" dirty="0" err="1">
                <a:solidFill>
                  <a:srgbClr val="724E39"/>
                </a:solidFill>
                <a:latin typeface="Lazydog"/>
              </a:rPr>
              <a:t>kelompok</a:t>
            </a:r>
            <a:r>
              <a:rPr lang="en-US" sz="8800" dirty="0">
                <a:solidFill>
                  <a:srgbClr val="724E39"/>
                </a:solidFill>
                <a:latin typeface="Lazydog"/>
              </a:rPr>
              <a:t> 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52902" y="7464719"/>
            <a:ext cx="2339284" cy="479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54"/>
              </a:lnSpc>
              <a:spcBef>
                <a:spcPct val="0"/>
              </a:spcBef>
            </a:pPr>
            <a:r>
              <a:rPr lang="en-US" sz="3554" u="none" strike="noStrike">
                <a:solidFill>
                  <a:srgbClr val="FFF1E6"/>
                </a:solidFill>
                <a:latin typeface="Aristotelica Pro"/>
              </a:rPr>
              <a:t>Hannah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056933" y="7463431"/>
            <a:ext cx="2159831" cy="480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54"/>
              </a:lnSpc>
              <a:spcBef>
                <a:spcPct val="0"/>
              </a:spcBef>
            </a:pPr>
            <a:r>
              <a:rPr lang="en-US" sz="3554" u="none" strike="noStrike">
                <a:solidFill>
                  <a:srgbClr val="FFF1E6"/>
                </a:solidFill>
                <a:latin typeface="Aristotelica Pro"/>
              </a:rPr>
              <a:t>Daniel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73838" y="7464719"/>
            <a:ext cx="2554628" cy="479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54"/>
              </a:lnSpc>
              <a:spcBef>
                <a:spcPct val="0"/>
              </a:spcBef>
            </a:pPr>
            <a:r>
              <a:rPr lang="en-US" sz="3554" u="none" strike="noStrike" dirty="0">
                <a:solidFill>
                  <a:srgbClr val="FFF1E6"/>
                </a:solidFill>
                <a:latin typeface="Aristotelica Pro"/>
              </a:rPr>
              <a:t>Isabel</a:t>
            </a:r>
          </a:p>
        </p:txBody>
      </p:sp>
      <p:sp>
        <p:nvSpPr>
          <p:cNvPr id="19" name="Freeform 19"/>
          <p:cNvSpPr/>
          <p:nvPr/>
        </p:nvSpPr>
        <p:spPr>
          <a:xfrm>
            <a:off x="15637553" y="8377088"/>
            <a:ext cx="2072193" cy="1577457"/>
          </a:xfrm>
          <a:custGeom>
            <a:avLst/>
            <a:gdLst/>
            <a:ahLst/>
            <a:cxnLst/>
            <a:rect l="l" t="t" r="r" b="b"/>
            <a:pathLst>
              <a:path w="2072193" h="1577457">
                <a:moveTo>
                  <a:pt x="0" y="0"/>
                </a:moveTo>
                <a:lnTo>
                  <a:pt x="2072193" y="0"/>
                </a:lnTo>
                <a:lnTo>
                  <a:pt x="2072193" y="1577457"/>
                </a:lnTo>
                <a:lnTo>
                  <a:pt x="0" y="15774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7136796" y="8810317"/>
            <a:ext cx="1503091" cy="1144228"/>
          </a:xfrm>
          <a:custGeom>
            <a:avLst/>
            <a:gdLst/>
            <a:ahLst/>
            <a:cxnLst/>
            <a:rect l="l" t="t" r="r" b="b"/>
            <a:pathLst>
              <a:path w="1503091" h="1144228">
                <a:moveTo>
                  <a:pt x="0" y="0"/>
                </a:moveTo>
                <a:lnTo>
                  <a:pt x="1503092" y="0"/>
                </a:lnTo>
                <a:lnTo>
                  <a:pt x="1503092" y="1144228"/>
                </a:lnTo>
                <a:lnTo>
                  <a:pt x="0" y="1144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16E928-5091-47D6-AEEF-C79130F706E8}"/>
              </a:ext>
            </a:extLst>
          </p:cNvPr>
          <p:cNvSpPr txBox="1"/>
          <p:nvPr/>
        </p:nvSpPr>
        <p:spPr>
          <a:xfrm>
            <a:off x="19058601" y="153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D5528A3-C824-4AF4-BC4A-C929A712CECF}"/>
              </a:ext>
            </a:extLst>
          </p:cNvPr>
          <p:cNvGrpSpPr/>
          <p:nvPr/>
        </p:nvGrpSpPr>
        <p:grpSpPr>
          <a:xfrm>
            <a:off x="3452169" y="2822282"/>
            <a:ext cx="3237316" cy="6078466"/>
            <a:chOff x="3452169" y="2822282"/>
            <a:chExt cx="3237316" cy="6078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A0DB27-F726-4850-B814-3011508C5104}"/>
                </a:ext>
              </a:extLst>
            </p:cNvPr>
            <p:cNvPicPr>
              <a:picLocks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1" t="-1061" r="15333"/>
            <a:stretch/>
          </p:blipFill>
          <p:spPr>
            <a:xfrm>
              <a:off x="3452169" y="2822282"/>
              <a:ext cx="3237316" cy="4676124"/>
            </a:xfrm>
            <a:prstGeom prst="roundRect">
              <a:avLst/>
            </a:prstGeom>
            <a:effectLst>
              <a:outerShdw blurRad="698500" algn="ctr" rotWithShape="0">
                <a:schemeClr val="tx1">
                  <a:lumMod val="50000"/>
                  <a:lumOff val="50000"/>
                </a:schemeClr>
              </a:outerShdw>
            </a:effectLst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99A54A9-F61C-4B74-B7FD-6A2A464F35C9}"/>
                </a:ext>
              </a:extLst>
            </p:cNvPr>
            <p:cNvSpPr/>
            <p:nvPr/>
          </p:nvSpPr>
          <p:spPr>
            <a:xfrm>
              <a:off x="3468802" y="7463431"/>
              <a:ext cx="3105092" cy="143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2400" dirty="0">
                  <a:solidFill>
                    <a:srgbClr val="1B1B1B"/>
                  </a:solidFill>
                  <a:latin typeface="More Sugar"/>
                </a:rPr>
                <a:t>Wilda </a:t>
              </a:r>
              <a:r>
                <a:rPr lang="en-US" sz="2400" dirty="0" err="1">
                  <a:solidFill>
                    <a:srgbClr val="1B1B1B"/>
                  </a:solidFill>
                  <a:latin typeface="More Sugar"/>
                </a:rPr>
                <a:t>Tajkia</a:t>
              </a:r>
              <a:endParaRPr lang="id-ID" sz="2400" dirty="0">
                <a:solidFill>
                  <a:srgbClr val="1B1B1B"/>
                </a:solidFill>
                <a:latin typeface="More Sugar"/>
              </a:endParaRPr>
            </a:p>
            <a:p>
              <a:pPr algn="ctr">
                <a:lnSpc>
                  <a:spcPts val="5599"/>
                </a:lnSpc>
              </a:pPr>
              <a:r>
                <a:rPr lang="id-ID" sz="2400" dirty="0">
                  <a:solidFill>
                    <a:srgbClr val="1B1B1B"/>
                  </a:solidFill>
                  <a:latin typeface="More Sugar"/>
                </a:rPr>
                <a:t>2313053163</a:t>
              </a:r>
              <a:r>
                <a:rPr lang="en-US" sz="2400" dirty="0">
                  <a:solidFill>
                    <a:srgbClr val="1B1B1B"/>
                  </a:solidFill>
                  <a:latin typeface="More Sugar"/>
                </a:rPr>
                <a:t> 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484775-5C11-4BDB-B1DD-B2873F3491A8}"/>
              </a:ext>
            </a:extLst>
          </p:cNvPr>
          <p:cNvGrpSpPr/>
          <p:nvPr/>
        </p:nvGrpSpPr>
        <p:grpSpPr>
          <a:xfrm>
            <a:off x="7544845" y="2818405"/>
            <a:ext cx="3217473" cy="6082343"/>
            <a:chOff x="7544845" y="2818405"/>
            <a:chExt cx="3217473" cy="608234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1C2AEA7-3AA9-4581-9251-D4685754C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50" r="14730"/>
            <a:stretch/>
          </p:blipFill>
          <p:spPr>
            <a:xfrm>
              <a:off x="7546165" y="2818405"/>
              <a:ext cx="3216153" cy="4680000"/>
            </a:xfrm>
            <a:prstGeom prst="roundRect">
              <a:avLst/>
            </a:prstGeom>
            <a:effectLst>
              <a:outerShdw blurRad="698500" algn="ctr" rotWithShape="0">
                <a:schemeClr val="tx1">
                  <a:lumMod val="50000"/>
                  <a:lumOff val="50000"/>
                </a:schemeClr>
              </a:outerShdw>
            </a:effec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7DF3941-9A84-4EDF-BB68-4B683FFABBE0}"/>
                </a:ext>
              </a:extLst>
            </p:cNvPr>
            <p:cNvSpPr/>
            <p:nvPr/>
          </p:nvSpPr>
          <p:spPr>
            <a:xfrm>
              <a:off x="7544845" y="7463431"/>
              <a:ext cx="3198311" cy="1437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2400" dirty="0" err="1">
                  <a:solidFill>
                    <a:srgbClr val="1B1B1B"/>
                  </a:solidFill>
                  <a:latin typeface="More Sugar"/>
                </a:rPr>
                <a:t>Ainawa</a:t>
              </a:r>
              <a:r>
                <a:rPr lang="en-US" sz="2400" dirty="0">
                  <a:solidFill>
                    <a:srgbClr val="1B1B1B"/>
                  </a:solidFill>
                  <a:latin typeface="More Sugar"/>
                </a:rPr>
                <a:t> </a:t>
              </a:r>
              <a:r>
                <a:rPr lang="en-US" sz="2400" dirty="0" err="1">
                  <a:solidFill>
                    <a:srgbClr val="1B1B1B"/>
                  </a:solidFill>
                  <a:latin typeface="More Sugar"/>
                </a:rPr>
                <a:t>Hasna</a:t>
              </a:r>
              <a:r>
                <a:rPr lang="en-US" sz="2400" dirty="0">
                  <a:solidFill>
                    <a:srgbClr val="1B1B1B"/>
                  </a:solidFill>
                  <a:latin typeface="More Sugar"/>
                </a:rPr>
                <a:t> </a:t>
              </a:r>
              <a:r>
                <a:rPr lang="en-US" sz="2400" dirty="0" err="1">
                  <a:solidFill>
                    <a:srgbClr val="1B1B1B"/>
                  </a:solidFill>
                  <a:latin typeface="More Sugar"/>
                </a:rPr>
                <a:t>Haura</a:t>
              </a:r>
              <a:endParaRPr lang="id-ID" sz="2400" dirty="0">
                <a:solidFill>
                  <a:srgbClr val="1B1B1B"/>
                </a:solidFill>
                <a:latin typeface="More Sugar"/>
              </a:endParaRPr>
            </a:p>
            <a:p>
              <a:pPr algn="ctr">
                <a:lnSpc>
                  <a:spcPts val="5599"/>
                </a:lnSpc>
              </a:pPr>
              <a:r>
                <a:rPr lang="en-US" sz="2400" dirty="0">
                  <a:solidFill>
                    <a:srgbClr val="1B1B1B"/>
                  </a:solidFill>
                  <a:latin typeface="More Sugar"/>
                </a:rPr>
                <a:t>2313053170</a:t>
              </a:r>
              <a:endParaRPr lang="id-ID" sz="2400" dirty="0">
                <a:solidFill>
                  <a:srgbClr val="1B1B1B"/>
                </a:solidFill>
                <a:latin typeface="More Sugar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424DF68-0A87-4DA3-8C9E-6CED8244CA19}"/>
              </a:ext>
            </a:extLst>
          </p:cNvPr>
          <p:cNvGrpSpPr/>
          <p:nvPr/>
        </p:nvGrpSpPr>
        <p:grpSpPr>
          <a:xfrm>
            <a:off x="11545484" y="2818405"/>
            <a:ext cx="3156651" cy="6088773"/>
            <a:chOff x="11545484" y="2818405"/>
            <a:chExt cx="3156651" cy="608877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CD818E4-5184-4A94-887B-56BB30A6C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32" r="5123" b="33114"/>
            <a:stretch/>
          </p:blipFill>
          <p:spPr>
            <a:xfrm>
              <a:off x="11545484" y="2818405"/>
              <a:ext cx="3156651" cy="4645026"/>
            </a:xfrm>
            <a:prstGeom prst="roundRect">
              <a:avLst/>
            </a:prstGeom>
            <a:effectLst>
              <a:outerShdw blurRad="698500" algn="ctr" rotWithShape="0">
                <a:schemeClr val="tx1">
                  <a:lumMod val="50000"/>
                  <a:lumOff val="50000"/>
                </a:schemeClr>
              </a:outerShdw>
            </a:effec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0B93773-9B28-4C59-8BA6-DB6E54112101}"/>
                </a:ext>
              </a:extLst>
            </p:cNvPr>
            <p:cNvSpPr/>
            <p:nvPr/>
          </p:nvSpPr>
          <p:spPr>
            <a:xfrm>
              <a:off x="12105773" y="7469861"/>
              <a:ext cx="2036071" cy="1437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id-ID" sz="2400" dirty="0">
                  <a:solidFill>
                    <a:srgbClr val="1B1B1B"/>
                  </a:solidFill>
                  <a:latin typeface="More Sugar"/>
                </a:rPr>
                <a:t>Tia Virantika</a:t>
              </a:r>
            </a:p>
            <a:p>
              <a:pPr algn="ctr">
                <a:lnSpc>
                  <a:spcPts val="5599"/>
                </a:lnSpc>
              </a:pPr>
              <a:r>
                <a:rPr lang="en-US" sz="2400" dirty="0">
                  <a:solidFill>
                    <a:srgbClr val="1B1B1B"/>
                  </a:solidFill>
                  <a:latin typeface="More Sugar"/>
                </a:rPr>
                <a:t>23</a:t>
              </a:r>
              <a:r>
                <a:rPr lang="id-ID" sz="2400">
                  <a:solidFill>
                    <a:srgbClr val="1B1B1B"/>
                  </a:solidFill>
                  <a:latin typeface="More Sugar"/>
                </a:rPr>
                <a:t>53053016</a:t>
              </a:r>
              <a:r>
                <a:rPr lang="en-US" sz="2400">
                  <a:solidFill>
                    <a:srgbClr val="1B1B1B"/>
                  </a:solidFill>
                  <a:latin typeface="More Sugar"/>
                </a:rPr>
                <a:t> </a:t>
              </a:r>
              <a:endParaRPr lang="id-ID" sz="2400" dirty="0">
                <a:solidFill>
                  <a:srgbClr val="1B1B1B"/>
                </a:solidFill>
                <a:latin typeface="More Sugar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06433" flipH="1">
            <a:off x="14987417" y="88989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3040241" y="0"/>
                </a:moveTo>
                <a:lnTo>
                  <a:pt x="0" y="0"/>
                </a:lnTo>
                <a:lnTo>
                  <a:pt x="0" y="1879422"/>
                </a:lnTo>
                <a:lnTo>
                  <a:pt x="3040241" y="1879422"/>
                </a:lnTo>
                <a:lnTo>
                  <a:pt x="3040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452528" y="1675725"/>
            <a:ext cx="8512555" cy="9985402"/>
          </a:xfrm>
          <a:custGeom>
            <a:avLst/>
            <a:gdLst/>
            <a:ahLst/>
            <a:cxnLst/>
            <a:rect l="l" t="t" r="r" b="b"/>
            <a:pathLst>
              <a:path w="8512555" h="9985402">
                <a:moveTo>
                  <a:pt x="0" y="0"/>
                </a:moveTo>
                <a:lnTo>
                  <a:pt x="8512555" y="0"/>
                </a:lnTo>
                <a:lnTo>
                  <a:pt x="8512555" y="9985402"/>
                </a:lnTo>
                <a:lnTo>
                  <a:pt x="0" y="998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666643" y="4727398"/>
            <a:ext cx="6670655" cy="9478729"/>
          </a:xfrm>
          <a:custGeom>
            <a:avLst/>
            <a:gdLst/>
            <a:ahLst/>
            <a:cxnLst/>
            <a:rect l="l" t="t" r="r" b="b"/>
            <a:pathLst>
              <a:path w="6670655" h="9478729">
                <a:moveTo>
                  <a:pt x="0" y="0"/>
                </a:moveTo>
                <a:lnTo>
                  <a:pt x="6670655" y="0"/>
                </a:lnTo>
                <a:lnTo>
                  <a:pt x="6670655" y="9478729"/>
                </a:lnTo>
                <a:lnTo>
                  <a:pt x="0" y="9478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756745" y="2520998"/>
            <a:ext cx="12774509" cy="5502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9"/>
              </a:lnSpc>
            </a:pPr>
            <a:r>
              <a:rPr lang="en-US" sz="11166">
                <a:solidFill>
                  <a:srgbClr val="889D75"/>
                </a:solidFill>
                <a:latin typeface="More Sugar"/>
              </a:rPr>
              <a:t>Peserta Didik Tahapan perkembangan Anak</a:t>
            </a:r>
          </a:p>
        </p:txBody>
      </p:sp>
      <p:sp>
        <p:nvSpPr>
          <p:cNvPr id="9" name="Freeform 9"/>
          <p:cNvSpPr/>
          <p:nvPr/>
        </p:nvSpPr>
        <p:spPr>
          <a:xfrm rot="285056">
            <a:off x="13098092" y="6418525"/>
            <a:ext cx="1141012" cy="1126490"/>
          </a:xfrm>
          <a:custGeom>
            <a:avLst/>
            <a:gdLst/>
            <a:ahLst/>
            <a:cxnLst/>
            <a:rect l="l" t="t" r="r" b="b"/>
            <a:pathLst>
              <a:path w="1141012" h="1126490">
                <a:moveTo>
                  <a:pt x="0" y="0"/>
                </a:moveTo>
                <a:lnTo>
                  <a:pt x="1141012" y="0"/>
                </a:lnTo>
                <a:lnTo>
                  <a:pt x="1141012" y="1126490"/>
                </a:lnTo>
                <a:lnTo>
                  <a:pt x="0" y="11264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2026864" y="2182519"/>
            <a:ext cx="1404631" cy="1386754"/>
          </a:xfrm>
          <a:custGeom>
            <a:avLst/>
            <a:gdLst/>
            <a:ahLst/>
            <a:cxnLst/>
            <a:rect l="l" t="t" r="r" b="b"/>
            <a:pathLst>
              <a:path w="1404631" h="1386754">
                <a:moveTo>
                  <a:pt x="0" y="0"/>
                </a:moveTo>
                <a:lnTo>
                  <a:pt x="1404631" y="0"/>
                </a:lnTo>
                <a:lnTo>
                  <a:pt x="1404631" y="1386755"/>
                </a:lnTo>
                <a:lnTo>
                  <a:pt x="0" y="13867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3011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5894438">
            <a:off x="14063891" y="766043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3802077">
            <a:off x="2654847" y="-1028700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48275">
            <a:off x="-491420" y="762972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0" y="0"/>
                </a:moveTo>
                <a:lnTo>
                  <a:pt x="3040240" y="0"/>
                </a:lnTo>
                <a:lnTo>
                  <a:pt x="3040240" y="1879422"/>
                </a:lnTo>
                <a:lnTo>
                  <a:pt x="0" y="1879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36629" y="1583915"/>
            <a:ext cx="11510253" cy="1088911"/>
            <a:chOff x="0" y="0"/>
            <a:chExt cx="2492318" cy="3373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92318" cy="337356"/>
            </a:xfrm>
            <a:custGeom>
              <a:avLst/>
              <a:gdLst/>
              <a:ahLst/>
              <a:cxnLst/>
              <a:rect l="l" t="t" r="r" b="b"/>
              <a:pathLst>
                <a:path w="2492318" h="337356">
                  <a:moveTo>
                    <a:pt x="21271" y="0"/>
                  </a:moveTo>
                  <a:lnTo>
                    <a:pt x="2471046" y="0"/>
                  </a:lnTo>
                  <a:cubicBezTo>
                    <a:pt x="2482794" y="0"/>
                    <a:pt x="2492318" y="9523"/>
                    <a:pt x="2492318" y="21271"/>
                  </a:cubicBezTo>
                  <a:lnTo>
                    <a:pt x="2492318" y="316085"/>
                  </a:lnTo>
                  <a:cubicBezTo>
                    <a:pt x="2492318" y="327832"/>
                    <a:pt x="2482794" y="337356"/>
                    <a:pt x="2471046" y="337356"/>
                  </a:cubicBezTo>
                  <a:lnTo>
                    <a:pt x="21271" y="337356"/>
                  </a:lnTo>
                  <a:cubicBezTo>
                    <a:pt x="9523" y="337356"/>
                    <a:pt x="0" y="327832"/>
                    <a:pt x="0" y="316085"/>
                  </a:cubicBezTo>
                  <a:lnTo>
                    <a:pt x="0" y="21271"/>
                  </a:lnTo>
                  <a:cubicBezTo>
                    <a:pt x="0" y="9523"/>
                    <a:pt x="9523" y="0"/>
                    <a:pt x="21271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2492318" cy="3373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114403">
            <a:off x="12495540" y="3418284"/>
            <a:ext cx="5287953" cy="4759158"/>
          </a:xfrm>
          <a:custGeom>
            <a:avLst/>
            <a:gdLst/>
            <a:ahLst/>
            <a:cxnLst/>
            <a:rect l="l" t="t" r="r" b="b"/>
            <a:pathLst>
              <a:path w="5287953" h="4759158">
                <a:moveTo>
                  <a:pt x="0" y="0"/>
                </a:moveTo>
                <a:lnTo>
                  <a:pt x="5287953" y="0"/>
                </a:lnTo>
                <a:lnTo>
                  <a:pt x="5287953" y="4759158"/>
                </a:lnTo>
                <a:lnTo>
                  <a:pt x="0" y="47591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6601063"/>
            <a:ext cx="1915408" cy="3288254"/>
          </a:xfrm>
          <a:custGeom>
            <a:avLst/>
            <a:gdLst/>
            <a:ahLst/>
            <a:cxnLst/>
            <a:rect l="l" t="t" r="r" b="b"/>
            <a:pathLst>
              <a:path w="1915408" h="3288254">
                <a:moveTo>
                  <a:pt x="0" y="0"/>
                </a:moveTo>
                <a:lnTo>
                  <a:pt x="1915408" y="0"/>
                </a:lnTo>
                <a:lnTo>
                  <a:pt x="1915408" y="3288254"/>
                </a:lnTo>
                <a:lnTo>
                  <a:pt x="0" y="3288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85056">
            <a:off x="12469224" y="2545629"/>
            <a:ext cx="1312182" cy="1295481"/>
          </a:xfrm>
          <a:custGeom>
            <a:avLst/>
            <a:gdLst/>
            <a:ahLst/>
            <a:cxnLst/>
            <a:rect l="l" t="t" r="r" b="b"/>
            <a:pathLst>
              <a:path w="1312182" h="1295481">
                <a:moveTo>
                  <a:pt x="0" y="0"/>
                </a:moveTo>
                <a:lnTo>
                  <a:pt x="1312181" y="0"/>
                </a:lnTo>
                <a:lnTo>
                  <a:pt x="1312181" y="1295481"/>
                </a:lnTo>
                <a:lnTo>
                  <a:pt x="0" y="12954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5670509" y="3633850"/>
            <a:ext cx="1082008" cy="1068237"/>
          </a:xfrm>
          <a:custGeom>
            <a:avLst/>
            <a:gdLst/>
            <a:ahLst/>
            <a:cxnLst/>
            <a:rect l="l" t="t" r="r" b="b"/>
            <a:pathLst>
              <a:path w="1082008" h="1068237">
                <a:moveTo>
                  <a:pt x="0" y="0"/>
                </a:moveTo>
                <a:lnTo>
                  <a:pt x="1082008" y="0"/>
                </a:lnTo>
                <a:lnTo>
                  <a:pt x="1082008" y="1068237"/>
                </a:lnTo>
                <a:lnTo>
                  <a:pt x="0" y="10682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670509" y="8432433"/>
            <a:ext cx="1764720" cy="1090918"/>
          </a:xfrm>
          <a:custGeom>
            <a:avLst/>
            <a:gdLst/>
            <a:ahLst/>
            <a:cxnLst/>
            <a:rect l="l" t="t" r="r" b="b"/>
            <a:pathLst>
              <a:path w="1764720" h="1090918">
                <a:moveTo>
                  <a:pt x="0" y="0"/>
                </a:moveTo>
                <a:lnTo>
                  <a:pt x="1764720" y="0"/>
                </a:lnTo>
                <a:lnTo>
                  <a:pt x="1764720" y="1090918"/>
                </a:lnTo>
                <a:lnTo>
                  <a:pt x="0" y="10909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165682" y="3354120"/>
            <a:ext cx="10959633" cy="507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1"/>
              </a:lnSpc>
            </a:pP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Pengertian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siswa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atau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peserta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didik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menurut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ketentuan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umum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undang-undang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RI No. 20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Tahun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2003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tentang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Sistem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Pendidikan Nasional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adalah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anggota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masyarakat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yang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berusaha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mengembangkan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potensi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diri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melalui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proses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pembelajaran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yang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tersedia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pada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jalur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,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jenjang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, dan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jenis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pendidikan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tertentu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. </a:t>
            </a:r>
            <a:endParaRPr lang="id-ID" sz="2800" dirty="0">
              <a:solidFill>
                <a:srgbClr val="1B1B1B"/>
              </a:solidFill>
              <a:latin typeface="More Sugar"/>
            </a:endParaRPr>
          </a:p>
          <a:p>
            <a:pPr>
              <a:lnSpc>
                <a:spcPts val="3341"/>
              </a:lnSpc>
            </a:pPr>
            <a:endParaRPr lang="id-ID" sz="2800" dirty="0">
              <a:solidFill>
                <a:srgbClr val="1B1B1B"/>
              </a:solidFill>
              <a:latin typeface="More Sugar"/>
            </a:endParaRPr>
          </a:p>
          <a:p>
            <a:pPr>
              <a:lnSpc>
                <a:spcPts val="3341"/>
              </a:lnSpc>
            </a:pPr>
            <a:r>
              <a:rPr lang="id-ID" sz="2800" dirty="0">
                <a:solidFill>
                  <a:srgbClr val="1B1B1B"/>
                </a:solidFill>
                <a:latin typeface="More Sugar"/>
              </a:rPr>
              <a:t>Anak merupakan manusia kecil yang mengalami pertumbuhan dan perkembangan baik fisik maupun mental.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Perkembangan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dapat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diartikan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sebagai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proses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perubahan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kuantitatif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dan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kualitatif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individu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dalam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rentang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More Sugar"/>
              </a:rPr>
              <a:t>kehidupannya</a:t>
            </a:r>
            <a:r>
              <a:rPr lang="id-ID" sz="2800" dirty="0">
                <a:solidFill>
                  <a:srgbClr val="1B1B1B"/>
                </a:solidFill>
                <a:latin typeface="More Sugar"/>
              </a:rPr>
              <a:t>, mulai dari masa konsepsi, masa bayi, masa kanak-kanak, masa anak, masa remaja, sampai masa dewasa</a:t>
            </a:r>
            <a:r>
              <a:rPr lang="en-US" sz="2800" dirty="0">
                <a:solidFill>
                  <a:srgbClr val="1B1B1B"/>
                </a:solidFill>
                <a:latin typeface="More Sugar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9627" y="1723409"/>
            <a:ext cx="13226718" cy="656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id-ID" sz="3200" dirty="0">
                <a:solidFill>
                  <a:srgbClr val="1B1B1B"/>
                </a:solidFill>
                <a:latin typeface="More Sugar"/>
              </a:rPr>
              <a:t>Pengertian Peserta Didik Tahapan Perkembangan Anak</a:t>
            </a:r>
            <a:endParaRPr lang="en-US" sz="3200" dirty="0">
              <a:solidFill>
                <a:srgbClr val="1B1B1B"/>
              </a:solidFill>
              <a:latin typeface="More Sugar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0520013" y="8264096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06433" flipH="1">
            <a:off x="14987417" y="88989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3040241" y="0"/>
                </a:moveTo>
                <a:lnTo>
                  <a:pt x="0" y="0"/>
                </a:lnTo>
                <a:lnTo>
                  <a:pt x="0" y="1879422"/>
                </a:lnTo>
                <a:lnTo>
                  <a:pt x="3040241" y="1879422"/>
                </a:lnTo>
                <a:lnTo>
                  <a:pt x="3040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452528" y="1675725"/>
            <a:ext cx="8512555" cy="9985402"/>
          </a:xfrm>
          <a:custGeom>
            <a:avLst/>
            <a:gdLst/>
            <a:ahLst/>
            <a:cxnLst/>
            <a:rect l="l" t="t" r="r" b="b"/>
            <a:pathLst>
              <a:path w="8512555" h="9985402">
                <a:moveTo>
                  <a:pt x="0" y="0"/>
                </a:moveTo>
                <a:lnTo>
                  <a:pt x="8512555" y="0"/>
                </a:lnTo>
                <a:lnTo>
                  <a:pt x="8512555" y="9985402"/>
                </a:lnTo>
                <a:lnTo>
                  <a:pt x="0" y="998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666643" y="4727398"/>
            <a:ext cx="6670655" cy="9478729"/>
          </a:xfrm>
          <a:custGeom>
            <a:avLst/>
            <a:gdLst/>
            <a:ahLst/>
            <a:cxnLst/>
            <a:rect l="l" t="t" r="r" b="b"/>
            <a:pathLst>
              <a:path w="6670655" h="9478729">
                <a:moveTo>
                  <a:pt x="0" y="0"/>
                </a:moveTo>
                <a:lnTo>
                  <a:pt x="6670655" y="0"/>
                </a:lnTo>
                <a:lnTo>
                  <a:pt x="6670655" y="9478729"/>
                </a:lnTo>
                <a:lnTo>
                  <a:pt x="0" y="9478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756745" y="2520998"/>
            <a:ext cx="12774509" cy="5556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9"/>
              </a:lnSpc>
            </a:pPr>
            <a:r>
              <a:rPr lang="en-US" sz="11166" dirty="0" err="1">
                <a:solidFill>
                  <a:srgbClr val="889D75"/>
                </a:solidFill>
                <a:latin typeface="More Sugar"/>
              </a:rPr>
              <a:t>Karakteristik</a:t>
            </a:r>
            <a:r>
              <a:rPr lang="en-US" sz="11166" dirty="0">
                <a:solidFill>
                  <a:srgbClr val="889D75"/>
                </a:solidFill>
                <a:latin typeface="More Sugar"/>
              </a:rPr>
              <a:t> </a:t>
            </a:r>
            <a:r>
              <a:rPr lang="en-US" sz="11166" dirty="0" err="1">
                <a:solidFill>
                  <a:srgbClr val="889D75"/>
                </a:solidFill>
                <a:latin typeface="More Sugar"/>
              </a:rPr>
              <a:t>Peserta</a:t>
            </a:r>
            <a:r>
              <a:rPr lang="en-US" sz="11166" dirty="0">
                <a:solidFill>
                  <a:srgbClr val="889D75"/>
                </a:solidFill>
                <a:latin typeface="More Sugar"/>
              </a:rPr>
              <a:t> </a:t>
            </a:r>
            <a:r>
              <a:rPr lang="en-US" sz="11166" dirty="0" err="1">
                <a:solidFill>
                  <a:srgbClr val="889D75"/>
                </a:solidFill>
                <a:latin typeface="More Sugar"/>
              </a:rPr>
              <a:t>Didik</a:t>
            </a:r>
            <a:r>
              <a:rPr lang="en-US" sz="11166" dirty="0">
                <a:solidFill>
                  <a:srgbClr val="889D75"/>
                </a:solidFill>
                <a:latin typeface="More Sugar"/>
              </a:rPr>
              <a:t> </a:t>
            </a:r>
            <a:r>
              <a:rPr lang="en-US" sz="11166" dirty="0" err="1">
                <a:solidFill>
                  <a:srgbClr val="889D75"/>
                </a:solidFill>
                <a:latin typeface="More Sugar"/>
              </a:rPr>
              <a:t>Tahapan</a:t>
            </a:r>
            <a:r>
              <a:rPr lang="en-US" sz="11166" dirty="0">
                <a:solidFill>
                  <a:srgbClr val="889D75"/>
                </a:solidFill>
                <a:latin typeface="More Sugar"/>
              </a:rPr>
              <a:t> </a:t>
            </a:r>
            <a:endParaRPr lang="id-ID" sz="11166" dirty="0">
              <a:solidFill>
                <a:srgbClr val="889D75"/>
              </a:solidFill>
              <a:latin typeface="More Sugar"/>
            </a:endParaRPr>
          </a:p>
          <a:p>
            <a:pPr algn="ctr">
              <a:lnSpc>
                <a:spcPts val="10719"/>
              </a:lnSpc>
            </a:pPr>
            <a:r>
              <a:rPr lang="en-US" sz="11166" dirty="0" err="1">
                <a:solidFill>
                  <a:srgbClr val="889D75"/>
                </a:solidFill>
                <a:latin typeface="More Sugar"/>
              </a:rPr>
              <a:t>Anak</a:t>
            </a:r>
            <a:r>
              <a:rPr lang="en-US" sz="11166" dirty="0">
                <a:solidFill>
                  <a:srgbClr val="889D75"/>
                </a:solidFill>
                <a:latin typeface="More Sugar"/>
              </a:rPr>
              <a:t> </a:t>
            </a:r>
          </a:p>
        </p:txBody>
      </p:sp>
      <p:sp>
        <p:nvSpPr>
          <p:cNvPr id="9" name="Freeform 9"/>
          <p:cNvSpPr/>
          <p:nvPr/>
        </p:nvSpPr>
        <p:spPr>
          <a:xfrm rot="285056">
            <a:off x="13098092" y="6418525"/>
            <a:ext cx="1141012" cy="1126490"/>
          </a:xfrm>
          <a:custGeom>
            <a:avLst/>
            <a:gdLst/>
            <a:ahLst/>
            <a:cxnLst/>
            <a:rect l="l" t="t" r="r" b="b"/>
            <a:pathLst>
              <a:path w="1141012" h="1126490">
                <a:moveTo>
                  <a:pt x="0" y="0"/>
                </a:moveTo>
                <a:lnTo>
                  <a:pt x="1141012" y="0"/>
                </a:lnTo>
                <a:lnTo>
                  <a:pt x="1141012" y="1126490"/>
                </a:lnTo>
                <a:lnTo>
                  <a:pt x="0" y="11264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2026864" y="2182519"/>
            <a:ext cx="1404631" cy="1386754"/>
          </a:xfrm>
          <a:custGeom>
            <a:avLst/>
            <a:gdLst/>
            <a:ahLst/>
            <a:cxnLst/>
            <a:rect l="l" t="t" r="r" b="b"/>
            <a:pathLst>
              <a:path w="1404631" h="1386754">
                <a:moveTo>
                  <a:pt x="0" y="0"/>
                </a:moveTo>
                <a:lnTo>
                  <a:pt x="1404631" y="0"/>
                </a:lnTo>
                <a:lnTo>
                  <a:pt x="1404631" y="1386755"/>
                </a:lnTo>
                <a:lnTo>
                  <a:pt x="0" y="13867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3011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5894438">
            <a:off x="14063891" y="766043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3802077">
            <a:off x="2654847" y="-1028700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99393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01034" y="-1756249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87685" y="1187249"/>
            <a:ext cx="16018215" cy="7999092"/>
            <a:chOff x="0" y="0"/>
            <a:chExt cx="4218789" cy="1883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550831" y="6433824"/>
            <a:ext cx="3708991" cy="5355943"/>
          </a:xfrm>
          <a:custGeom>
            <a:avLst/>
            <a:gdLst/>
            <a:ahLst/>
            <a:cxnLst/>
            <a:rect l="l" t="t" r="r" b="b"/>
            <a:pathLst>
              <a:path w="3708991" h="5355943">
                <a:moveTo>
                  <a:pt x="0" y="0"/>
                </a:moveTo>
                <a:lnTo>
                  <a:pt x="3708990" y="0"/>
                </a:lnTo>
                <a:lnTo>
                  <a:pt x="3708990" y="5355943"/>
                </a:lnTo>
                <a:lnTo>
                  <a:pt x="0" y="53559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183299" y="1934772"/>
            <a:ext cx="14717016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839"/>
              </a:lnSpc>
              <a:spcBef>
                <a:spcPct val="0"/>
              </a:spcBef>
            </a:pPr>
            <a:r>
              <a:rPr lang="id-ID" sz="3253" dirty="0">
                <a:solidFill>
                  <a:srgbClr val="1B1B1B"/>
                </a:solidFill>
                <a:latin typeface="More Sugar"/>
              </a:rPr>
              <a:t>Pertumbuhan fisik pada setiap anak tidak selalu sama. Perkembangan motorik anak terdiri dari dua, yaitu perkembangan motorik kasar dan halus.</a:t>
            </a:r>
            <a:endParaRPr lang="en-US" sz="3253" dirty="0">
              <a:solidFill>
                <a:srgbClr val="1B1B1B"/>
              </a:solidFill>
              <a:latin typeface="More Sugar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914926" y="495300"/>
            <a:ext cx="9177457" cy="1139802"/>
            <a:chOff x="0" y="0"/>
            <a:chExt cx="3737002" cy="4608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37002" cy="460864"/>
            </a:xfrm>
            <a:custGeom>
              <a:avLst/>
              <a:gdLst/>
              <a:ahLst/>
              <a:cxnLst/>
              <a:rect l="l" t="t" r="r" b="b"/>
              <a:pathLst>
                <a:path w="3737002" h="460864">
                  <a:moveTo>
                    <a:pt x="20388" y="0"/>
                  </a:moveTo>
                  <a:lnTo>
                    <a:pt x="3716614" y="0"/>
                  </a:lnTo>
                  <a:cubicBezTo>
                    <a:pt x="3722021" y="0"/>
                    <a:pt x="3727207" y="2148"/>
                    <a:pt x="3731031" y="5972"/>
                  </a:cubicBezTo>
                  <a:cubicBezTo>
                    <a:pt x="3734854" y="9795"/>
                    <a:pt x="3737002" y="14981"/>
                    <a:pt x="3737002" y="20388"/>
                  </a:cubicBezTo>
                  <a:lnTo>
                    <a:pt x="3737002" y="440476"/>
                  </a:lnTo>
                  <a:cubicBezTo>
                    <a:pt x="3737002" y="445883"/>
                    <a:pt x="3734854" y="451069"/>
                    <a:pt x="3731031" y="454893"/>
                  </a:cubicBezTo>
                  <a:cubicBezTo>
                    <a:pt x="3727207" y="458716"/>
                    <a:pt x="3722021" y="460864"/>
                    <a:pt x="3716614" y="460864"/>
                  </a:cubicBezTo>
                  <a:lnTo>
                    <a:pt x="20388" y="460864"/>
                  </a:lnTo>
                  <a:cubicBezTo>
                    <a:pt x="14981" y="460864"/>
                    <a:pt x="9795" y="458716"/>
                    <a:pt x="5972" y="454893"/>
                  </a:cubicBezTo>
                  <a:cubicBezTo>
                    <a:pt x="2148" y="451069"/>
                    <a:pt x="0" y="445883"/>
                    <a:pt x="0" y="440476"/>
                  </a:cubicBezTo>
                  <a:lnTo>
                    <a:pt x="0" y="20388"/>
                  </a:lnTo>
                  <a:cubicBezTo>
                    <a:pt x="0" y="14981"/>
                    <a:pt x="2148" y="9795"/>
                    <a:pt x="5972" y="5972"/>
                  </a:cubicBezTo>
                  <a:cubicBezTo>
                    <a:pt x="9795" y="2148"/>
                    <a:pt x="14981" y="0"/>
                    <a:pt x="20388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373700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104330" y="848038"/>
            <a:ext cx="8185498" cy="524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839"/>
              </a:lnSpc>
              <a:spcBef>
                <a:spcPct val="0"/>
              </a:spcBef>
            </a:pPr>
            <a:r>
              <a:rPr lang="en-US" sz="3600" dirty="0">
                <a:solidFill>
                  <a:srgbClr val="1B1B1B"/>
                </a:solidFill>
                <a:latin typeface="More Sugar"/>
              </a:rPr>
              <a:t>1. </a:t>
            </a:r>
            <a:r>
              <a:rPr lang="en-US" sz="3600" dirty="0" err="1">
                <a:solidFill>
                  <a:srgbClr val="1B1B1B"/>
                </a:solidFill>
                <a:latin typeface="More Sugar"/>
              </a:rPr>
              <a:t>Perkembangan</a:t>
            </a:r>
            <a:r>
              <a:rPr lang="en-US" sz="36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600" dirty="0" err="1">
                <a:solidFill>
                  <a:srgbClr val="1B1B1B"/>
                </a:solidFill>
                <a:latin typeface="More Sugar"/>
              </a:rPr>
              <a:t>Fisik-Motorik</a:t>
            </a:r>
            <a:endParaRPr lang="en-US" sz="3600" dirty="0">
              <a:solidFill>
                <a:srgbClr val="1B1B1B"/>
              </a:solidFill>
              <a:latin typeface="More Sugar"/>
            </a:endParaRPr>
          </a:p>
        </p:txBody>
      </p:sp>
      <p:sp>
        <p:nvSpPr>
          <p:cNvPr id="16" name="Freeform 16"/>
          <p:cNvSpPr/>
          <p:nvPr/>
        </p:nvSpPr>
        <p:spPr>
          <a:xfrm rot="285056">
            <a:off x="6656557" y="4108868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7" y="0"/>
                </a:lnTo>
                <a:lnTo>
                  <a:pt x="809927" y="799619"/>
                </a:lnTo>
                <a:lnTo>
                  <a:pt x="0" y="7996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15747093" y="2870587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5894438">
            <a:off x="13864196" y="-1111341"/>
            <a:ext cx="1922114" cy="3302968"/>
          </a:xfrm>
          <a:custGeom>
            <a:avLst/>
            <a:gdLst/>
            <a:ahLst/>
            <a:cxnLst/>
            <a:rect l="l" t="t" r="r" b="b"/>
            <a:pathLst>
              <a:path w="1922114" h="3302968">
                <a:moveTo>
                  <a:pt x="0" y="0"/>
                </a:moveTo>
                <a:lnTo>
                  <a:pt x="1922114" y="0"/>
                </a:lnTo>
                <a:lnTo>
                  <a:pt x="1922114" y="3302969"/>
                </a:lnTo>
                <a:lnTo>
                  <a:pt x="0" y="33029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750855" y="8299186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410E363B-3E2E-4196-9CF2-B042B0B36598}"/>
              </a:ext>
            </a:extLst>
          </p:cNvPr>
          <p:cNvSpPr/>
          <p:nvPr/>
        </p:nvSpPr>
        <p:spPr>
          <a:xfrm>
            <a:off x="18585114" y="8302650"/>
            <a:ext cx="2822843" cy="4201681"/>
          </a:xfrm>
          <a:custGeom>
            <a:avLst/>
            <a:gdLst/>
            <a:ahLst/>
            <a:cxnLst/>
            <a:rect l="l" t="t" r="r" b="b"/>
            <a:pathLst>
              <a:path w="6670655" h="9478729">
                <a:moveTo>
                  <a:pt x="0" y="0"/>
                </a:moveTo>
                <a:lnTo>
                  <a:pt x="6670655" y="0"/>
                </a:lnTo>
                <a:lnTo>
                  <a:pt x="6670655" y="9478729"/>
                </a:lnTo>
                <a:lnTo>
                  <a:pt x="0" y="94787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DB3FFF38-36FE-40F4-808D-09D793DB5D15}"/>
              </a:ext>
            </a:extLst>
          </p:cNvPr>
          <p:cNvGrpSpPr/>
          <p:nvPr/>
        </p:nvGrpSpPr>
        <p:grpSpPr>
          <a:xfrm>
            <a:off x="1981200" y="3009900"/>
            <a:ext cx="8845376" cy="956737"/>
            <a:chOff x="0" y="0"/>
            <a:chExt cx="3737002" cy="460864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653CAB4F-417C-41D3-BD94-9340E67CF1E2}"/>
                </a:ext>
              </a:extLst>
            </p:cNvPr>
            <p:cNvSpPr/>
            <p:nvPr/>
          </p:nvSpPr>
          <p:spPr>
            <a:xfrm>
              <a:off x="0" y="0"/>
              <a:ext cx="3737002" cy="460864"/>
            </a:xfrm>
            <a:custGeom>
              <a:avLst/>
              <a:gdLst/>
              <a:ahLst/>
              <a:cxnLst/>
              <a:rect l="l" t="t" r="r" b="b"/>
              <a:pathLst>
                <a:path w="3737002" h="460864">
                  <a:moveTo>
                    <a:pt x="20388" y="0"/>
                  </a:moveTo>
                  <a:lnTo>
                    <a:pt x="3716614" y="0"/>
                  </a:lnTo>
                  <a:cubicBezTo>
                    <a:pt x="3722021" y="0"/>
                    <a:pt x="3727207" y="2148"/>
                    <a:pt x="3731031" y="5972"/>
                  </a:cubicBezTo>
                  <a:cubicBezTo>
                    <a:pt x="3734854" y="9795"/>
                    <a:pt x="3737002" y="14981"/>
                    <a:pt x="3737002" y="20388"/>
                  </a:cubicBezTo>
                  <a:lnTo>
                    <a:pt x="3737002" y="440476"/>
                  </a:lnTo>
                  <a:cubicBezTo>
                    <a:pt x="3737002" y="445883"/>
                    <a:pt x="3734854" y="451069"/>
                    <a:pt x="3731031" y="454893"/>
                  </a:cubicBezTo>
                  <a:cubicBezTo>
                    <a:pt x="3727207" y="458716"/>
                    <a:pt x="3722021" y="460864"/>
                    <a:pt x="3716614" y="460864"/>
                  </a:cubicBezTo>
                  <a:lnTo>
                    <a:pt x="20388" y="460864"/>
                  </a:lnTo>
                  <a:cubicBezTo>
                    <a:pt x="14981" y="460864"/>
                    <a:pt x="9795" y="458716"/>
                    <a:pt x="5972" y="454893"/>
                  </a:cubicBezTo>
                  <a:cubicBezTo>
                    <a:pt x="2148" y="451069"/>
                    <a:pt x="0" y="445883"/>
                    <a:pt x="0" y="440476"/>
                  </a:cubicBezTo>
                  <a:lnTo>
                    <a:pt x="0" y="20388"/>
                  </a:lnTo>
                  <a:cubicBezTo>
                    <a:pt x="0" y="14981"/>
                    <a:pt x="2148" y="9795"/>
                    <a:pt x="5972" y="5972"/>
                  </a:cubicBezTo>
                  <a:cubicBezTo>
                    <a:pt x="9795" y="2148"/>
                    <a:pt x="14981" y="0"/>
                    <a:pt x="20388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0" name="TextBox 8">
              <a:extLst>
                <a:ext uri="{FF2B5EF4-FFF2-40B4-BE49-F238E27FC236}">
                  <a16:creationId xmlns:a16="http://schemas.microsoft.com/office/drawing/2014/main" id="{9BDDEB02-6314-4942-9713-5DED2A3F91A3}"/>
                </a:ext>
              </a:extLst>
            </p:cNvPr>
            <p:cNvSpPr txBox="1"/>
            <p:nvPr/>
          </p:nvSpPr>
          <p:spPr>
            <a:xfrm>
              <a:off x="0" y="0"/>
              <a:ext cx="373700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38" name="TextBox 15">
            <a:extLst>
              <a:ext uri="{FF2B5EF4-FFF2-40B4-BE49-F238E27FC236}">
                <a16:creationId xmlns:a16="http://schemas.microsoft.com/office/drawing/2014/main" id="{959D7175-0236-4C8E-8379-F68342E7A6CA}"/>
              </a:ext>
            </a:extLst>
          </p:cNvPr>
          <p:cNvSpPr txBox="1"/>
          <p:nvPr/>
        </p:nvSpPr>
        <p:spPr>
          <a:xfrm>
            <a:off x="1524000" y="3329696"/>
            <a:ext cx="8656100" cy="442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839"/>
              </a:lnSpc>
              <a:spcBef>
                <a:spcPct val="0"/>
              </a:spcBef>
            </a:pPr>
            <a:r>
              <a:rPr lang="en-US" sz="3600" dirty="0">
                <a:solidFill>
                  <a:srgbClr val="1B1B1B"/>
                </a:solidFill>
                <a:latin typeface="More Sugar"/>
              </a:rPr>
              <a:t>2. </a:t>
            </a:r>
            <a:r>
              <a:rPr lang="en-US" sz="3600" dirty="0" err="1">
                <a:solidFill>
                  <a:srgbClr val="1B1B1B"/>
                </a:solidFill>
                <a:latin typeface="More Sugar"/>
              </a:rPr>
              <a:t>Perkembangan</a:t>
            </a:r>
            <a:r>
              <a:rPr lang="en-US" sz="36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600" dirty="0" err="1">
                <a:solidFill>
                  <a:srgbClr val="1B1B1B"/>
                </a:solidFill>
                <a:latin typeface="More Sugar"/>
              </a:rPr>
              <a:t>Kognitif</a:t>
            </a:r>
            <a:r>
              <a:rPr lang="en-US" sz="3600" dirty="0">
                <a:solidFill>
                  <a:srgbClr val="1B1B1B"/>
                </a:solidFill>
                <a:latin typeface="More Sugar"/>
              </a:rPr>
              <a:t>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E3DF5E-9720-4879-AC7E-E43E1805CA21}"/>
              </a:ext>
            </a:extLst>
          </p:cNvPr>
          <p:cNvSpPr/>
          <p:nvPr/>
        </p:nvSpPr>
        <p:spPr>
          <a:xfrm>
            <a:off x="2057400" y="4140438"/>
            <a:ext cx="1412736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839"/>
              </a:lnSpc>
              <a:spcBef>
                <a:spcPct val="0"/>
              </a:spcBef>
            </a:pPr>
            <a:r>
              <a:rPr lang="id-ID" sz="3200" dirty="0">
                <a:solidFill>
                  <a:srgbClr val="1B1B1B"/>
                </a:solidFill>
                <a:latin typeface="More Sugar"/>
              </a:rPr>
              <a:t>Teori Pembelajaran adalah </a:t>
            </a:r>
            <a:r>
              <a:rPr lang="id-ID" sz="3200" dirty="0" err="1">
                <a:solidFill>
                  <a:srgbClr val="1B1B1B"/>
                </a:solidFill>
                <a:latin typeface="More Sugar"/>
              </a:rPr>
              <a:t>Pelaziman</a:t>
            </a:r>
            <a:r>
              <a:rPr lang="id-ID" sz="3200" dirty="0">
                <a:solidFill>
                  <a:srgbClr val="1B1B1B"/>
                </a:solidFill>
                <a:latin typeface="More Sugar"/>
              </a:rPr>
              <a:t>:</a:t>
            </a:r>
          </a:p>
          <a:p>
            <a:pPr marL="514350" lvl="0" indent="-514350">
              <a:lnSpc>
                <a:spcPts val="3839"/>
              </a:lnSpc>
              <a:spcBef>
                <a:spcPct val="0"/>
              </a:spcBef>
              <a:buAutoNum type="arabicPeriod"/>
            </a:pPr>
            <a:r>
              <a:rPr lang="id-ID" sz="3200" dirty="0" err="1">
                <a:solidFill>
                  <a:srgbClr val="1B1B1B"/>
                </a:solidFill>
                <a:latin typeface="More Sugar"/>
              </a:rPr>
              <a:t>Pelaziman</a:t>
            </a:r>
            <a:r>
              <a:rPr lang="id-ID" sz="3200" dirty="0">
                <a:solidFill>
                  <a:srgbClr val="1B1B1B"/>
                </a:solidFill>
                <a:latin typeface="More Sugar"/>
              </a:rPr>
              <a:t> Klasik</a:t>
            </a:r>
          </a:p>
          <a:p>
            <a:pPr marL="514350" lvl="0" indent="-514350">
              <a:lnSpc>
                <a:spcPts val="3839"/>
              </a:lnSpc>
              <a:spcBef>
                <a:spcPct val="0"/>
              </a:spcBef>
              <a:buAutoNum type="arabicPeriod"/>
            </a:pPr>
            <a:r>
              <a:rPr lang="id-ID" sz="3200" dirty="0" err="1">
                <a:solidFill>
                  <a:srgbClr val="1B1B1B"/>
                </a:solidFill>
                <a:latin typeface="More Sugar"/>
              </a:rPr>
              <a:t>Pelaziman</a:t>
            </a:r>
            <a:r>
              <a:rPr lang="id-ID" sz="3200" dirty="0">
                <a:solidFill>
                  <a:srgbClr val="1B1B1B"/>
                </a:solidFill>
                <a:latin typeface="More Sugar"/>
              </a:rPr>
              <a:t> Instrumental</a:t>
            </a:r>
          </a:p>
          <a:p>
            <a:pPr lvl="0">
              <a:lnSpc>
                <a:spcPts val="3839"/>
              </a:lnSpc>
              <a:spcBef>
                <a:spcPct val="0"/>
              </a:spcBef>
            </a:pPr>
            <a:r>
              <a:rPr lang="id-ID" sz="3200" dirty="0">
                <a:solidFill>
                  <a:srgbClr val="1B1B1B"/>
                </a:solidFill>
                <a:latin typeface="More Sugar"/>
              </a:rPr>
              <a:t>Teori yang dikemukakan Peaget, terdapat 4 tahap perkembangan kognitif yaitu:</a:t>
            </a:r>
          </a:p>
          <a:p>
            <a:pPr marL="514350" lvl="0" indent="-514350">
              <a:lnSpc>
                <a:spcPts val="3839"/>
              </a:lnSpc>
              <a:spcBef>
                <a:spcPct val="0"/>
              </a:spcBef>
              <a:buAutoNum type="arabicPeriod"/>
            </a:pP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Tahap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sensori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motor</a:t>
            </a:r>
            <a:r>
              <a:rPr lang="id-ID" sz="3200" dirty="0">
                <a:solidFill>
                  <a:srgbClr val="1B1B1B"/>
                </a:solidFill>
                <a:latin typeface="More Sugar"/>
              </a:rPr>
              <a:t>ik</a:t>
            </a:r>
          </a:p>
          <a:p>
            <a:pPr marL="514350" lvl="0" indent="-514350">
              <a:lnSpc>
                <a:spcPts val="3839"/>
              </a:lnSpc>
              <a:spcBef>
                <a:spcPct val="0"/>
              </a:spcBef>
              <a:buAutoNum type="arabicPeriod"/>
            </a:pP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Tahap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pra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operasional</a:t>
            </a:r>
            <a:endParaRPr lang="en-US" sz="3200" dirty="0">
              <a:solidFill>
                <a:srgbClr val="1B1B1B"/>
              </a:solidFill>
              <a:latin typeface="More Sugar"/>
            </a:endParaRPr>
          </a:p>
          <a:p>
            <a:pPr marL="514350" lvl="0" indent="-514350">
              <a:lnSpc>
                <a:spcPts val="3839"/>
              </a:lnSpc>
              <a:spcBef>
                <a:spcPct val="0"/>
              </a:spcBef>
              <a:buAutoNum type="arabicPeriod"/>
            </a:pP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Tahap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konkrit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operasional</a:t>
            </a:r>
            <a:endParaRPr lang="en-US" sz="3200" dirty="0">
              <a:solidFill>
                <a:srgbClr val="1B1B1B"/>
              </a:solidFill>
              <a:latin typeface="More Sugar"/>
            </a:endParaRPr>
          </a:p>
          <a:p>
            <a:pPr marL="514350" lvl="0" indent="-514350">
              <a:lnSpc>
                <a:spcPts val="3839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Tahap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formal </a:t>
            </a:r>
            <a:r>
              <a:rPr lang="en-US" sz="3200" dirty="0" err="1">
                <a:solidFill>
                  <a:srgbClr val="1B1B1B"/>
                </a:solidFill>
                <a:latin typeface="More Sugar"/>
              </a:rPr>
              <a:t>operasional</a:t>
            </a:r>
            <a:r>
              <a:rPr lang="en-US" sz="3200" dirty="0">
                <a:solidFill>
                  <a:srgbClr val="1B1B1B"/>
                </a:solidFill>
                <a:latin typeface="More Sugar"/>
              </a:rPr>
              <a:t> </a:t>
            </a:r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2C2E53E5-24EF-4F3E-82DE-03391A09F2B8}"/>
              </a:ext>
            </a:extLst>
          </p:cNvPr>
          <p:cNvSpPr/>
          <p:nvPr/>
        </p:nvSpPr>
        <p:spPr>
          <a:xfrm>
            <a:off x="-2487521" y="5642609"/>
            <a:ext cx="4453261" cy="4606291"/>
          </a:xfrm>
          <a:custGeom>
            <a:avLst/>
            <a:gdLst/>
            <a:ahLst/>
            <a:cxnLst/>
            <a:rect l="l" t="t" r="r" b="b"/>
            <a:pathLst>
              <a:path w="8512555" h="9985402">
                <a:moveTo>
                  <a:pt x="0" y="0"/>
                </a:moveTo>
                <a:lnTo>
                  <a:pt x="8512555" y="0"/>
                </a:lnTo>
                <a:lnTo>
                  <a:pt x="8512555" y="9985402"/>
                </a:lnTo>
                <a:lnTo>
                  <a:pt x="0" y="998540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10">
            <a:extLst>
              <a:ext uri="{FF2B5EF4-FFF2-40B4-BE49-F238E27FC236}">
                <a16:creationId xmlns:a16="http://schemas.microsoft.com/office/drawing/2014/main" id="{3A443606-598C-4E45-94CD-A5935ED6DC01}"/>
              </a:ext>
            </a:extLst>
          </p:cNvPr>
          <p:cNvSpPr/>
          <p:nvPr/>
        </p:nvSpPr>
        <p:spPr>
          <a:xfrm rot="314949">
            <a:off x="-1154613" y="-3895948"/>
            <a:ext cx="2919571" cy="3412277"/>
          </a:xfrm>
          <a:custGeom>
            <a:avLst/>
            <a:gdLst/>
            <a:ahLst/>
            <a:cxnLst/>
            <a:rect l="l" t="t" r="r" b="b"/>
            <a:pathLst>
              <a:path w="4129009" h="5035377">
                <a:moveTo>
                  <a:pt x="0" y="0"/>
                </a:moveTo>
                <a:lnTo>
                  <a:pt x="4129010" y="0"/>
                </a:lnTo>
                <a:lnTo>
                  <a:pt x="4129010" y="5035377"/>
                </a:lnTo>
                <a:lnTo>
                  <a:pt x="0" y="503537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18">
            <a:extLst>
              <a:ext uri="{FF2B5EF4-FFF2-40B4-BE49-F238E27FC236}">
                <a16:creationId xmlns:a16="http://schemas.microsoft.com/office/drawing/2014/main" id="{BA9B0AC1-6A74-4CE5-8435-4641DFC6E412}"/>
              </a:ext>
            </a:extLst>
          </p:cNvPr>
          <p:cNvSpPr/>
          <p:nvPr/>
        </p:nvSpPr>
        <p:spPr>
          <a:xfrm>
            <a:off x="11484588" y="-3223225"/>
            <a:ext cx="3136966" cy="2066830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01034" y="-1756249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5404805" y="6242704"/>
            <a:ext cx="3708991" cy="5355943"/>
          </a:xfrm>
          <a:custGeom>
            <a:avLst/>
            <a:gdLst/>
            <a:ahLst/>
            <a:cxnLst/>
            <a:rect l="l" t="t" r="r" b="b"/>
            <a:pathLst>
              <a:path w="3708991" h="5355943">
                <a:moveTo>
                  <a:pt x="0" y="0"/>
                </a:moveTo>
                <a:lnTo>
                  <a:pt x="3708990" y="0"/>
                </a:lnTo>
                <a:lnTo>
                  <a:pt x="3708990" y="5355943"/>
                </a:lnTo>
                <a:lnTo>
                  <a:pt x="0" y="53559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14949">
            <a:off x="-655744" y="7552161"/>
            <a:ext cx="2919571" cy="3412277"/>
          </a:xfrm>
          <a:custGeom>
            <a:avLst/>
            <a:gdLst/>
            <a:ahLst/>
            <a:cxnLst/>
            <a:rect l="l" t="t" r="r" b="b"/>
            <a:pathLst>
              <a:path w="4129009" h="5035377">
                <a:moveTo>
                  <a:pt x="0" y="0"/>
                </a:moveTo>
                <a:lnTo>
                  <a:pt x="4129010" y="0"/>
                </a:lnTo>
                <a:lnTo>
                  <a:pt x="4129010" y="5035377"/>
                </a:lnTo>
                <a:lnTo>
                  <a:pt x="0" y="50353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503964" y="2699994"/>
            <a:ext cx="13986190" cy="1470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839"/>
              </a:lnSpc>
              <a:spcBef>
                <a:spcPct val="0"/>
              </a:spcBef>
            </a:pPr>
            <a:r>
              <a:rPr lang="id-ID" sz="3253" dirty="0">
                <a:solidFill>
                  <a:srgbClr val="1B1B1B"/>
                </a:solidFill>
                <a:latin typeface="More Sugar"/>
              </a:rPr>
              <a:t>Para </a:t>
            </a:r>
            <a:r>
              <a:rPr lang="id-ID" sz="3253" dirty="0">
                <a:solidFill>
                  <a:srgbClr val="1B1B1B"/>
                </a:solidFill>
                <a:latin typeface="More Sugar" panose="020B0604020202020204" charset="0"/>
              </a:rPr>
              <a:t>psikolog mengemukakan bahwa terdapat tiga tipe temperamen anak, yaitu: </a:t>
            </a:r>
            <a:r>
              <a:rPr lang="en-US" sz="3600" dirty="0" err="1">
                <a:latin typeface="More Sugar" panose="020B0604020202020204" charset="0"/>
              </a:rPr>
              <a:t>anak</a:t>
            </a:r>
            <a:r>
              <a:rPr lang="en-US" sz="3600" dirty="0">
                <a:latin typeface="More Sugar" panose="020B0604020202020204" charset="0"/>
              </a:rPr>
              <a:t> yang </a:t>
            </a:r>
            <a:r>
              <a:rPr lang="en-US" sz="3600" dirty="0" err="1">
                <a:latin typeface="More Sugar" panose="020B0604020202020204" charset="0"/>
              </a:rPr>
              <a:t>mudah</a:t>
            </a:r>
            <a:r>
              <a:rPr lang="en-US" sz="3600" dirty="0">
                <a:latin typeface="More Sugar" panose="020B0604020202020204" charset="0"/>
              </a:rPr>
              <a:t> </a:t>
            </a:r>
            <a:r>
              <a:rPr lang="en-US" sz="3600" dirty="0" err="1">
                <a:latin typeface="More Sugar" panose="020B0604020202020204" charset="0"/>
              </a:rPr>
              <a:t>diatur</a:t>
            </a:r>
            <a:r>
              <a:rPr lang="en-US" sz="3600" dirty="0">
                <a:latin typeface="More Sugar" panose="020B0604020202020204" charset="0"/>
              </a:rPr>
              <a:t>, </a:t>
            </a:r>
            <a:r>
              <a:rPr lang="en-US" sz="3600" dirty="0" err="1">
                <a:latin typeface="More Sugar" panose="020B0604020202020204" charset="0"/>
              </a:rPr>
              <a:t>anak</a:t>
            </a:r>
            <a:r>
              <a:rPr lang="en-US" sz="3600" dirty="0">
                <a:latin typeface="More Sugar" panose="020B0604020202020204" charset="0"/>
              </a:rPr>
              <a:t> yang </a:t>
            </a:r>
            <a:r>
              <a:rPr lang="en-US" sz="3600" dirty="0" err="1">
                <a:latin typeface="More Sugar" panose="020B0604020202020204" charset="0"/>
              </a:rPr>
              <a:t>sulit</a:t>
            </a:r>
            <a:r>
              <a:rPr lang="en-US" sz="3600" dirty="0">
                <a:latin typeface="More Sugar" panose="020B0604020202020204" charset="0"/>
              </a:rPr>
              <a:t> </a:t>
            </a:r>
            <a:r>
              <a:rPr lang="en-US" sz="3600" dirty="0" err="1">
                <a:latin typeface="More Sugar" panose="020B0604020202020204" charset="0"/>
              </a:rPr>
              <a:t>diatur</a:t>
            </a:r>
            <a:r>
              <a:rPr lang="id-ID" sz="3600" dirty="0">
                <a:latin typeface="More Sugar" panose="020B0604020202020204" charset="0"/>
              </a:rPr>
              <a:t>, dan a</a:t>
            </a:r>
            <a:r>
              <a:rPr lang="sv-SE" sz="3600" dirty="0">
                <a:latin typeface="More Sugar" panose="020B0604020202020204" charset="0"/>
              </a:rPr>
              <a:t>nak yang membutuhkan waktu pemanasan yang lama</a:t>
            </a:r>
            <a:endParaRPr lang="en-US" sz="3253" dirty="0">
              <a:solidFill>
                <a:srgbClr val="1B1B1B"/>
              </a:solidFill>
              <a:latin typeface="More Sugar" panose="020B0604020202020204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914926" y="1409700"/>
            <a:ext cx="9177457" cy="1139802"/>
            <a:chOff x="0" y="0"/>
            <a:chExt cx="3737002" cy="4608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37002" cy="460864"/>
            </a:xfrm>
            <a:custGeom>
              <a:avLst/>
              <a:gdLst/>
              <a:ahLst/>
              <a:cxnLst/>
              <a:rect l="l" t="t" r="r" b="b"/>
              <a:pathLst>
                <a:path w="3737002" h="460864">
                  <a:moveTo>
                    <a:pt x="20388" y="0"/>
                  </a:moveTo>
                  <a:lnTo>
                    <a:pt x="3716614" y="0"/>
                  </a:lnTo>
                  <a:cubicBezTo>
                    <a:pt x="3722021" y="0"/>
                    <a:pt x="3727207" y="2148"/>
                    <a:pt x="3731031" y="5972"/>
                  </a:cubicBezTo>
                  <a:cubicBezTo>
                    <a:pt x="3734854" y="9795"/>
                    <a:pt x="3737002" y="14981"/>
                    <a:pt x="3737002" y="20388"/>
                  </a:cubicBezTo>
                  <a:lnTo>
                    <a:pt x="3737002" y="440476"/>
                  </a:lnTo>
                  <a:cubicBezTo>
                    <a:pt x="3737002" y="445883"/>
                    <a:pt x="3734854" y="451069"/>
                    <a:pt x="3731031" y="454893"/>
                  </a:cubicBezTo>
                  <a:cubicBezTo>
                    <a:pt x="3727207" y="458716"/>
                    <a:pt x="3722021" y="460864"/>
                    <a:pt x="3716614" y="460864"/>
                  </a:cubicBezTo>
                  <a:lnTo>
                    <a:pt x="20388" y="460864"/>
                  </a:lnTo>
                  <a:cubicBezTo>
                    <a:pt x="14981" y="460864"/>
                    <a:pt x="9795" y="458716"/>
                    <a:pt x="5972" y="454893"/>
                  </a:cubicBezTo>
                  <a:cubicBezTo>
                    <a:pt x="2148" y="451069"/>
                    <a:pt x="0" y="445883"/>
                    <a:pt x="0" y="440476"/>
                  </a:cubicBezTo>
                  <a:lnTo>
                    <a:pt x="0" y="20388"/>
                  </a:lnTo>
                  <a:cubicBezTo>
                    <a:pt x="0" y="14981"/>
                    <a:pt x="2148" y="9795"/>
                    <a:pt x="5972" y="5972"/>
                  </a:cubicBezTo>
                  <a:cubicBezTo>
                    <a:pt x="9795" y="2148"/>
                    <a:pt x="14981" y="0"/>
                    <a:pt x="20388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373700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093912" y="1772465"/>
            <a:ext cx="8185498" cy="497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839"/>
              </a:lnSpc>
              <a:spcBef>
                <a:spcPct val="0"/>
              </a:spcBef>
            </a:pPr>
            <a:r>
              <a:rPr lang="en-US" sz="3600" dirty="0">
                <a:solidFill>
                  <a:srgbClr val="1B1B1B"/>
                </a:solidFill>
                <a:latin typeface="More Sugar"/>
              </a:rPr>
              <a:t>3. </a:t>
            </a:r>
            <a:r>
              <a:rPr lang="en-US" sz="3600" dirty="0" err="1">
                <a:solidFill>
                  <a:srgbClr val="1B1B1B"/>
                </a:solidFill>
                <a:latin typeface="More Sugar"/>
              </a:rPr>
              <a:t>Perkembangan</a:t>
            </a:r>
            <a:r>
              <a:rPr lang="en-US" sz="36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600" dirty="0" err="1">
                <a:solidFill>
                  <a:srgbClr val="1B1B1B"/>
                </a:solidFill>
                <a:latin typeface="More Sugar"/>
              </a:rPr>
              <a:t>Sosio</a:t>
            </a:r>
            <a:r>
              <a:rPr lang="en-US" sz="3600" dirty="0">
                <a:solidFill>
                  <a:srgbClr val="1B1B1B"/>
                </a:solidFill>
                <a:latin typeface="More Sugar"/>
              </a:rPr>
              <a:t> </a:t>
            </a:r>
            <a:r>
              <a:rPr lang="en-US" sz="3600" dirty="0" err="1">
                <a:solidFill>
                  <a:srgbClr val="1B1B1B"/>
                </a:solidFill>
                <a:latin typeface="More Sugar"/>
              </a:rPr>
              <a:t>Emosional</a:t>
            </a:r>
            <a:r>
              <a:rPr lang="en-US" sz="3600" dirty="0">
                <a:solidFill>
                  <a:srgbClr val="1B1B1B"/>
                </a:solidFill>
                <a:latin typeface="More Sugar"/>
              </a:rPr>
              <a:t> </a:t>
            </a:r>
          </a:p>
        </p:txBody>
      </p:sp>
      <p:sp>
        <p:nvSpPr>
          <p:cNvPr id="16" name="Freeform 16"/>
          <p:cNvSpPr/>
          <p:nvPr/>
        </p:nvSpPr>
        <p:spPr>
          <a:xfrm rot="285056">
            <a:off x="6656557" y="4851694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7" y="0"/>
                </a:lnTo>
                <a:lnTo>
                  <a:pt x="809927" y="799619"/>
                </a:lnTo>
                <a:lnTo>
                  <a:pt x="0" y="7996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15747093" y="2870587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-1210990" y="2873200"/>
            <a:ext cx="3136966" cy="2066830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9" name="Freeform 19"/>
          <p:cNvSpPr/>
          <p:nvPr/>
        </p:nvSpPr>
        <p:spPr>
          <a:xfrm rot="-5894438">
            <a:off x="13864196" y="-94725"/>
            <a:ext cx="1922114" cy="3302968"/>
          </a:xfrm>
          <a:custGeom>
            <a:avLst/>
            <a:gdLst/>
            <a:ahLst/>
            <a:cxnLst/>
            <a:rect l="l" t="t" r="r" b="b"/>
            <a:pathLst>
              <a:path w="1922114" h="3302968">
                <a:moveTo>
                  <a:pt x="0" y="0"/>
                </a:moveTo>
                <a:lnTo>
                  <a:pt x="1922114" y="0"/>
                </a:lnTo>
                <a:lnTo>
                  <a:pt x="1922114" y="3302969"/>
                </a:lnTo>
                <a:lnTo>
                  <a:pt x="0" y="330296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750855" y="8299186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410E363B-3E2E-4196-9CF2-B042B0B36598}"/>
              </a:ext>
            </a:extLst>
          </p:cNvPr>
          <p:cNvSpPr/>
          <p:nvPr/>
        </p:nvSpPr>
        <p:spPr>
          <a:xfrm>
            <a:off x="18585114" y="8302650"/>
            <a:ext cx="2822843" cy="4201681"/>
          </a:xfrm>
          <a:custGeom>
            <a:avLst/>
            <a:gdLst/>
            <a:ahLst/>
            <a:cxnLst/>
            <a:rect l="l" t="t" r="r" b="b"/>
            <a:pathLst>
              <a:path w="6670655" h="9478729">
                <a:moveTo>
                  <a:pt x="0" y="0"/>
                </a:moveTo>
                <a:lnTo>
                  <a:pt x="6670655" y="0"/>
                </a:lnTo>
                <a:lnTo>
                  <a:pt x="6670655" y="9478729"/>
                </a:lnTo>
                <a:lnTo>
                  <a:pt x="0" y="94787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DB3FFF38-36FE-40F4-808D-09D793DB5D15}"/>
              </a:ext>
            </a:extLst>
          </p:cNvPr>
          <p:cNvGrpSpPr/>
          <p:nvPr/>
        </p:nvGrpSpPr>
        <p:grpSpPr>
          <a:xfrm>
            <a:off x="2071516" y="4656783"/>
            <a:ext cx="8845376" cy="956737"/>
            <a:chOff x="0" y="0"/>
            <a:chExt cx="3737002" cy="460864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653CAB4F-417C-41D3-BD94-9340E67CF1E2}"/>
                </a:ext>
              </a:extLst>
            </p:cNvPr>
            <p:cNvSpPr/>
            <p:nvPr/>
          </p:nvSpPr>
          <p:spPr>
            <a:xfrm>
              <a:off x="0" y="0"/>
              <a:ext cx="3737002" cy="460864"/>
            </a:xfrm>
            <a:custGeom>
              <a:avLst/>
              <a:gdLst/>
              <a:ahLst/>
              <a:cxnLst/>
              <a:rect l="l" t="t" r="r" b="b"/>
              <a:pathLst>
                <a:path w="3737002" h="460864">
                  <a:moveTo>
                    <a:pt x="20388" y="0"/>
                  </a:moveTo>
                  <a:lnTo>
                    <a:pt x="3716614" y="0"/>
                  </a:lnTo>
                  <a:cubicBezTo>
                    <a:pt x="3722021" y="0"/>
                    <a:pt x="3727207" y="2148"/>
                    <a:pt x="3731031" y="5972"/>
                  </a:cubicBezTo>
                  <a:cubicBezTo>
                    <a:pt x="3734854" y="9795"/>
                    <a:pt x="3737002" y="14981"/>
                    <a:pt x="3737002" y="20388"/>
                  </a:cubicBezTo>
                  <a:lnTo>
                    <a:pt x="3737002" y="440476"/>
                  </a:lnTo>
                  <a:cubicBezTo>
                    <a:pt x="3737002" y="445883"/>
                    <a:pt x="3734854" y="451069"/>
                    <a:pt x="3731031" y="454893"/>
                  </a:cubicBezTo>
                  <a:cubicBezTo>
                    <a:pt x="3727207" y="458716"/>
                    <a:pt x="3722021" y="460864"/>
                    <a:pt x="3716614" y="460864"/>
                  </a:cubicBezTo>
                  <a:lnTo>
                    <a:pt x="20388" y="460864"/>
                  </a:lnTo>
                  <a:cubicBezTo>
                    <a:pt x="14981" y="460864"/>
                    <a:pt x="9795" y="458716"/>
                    <a:pt x="5972" y="454893"/>
                  </a:cubicBezTo>
                  <a:cubicBezTo>
                    <a:pt x="2148" y="451069"/>
                    <a:pt x="0" y="445883"/>
                    <a:pt x="0" y="440476"/>
                  </a:cubicBezTo>
                  <a:lnTo>
                    <a:pt x="0" y="20388"/>
                  </a:lnTo>
                  <a:cubicBezTo>
                    <a:pt x="0" y="14981"/>
                    <a:pt x="2148" y="9795"/>
                    <a:pt x="5972" y="5972"/>
                  </a:cubicBezTo>
                  <a:cubicBezTo>
                    <a:pt x="9795" y="2148"/>
                    <a:pt x="14981" y="0"/>
                    <a:pt x="20388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0" name="TextBox 8">
              <a:extLst>
                <a:ext uri="{FF2B5EF4-FFF2-40B4-BE49-F238E27FC236}">
                  <a16:creationId xmlns:a16="http://schemas.microsoft.com/office/drawing/2014/main" id="{9BDDEB02-6314-4942-9713-5DED2A3F91A3}"/>
                </a:ext>
              </a:extLst>
            </p:cNvPr>
            <p:cNvSpPr txBox="1"/>
            <p:nvPr/>
          </p:nvSpPr>
          <p:spPr>
            <a:xfrm>
              <a:off x="0" y="0"/>
              <a:ext cx="373700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38" name="TextBox 15">
            <a:extLst>
              <a:ext uri="{FF2B5EF4-FFF2-40B4-BE49-F238E27FC236}">
                <a16:creationId xmlns:a16="http://schemas.microsoft.com/office/drawing/2014/main" id="{959D7175-0236-4C8E-8379-F68342E7A6CA}"/>
              </a:ext>
            </a:extLst>
          </p:cNvPr>
          <p:cNvSpPr txBox="1"/>
          <p:nvPr/>
        </p:nvSpPr>
        <p:spPr>
          <a:xfrm>
            <a:off x="1021300" y="4927122"/>
            <a:ext cx="8656100" cy="497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839"/>
              </a:lnSpc>
              <a:spcBef>
                <a:spcPct val="0"/>
              </a:spcBef>
            </a:pPr>
            <a:r>
              <a:rPr lang="en-US" sz="3600" dirty="0">
                <a:solidFill>
                  <a:srgbClr val="1B1B1B"/>
                </a:solidFill>
                <a:latin typeface="More Sugar"/>
              </a:rPr>
              <a:t>4. </a:t>
            </a:r>
            <a:r>
              <a:rPr lang="en-US" sz="3600" dirty="0" err="1">
                <a:solidFill>
                  <a:srgbClr val="1B1B1B"/>
                </a:solidFill>
                <a:latin typeface="More Sugar"/>
              </a:rPr>
              <a:t>Perkembangan</a:t>
            </a:r>
            <a:r>
              <a:rPr lang="en-US" sz="3600" dirty="0">
                <a:solidFill>
                  <a:srgbClr val="1B1B1B"/>
                </a:solidFill>
                <a:latin typeface="More Sugar"/>
              </a:rPr>
              <a:t> Bahasa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E3DF5E-9720-4879-AC7E-E43E1805CA21}"/>
              </a:ext>
            </a:extLst>
          </p:cNvPr>
          <p:cNvSpPr/>
          <p:nvPr/>
        </p:nvSpPr>
        <p:spPr>
          <a:xfrm>
            <a:off x="2286000" y="5845115"/>
            <a:ext cx="14127369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839"/>
              </a:lnSpc>
              <a:spcBef>
                <a:spcPct val="0"/>
              </a:spcBef>
            </a:pPr>
            <a:r>
              <a:rPr lang="id-ID" sz="3200" dirty="0">
                <a:solidFill>
                  <a:srgbClr val="1B1B1B"/>
                </a:solidFill>
                <a:latin typeface="More Sugar"/>
              </a:rPr>
              <a:t>Perkembangan bahasa mulai sejak awal kehidupan. Kemampuan setiap orang dalam berbahasa berbeda-beda. Faktor-faktor yang mempengaruhi banyaknya anak ber- bicara, antara lain:  Intelegensi, jenis disiplin, status ras, posisi urutan, besarnya keluarga, status sosial ekonomi.</a:t>
            </a:r>
            <a:endParaRPr lang="en-US" sz="3200" dirty="0">
              <a:solidFill>
                <a:srgbClr val="1B1B1B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1259831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01034" y="-1756249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2281288" y="4568464"/>
            <a:ext cx="3708991" cy="5355943"/>
          </a:xfrm>
          <a:custGeom>
            <a:avLst/>
            <a:gdLst/>
            <a:ahLst/>
            <a:cxnLst/>
            <a:rect l="l" t="t" r="r" b="b"/>
            <a:pathLst>
              <a:path w="3708991" h="5355943">
                <a:moveTo>
                  <a:pt x="0" y="0"/>
                </a:moveTo>
                <a:lnTo>
                  <a:pt x="3708990" y="0"/>
                </a:lnTo>
                <a:lnTo>
                  <a:pt x="3708990" y="5355943"/>
                </a:lnTo>
                <a:lnTo>
                  <a:pt x="0" y="53559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14949">
            <a:off x="15691876" y="7143502"/>
            <a:ext cx="2919571" cy="3412277"/>
          </a:xfrm>
          <a:custGeom>
            <a:avLst/>
            <a:gdLst/>
            <a:ahLst/>
            <a:cxnLst/>
            <a:rect l="l" t="t" r="r" b="b"/>
            <a:pathLst>
              <a:path w="4129009" h="5035377">
                <a:moveTo>
                  <a:pt x="0" y="0"/>
                </a:moveTo>
                <a:lnTo>
                  <a:pt x="4129010" y="0"/>
                </a:lnTo>
                <a:lnTo>
                  <a:pt x="4129010" y="5035377"/>
                </a:lnTo>
                <a:lnTo>
                  <a:pt x="0" y="50353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503964" y="2699994"/>
            <a:ext cx="13986190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839"/>
              </a:lnSpc>
              <a:spcBef>
                <a:spcPct val="0"/>
              </a:spcBef>
            </a:pPr>
            <a:r>
              <a:rPr lang="id-ID" sz="3253" dirty="0">
                <a:solidFill>
                  <a:srgbClr val="1B1B1B"/>
                </a:solidFill>
                <a:latin typeface="More Sugar"/>
              </a:rPr>
              <a:t>Pada masa anak telah terjadi perkembangan moral yang relatif rendah (terbatas). Anak belum menguasai nilai-nilai abstrak yang berkaitan dengan benar-salah dan baik-buruk. Hal ini disebabkan karena perkembangan intelektual yang masih terbatas. </a:t>
            </a:r>
            <a:endParaRPr lang="en-US" sz="3253" dirty="0">
              <a:solidFill>
                <a:srgbClr val="1B1B1B"/>
              </a:solidFill>
              <a:latin typeface="More Sugar" panose="020B0604020202020204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914926" y="1409700"/>
            <a:ext cx="9177457" cy="1139802"/>
            <a:chOff x="0" y="0"/>
            <a:chExt cx="3737002" cy="4608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37002" cy="460864"/>
            </a:xfrm>
            <a:custGeom>
              <a:avLst/>
              <a:gdLst/>
              <a:ahLst/>
              <a:cxnLst/>
              <a:rect l="l" t="t" r="r" b="b"/>
              <a:pathLst>
                <a:path w="3737002" h="460864">
                  <a:moveTo>
                    <a:pt x="20388" y="0"/>
                  </a:moveTo>
                  <a:lnTo>
                    <a:pt x="3716614" y="0"/>
                  </a:lnTo>
                  <a:cubicBezTo>
                    <a:pt x="3722021" y="0"/>
                    <a:pt x="3727207" y="2148"/>
                    <a:pt x="3731031" y="5972"/>
                  </a:cubicBezTo>
                  <a:cubicBezTo>
                    <a:pt x="3734854" y="9795"/>
                    <a:pt x="3737002" y="14981"/>
                    <a:pt x="3737002" y="20388"/>
                  </a:cubicBezTo>
                  <a:lnTo>
                    <a:pt x="3737002" y="440476"/>
                  </a:lnTo>
                  <a:cubicBezTo>
                    <a:pt x="3737002" y="445883"/>
                    <a:pt x="3734854" y="451069"/>
                    <a:pt x="3731031" y="454893"/>
                  </a:cubicBezTo>
                  <a:cubicBezTo>
                    <a:pt x="3727207" y="458716"/>
                    <a:pt x="3722021" y="460864"/>
                    <a:pt x="3716614" y="460864"/>
                  </a:cubicBezTo>
                  <a:lnTo>
                    <a:pt x="20388" y="460864"/>
                  </a:lnTo>
                  <a:cubicBezTo>
                    <a:pt x="14981" y="460864"/>
                    <a:pt x="9795" y="458716"/>
                    <a:pt x="5972" y="454893"/>
                  </a:cubicBezTo>
                  <a:cubicBezTo>
                    <a:pt x="2148" y="451069"/>
                    <a:pt x="0" y="445883"/>
                    <a:pt x="0" y="440476"/>
                  </a:cubicBezTo>
                  <a:lnTo>
                    <a:pt x="0" y="20388"/>
                  </a:lnTo>
                  <a:cubicBezTo>
                    <a:pt x="0" y="14981"/>
                    <a:pt x="2148" y="9795"/>
                    <a:pt x="5972" y="5972"/>
                  </a:cubicBezTo>
                  <a:cubicBezTo>
                    <a:pt x="9795" y="2148"/>
                    <a:pt x="14981" y="0"/>
                    <a:pt x="20388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3737002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093912" y="1772465"/>
            <a:ext cx="8185498" cy="497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839"/>
              </a:lnSpc>
              <a:spcBef>
                <a:spcPct val="0"/>
              </a:spcBef>
            </a:pPr>
            <a:r>
              <a:rPr lang="id-ID" sz="3600" dirty="0">
                <a:solidFill>
                  <a:srgbClr val="1B1B1B"/>
                </a:solidFill>
                <a:latin typeface="More Sugar"/>
              </a:rPr>
              <a:t>5. Karakteristik perkembangan moral</a:t>
            </a:r>
            <a:endParaRPr lang="en-US" sz="3600" dirty="0">
              <a:solidFill>
                <a:srgbClr val="1B1B1B"/>
              </a:solidFill>
              <a:latin typeface="More Sugar"/>
            </a:endParaRPr>
          </a:p>
        </p:txBody>
      </p:sp>
      <p:sp>
        <p:nvSpPr>
          <p:cNvPr id="16" name="Freeform 16"/>
          <p:cNvSpPr/>
          <p:nvPr/>
        </p:nvSpPr>
        <p:spPr>
          <a:xfrm rot="285056">
            <a:off x="6656557" y="4851694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7" y="0"/>
                </a:lnTo>
                <a:lnTo>
                  <a:pt x="809927" y="799619"/>
                </a:lnTo>
                <a:lnTo>
                  <a:pt x="0" y="7996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15747093" y="2870587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-4074881" y="2870587"/>
            <a:ext cx="3136966" cy="2066830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9" name="Freeform 19"/>
          <p:cNvSpPr/>
          <p:nvPr/>
        </p:nvSpPr>
        <p:spPr>
          <a:xfrm rot="-5894438">
            <a:off x="13864196" y="-94725"/>
            <a:ext cx="1922114" cy="3302968"/>
          </a:xfrm>
          <a:custGeom>
            <a:avLst/>
            <a:gdLst/>
            <a:ahLst/>
            <a:cxnLst/>
            <a:rect l="l" t="t" r="r" b="b"/>
            <a:pathLst>
              <a:path w="1922114" h="3302968">
                <a:moveTo>
                  <a:pt x="0" y="0"/>
                </a:moveTo>
                <a:lnTo>
                  <a:pt x="1922114" y="0"/>
                </a:lnTo>
                <a:lnTo>
                  <a:pt x="1922114" y="3302969"/>
                </a:lnTo>
                <a:lnTo>
                  <a:pt x="0" y="330296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750855" y="8299186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410E363B-3E2E-4196-9CF2-B042B0B36598}"/>
              </a:ext>
            </a:extLst>
          </p:cNvPr>
          <p:cNvSpPr/>
          <p:nvPr/>
        </p:nvSpPr>
        <p:spPr>
          <a:xfrm>
            <a:off x="-318879" y="6778665"/>
            <a:ext cx="2822843" cy="4201681"/>
          </a:xfrm>
          <a:custGeom>
            <a:avLst/>
            <a:gdLst/>
            <a:ahLst/>
            <a:cxnLst/>
            <a:rect l="l" t="t" r="r" b="b"/>
            <a:pathLst>
              <a:path w="6670655" h="9478729">
                <a:moveTo>
                  <a:pt x="0" y="0"/>
                </a:moveTo>
                <a:lnTo>
                  <a:pt x="6670655" y="0"/>
                </a:lnTo>
                <a:lnTo>
                  <a:pt x="6670655" y="9478729"/>
                </a:lnTo>
                <a:lnTo>
                  <a:pt x="0" y="94787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6062BA-FB50-4D86-BF3F-B42FA7CB1367}"/>
              </a:ext>
            </a:extLst>
          </p:cNvPr>
          <p:cNvGrpSpPr/>
          <p:nvPr/>
        </p:nvGrpSpPr>
        <p:grpSpPr>
          <a:xfrm>
            <a:off x="2093912" y="5320727"/>
            <a:ext cx="14525919" cy="2616617"/>
            <a:chOff x="2071516" y="4656783"/>
            <a:chExt cx="14525919" cy="2616617"/>
          </a:xfrm>
        </p:grpSpPr>
        <p:grpSp>
          <p:nvGrpSpPr>
            <p:cNvPr id="37" name="Group 6">
              <a:extLst>
                <a:ext uri="{FF2B5EF4-FFF2-40B4-BE49-F238E27FC236}">
                  <a16:creationId xmlns:a16="http://schemas.microsoft.com/office/drawing/2014/main" id="{DB3FFF38-36FE-40F4-808D-09D793DB5D15}"/>
                </a:ext>
              </a:extLst>
            </p:cNvPr>
            <p:cNvGrpSpPr/>
            <p:nvPr/>
          </p:nvGrpSpPr>
          <p:grpSpPr>
            <a:xfrm>
              <a:off x="2071516" y="4656783"/>
              <a:ext cx="8845376" cy="956737"/>
              <a:chOff x="0" y="0"/>
              <a:chExt cx="3737002" cy="460864"/>
            </a:xfrm>
          </p:grpSpPr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653CAB4F-417C-41D3-BD94-9340E67CF1E2}"/>
                  </a:ext>
                </a:extLst>
              </p:cNvPr>
              <p:cNvSpPr/>
              <p:nvPr/>
            </p:nvSpPr>
            <p:spPr>
              <a:xfrm>
                <a:off x="0" y="0"/>
                <a:ext cx="3737002" cy="460864"/>
              </a:xfrm>
              <a:custGeom>
                <a:avLst/>
                <a:gdLst/>
                <a:ahLst/>
                <a:cxnLst/>
                <a:rect l="l" t="t" r="r" b="b"/>
                <a:pathLst>
                  <a:path w="3737002" h="460864">
                    <a:moveTo>
                      <a:pt x="20388" y="0"/>
                    </a:moveTo>
                    <a:lnTo>
                      <a:pt x="3716614" y="0"/>
                    </a:lnTo>
                    <a:cubicBezTo>
                      <a:pt x="3722021" y="0"/>
                      <a:pt x="3727207" y="2148"/>
                      <a:pt x="3731031" y="5972"/>
                    </a:cubicBezTo>
                    <a:cubicBezTo>
                      <a:pt x="3734854" y="9795"/>
                      <a:pt x="3737002" y="14981"/>
                      <a:pt x="3737002" y="20388"/>
                    </a:cubicBezTo>
                    <a:lnTo>
                      <a:pt x="3737002" y="440476"/>
                    </a:lnTo>
                    <a:cubicBezTo>
                      <a:pt x="3737002" y="445883"/>
                      <a:pt x="3734854" y="451069"/>
                      <a:pt x="3731031" y="454893"/>
                    </a:cubicBezTo>
                    <a:cubicBezTo>
                      <a:pt x="3727207" y="458716"/>
                      <a:pt x="3722021" y="460864"/>
                      <a:pt x="3716614" y="460864"/>
                    </a:cubicBezTo>
                    <a:lnTo>
                      <a:pt x="20388" y="460864"/>
                    </a:lnTo>
                    <a:cubicBezTo>
                      <a:pt x="14981" y="460864"/>
                      <a:pt x="9795" y="458716"/>
                      <a:pt x="5972" y="454893"/>
                    </a:cubicBezTo>
                    <a:cubicBezTo>
                      <a:pt x="2148" y="451069"/>
                      <a:pt x="0" y="445883"/>
                      <a:pt x="0" y="440476"/>
                    </a:cubicBezTo>
                    <a:lnTo>
                      <a:pt x="0" y="20388"/>
                    </a:lnTo>
                    <a:cubicBezTo>
                      <a:pt x="0" y="14981"/>
                      <a:pt x="2148" y="9795"/>
                      <a:pt x="5972" y="5972"/>
                    </a:cubicBezTo>
                    <a:cubicBezTo>
                      <a:pt x="9795" y="2148"/>
                      <a:pt x="14981" y="0"/>
                      <a:pt x="20388" y="0"/>
                    </a:cubicBezTo>
                    <a:close/>
                  </a:path>
                </a:pathLst>
              </a:custGeom>
              <a:solidFill>
                <a:srgbClr val="F1C27B"/>
              </a:solidFill>
              <a:ln w="57150" cap="rnd">
                <a:solidFill>
                  <a:srgbClr val="462718"/>
                </a:solidFill>
                <a:prstDash val="solid"/>
                <a:round/>
              </a:ln>
            </p:spPr>
          </p:sp>
          <p:sp>
            <p:nvSpPr>
              <p:cNvPr id="40" name="TextBox 8">
                <a:extLst>
                  <a:ext uri="{FF2B5EF4-FFF2-40B4-BE49-F238E27FC236}">
                    <a16:creationId xmlns:a16="http://schemas.microsoft.com/office/drawing/2014/main" id="{9BDDEB02-6314-4942-9713-5DED2A3F91A3}"/>
                  </a:ext>
                </a:extLst>
              </p:cNvPr>
              <p:cNvSpPr txBox="1"/>
              <p:nvPr/>
            </p:nvSpPr>
            <p:spPr>
              <a:xfrm>
                <a:off x="0" y="0"/>
                <a:ext cx="3737002" cy="4608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1"/>
                  </a:lnSpc>
                </a:pPr>
                <a:endParaRPr/>
              </a:p>
            </p:txBody>
          </p:sp>
        </p:grpSp>
        <p:sp>
          <p:nvSpPr>
            <p:cNvPr id="38" name="TextBox 15">
              <a:extLst>
                <a:ext uri="{FF2B5EF4-FFF2-40B4-BE49-F238E27FC236}">
                  <a16:creationId xmlns:a16="http://schemas.microsoft.com/office/drawing/2014/main" id="{959D7175-0236-4C8E-8379-F68342E7A6CA}"/>
                </a:ext>
              </a:extLst>
            </p:cNvPr>
            <p:cNvSpPr txBox="1"/>
            <p:nvPr/>
          </p:nvSpPr>
          <p:spPr>
            <a:xfrm>
              <a:off x="2260791" y="4927122"/>
              <a:ext cx="8656100" cy="4978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3839"/>
                </a:lnSpc>
                <a:spcBef>
                  <a:spcPct val="0"/>
                </a:spcBef>
              </a:pPr>
              <a:r>
                <a:rPr lang="id-ID" sz="3600" dirty="0">
                  <a:solidFill>
                    <a:srgbClr val="1B1B1B"/>
                  </a:solidFill>
                  <a:latin typeface="More Sugar"/>
                </a:rPr>
                <a:t>6. Karakteristik perkembangan agama</a:t>
              </a:r>
              <a:endParaRPr lang="en-US" sz="3600" dirty="0">
                <a:solidFill>
                  <a:srgbClr val="1B1B1B"/>
                </a:solidFill>
                <a:latin typeface="More Sugar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EE3DF5E-9720-4879-AC7E-E43E1805CA21}"/>
                </a:ext>
              </a:extLst>
            </p:cNvPr>
            <p:cNvSpPr/>
            <p:nvPr/>
          </p:nvSpPr>
          <p:spPr>
            <a:xfrm>
              <a:off x="2470066" y="5719128"/>
              <a:ext cx="14127369" cy="1554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3839"/>
                </a:lnSpc>
                <a:spcBef>
                  <a:spcPct val="0"/>
                </a:spcBef>
              </a:pPr>
              <a:r>
                <a:rPr lang="id-ID" sz="3200" dirty="0">
                  <a:solidFill>
                    <a:srgbClr val="1B1B1B"/>
                  </a:solidFill>
                  <a:latin typeface="More Sugar"/>
                </a:rPr>
                <a:t>Sifat agama pada anak mengikuti pola idea concept on authority, artinya konsep keagaman pada diri mereka dipengaruhi oleh faktor luar diri mereka. </a:t>
              </a:r>
              <a:endParaRPr lang="en-US" sz="3200" dirty="0">
                <a:solidFill>
                  <a:srgbClr val="1B1B1B"/>
                </a:solidFill>
                <a:latin typeface="More Sugar"/>
              </a:endParaRPr>
            </a:p>
          </p:txBody>
        </p:sp>
      </p:grpSp>
      <p:sp>
        <p:nvSpPr>
          <p:cNvPr id="25" name="Freeform 21">
            <a:extLst>
              <a:ext uri="{FF2B5EF4-FFF2-40B4-BE49-F238E27FC236}">
                <a16:creationId xmlns:a16="http://schemas.microsoft.com/office/drawing/2014/main" id="{BECC49E9-344D-4D93-93F1-7619DAAED87A}"/>
              </a:ext>
            </a:extLst>
          </p:cNvPr>
          <p:cNvSpPr/>
          <p:nvPr/>
        </p:nvSpPr>
        <p:spPr>
          <a:xfrm>
            <a:off x="18249900" y="7899244"/>
            <a:ext cx="4478037" cy="5323076"/>
          </a:xfrm>
          <a:custGeom>
            <a:avLst/>
            <a:gdLst/>
            <a:ahLst/>
            <a:cxnLst/>
            <a:rect l="l" t="t" r="r" b="b"/>
            <a:pathLst>
              <a:path w="4478037" h="5323076">
                <a:moveTo>
                  <a:pt x="0" y="0"/>
                </a:moveTo>
                <a:lnTo>
                  <a:pt x="4478037" y="0"/>
                </a:lnTo>
                <a:lnTo>
                  <a:pt x="4478037" y="5323076"/>
                </a:lnTo>
                <a:lnTo>
                  <a:pt x="0" y="532307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52581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06433" flipH="1">
            <a:off x="14987417" y="88989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3040241" y="0"/>
                </a:moveTo>
                <a:lnTo>
                  <a:pt x="0" y="0"/>
                </a:lnTo>
                <a:lnTo>
                  <a:pt x="0" y="1879422"/>
                </a:lnTo>
                <a:lnTo>
                  <a:pt x="3040241" y="1879422"/>
                </a:lnTo>
                <a:lnTo>
                  <a:pt x="3040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452528" y="1675725"/>
            <a:ext cx="8512555" cy="9985402"/>
          </a:xfrm>
          <a:custGeom>
            <a:avLst/>
            <a:gdLst/>
            <a:ahLst/>
            <a:cxnLst/>
            <a:rect l="l" t="t" r="r" b="b"/>
            <a:pathLst>
              <a:path w="8512555" h="9985402">
                <a:moveTo>
                  <a:pt x="0" y="0"/>
                </a:moveTo>
                <a:lnTo>
                  <a:pt x="8512555" y="0"/>
                </a:lnTo>
                <a:lnTo>
                  <a:pt x="8512555" y="9985402"/>
                </a:lnTo>
                <a:lnTo>
                  <a:pt x="0" y="998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666643" y="4727398"/>
            <a:ext cx="6670655" cy="9478729"/>
          </a:xfrm>
          <a:custGeom>
            <a:avLst/>
            <a:gdLst/>
            <a:ahLst/>
            <a:cxnLst/>
            <a:rect l="l" t="t" r="r" b="b"/>
            <a:pathLst>
              <a:path w="6670655" h="9478729">
                <a:moveTo>
                  <a:pt x="0" y="0"/>
                </a:moveTo>
                <a:lnTo>
                  <a:pt x="6670655" y="0"/>
                </a:lnTo>
                <a:lnTo>
                  <a:pt x="6670655" y="9478729"/>
                </a:lnTo>
                <a:lnTo>
                  <a:pt x="0" y="9478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431495" y="2520998"/>
            <a:ext cx="11425009" cy="5502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9"/>
              </a:lnSpc>
            </a:pPr>
            <a:r>
              <a:rPr lang="en-US" sz="11166">
                <a:solidFill>
                  <a:srgbClr val="889D75"/>
                </a:solidFill>
                <a:latin typeface="More Sugar"/>
              </a:rPr>
              <a:t>Faktor-Faktor Tahapan Perkembangan Anak</a:t>
            </a:r>
          </a:p>
        </p:txBody>
      </p:sp>
      <p:sp>
        <p:nvSpPr>
          <p:cNvPr id="9" name="Freeform 9"/>
          <p:cNvSpPr/>
          <p:nvPr/>
        </p:nvSpPr>
        <p:spPr>
          <a:xfrm rot="285056">
            <a:off x="13098092" y="6418525"/>
            <a:ext cx="1141012" cy="1126490"/>
          </a:xfrm>
          <a:custGeom>
            <a:avLst/>
            <a:gdLst/>
            <a:ahLst/>
            <a:cxnLst/>
            <a:rect l="l" t="t" r="r" b="b"/>
            <a:pathLst>
              <a:path w="1141012" h="1126490">
                <a:moveTo>
                  <a:pt x="0" y="0"/>
                </a:moveTo>
                <a:lnTo>
                  <a:pt x="1141012" y="0"/>
                </a:lnTo>
                <a:lnTo>
                  <a:pt x="1141012" y="1126490"/>
                </a:lnTo>
                <a:lnTo>
                  <a:pt x="0" y="11264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2026864" y="2182519"/>
            <a:ext cx="1404631" cy="1386754"/>
          </a:xfrm>
          <a:custGeom>
            <a:avLst/>
            <a:gdLst/>
            <a:ahLst/>
            <a:cxnLst/>
            <a:rect l="l" t="t" r="r" b="b"/>
            <a:pathLst>
              <a:path w="1404631" h="1386754">
                <a:moveTo>
                  <a:pt x="0" y="0"/>
                </a:moveTo>
                <a:lnTo>
                  <a:pt x="1404631" y="0"/>
                </a:lnTo>
                <a:lnTo>
                  <a:pt x="1404631" y="1386755"/>
                </a:lnTo>
                <a:lnTo>
                  <a:pt x="0" y="13867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3011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5894438">
            <a:off x="14063891" y="766043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3802077">
            <a:off x="2654847" y="-1028700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643</Words>
  <Application>Microsoft Office PowerPoint</Application>
  <PresentationFormat>Kustom</PresentationFormat>
  <Paragraphs>87</Paragraphs>
  <Slides>16</Slides>
  <Notes>1</Notes>
  <HiddenSlides>0</HiddenSlides>
  <MMClips>0</MMClips>
  <ScaleCrop>false</ScaleCrop>
  <HeadingPairs>
    <vt:vector size="6" baseType="variant">
      <vt:variant>
        <vt:lpstr>Font Dipakai</vt:lpstr>
      </vt:variant>
      <vt:variant>
        <vt:i4>6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16</vt:i4>
      </vt:variant>
    </vt:vector>
  </HeadingPairs>
  <TitlesOfParts>
    <vt:vector size="23" baseType="lpstr">
      <vt:lpstr>Calibri</vt:lpstr>
      <vt:lpstr>Gaegu Bold</vt:lpstr>
      <vt:lpstr>Lazydog</vt:lpstr>
      <vt:lpstr>More Sugar</vt:lpstr>
      <vt:lpstr>Arial</vt:lpstr>
      <vt:lpstr>Aristotelica Pro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Playful Illustrative Word Games Presentation</dc:title>
  <dc:creator>berta yuda</dc:creator>
  <cp:lastModifiedBy>Wilda Tajkia</cp:lastModifiedBy>
  <cp:revision>26</cp:revision>
  <dcterms:created xsi:type="dcterms:W3CDTF">2006-08-16T00:00:00Z</dcterms:created>
  <dcterms:modified xsi:type="dcterms:W3CDTF">2024-03-27T02:39:26Z</dcterms:modified>
  <dc:identifier>DAF_r4-DN0c</dc:identifier>
</cp:coreProperties>
</file>