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Default ContentType="image/jpeg" Extension="jpeg"/>
  <Default ContentType="image/jpg" Extension="jpg"/>
  <Default ContentType="image/svg+xml" Extension="svg"/>
  <Default ContentType="image/png" Extension="png"/>
  <Default ContentType="image/gif" Extension="gif"/>
  <Default ContentType="video/mp4" Extension="m4v"/>
  <Default ContentType="video/mp4" Extension="mp4"/>
  <Default ContentType="application/vnd.openxmlformats-officedocument.vmlDrawing" Extension="vml"/>
  <Default ContentType="application/vnd.openxmlformats-officedocument.spreadsheetml.sheet" Extension="xlsx"/>
  <Override ContentType="application/vnd.openxmlformats-officedocument.presentationml.presentation.main+xml" PartName="/ppt/presentation.xml"/>
  <Override ContentType="application/vnd.openxmlformats-officedocument.presentationml.notesMaster+xml" PartName="/ppt/notesMasters/notesMaster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3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5.xml"/>
  <Override ContentType="application/vnd.openxmlformats-officedocument.presentationml.slideMaster+xml" PartName="/ppt/slideMasters/slideMaster6.xml"/>
  <Override ContentType="application/vnd.openxmlformats-officedocument.presentationml.slide+xml" PartName="/ppt/slides/slide6.xml"/>
  <Override ContentType="application/vnd.openxmlformats-officedocument.presentationml.slideMaster+xml" PartName="/ppt/slideMasters/slideMaster7.xml"/>
  <Override ContentType="application/vnd.openxmlformats-officedocument.presentationml.slide+xml" PartName="/ppt/slides/slide7.xml"/>
  <Override ContentType="application/vnd.openxmlformats-officedocument.presentationml.slideMaster+xml" PartName="/ppt/slideMasters/slideMaster8.xml"/>
  <Override ContentType="application/vnd.openxmlformats-officedocument.presentationml.slide+xml" PartName="/ppt/slides/slide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
		<Relationship Id="rId1" Target="docProps/app.xml" Type="http://schemas.openxmlformats.org/officeDocument/2006/relationships/extended-properties"/>
		<Relationship Id="rId2" Target="docProps/core.xml" Type="http://schemas.openxmlformats.org/package/2006/relationships/metadata/core-properties"/>
		<Relationship Id="rId3" Target="ppt/presentation.xml" Type="http://schemas.openxmlformats.org/officeDocument/2006/relationships/officeDocument"/>
		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4630400" cy="8229600"/>
  <p:notesSz cx="82296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4" Target="https://gamma.app" TargetMode="External" Type="http://schemas.openxmlformats.org/officeDocument/2006/relationships/hyperlink"/><Relationship Id="rId1" Target="../media/image-1-1.png" Type="http://schemas.openxmlformats.org/officeDocument/2006/relationships/image"/><Relationship Id="rId2" Target="../media/image-1-2.jpeg" Type="http://schemas.openxmlformats.org/officeDocument/2006/relationships/image"/><Relationship Id="rId3" Target="../media/image-1-3.png" Type="http://schemas.openxmlformats.org/officeDocument/2006/relationships/image"/><Relationship Id="rId5" Target="../slideLayouts/slideLayout1.xml" Type="http://schemas.openxmlformats.org/officeDocument/2006/relationships/slideLayout"/><Relationship Id="rId6" Target="../notesSlides/notesSlide1.xml" Type="http://schemas.openxmlformats.org/officeDocument/2006/relationships/notesSlide"/></Relationships>
</file>

<file path=ppt/slides/_rels/slide2.xml.rels><?xml version="1.0" encoding="UTF-8" standalone="yes" ?><Relationships xmlns="http://schemas.openxmlformats.org/package/2006/relationships"><Relationship Id="rId4" Target="https://gamma.app" TargetMode="External" Type="http://schemas.openxmlformats.org/officeDocument/2006/relationships/hyperlink"/><Relationship Id="rId1" Target="../media/image-2-1.png" Type="http://schemas.openxmlformats.org/officeDocument/2006/relationships/image"/><Relationship Id="rId2" Target="../media/image-2-2.jpeg" Type="http://schemas.openxmlformats.org/officeDocument/2006/relationships/image"/><Relationship Id="rId3" Target="../media/image-2-3.png" Type="http://schemas.openxmlformats.org/officeDocument/2006/relationships/image"/><Relationship Id="rId5" Target="../slideLayouts/slideLayout1.xml" Type="http://schemas.openxmlformats.org/officeDocument/2006/relationships/slideLayout"/><Relationship Id="rId6" Target="../notesSlides/notesSlide2.xml" Type="http://schemas.openxmlformats.org/officeDocument/2006/relationships/notesSlide"/></Relationships>
</file>

<file path=ppt/slides/_rels/slide3.xml.rels><?xml version="1.0" encoding="UTF-8" standalone="yes" ?><Relationships xmlns="http://schemas.openxmlformats.org/package/2006/relationships"><Relationship Id="rId4" Target="https://gamma.app" TargetMode="External" Type="http://schemas.openxmlformats.org/officeDocument/2006/relationships/hyperlink"/><Relationship Id="rId1" Target="../media/image-3-1.png" Type="http://schemas.openxmlformats.org/officeDocument/2006/relationships/image"/><Relationship Id="rId2" Target="../media/image-3-2.jpeg" Type="http://schemas.openxmlformats.org/officeDocument/2006/relationships/image"/><Relationship Id="rId3" Target="../media/image-3-3.png" Type="http://schemas.openxmlformats.org/officeDocument/2006/relationships/image"/><Relationship Id="rId5" Target="../slideLayouts/slideLayout1.xml" Type="http://schemas.openxmlformats.org/officeDocument/2006/relationships/slideLayout"/><Relationship Id="rId6" Target="../notesSlides/notesSlide3.xml" Type="http://schemas.openxmlformats.org/officeDocument/2006/relationships/notesSlide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" TargetMode="External"/><Relationship Id="rId1" Type="http://schemas.openxmlformats.org/officeDocument/2006/relationships/image" Target="../media/image-4-1.png"/><Relationship Id="rId2" Type="http://schemas.openxmlformats.org/officeDocument/2006/relationships/image" Target="../media/image-4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hyperlink" Target="https://gamma.app" TargetMode="External"/><Relationship Id="rId1" Type="http://schemas.openxmlformats.org/officeDocument/2006/relationships/image" Target="../media/image-5-1.png"/><Relationship Id="rId2" Type="http://schemas.openxmlformats.org/officeDocument/2006/relationships/image" Target="../media/image-5-2.png"/><Relationship Id="rId3" Type="http://schemas.openxmlformats.org/officeDocument/2006/relationships/image" Target="../media/image-5-3.png"/><Relationship Id="rId4" Type="http://schemas.openxmlformats.org/officeDocument/2006/relationships/image" Target="../media/image-5-4.png"/><Relationship Id="rId5" Type="http://schemas.openxmlformats.org/officeDocument/2006/relationships/image" Target="../media/image-5-5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5.xml"/></Relationships>
</file>

<file path=ppt/slides/_rels/slide6.xml.rels><?xml version="1.0" encoding="UTF-8" standalone="yes" ?><Relationships xmlns="http://schemas.openxmlformats.org/package/2006/relationships"><Relationship Id="rId7" Target="https://gamma.app" TargetMode="External" Type="http://schemas.openxmlformats.org/officeDocument/2006/relationships/hyperlink"/><Relationship Id="rId1" Target="../media/image-6-1.png" Type="http://schemas.openxmlformats.org/officeDocument/2006/relationships/image"/><Relationship Id="rId2" Target="../media/image-6-2.jpeg" Type="http://schemas.openxmlformats.org/officeDocument/2006/relationships/image"/><Relationship Id="rId3" Target="../media/image-6-3.png" Type="http://schemas.openxmlformats.org/officeDocument/2006/relationships/image"/><Relationship Id="rId4" Target="../media/image-6-4.png" Type="http://schemas.openxmlformats.org/officeDocument/2006/relationships/image"/><Relationship Id="rId5" Target="../media/image-6-5.png" Type="http://schemas.openxmlformats.org/officeDocument/2006/relationships/image"/><Relationship Id="rId6" Target="../media/image-6-6.png" Type="http://schemas.openxmlformats.org/officeDocument/2006/relationships/image"/><Relationship Id="rId8" Target="../slideLayouts/slideLayout1.xml" Type="http://schemas.openxmlformats.org/officeDocument/2006/relationships/slideLayout"/><Relationship Id="rId9" Target="../notesSlides/notesSlide6.xml" Type="http://schemas.openxmlformats.org/officeDocument/2006/relationships/notesSlide"/></Relationships>
</file>

<file path=ppt/slides/_rels/slide7.xml.rels><?xml version="1.0" encoding="UTF-8" standalone="yes" ?><Relationships xmlns="http://schemas.openxmlformats.org/package/2006/relationships"><Relationship Id="rId4" Target="https://gamma.app" TargetMode="External" Type="http://schemas.openxmlformats.org/officeDocument/2006/relationships/hyperlink"/><Relationship Id="rId1" Target="../media/image-7-1.png" Type="http://schemas.openxmlformats.org/officeDocument/2006/relationships/image"/><Relationship Id="rId2" Target="../media/image-7-2.jpeg" Type="http://schemas.openxmlformats.org/officeDocument/2006/relationships/image"/><Relationship Id="rId3" Target="../media/image-7-3.png" Type="http://schemas.openxmlformats.org/officeDocument/2006/relationships/image"/><Relationship Id="rId5" Target="../slideLayouts/slideLayout1.xml" Type="http://schemas.openxmlformats.org/officeDocument/2006/relationships/slideLayout"/><Relationship Id="rId6" Target="../notesSlides/notesSlide7.xml" Type="http://schemas.openxmlformats.org/officeDocument/2006/relationships/notesSlide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" TargetMode="External"/><Relationship Id="rId1" Type="http://schemas.openxmlformats.org/officeDocument/2006/relationships/image" Target="../media/image-8-1.png"/><Relationship Id="rId2" Type="http://schemas.openxmlformats.org/officeDocument/2006/relationships/image" Target="../media/image-8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0"/>
            <a:ext cx="5486400" cy="822960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833199" y="2165271"/>
            <a:ext cx="7477601" cy="249959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6561"/>
              </a:lnSpc>
              <a:buNone/>
            </a:pPr>
            <a:r>
              <a:rPr lang="en-US" sz="5249" b="1" spc="-105" kern="0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Pengertian Reformasi dan Revitalisasi Pelayanan Publik</a:t>
            </a:r>
            <a:endParaRPr lang="en-US" sz="5249" dirty="0"/>
          </a:p>
        </p:txBody>
      </p:sp>
      <p:sp>
        <p:nvSpPr>
          <p:cNvPr id="6" name="Text 2"/>
          <p:cNvSpPr/>
          <p:nvPr/>
        </p:nvSpPr>
        <p:spPr>
          <a:xfrm>
            <a:off x="833199" y="4998125"/>
            <a:ext cx="7477601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Reformasi pelayanan publik adalah proses perubahan untuk meningkatkan kualitas layanan pemerintah kepada masyarakat. Revitalisasi memperbarui sistem yang sudah ada untuk menjadikannya lebih efisien dan efektif.</a:t>
            </a:r>
            <a:endParaRPr lang="en-US" sz="1750" dirty="0"/>
          </a:p>
        </p:txBody>
      </p:sp>
      <p:pic>
        <p:nvPicPr>
          <p:cNvPr id="7" name="Image 2" descr="preencoded.png">
            <a:hlinkClick r:id="rId4" tooltip="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657600" cy="822960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4490799" y="755928"/>
            <a:ext cx="9306401" cy="138874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5468"/>
              </a:lnSpc>
              <a:buNone/>
            </a:pPr>
            <a:r>
              <a:rPr lang="en-US" sz="4374" b="1" spc="-87" kern="0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Tujuan dari Reformasi dan Revitalisasi Pelayanan Publik</a:t>
            </a:r>
            <a:endParaRPr lang="en-US" sz="4374" dirty="0"/>
          </a:p>
        </p:txBody>
      </p:sp>
      <p:sp>
        <p:nvSpPr>
          <p:cNvPr id="6" name="Shape 2"/>
          <p:cNvSpPr/>
          <p:nvPr/>
        </p:nvSpPr>
        <p:spPr>
          <a:xfrm>
            <a:off x="4801910" y="2477929"/>
            <a:ext cx="44410" cy="4995624"/>
          </a:xfrm>
          <a:prstGeom prst="roundRect">
            <a:avLst>
              <a:gd name="adj" fmla="val 225151"/>
            </a:avLst>
          </a:prstGeom>
          <a:solidFill>
            <a:srgbClr val="D6BADD"/>
          </a:solidFill>
          <a:ln/>
        </p:spPr>
      </p:sp>
      <p:sp>
        <p:nvSpPr>
          <p:cNvPr id="7" name="Shape 3"/>
          <p:cNvSpPr/>
          <p:nvPr/>
        </p:nvSpPr>
        <p:spPr>
          <a:xfrm>
            <a:off x="5074027" y="2879229"/>
            <a:ext cx="777597" cy="44410"/>
          </a:xfrm>
          <a:prstGeom prst="roundRect">
            <a:avLst>
              <a:gd name="adj" fmla="val 225151"/>
            </a:avLst>
          </a:prstGeom>
          <a:solidFill>
            <a:srgbClr val="D6BADD"/>
          </a:solidFill>
          <a:ln/>
        </p:spPr>
      </p:sp>
      <p:sp>
        <p:nvSpPr>
          <p:cNvPr id="8" name="Shape 4"/>
          <p:cNvSpPr/>
          <p:nvPr/>
        </p:nvSpPr>
        <p:spPr>
          <a:xfrm>
            <a:off x="4574084" y="2651522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F0D4F7"/>
          </a:solidFill>
          <a:ln w="7620">
            <a:solidFill>
              <a:srgbClr val="D6BADD"/>
            </a:solidFill>
            <a:prstDash val="solid"/>
          </a:ln>
        </p:spPr>
      </p:sp>
      <p:sp>
        <p:nvSpPr>
          <p:cNvPr id="9" name="Text 5"/>
          <p:cNvSpPr/>
          <p:nvPr/>
        </p:nvSpPr>
        <p:spPr>
          <a:xfrm>
            <a:off x="4732556" y="2693194"/>
            <a:ext cx="182999" cy="4164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3281"/>
              </a:lnSpc>
              <a:buNone/>
            </a:pPr>
            <a:r>
              <a:rPr lang="en-US" sz="2624" b="1" spc="-52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1</a:t>
            </a:r>
            <a:endParaRPr lang="en-US" sz="2624" dirty="0"/>
          </a:p>
        </p:txBody>
      </p:sp>
      <p:sp>
        <p:nvSpPr>
          <p:cNvPr id="10" name="Text 6"/>
          <p:cNvSpPr/>
          <p:nvPr/>
        </p:nvSpPr>
        <p:spPr>
          <a:xfrm>
            <a:off x="6046113" y="2700099"/>
            <a:ext cx="4025979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Peningkatan Kepuasan Masyarakat</a:t>
            </a:r>
            <a:endParaRPr lang="en-US" sz="2187" dirty="0"/>
          </a:p>
        </p:txBody>
      </p:sp>
      <p:sp>
        <p:nvSpPr>
          <p:cNvPr id="11" name="Text 7"/>
          <p:cNvSpPr/>
          <p:nvPr/>
        </p:nvSpPr>
        <p:spPr>
          <a:xfrm>
            <a:off x="6046113" y="3180517"/>
            <a:ext cx="7751088" cy="35540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Memastikan pelayanan yang lebih baik dan responsif kepada kebutuhan masyarakat.</a:t>
            </a:r>
            <a:endParaRPr lang="en-US" sz="1750" dirty="0"/>
          </a:p>
        </p:txBody>
      </p:sp>
      <p:sp>
        <p:nvSpPr>
          <p:cNvPr id="12" name="Shape 8"/>
          <p:cNvSpPr/>
          <p:nvPr/>
        </p:nvSpPr>
        <p:spPr>
          <a:xfrm>
            <a:off x="5074027" y="4381560"/>
            <a:ext cx="777597" cy="44410"/>
          </a:xfrm>
          <a:prstGeom prst="roundRect">
            <a:avLst>
              <a:gd name="adj" fmla="val 225151"/>
            </a:avLst>
          </a:prstGeom>
          <a:solidFill>
            <a:srgbClr val="D6BADD"/>
          </a:solidFill>
          <a:ln/>
        </p:spPr>
      </p:sp>
      <p:sp>
        <p:nvSpPr>
          <p:cNvPr id="13" name="Shape 9"/>
          <p:cNvSpPr/>
          <p:nvPr/>
        </p:nvSpPr>
        <p:spPr>
          <a:xfrm>
            <a:off x="4574084" y="4153853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F0D4F7"/>
          </a:solidFill>
          <a:ln w="7620">
            <a:solidFill>
              <a:srgbClr val="D6BADD"/>
            </a:solidFill>
            <a:prstDash val="solid"/>
          </a:ln>
        </p:spPr>
      </p:sp>
      <p:sp>
        <p:nvSpPr>
          <p:cNvPr id="14" name="Text 10"/>
          <p:cNvSpPr/>
          <p:nvPr/>
        </p:nvSpPr>
        <p:spPr>
          <a:xfrm>
            <a:off x="4732556" y="4195524"/>
            <a:ext cx="182999" cy="4164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3281"/>
              </a:lnSpc>
              <a:buNone/>
            </a:pPr>
            <a:r>
              <a:rPr lang="en-US" sz="2624" b="1" spc="-52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2</a:t>
            </a:r>
            <a:endParaRPr lang="en-US" sz="2624" dirty="0"/>
          </a:p>
        </p:txBody>
      </p:sp>
      <p:sp>
        <p:nvSpPr>
          <p:cNvPr id="15" name="Text 11"/>
          <p:cNvSpPr/>
          <p:nvPr/>
        </p:nvSpPr>
        <p:spPr>
          <a:xfrm>
            <a:off x="6046113" y="4202430"/>
            <a:ext cx="2822615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Effisiensi dan Efektivitas</a:t>
            </a:r>
            <a:endParaRPr lang="en-US" sz="2187" dirty="0"/>
          </a:p>
        </p:txBody>
      </p:sp>
      <p:sp>
        <p:nvSpPr>
          <p:cNvPr id="16" name="Text 12"/>
          <p:cNvSpPr/>
          <p:nvPr/>
        </p:nvSpPr>
        <p:spPr>
          <a:xfrm>
            <a:off x="6046113" y="4682847"/>
            <a:ext cx="7751088" cy="71080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Mengurangi birokrasi dan mempercepat proses pelayanan tanpa mengorbankan kualitas.</a:t>
            </a:r>
            <a:endParaRPr lang="en-US" sz="1750" dirty="0"/>
          </a:p>
        </p:txBody>
      </p:sp>
      <p:sp>
        <p:nvSpPr>
          <p:cNvPr id="17" name="Shape 13"/>
          <p:cNvSpPr/>
          <p:nvPr/>
        </p:nvSpPr>
        <p:spPr>
          <a:xfrm>
            <a:off x="5074027" y="6239292"/>
            <a:ext cx="777597" cy="44410"/>
          </a:xfrm>
          <a:prstGeom prst="roundRect">
            <a:avLst>
              <a:gd name="adj" fmla="val 225151"/>
            </a:avLst>
          </a:prstGeom>
          <a:solidFill>
            <a:srgbClr val="D6BADD"/>
          </a:solidFill>
          <a:ln/>
        </p:spPr>
      </p:sp>
      <p:sp>
        <p:nvSpPr>
          <p:cNvPr id="18" name="Shape 14"/>
          <p:cNvSpPr/>
          <p:nvPr/>
        </p:nvSpPr>
        <p:spPr>
          <a:xfrm>
            <a:off x="4574084" y="6011585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F0D4F7"/>
          </a:solidFill>
          <a:ln w="7620">
            <a:solidFill>
              <a:srgbClr val="D6BADD"/>
            </a:solidFill>
            <a:prstDash val="solid"/>
          </a:ln>
        </p:spPr>
      </p:sp>
      <p:sp>
        <p:nvSpPr>
          <p:cNvPr id="19" name="Text 15"/>
          <p:cNvSpPr/>
          <p:nvPr/>
        </p:nvSpPr>
        <p:spPr>
          <a:xfrm>
            <a:off x="4732556" y="6053257"/>
            <a:ext cx="182999" cy="4164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3281"/>
              </a:lnSpc>
              <a:buNone/>
            </a:pPr>
            <a:r>
              <a:rPr lang="en-US" sz="2624" b="1" spc="-52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3</a:t>
            </a:r>
            <a:endParaRPr lang="en-US" sz="2624" dirty="0"/>
          </a:p>
        </p:txBody>
      </p:sp>
      <p:sp>
        <p:nvSpPr>
          <p:cNvPr id="20" name="Text 16"/>
          <p:cNvSpPr/>
          <p:nvPr/>
        </p:nvSpPr>
        <p:spPr>
          <a:xfrm>
            <a:off x="6046113" y="6060162"/>
            <a:ext cx="3557826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Transparansi dan Akuntabilitas</a:t>
            </a:r>
            <a:endParaRPr lang="en-US" sz="2187" dirty="0"/>
          </a:p>
        </p:txBody>
      </p:sp>
      <p:sp>
        <p:nvSpPr>
          <p:cNvPr id="21" name="Text 17"/>
          <p:cNvSpPr/>
          <p:nvPr/>
        </p:nvSpPr>
        <p:spPr>
          <a:xfrm>
            <a:off x="6046113" y="6540579"/>
            <a:ext cx="7751088" cy="71080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Menguatkan kepercayaan masyarakat dengan memperlihatkan integritas dan keterbukaan dalam memberikan pelayanan.</a:t>
            </a:r>
            <a:endParaRPr lang="en-US" sz="1750" dirty="0"/>
          </a:p>
        </p:txBody>
      </p:sp>
      <p:pic>
        <p:nvPicPr>
          <p:cNvPr id="22" name="Image 2" descr="preencoded.png">
            <a:hlinkClick r:id="rId4" tooltip="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277749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2348389" y="3397091"/>
            <a:ext cx="9933503" cy="138874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5468"/>
              </a:lnSpc>
              <a:buNone/>
            </a:pPr>
            <a:r>
              <a:rPr lang="en-US" sz="4374" b="1" spc="-87" kern="0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Tantangan dalam Melakukan Reformasi dan Revitalisasi Pelayanan Publik</a:t>
            </a:r>
            <a:endParaRPr lang="en-US" sz="4374" dirty="0"/>
          </a:p>
        </p:txBody>
      </p:sp>
      <p:sp>
        <p:nvSpPr>
          <p:cNvPr id="6" name="Shape 2"/>
          <p:cNvSpPr/>
          <p:nvPr/>
        </p:nvSpPr>
        <p:spPr>
          <a:xfrm>
            <a:off x="2348389" y="5292685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F0D4F7"/>
          </a:solidFill>
          <a:ln w="7620">
            <a:solidFill>
              <a:srgbClr val="D6BADD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2506861" y="5334357"/>
            <a:ext cx="182999" cy="4164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3281"/>
              </a:lnSpc>
              <a:buNone/>
            </a:pPr>
            <a:r>
              <a:rPr lang="en-US" sz="2624" b="1" spc="-52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1</a:t>
            </a:r>
            <a:endParaRPr lang="en-US" sz="2624" dirty="0"/>
          </a:p>
        </p:txBody>
      </p:sp>
      <p:sp>
        <p:nvSpPr>
          <p:cNvPr id="8" name="Text 4"/>
          <p:cNvSpPr/>
          <p:nvPr/>
        </p:nvSpPr>
        <p:spPr>
          <a:xfrm>
            <a:off x="3070503" y="5369004"/>
            <a:ext cx="2440900" cy="6943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Resistensi terhadap Perubahan</a:t>
            </a:r>
            <a:endParaRPr lang="en-US" sz="2187" dirty="0"/>
          </a:p>
        </p:txBody>
      </p:sp>
      <p:sp>
        <p:nvSpPr>
          <p:cNvPr id="9" name="Text 5"/>
          <p:cNvSpPr/>
          <p:nvPr/>
        </p:nvSpPr>
        <p:spPr>
          <a:xfrm>
            <a:off x="3070503" y="6196608"/>
            <a:ext cx="2440900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Pejabat dan pegawai yang tidak ingin meninggalkan proses lama.</a:t>
            </a:r>
            <a:endParaRPr lang="en-US" sz="1750" dirty="0"/>
          </a:p>
        </p:txBody>
      </p:sp>
      <p:sp>
        <p:nvSpPr>
          <p:cNvPr id="10" name="Shape 6"/>
          <p:cNvSpPr/>
          <p:nvPr/>
        </p:nvSpPr>
        <p:spPr>
          <a:xfrm>
            <a:off x="5733574" y="5292685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F0D4F7"/>
          </a:solidFill>
          <a:ln w="7620">
            <a:solidFill>
              <a:srgbClr val="D6BADD"/>
            </a:solidFill>
            <a:prstDash val="solid"/>
          </a:ln>
        </p:spPr>
      </p:sp>
      <p:sp>
        <p:nvSpPr>
          <p:cNvPr id="11" name="Text 7"/>
          <p:cNvSpPr/>
          <p:nvPr/>
        </p:nvSpPr>
        <p:spPr>
          <a:xfrm>
            <a:off x="5892046" y="5334357"/>
            <a:ext cx="182999" cy="4164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3281"/>
              </a:lnSpc>
              <a:buNone/>
            </a:pPr>
            <a:r>
              <a:rPr lang="en-US" sz="2624" b="1" spc="-52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2</a:t>
            </a:r>
            <a:endParaRPr lang="en-US" sz="2624" dirty="0"/>
          </a:p>
        </p:txBody>
      </p:sp>
      <p:sp>
        <p:nvSpPr>
          <p:cNvPr id="12" name="Text 8"/>
          <p:cNvSpPr/>
          <p:nvPr/>
        </p:nvSpPr>
        <p:spPr>
          <a:xfrm>
            <a:off x="6455688" y="5369004"/>
            <a:ext cx="2440900" cy="6943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Keterbatasan Anggaran</a:t>
            </a:r>
            <a:endParaRPr lang="en-US" sz="2187" dirty="0"/>
          </a:p>
        </p:txBody>
      </p:sp>
      <p:sp>
        <p:nvSpPr>
          <p:cNvPr id="13" name="Text 9"/>
          <p:cNvSpPr/>
          <p:nvPr/>
        </p:nvSpPr>
        <p:spPr>
          <a:xfrm>
            <a:off x="6455688" y="6196608"/>
            <a:ext cx="2440900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Memperbarui infrastruktur pelayanan tanpa anggaran ekstra.</a:t>
            </a:r>
            <a:endParaRPr lang="en-US" sz="1750" dirty="0"/>
          </a:p>
        </p:txBody>
      </p:sp>
      <p:sp>
        <p:nvSpPr>
          <p:cNvPr id="14" name="Shape 10"/>
          <p:cNvSpPr/>
          <p:nvPr/>
        </p:nvSpPr>
        <p:spPr>
          <a:xfrm>
            <a:off x="9118759" y="5292685"/>
            <a:ext cx="499943" cy="499943"/>
          </a:xfrm>
          <a:prstGeom prst="roundRect">
            <a:avLst>
              <a:gd name="adj" fmla="val 20000"/>
            </a:avLst>
          </a:prstGeom>
          <a:solidFill>
            <a:srgbClr val="F0D4F7"/>
          </a:solidFill>
          <a:ln w="7620">
            <a:solidFill>
              <a:srgbClr val="D6BADD"/>
            </a:solidFill>
            <a:prstDash val="solid"/>
          </a:ln>
        </p:spPr>
      </p:sp>
      <p:sp>
        <p:nvSpPr>
          <p:cNvPr id="15" name="Text 11"/>
          <p:cNvSpPr/>
          <p:nvPr/>
        </p:nvSpPr>
        <p:spPr>
          <a:xfrm>
            <a:off x="9277231" y="5334357"/>
            <a:ext cx="182999" cy="4164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3281"/>
              </a:lnSpc>
              <a:buNone/>
            </a:pPr>
            <a:r>
              <a:rPr lang="en-US" sz="2624" b="1" spc="-52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3</a:t>
            </a:r>
            <a:endParaRPr lang="en-US" sz="2624" dirty="0"/>
          </a:p>
        </p:txBody>
      </p:sp>
      <p:sp>
        <p:nvSpPr>
          <p:cNvPr id="16" name="Text 12"/>
          <p:cNvSpPr/>
          <p:nvPr/>
        </p:nvSpPr>
        <p:spPr>
          <a:xfrm>
            <a:off x="9840873" y="5369004"/>
            <a:ext cx="2440900" cy="1041559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Peningkatan Kualitas Sumber Daya Manusia</a:t>
            </a:r>
            <a:endParaRPr lang="en-US" sz="2187" dirty="0"/>
          </a:p>
        </p:txBody>
      </p:sp>
      <p:sp>
        <p:nvSpPr>
          <p:cNvPr id="17" name="Text 13"/>
          <p:cNvSpPr/>
          <p:nvPr/>
        </p:nvSpPr>
        <p:spPr>
          <a:xfrm>
            <a:off x="9840873" y="6543794"/>
            <a:ext cx="2440900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Upgrade keterampilan dan pengetahuan petugas pelayanan publik.</a:t>
            </a:r>
            <a:endParaRPr lang="en-US" sz="1750" dirty="0"/>
          </a:p>
        </p:txBody>
      </p:sp>
      <p:pic>
        <p:nvPicPr>
          <p:cNvPr id="18" name="Image 2" descr="preencoded.png">
            <a:hlinkClick r:id="rId4" tooltip="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sp>
        <p:nvSpPr>
          <p:cNvPr id="4" name="Text 1"/>
          <p:cNvSpPr/>
          <p:nvPr/>
        </p:nvSpPr>
        <p:spPr>
          <a:xfrm>
            <a:off x="2348389" y="1704142"/>
            <a:ext cx="9933503" cy="208311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5468"/>
              </a:lnSpc>
              <a:buNone/>
            </a:pPr>
            <a:r>
              <a:rPr lang="en-US" sz="4374" b="1" spc="-87" kern="0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Langkah-langkah dalam Melakukan Reformasi dan Revitalisasi Pelayanan Publik</a:t>
            </a:r>
            <a:endParaRPr lang="en-US" sz="4374" dirty="0"/>
          </a:p>
        </p:txBody>
      </p:sp>
      <p:sp>
        <p:nvSpPr>
          <p:cNvPr id="5" name="Text 2"/>
          <p:cNvSpPr/>
          <p:nvPr/>
        </p:nvSpPr>
        <p:spPr>
          <a:xfrm>
            <a:off x="2348389" y="4342686"/>
            <a:ext cx="2949416" cy="6943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Pengidentifikasian Masalah</a:t>
            </a:r>
            <a:endParaRPr lang="en-US" sz="2187" dirty="0"/>
          </a:p>
        </p:txBody>
      </p:sp>
      <p:sp>
        <p:nvSpPr>
          <p:cNvPr id="6" name="Text 3"/>
          <p:cNvSpPr/>
          <p:nvPr/>
        </p:nvSpPr>
        <p:spPr>
          <a:xfrm>
            <a:off x="2348389" y="5259229"/>
            <a:ext cx="2949416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Menganalisis proses pelayanan yang ada untuk mengetahui kelemahan atau hambatan.</a:t>
            </a:r>
            <a:endParaRPr lang="en-US" sz="1750" dirty="0"/>
          </a:p>
        </p:txBody>
      </p:sp>
      <p:sp>
        <p:nvSpPr>
          <p:cNvPr id="7" name="Text 4"/>
          <p:cNvSpPr/>
          <p:nvPr/>
        </p:nvSpPr>
        <p:spPr>
          <a:xfrm>
            <a:off x="5847398" y="4342686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Pengembangan Solusi</a:t>
            </a:r>
            <a:endParaRPr lang="en-US" sz="2187" dirty="0"/>
          </a:p>
        </p:txBody>
      </p:sp>
      <p:sp>
        <p:nvSpPr>
          <p:cNvPr id="8" name="Text 5"/>
          <p:cNvSpPr/>
          <p:nvPr/>
        </p:nvSpPr>
        <p:spPr>
          <a:xfrm>
            <a:off x="5847398" y="4912043"/>
            <a:ext cx="2949416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Melakukan brainstorming dan penelitian untuk menemukan solusi yang sesuai.</a:t>
            </a:r>
            <a:endParaRPr lang="en-US" sz="1750" dirty="0"/>
          </a:p>
        </p:txBody>
      </p:sp>
      <p:sp>
        <p:nvSpPr>
          <p:cNvPr id="9" name="Text 6"/>
          <p:cNvSpPr/>
          <p:nvPr/>
        </p:nvSpPr>
        <p:spPr>
          <a:xfrm>
            <a:off x="9346406" y="4342686"/>
            <a:ext cx="2949416" cy="6943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Implementasi dan Monitoring</a:t>
            </a:r>
            <a:endParaRPr lang="en-US" sz="2187" dirty="0"/>
          </a:p>
        </p:txBody>
      </p:sp>
      <p:sp>
        <p:nvSpPr>
          <p:cNvPr id="10" name="Text 7"/>
          <p:cNvSpPr/>
          <p:nvPr/>
        </p:nvSpPr>
        <p:spPr>
          <a:xfrm>
            <a:off x="9346406" y="5259229"/>
            <a:ext cx="2949416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Menjalankan dan memantau hasil dari solusi yang telah diimplementasikan.</a:t>
            </a:r>
            <a:endParaRPr lang="en-US" sz="1750" dirty="0"/>
          </a:p>
        </p:txBody>
      </p:sp>
      <p:pic>
        <p:nvPicPr>
          <p:cNvPr id="11" name="Image 1" descr="preencoded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sp>
        <p:nvSpPr>
          <p:cNvPr id="4" name="Text 1"/>
          <p:cNvSpPr/>
          <p:nvPr/>
        </p:nvSpPr>
        <p:spPr>
          <a:xfrm>
            <a:off x="2348389" y="2091690"/>
            <a:ext cx="9933503" cy="138874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5468"/>
              </a:lnSpc>
              <a:buNone/>
            </a:pPr>
            <a:r>
              <a:rPr lang="en-US" sz="4374" b="1" spc="-87" kern="0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Manfaat dari Reformasi dan Revitalisasi Pelayanan Publik</a:t>
            </a:r>
            <a:endParaRPr lang="en-US" sz="4374" dirty="0"/>
          </a:p>
        </p:txBody>
      </p:sp>
      <p:pic>
        <p:nvPicPr>
          <p:cNvPr id="5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8389" y="3924776"/>
            <a:ext cx="444341" cy="444341"/>
          </a:xfrm>
          <a:prstGeom prst="rect">
            <a:avLst/>
          </a:prstGeom>
        </p:spPr>
      </p:pic>
      <p:sp>
        <p:nvSpPr>
          <p:cNvPr id="6" name="Text 2"/>
          <p:cNvSpPr/>
          <p:nvPr/>
        </p:nvSpPr>
        <p:spPr>
          <a:xfrm>
            <a:off x="2348389" y="4591288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Kepuasan Masyarakat</a:t>
            </a:r>
            <a:endParaRPr lang="en-US" sz="2187" dirty="0"/>
          </a:p>
        </p:txBody>
      </p:sp>
      <p:sp>
        <p:nvSpPr>
          <p:cNvPr id="7" name="Text 3"/>
          <p:cNvSpPr/>
          <p:nvPr/>
        </p:nvSpPr>
        <p:spPr>
          <a:xfrm>
            <a:off x="2348389" y="5071705"/>
            <a:ext cx="3088958" cy="71080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Peningkatan kepuasan masyarakat terhadap layanan publik.</a:t>
            </a:r>
            <a:endParaRPr lang="en-US" sz="1750" dirty="0"/>
          </a:p>
        </p:txBody>
      </p:sp>
      <p:pic>
        <p:nvPicPr>
          <p:cNvPr id="8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0602" y="3924776"/>
            <a:ext cx="444341" cy="444341"/>
          </a:xfrm>
          <a:prstGeom prst="rect">
            <a:avLst/>
          </a:prstGeom>
        </p:spPr>
      </p:pic>
      <p:sp>
        <p:nvSpPr>
          <p:cNvPr id="9" name="Text 4"/>
          <p:cNvSpPr/>
          <p:nvPr/>
        </p:nvSpPr>
        <p:spPr>
          <a:xfrm>
            <a:off x="5770602" y="4591288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Effisiensi Biaya</a:t>
            </a:r>
            <a:endParaRPr lang="en-US" sz="2187" dirty="0"/>
          </a:p>
        </p:txBody>
      </p:sp>
      <p:sp>
        <p:nvSpPr>
          <p:cNvPr id="10" name="Text 5"/>
          <p:cNvSpPr/>
          <p:nvPr/>
        </p:nvSpPr>
        <p:spPr>
          <a:xfrm>
            <a:off x="5770602" y="5071705"/>
            <a:ext cx="3088958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Penghematan biaya dengan meninjau kembali proses pelayanan.</a:t>
            </a:r>
            <a:endParaRPr lang="en-US" sz="1750" dirty="0"/>
          </a:p>
        </p:txBody>
      </p:sp>
      <p:pic>
        <p:nvPicPr>
          <p:cNvPr id="11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2816" y="3924776"/>
            <a:ext cx="444341" cy="444341"/>
          </a:xfrm>
          <a:prstGeom prst="rect">
            <a:avLst/>
          </a:prstGeom>
        </p:spPr>
      </p:pic>
      <p:sp>
        <p:nvSpPr>
          <p:cNvPr id="12" name="Text 6"/>
          <p:cNvSpPr/>
          <p:nvPr/>
        </p:nvSpPr>
        <p:spPr>
          <a:xfrm>
            <a:off x="9192816" y="4591288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Transparansi</a:t>
            </a:r>
            <a:endParaRPr lang="en-US" sz="2187" dirty="0"/>
          </a:p>
        </p:txBody>
      </p:sp>
      <p:sp>
        <p:nvSpPr>
          <p:cNvPr id="13" name="Text 7"/>
          <p:cNvSpPr/>
          <p:nvPr/>
        </p:nvSpPr>
        <p:spPr>
          <a:xfrm>
            <a:off x="9192816" y="5071705"/>
            <a:ext cx="3089077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Peningkatan transparansi yang membangun kepercayaan masyarakat.</a:t>
            </a:r>
            <a:endParaRPr lang="en-US" sz="1750" dirty="0"/>
          </a:p>
        </p:txBody>
      </p:sp>
      <p:pic>
        <p:nvPicPr>
          <p:cNvPr id="14" name="Image 4" descr="preencoded.png">
            <a:hlinkClick r:id="rId6" tooltip="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30791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657600" cy="8230791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4486156" y="607576"/>
            <a:ext cx="9315688" cy="138112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5437"/>
              </a:lnSpc>
              <a:buNone/>
            </a:pPr>
            <a:r>
              <a:rPr lang="en-US" sz="4350" b="1" spc="-87" kern="0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Contoh Kasus Sukses dalam Reformasi dan Revitalisasi Pelayanan Publik</a:t>
            </a:r>
            <a:endParaRPr lang="en-US" sz="4350" dirty="0"/>
          </a:p>
        </p:txBody>
      </p:sp>
      <p:pic>
        <p:nvPicPr>
          <p:cNvPr id="6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6156" y="2320052"/>
            <a:ext cx="1104781" cy="1767721"/>
          </a:xfrm>
          <a:prstGeom prst="rect">
            <a:avLst/>
          </a:prstGeom>
        </p:spPr>
      </p:pic>
      <p:sp>
        <p:nvSpPr>
          <p:cNvPr id="7" name="Text 2"/>
          <p:cNvSpPr/>
          <p:nvPr/>
        </p:nvSpPr>
        <p:spPr>
          <a:xfrm>
            <a:off x="5922288" y="2540913"/>
            <a:ext cx="2762131" cy="3452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19"/>
              </a:lnSpc>
              <a:buNone/>
            </a:pPr>
            <a:r>
              <a:rPr lang="en-US" sz="2175" b="1" spc="-43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Malaysia</a:t>
            </a:r>
            <a:endParaRPr lang="en-US" sz="2175" dirty="0"/>
          </a:p>
        </p:txBody>
      </p:sp>
      <p:sp>
        <p:nvSpPr>
          <p:cNvPr id="8" name="Text 3"/>
          <p:cNvSpPr/>
          <p:nvPr/>
        </p:nvSpPr>
        <p:spPr>
          <a:xfrm>
            <a:off x="5922288" y="3018711"/>
            <a:ext cx="7879556" cy="35349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84"/>
              </a:lnSpc>
              <a:buNone/>
            </a:pPr>
            <a:r>
              <a:rPr lang="en-US" sz="174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Memperkenalkan MyProcurement system untuk transparansi dan efisiensi.</a:t>
            </a:r>
            <a:endParaRPr lang="en-US" sz="1740" dirty="0"/>
          </a:p>
        </p:txBody>
      </p:sp>
      <p:pic>
        <p:nvPicPr>
          <p:cNvPr id="9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6156" y="4087773"/>
            <a:ext cx="1104781" cy="1767721"/>
          </a:xfrm>
          <a:prstGeom prst="rect">
            <a:avLst/>
          </a:prstGeom>
        </p:spPr>
      </p:pic>
      <p:sp>
        <p:nvSpPr>
          <p:cNvPr id="10" name="Text 4"/>
          <p:cNvSpPr/>
          <p:nvPr/>
        </p:nvSpPr>
        <p:spPr>
          <a:xfrm>
            <a:off x="5922288" y="4308634"/>
            <a:ext cx="2762131" cy="3452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19"/>
              </a:lnSpc>
              <a:buNone/>
            </a:pPr>
            <a:r>
              <a:rPr lang="en-US" sz="2175" b="1" spc="-43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Estonia</a:t>
            </a:r>
            <a:endParaRPr lang="en-US" sz="2175" dirty="0"/>
          </a:p>
        </p:txBody>
      </p:sp>
      <p:sp>
        <p:nvSpPr>
          <p:cNvPr id="11" name="Text 5"/>
          <p:cNvSpPr/>
          <p:nvPr/>
        </p:nvSpPr>
        <p:spPr>
          <a:xfrm>
            <a:off x="5922288" y="4786432"/>
            <a:ext cx="7879556" cy="35349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84"/>
              </a:lnSpc>
              <a:buNone/>
            </a:pPr>
            <a:r>
              <a:rPr lang="en-US" sz="174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Memanfaatkan digitalisasi layanan publik untuk akselerasi pelayanan.</a:t>
            </a:r>
            <a:endParaRPr lang="en-US" sz="1740" dirty="0"/>
          </a:p>
        </p:txBody>
      </p:sp>
      <p:pic>
        <p:nvPicPr>
          <p:cNvPr id="12" name="Image 4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6156" y="5855494"/>
            <a:ext cx="1104781" cy="1767721"/>
          </a:xfrm>
          <a:prstGeom prst="rect">
            <a:avLst/>
          </a:prstGeom>
        </p:spPr>
      </p:pic>
      <p:sp>
        <p:nvSpPr>
          <p:cNvPr id="13" name="Text 6"/>
          <p:cNvSpPr/>
          <p:nvPr/>
        </p:nvSpPr>
        <p:spPr>
          <a:xfrm>
            <a:off x="5922288" y="6076355"/>
            <a:ext cx="2762131" cy="345281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19"/>
              </a:lnSpc>
              <a:buNone/>
            </a:pPr>
            <a:r>
              <a:rPr lang="en-US" sz="2175" b="1" spc="-43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Indonesia</a:t>
            </a:r>
            <a:endParaRPr lang="en-US" sz="2175" dirty="0"/>
          </a:p>
        </p:txBody>
      </p:sp>
      <p:sp>
        <p:nvSpPr>
          <p:cNvPr id="14" name="Text 7"/>
          <p:cNvSpPr/>
          <p:nvPr/>
        </p:nvSpPr>
        <p:spPr>
          <a:xfrm>
            <a:off x="5922288" y="6554153"/>
            <a:ext cx="7879556" cy="353497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l" indent="0" marL="0">
              <a:lnSpc>
                <a:spcPts val="2784"/>
              </a:lnSpc>
              <a:buNone/>
            </a:pPr>
            <a:r>
              <a:rPr lang="en-US" sz="174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Implementasi e-Budgeting untuk meningkatkan akuntabilitas dan monitoring.</a:t>
            </a:r>
            <a:endParaRPr lang="en-US" sz="1740" dirty="0"/>
          </a:p>
        </p:txBody>
      </p:sp>
      <p:pic>
        <p:nvPicPr>
          <p:cNvPr id="15" name="Image 5" descr="preencoded.png">
            <a:hlinkClick r:id="rId7" tooltip="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0"/>
            <a:ext cx="3657600" cy="8229600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833199" y="1144667"/>
            <a:ext cx="9306401" cy="2083118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5468"/>
              </a:lnSpc>
              <a:buNone/>
            </a:pPr>
            <a:r>
              <a:rPr lang="en-US" sz="4374" b="1" spc="-87" kern="0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Evaluasi dan Monitoring dalam Reformasi dan Revitalisasi Pelayanan Publik</a:t>
            </a:r>
            <a:endParaRPr lang="en-US" sz="4374" dirty="0"/>
          </a:p>
        </p:txBody>
      </p:sp>
      <p:sp>
        <p:nvSpPr>
          <p:cNvPr id="6" name="Shape 2"/>
          <p:cNvSpPr/>
          <p:nvPr/>
        </p:nvSpPr>
        <p:spPr>
          <a:xfrm>
            <a:off x="833199" y="3561040"/>
            <a:ext cx="4542115" cy="2006203"/>
          </a:xfrm>
          <a:prstGeom prst="roundRect">
            <a:avLst>
              <a:gd name="adj" fmla="val 4984"/>
            </a:avLst>
          </a:prstGeom>
          <a:solidFill>
            <a:srgbClr val="F0D4F7"/>
          </a:solidFill>
          <a:ln w="7620">
            <a:solidFill>
              <a:srgbClr val="D6BADD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1062990" y="3790831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Indikator Kinerja</a:t>
            </a:r>
            <a:endParaRPr lang="en-US" sz="2187" dirty="0"/>
          </a:p>
        </p:txBody>
      </p:sp>
      <p:sp>
        <p:nvSpPr>
          <p:cNvPr id="8" name="Text 4"/>
          <p:cNvSpPr/>
          <p:nvPr/>
        </p:nvSpPr>
        <p:spPr>
          <a:xfrm>
            <a:off x="1062990" y="4271248"/>
            <a:ext cx="4082534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Menentukan parameter evaluasi pelayanan, mencakup waktu layanan, responsivitas, dan kepuasan.</a:t>
            </a:r>
            <a:endParaRPr lang="en-US" sz="1750" dirty="0"/>
          </a:p>
        </p:txBody>
      </p:sp>
      <p:sp>
        <p:nvSpPr>
          <p:cNvPr id="9" name="Shape 5"/>
          <p:cNvSpPr/>
          <p:nvPr/>
        </p:nvSpPr>
        <p:spPr>
          <a:xfrm>
            <a:off x="5597485" y="3561040"/>
            <a:ext cx="4542115" cy="2006203"/>
          </a:xfrm>
          <a:prstGeom prst="roundRect">
            <a:avLst>
              <a:gd name="adj" fmla="val 4984"/>
            </a:avLst>
          </a:prstGeom>
          <a:solidFill>
            <a:srgbClr val="F0D4F7"/>
          </a:solidFill>
          <a:ln w="7620">
            <a:solidFill>
              <a:srgbClr val="D6BADD"/>
            </a:solidFill>
            <a:prstDash val="solid"/>
          </a:ln>
        </p:spPr>
      </p:sp>
      <p:sp>
        <p:nvSpPr>
          <p:cNvPr id="10" name="Text 6"/>
          <p:cNvSpPr/>
          <p:nvPr/>
        </p:nvSpPr>
        <p:spPr>
          <a:xfrm>
            <a:off x="5827276" y="3790831"/>
            <a:ext cx="309753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Pemantauan Berkelanjutan</a:t>
            </a:r>
            <a:endParaRPr lang="en-US" sz="2187" dirty="0"/>
          </a:p>
        </p:txBody>
      </p:sp>
      <p:sp>
        <p:nvSpPr>
          <p:cNvPr id="11" name="Text 7"/>
          <p:cNvSpPr/>
          <p:nvPr/>
        </p:nvSpPr>
        <p:spPr>
          <a:xfrm>
            <a:off x="5827276" y="4271248"/>
            <a:ext cx="4082534" cy="71080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Memastikan sistem dan proses baru terus dioptimalkan sesuai kebutuhan.</a:t>
            </a:r>
            <a:endParaRPr lang="en-US" sz="1750" dirty="0"/>
          </a:p>
        </p:txBody>
      </p:sp>
      <p:sp>
        <p:nvSpPr>
          <p:cNvPr id="12" name="Shape 8"/>
          <p:cNvSpPr/>
          <p:nvPr/>
        </p:nvSpPr>
        <p:spPr>
          <a:xfrm>
            <a:off x="833199" y="5789414"/>
            <a:ext cx="9306401" cy="1295400"/>
          </a:xfrm>
          <a:prstGeom prst="roundRect">
            <a:avLst>
              <a:gd name="adj" fmla="val 7719"/>
            </a:avLst>
          </a:prstGeom>
          <a:solidFill>
            <a:srgbClr val="F0D4F7"/>
          </a:solidFill>
          <a:ln w="7620">
            <a:solidFill>
              <a:srgbClr val="D6BADD"/>
            </a:solidFill>
            <a:prstDash val="solid"/>
          </a:ln>
        </p:spPr>
      </p:sp>
      <p:sp>
        <p:nvSpPr>
          <p:cNvPr id="13" name="Text 9"/>
          <p:cNvSpPr/>
          <p:nvPr/>
        </p:nvSpPr>
        <p:spPr>
          <a:xfrm>
            <a:off x="1062990" y="6019205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Partisipasi Masyarakat</a:t>
            </a:r>
            <a:endParaRPr lang="en-US" sz="2187" dirty="0"/>
          </a:p>
        </p:txBody>
      </p:sp>
      <p:sp>
        <p:nvSpPr>
          <p:cNvPr id="14" name="Text 10"/>
          <p:cNvSpPr/>
          <p:nvPr/>
        </p:nvSpPr>
        <p:spPr>
          <a:xfrm>
            <a:off x="1062990" y="6499622"/>
            <a:ext cx="8846820" cy="35540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Melibatkan masyarakat dalam proses evaluasi dan perbaikan layanan publik.</a:t>
            </a:r>
            <a:endParaRPr lang="en-US" sz="1750" dirty="0"/>
          </a:p>
        </p:txBody>
      </p:sp>
      <p:pic>
        <p:nvPicPr>
          <p:cNvPr id="15" name="Image 2" descr="preencoded.png">
            <a:hlinkClick r:id="rId4" tooltip="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75000"/>
            </a:srgbClr>
          </a:solidFill>
          <a:ln/>
        </p:spPr>
      </p:sp>
      <p:sp>
        <p:nvSpPr>
          <p:cNvPr id="4" name="Text 1"/>
          <p:cNvSpPr/>
          <p:nvPr/>
        </p:nvSpPr>
        <p:spPr>
          <a:xfrm>
            <a:off x="2348389" y="2070854"/>
            <a:ext cx="6858953" cy="694373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indent="0" marL="0">
              <a:lnSpc>
                <a:spcPts val="5468"/>
              </a:lnSpc>
              <a:buNone/>
            </a:pPr>
            <a:r>
              <a:rPr lang="en-US" sz="4374" b="1" spc="-87" kern="0" dirty="0">
                <a:solidFill>
                  <a:srgbClr val="000000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Kesimpulan dan Rekomendasi</a:t>
            </a:r>
            <a:endParaRPr lang="en-US" sz="4374" dirty="0"/>
          </a:p>
        </p:txBody>
      </p:sp>
      <p:sp>
        <p:nvSpPr>
          <p:cNvPr id="5" name="Text 2"/>
          <p:cNvSpPr/>
          <p:nvPr/>
        </p:nvSpPr>
        <p:spPr>
          <a:xfrm>
            <a:off x="2348389" y="3320653"/>
            <a:ext cx="3088958" cy="66651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6561"/>
              </a:lnSpc>
              <a:buNone/>
            </a:pPr>
            <a:r>
              <a:rPr lang="en-US" sz="5249" b="1" spc="-105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37%</a:t>
            </a:r>
            <a:endParaRPr lang="en-US" sz="5249" dirty="0"/>
          </a:p>
        </p:txBody>
      </p:sp>
      <p:sp>
        <p:nvSpPr>
          <p:cNvPr id="6" name="Text 3"/>
          <p:cNvSpPr/>
          <p:nvPr/>
        </p:nvSpPr>
        <p:spPr>
          <a:xfrm>
            <a:off x="2348389" y="4264819"/>
            <a:ext cx="3088958" cy="6943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Penurunan Keluhan Masyarakat</a:t>
            </a:r>
            <a:endParaRPr lang="en-US" sz="2187" dirty="0"/>
          </a:p>
        </p:txBody>
      </p:sp>
      <p:sp>
        <p:nvSpPr>
          <p:cNvPr id="7" name="Text 4"/>
          <p:cNvSpPr/>
          <p:nvPr/>
        </p:nvSpPr>
        <p:spPr>
          <a:xfrm>
            <a:off x="2348389" y="5092422"/>
            <a:ext cx="3088958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Tingkat keluhan terhadap layanan publik menurun setelah reformasi dan revitalisasi dilakukan.</a:t>
            </a:r>
            <a:endParaRPr lang="en-US" sz="1750" dirty="0"/>
          </a:p>
        </p:txBody>
      </p:sp>
      <p:sp>
        <p:nvSpPr>
          <p:cNvPr id="8" name="Text 5"/>
          <p:cNvSpPr/>
          <p:nvPr/>
        </p:nvSpPr>
        <p:spPr>
          <a:xfrm>
            <a:off x="5770602" y="3320653"/>
            <a:ext cx="3088958" cy="66651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6561"/>
              </a:lnSpc>
              <a:buNone/>
            </a:pPr>
            <a:r>
              <a:rPr lang="en-US" sz="5249" b="1" spc="-105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2x</a:t>
            </a:r>
            <a:endParaRPr lang="en-US" sz="5249" dirty="0"/>
          </a:p>
        </p:txBody>
      </p:sp>
      <p:sp>
        <p:nvSpPr>
          <p:cNvPr id="9" name="Text 6"/>
          <p:cNvSpPr/>
          <p:nvPr/>
        </p:nvSpPr>
        <p:spPr>
          <a:xfrm>
            <a:off x="5926336" y="4264819"/>
            <a:ext cx="2777490" cy="347186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Penyederhanaan Proses</a:t>
            </a:r>
            <a:endParaRPr lang="en-US" sz="2187" dirty="0"/>
          </a:p>
        </p:txBody>
      </p:sp>
      <p:sp>
        <p:nvSpPr>
          <p:cNvPr id="10" name="Text 7"/>
          <p:cNvSpPr/>
          <p:nvPr/>
        </p:nvSpPr>
        <p:spPr>
          <a:xfrm>
            <a:off x="5770602" y="4745236"/>
            <a:ext cx="3088958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Proses pelayanan publik meningkat dua kali lipat lebih cepat dari sebelumnya.</a:t>
            </a:r>
            <a:endParaRPr lang="en-US" sz="1750" dirty="0"/>
          </a:p>
        </p:txBody>
      </p:sp>
      <p:sp>
        <p:nvSpPr>
          <p:cNvPr id="11" name="Text 8"/>
          <p:cNvSpPr/>
          <p:nvPr/>
        </p:nvSpPr>
        <p:spPr>
          <a:xfrm>
            <a:off x="9192816" y="3320653"/>
            <a:ext cx="3089077" cy="666512"/>
          </a:xfrm>
          <a:prstGeom prst="rect">
            <a:avLst/>
          </a:prstGeom>
          <a:noFill/>
          <a:ln/>
        </p:spPr>
        <p:txBody>
          <a:bodyPr wrap="none" rtlCol="0" anchor="t"/>
          <a:lstStyle/>
          <a:p>
            <a:pPr algn="ctr" indent="0" marL="0">
              <a:lnSpc>
                <a:spcPts val="6561"/>
              </a:lnSpc>
              <a:buNone/>
            </a:pPr>
            <a:r>
              <a:rPr lang="en-US" sz="5249" b="1" spc="-105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90%</a:t>
            </a:r>
            <a:endParaRPr lang="en-US" sz="5249" dirty="0"/>
          </a:p>
        </p:txBody>
      </p:sp>
      <p:sp>
        <p:nvSpPr>
          <p:cNvPr id="12" name="Text 9"/>
          <p:cNvSpPr/>
          <p:nvPr/>
        </p:nvSpPr>
        <p:spPr>
          <a:xfrm>
            <a:off x="9192816" y="4264819"/>
            <a:ext cx="3089077" cy="694373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2734"/>
              </a:lnSpc>
              <a:buNone/>
            </a:pPr>
            <a:r>
              <a:rPr lang="en-US" sz="2187" b="1" spc="-44" kern="0" dirty="0">
                <a:solidFill>
                  <a:srgbClr val="272525"/>
                </a:solidFill>
                <a:latin typeface="adonis-web" pitchFamily="34" charset="0"/>
                <a:ea typeface="adonis-web" pitchFamily="34" charset="-122"/>
                <a:cs typeface="adonis-web" pitchFamily="34" charset="-120"/>
              </a:rPr>
              <a:t>Penyempurnaan Transparansi</a:t>
            </a:r>
            <a:endParaRPr lang="en-US" sz="2187" dirty="0"/>
          </a:p>
        </p:txBody>
      </p:sp>
      <p:sp>
        <p:nvSpPr>
          <p:cNvPr id="13" name="Text 10"/>
          <p:cNvSpPr/>
          <p:nvPr/>
        </p:nvSpPr>
        <p:spPr>
          <a:xfrm>
            <a:off x="9192816" y="5092422"/>
            <a:ext cx="3089077" cy="106620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2799"/>
              </a:lnSpc>
              <a:buNone/>
            </a:pPr>
            <a:r>
              <a:rPr lang="en-US" sz="1750" spc="-35" kern="0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Transparansi dan akuntabilitas layanan publik meningkat hingga 90%.</a:t>
            </a:r>
            <a:endParaRPr lang="en-US" sz="1750" dirty="0"/>
          </a:p>
        </p:txBody>
      </p:sp>
      <p:pic>
        <p:nvPicPr>
          <p:cNvPr id="14" name="Image 1" descr="preencoded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2153" y="7589520"/>
            <a:ext cx="2296807" cy="5486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2024-03-20T03:44:19Z</dcterms:created>
  <dcterms:modified xsi:type="dcterms:W3CDTF">2024-03-20T03:44:19Z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1008457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