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Lst>
  <p:sldSz cx="18288000" cy="10287000"/>
  <p:notesSz cx="6858000" cy="9144000"/>
  <p:embeddedFontLst>
    <p:embeddedFont>
      <p:font typeface="Lora" charset="1" panose="00000500000000000000"/>
      <p:regular r:id="rId6"/>
    </p:embeddedFont>
    <p:embeddedFont>
      <p:font typeface="Lora Bold" charset="1" panose="00000800000000000000"/>
      <p:regular r:id="rId7"/>
    </p:embeddedFont>
    <p:embeddedFont>
      <p:font typeface="Lora Italics" charset="1" panose="00000500000000000000"/>
      <p:regular r:id="rId8"/>
    </p:embeddedFont>
    <p:embeddedFont>
      <p:font typeface="Lora Bold Italics" charset="1" panose="00000800000000000000"/>
      <p:regular r:id="rId9"/>
    </p:embeddedFont>
    <p:embeddedFont>
      <p:font typeface="League Gothic" charset="1" panose="00000500000000000000"/>
      <p:regular r:id="rId10"/>
    </p:embeddedFont>
    <p:embeddedFont>
      <p:font typeface="League Gothic Italics" charset="1" panose="00000500000000000000"/>
      <p:regular r:id="rId11"/>
    </p:embeddedFont>
    <p:embeddedFont>
      <p:font typeface="Arimo" charset="1" panose="020B0604020202020204"/>
      <p:regular r:id="rId12"/>
    </p:embeddedFont>
    <p:embeddedFont>
      <p:font typeface="Arimo Bold" charset="1" panose="020B0704020202020204"/>
      <p:regular r:id="rId13"/>
    </p:embeddedFont>
    <p:embeddedFont>
      <p:font typeface="Arimo Italics" charset="1" panose="020B0604020202090204"/>
      <p:regular r:id="rId14"/>
    </p:embeddedFont>
    <p:embeddedFont>
      <p:font typeface="Arimo Bold Italics" charset="1" panose="020B0704020202090204"/>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5.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png" Type="http://schemas.openxmlformats.org/officeDocument/2006/relationships/image"/><Relationship Id="rId11" Target="../media/image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2756500" y="9023475"/>
            <a:ext cx="11219657" cy="1798387"/>
            <a:chOff x="0" y="0"/>
            <a:chExt cx="14959543" cy="2397850"/>
          </a:xfrm>
        </p:grpSpPr>
        <p:sp>
          <p:nvSpPr>
            <p:cNvPr name="Freeform 3" id="3"/>
            <p:cNvSpPr/>
            <p:nvPr/>
          </p:nvSpPr>
          <p:spPr>
            <a:xfrm flipH="true" flipV="true" rot="0">
              <a:off x="2278606"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true" flipV="true" rot="0">
              <a:off x="1084844"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true" flipV="true" rot="0">
              <a:off x="0"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6" id="6"/>
          <p:cNvSpPr/>
          <p:nvPr/>
        </p:nvSpPr>
        <p:spPr>
          <a:xfrm flipH="false" flipV="false" rot="0">
            <a:off x="14280264" y="6573712"/>
            <a:ext cx="4695311" cy="4114800"/>
          </a:xfrm>
          <a:custGeom>
            <a:avLst/>
            <a:gdLst/>
            <a:ahLst/>
            <a:cxnLst/>
            <a:rect r="r" b="b" t="t" l="l"/>
            <a:pathLst>
              <a:path h="4114800" w="4695311">
                <a:moveTo>
                  <a:pt x="0" y="0"/>
                </a:moveTo>
                <a:lnTo>
                  <a:pt x="4695311" y="0"/>
                </a:lnTo>
                <a:lnTo>
                  <a:pt x="469531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587325" y="1566839"/>
            <a:ext cx="3939304" cy="3576661"/>
          </a:xfrm>
          <a:custGeom>
            <a:avLst/>
            <a:gdLst/>
            <a:ahLst/>
            <a:cxnLst/>
            <a:rect r="r" b="b" t="t" l="l"/>
            <a:pathLst>
              <a:path h="3576661" w="3939304">
                <a:moveTo>
                  <a:pt x="0" y="0"/>
                </a:moveTo>
                <a:lnTo>
                  <a:pt x="3939305" y="0"/>
                </a:lnTo>
                <a:lnTo>
                  <a:pt x="3939305" y="3576661"/>
                </a:lnTo>
                <a:lnTo>
                  <a:pt x="0" y="357666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2853329" y="2845127"/>
            <a:ext cx="12581343" cy="4128636"/>
          </a:xfrm>
          <a:prstGeom prst="rect">
            <a:avLst/>
          </a:prstGeom>
        </p:spPr>
        <p:txBody>
          <a:bodyPr anchor="t" rtlCol="false" tIns="0" lIns="0" bIns="0" rIns="0">
            <a:spAutoFit/>
          </a:bodyPr>
          <a:lstStyle/>
          <a:p>
            <a:pPr algn="ctr">
              <a:lnSpc>
                <a:spcPts val="15987"/>
              </a:lnSpc>
            </a:pPr>
            <a:r>
              <a:rPr lang="en-US" sz="15226">
                <a:solidFill>
                  <a:srgbClr val="0D4F4E"/>
                </a:solidFill>
                <a:latin typeface="League Gothic"/>
              </a:rPr>
              <a:t>HEWAN DAN LINGKUNGANNYA</a:t>
            </a:r>
          </a:p>
        </p:txBody>
      </p:sp>
      <p:sp>
        <p:nvSpPr>
          <p:cNvPr name="TextBox 9" id="9"/>
          <p:cNvSpPr txBox="true"/>
          <p:nvPr/>
        </p:nvSpPr>
        <p:spPr>
          <a:xfrm rot="0">
            <a:off x="4751945" y="6745162"/>
            <a:ext cx="9328293" cy="1076325"/>
          </a:xfrm>
          <a:prstGeom prst="rect">
            <a:avLst/>
          </a:prstGeom>
        </p:spPr>
        <p:txBody>
          <a:bodyPr anchor="t" rtlCol="false" tIns="0" lIns="0" bIns="0" rIns="0">
            <a:spAutoFit/>
          </a:bodyPr>
          <a:lstStyle/>
          <a:p>
            <a:pPr>
              <a:lnSpc>
                <a:spcPts val="4200"/>
              </a:lnSpc>
            </a:pPr>
            <a:r>
              <a:rPr lang="en-US" sz="3000" spc="225">
                <a:solidFill>
                  <a:srgbClr val="0D4F4E"/>
                </a:solidFill>
                <a:latin typeface="Lora Italics"/>
              </a:rPr>
              <a:t>Dosen Pengampu: Dr. I Wayan Distrik, M.Si.</a:t>
            </a:r>
          </a:p>
          <a:p>
            <a:pPr algn="l">
              <a:lnSpc>
                <a:spcPts val="4200"/>
              </a:lnSpc>
            </a:pPr>
            <a:r>
              <a:rPr lang="en-US" sz="3000" spc="225">
                <a:solidFill>
                  <a:srgbClr val="0D4F4E"/>
                </a:solidFill>
                <a:latin typeface="Lora Italics"/>
              </a:rPr>
              <a:t>                            Dr. Fatkhur Rohman, M.Pd.</a:t>
            </a:r>
          </a:p>
        </p:txBody>
      </p:sp>
      <p:sp>
        <p:nvSpPr>
          <p:cNvPr name="TextBox 10" id="10"/>
          <p:cNvSpPr txBox="true"/>
          <p:nvPr/>
        </p:nvSpPr>
        <p:spPr>
          <a:xfrm rot="0">
            <a:off x="1167371" y="8416800"/>
            <a:ext cx="2779212" cy="533400"/>
          </a:xfrm>
          <a:prstGeom prst="rect">
            <a:avLst/>
          </a:prstGeom>
        </p:spPr>
        <p:txBody>
          <a:bodyPr anchor="t" rtlCol="false" tIns="0" lIns="0" bIns="0" rIns="0">
            <a:spAutoFit/>
          </a:bodyPr>
          <a:lstStyle/>
          <a:p>
            <a:pPr algn="l">
              <a:lnSpc>
                <a:spcPts val="4200"/>
              </a:lnSpc>
            </a:pPr>
            <a:r>
              <a:rPr lang="en-US" sz="3000" spc="225">
                <a:solidFill>
                  <a:srgbClr val="0D4F4E"/>
                </a:solidFill>
                <a:latin typeface="Lora Italics"/>
              </a:rPr>
              <a:t>Disusun Oleh</a:t>
            </a:r>
          </a:p>
        </p:txBody>
      </p:sp>
      <p:sp>
        <p:nvSpPr>
          <p:cNvPr name="TextBox 11" id="11"/>
          <p:cNvSpPr txBox="true"/>
          <p:nvPr/>
        </p:nvSpPr>
        <p:spPr>
          <a:xfrm rot="0">
            <a:off x="1028700" y="9242550"/>
            <a:ext cx="3313775" cy="916843"/>
          </a:xfrm>
          <a:prstGeom prst="rect">
            <a:avLst/>
          </a:prstGeom>
        </p:spPr>
        <p:txBody>
          <a:bodyPr anchor="t" rtlCol="false" tIns="0" lIns="0" bIns="0" rIns="0">
            <a:spAutoFit/>
          </a:bodyPr>
          <a:lstStyle/>
          <a:p>
            <a:pPr algn="ctr">
              <a:lnSpc>
                <a:spcPts val="6959"/>
              </a:lnSpc>
            </a:pPr>
            <a:r>
              <a:rPr lang="en-US" sz="6628">
                <a:solidFill>
                  <a:srgbClr val="FEF6EB"/>
                </a:solidFill>
                <a:latin typeface="League Gothic"/>
              </a:rPr>
              <a:t>KELOMPOK 2</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4909204" y="1171575"/>
            <a:ext cx="10845402" cy="1371600"/>
          </a:xfrm>
          <a:prstGeom prst="rect">
            <a:avLst/>
          </a:prstGeom>
        </p:spPr>
        <p:txBody>
          <a:bodyPr anchor="t" rtlCol="false" tIns="0" lIns="0" bIns="0" rIns="0">
            <a:spAutoFit/>
          </a:bodyPr>
          <a:lstStyle/>
          <a:p>
            <a:pPr algn="ctr">
              <a:lnSpc>
                <a:spcPts val="10499"/>
              </a:lnSpc>
            </a:pPr>
            <a:r>
              <a:rPr lang="en-US" sz="9999">
                <a:solidFill>
                  <a:srgbClr val="0D4F4E"/>
                </a:solidFill>
                <a:latin typeface="League Gothic"/>
              </a:rPr>
              <a:t>KONSEP KETERSEDIAAN ENERGI</a:t>
            </a:r>
          </a:p>
        </p:txBody>
      </p:sp>
      <p:sp>
        <p:nvSpPr>
          <p:cNvPr name="Freeform 7" id="7"/>
          <p:cNvSpPr/>
          <p:nvPr/>
        </p:nvSpPr>
        <p:spPr>
          <a:xfrm flipH="false" flipV="false" rot="0">
            <a:off x="214526" y="1338239"/>
            <a:ext cx="3939304" cy="3576661"/>
          </a:xfrm>
          <a:custGeom>
            <a:avLst/>
            <a:gdLst/>
            <a:ahLst/>
            <a:cxnLst/>
            <a:rect r="r" b="b" t="t" l="l"/>
            <a:pathLst>
              <a:path h="3576661" w="3939304">
                <a:moveTo>
                  <a:pt x="0" y="0"/>
                </a:moveTo>
                <a:lnTo>
                  <a:pt x="3939304" y="0"/>
                </a:lnTo>
                <a:lnTo>
                  <a:pt x="3939304" y="3576661"/>
                </a:lnTo>
                <a:lnTo>
                  <a:pt x="0" y="35766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3932168" y="3059895"/>
            <a:ext cx="12285817" cy="5588001"/>
          </a:xfrm>
          <a:prstGeom prst="rect">
            <a:avLst/>
          </a:prstGeom>
        </p:spPr>
        <p:txBody>
          <a:bodyPr anchor="t" rtlCol="false" tIns="0" lIns="0" bIns="0" rIns="0">
            <a:spAutoFit/>
          </a:bodyPr>
          <a:lstStyle/>
          <a:p>
            <a:pPr>
              <a:lnSpc>
                <a:spcPts val="4494"/>
              </a:lnSpc>
            </a:pPr>
            <a:r>
              <a:rPr lang="en-US" sz="3099">
                <a:solidFill>
                  <a:srgbClr val="0D4F4E"/>
                </a:solidFill>
                <a:latin typeface="Lora Italics"/>
              </a:rPr>
              <a:t>Berikut persamaan ketersediaan energi hewan;</a:t>
            </a:r>
          </a:p>
          <a:p>
            <a:pPr>
              <a:lnSpc>
                <a:spcPts val="4494"/>
              </a:lnSpc>
            </a:pPr>
          </a:p>
          <a:p>
            <a:pPr>
              <a:lnSpc>
                <a:spcPts val="4494"/>
              </a:lnSpc>
            </a:pPr>
          </a:p>
          <a:p>
            <a:pPr>
              <a:lnSpc>
                <a:spcPts val="4494"/>
              </a:lnSpc>
            </a:pPr>
            <a:r>
              <a:rPr lang="en-US" sz="3099">
                <a:solidFill>
                  <a:srgbClr val="0D4F4E"/>
                </a:solidFill>
                <a:latin typeface="Lora Italics"/>
              </a:rPr>
              <a:t>Dimana,  adalah kerapatan fluks radiasi yang diserap,  adalah kerapatan fluks radiasi yang keluar dan dipancarkan dari permukaan,  adalah laju produksi panas metabolik per satuan luas permukaan,  adalah keluarnya panas laten dari penguapan air,  adalah laju kehilangan panas sensibel,  adalah laju kehilangan panas ke substrat secara konduksi, dan  adalah laju penyimpangan panas pada hewan per satuan luas permukaan</a:t>
            </a:r>
            <a:r>
              <a:rPr lang="en-US" sz="3099">
                <a:solidFill>
                  <a:srgbClr val="0D4F4E"/>
                </a:solidFill>
                <a:latin typeface="Lora"/>
              </a:rPr>
              <a:t>.</a:t>
            </a:r>
          </a:p>
        </p:txBody>
      </p:sp>
      <p:sp>
        <p:nvSpPr>
          <p:cNvPr name="TextBox 9" id="9"/>
          <p:cNvSpPr txBox="true"/>
          <p:nvPr/>
        </p:nvSpPr>
        <p:spPr>
          <a:xfrm rot="0">
            <a:off x="4909204" y="3837588"/>
            <a:ext cx="6393552" cy="530226"/>
          </a:xfrm>
          <a:prstGeom prst="rect">
            <a:avLst/>
          </a:prstGeom>
        </p:spPr>
        <p:txBody>
          <a:bodyPr anchor="t" rtlCol="false" tIns="0" lIns="0" bIns="0" rIns="0">
            <a:spAutoFit/>
          </a:bodyPr>
          <a:lstStyle/>
          <a:p>
            <a:pPr algn="ctr">
              <a:lnSpc>
                <a:spcPts val="4494"/>
              </a:lnSpc>
              <a:spcBef>
                <a:spcPct val="0"/>
              </a:spcBef>
            </a:pPr>
            <a:r>
              <a:rPr lang="en-US" sz="3099">
                <a:solidFill>
                  <a:srgbClr val="0D4F4E"/>
                </a:solidFill>
                <a:latin typeface="Lora Italics"/>
              </a:rPr>
              <a:t>Rabs - Loe + M - λE - H - G - q = 0</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333500" y="2693852"/>
            <a:ext cx="9487416" cy="6149976"/>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Kalor laten didefinisikan sebagai panas atau energi yang diserap atau dilepaskan selama perubahan fasa suatu zat. Bisa dari gas ke cair atau cair ke padat dan sebaliknya. Contoh Penerapan Kalor Laten adalah pada Kalorimeter. Kalorimeter dapat digunakan untuk mengukur kalor jenis suatu zat. Aplikasi kalorimeter dalam kehidupan sehari-hari adalah setrika listrik, rice cooker, microwave, pengasap ikan, pemanas air listrik dan lain-lain. Alat-alat itu mempunyai prinsip kerja yaitu energy listrik yang diubah menjadi energy kalor.</a:t>
            </a:r>
          </a:p>
        </p:txBody>
      </p:sp>
      <p:sp>
        <p:nvSpPr>
          <p:cNvPr name="Freeform 7" id="7"/>
          <p:cNvSpPr/>
          <p:nvPr/>
        </p:nvSpPr>
        <p:spPr>
          <a:xfrm flipH="false" flipV="true" rot="0">
            <a:off x="12023642" y="3040393"/>
            <a:ext cx="4291515" cy="5256867"/>
          </a:xfrm>
          <a:custGeom>
            <a:avLst/>
            <a:gdLst/>
            <a:ahLst/>
            <a:cxnLst/>
            <a:rect r="r" b="b" t="t" l="l"/>
            <a:pathLst>
              <a:path h="5256867" w="4291515">
                <a:moveTo>
                  <a:pt x="0" y="5256867"/>
                </a:moveTo>
                <a:lnTo>
                  <a:pt x="4291515" y="5256867"/>
                </a:lnTo>
                <a:lnTo>
                  <a:pt x="4291515" y="0"/>
                </a:lnTo>
                <a:lnTo>
                  <a:pt x="0" y="0"/>
                </a:lnTo>
                <a:lnTo>
                  <a:pt x="0" y="5256867"/>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2689891" y="963944"/>
            <a:ext cx="10158840" cy="1371600"/>
          </a:xfrm>
          <a:prstGeom prst="rect">
            <a:avLst/>
          </a:prstGeom>
        </p:spPr>
        <p:txBody>
          <a:bodyPr anchor="t" rtlCol="false" tIns="0" lIns="0" bIns="0" rIns="0">
            <a:spAutoFit/>
          </a:bodyPr>
          <a:lstStyle/>
          <a:p>
            <a:pPr algn="ctr">
              <a:lnSpc>
                <a:spcPts val="10499"/>
              </a:lnSpc>
            </a:pPr>
            <a:r>
              <a:rPr lang="en-US" sz="9999">
                <a:solidFill>
                  <a:srgbClr val="0D4F4E"/>
                </a:solidFill>
                <a:latin typeface="League Gothic"/>
              </a:rPr>
              <a:t>PERUBAHAN KALOR LATEN</a:t>
            </a:r>
          </a:p>
        </p:txBody>
      </p:sp>
      <p:sp>
        <p:nvSpPr>
          <p:cNvPr name="Freeform 9" id="9"/>
          <p:cNvSpPr/>
          <p:nvPr/>
        </p:nvSpPr>
        <p:spPr>
          <a:xfrm flipH="false" flipV="true" rot="0">
            <a:off x="15941734" y="2358866"/>
            <a:ext cx="3939304" cy="3576661"/>
          </a:xfrm>
          <a:custGeom>
            <a:avLst/>
            <a:gdLst/>
            <a:ahLst/>
            <a:cxnLst/>
            <a:rect r="r" b="b" t="t" l="l"/>
            <a:pathLst>
              <a:path h="3576661" w="3939304">
                <a:moveTo>
                  <a:pt x="0" y="3576661"/>
                </a:moveTo>
                <a:lnTo>
                  <a:pt x="3939304" y="3576661"/>
                </a:lnTo>
                <a:lnTo>
                  <a:pt x="3939304" y="0"/>
                </a:lnTo>
                <a:lnTo>
                  <a:pt x="0" y="0"/>
                </a:lnTo>
                <a:lnTo>
                  <a:pt x="0" y="3576661"/>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214526" y="769793"/>
            <a:ext cx="10992921" cy="1114434"/>
          </a:xfrm>
          <a:prstGeom prst="rect">
            <a:avLst/>
          </a:prstGeom>
        </p:spPr>
        <p:txBody>
          <a:bodyPr anchor="t" rtlCol="false" tIns="0" lIns="0" bIns="0" rIns="0">
            <a:spAutoFit/>
          </a:bodyPr>
          <a:lstStyle/>
          <a:p>
            <a:pPr algn="ctr">
              <a:lnSpc>
                <a:spcPts val="8400"/>
              </a:lnSpc>
            </a:pPr>
            <a:r>
              <a:rPr lang="en-US" sz="8000">
                <a:solidFill>
                  <a:srgbClr val="0D4F4E"/>
                </a:solidFill>
                <a:latin typeface="League Gothic"/>
              </a:rPr>
              <a:t>PERUBAHAN KALOR LATEN</a:t>
            </a:r>
          </a:p>
        </p:txBody>
      </p:sp>
      <p:sp>
        <p:nvSpPr>
          <p:cNvPr name="Freeform 7" id="7"/>
          <p:cNvSpPr/>
          <p:nvPr/>
        </p:nvSpPr>
        <p:spPr>
          <a:xfrm flipH="false" flipV="false" rot="0">
            <a:off x="214526" y="2360477"/>
            <a:ext cx="3939304" cy="3576661"/>
          </a:xfrm>
          <a:custGeom>
            <a:avLst/>
            <a:gdLst/>
            <a:ahLst/>
            <a:cxnLst/>
            <a:rect r="r" b="b" t="t" l="l"/>
            <a:pathLst>
              <a:path h="3576661" w="3939304">
                <a:moveTo>
                  <a:pt x="0" y="0"/>
                </a:moveTo>
                <a:lnTo>
                  <a:pt x="3939304" y="0"/>
                </a:lnTo>
                <a:lnTo>
                  <a:pt x="3939304" y="3576661"/>
                </a:lnTo>
                <a:lnTo>
                  <a:pt x="0" y="35766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1330745" y="3212964"/>
            <a:ext cx="4862123" cy="5571213"/>
            <a:chOff x="0" y="0"/>
            <a:chExt cx="6482831" cy="7428284"/>
          </a:xfrm>
        </p:grpSpPr>
        <p:grpSp>
          <p:nvGrpSpPr>
            <p:cNvPr name="Group 9" id="9"/>
            <p:cNvGrpSpPr/>
            <p:nvPr/>
          </p:nvGrpSpPr>
          <p:grpSpPr>
            <a:xfrm rot="0">
              <a:off x="152400" y="1616800"/>
              <a:ext cx="6330431" cy="5811484"/>
              <a:chOff x="0" y="0"/>
              <a:chExt cx="1250456" cy="1147947"/>
            </a:xfrm>
          </p:grpSpPr>
          <p:sp>
            <p:nvSpPr>
              <p:cNvPr name="Freeform 10" id="10"/>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0D4F4E"/>
              </a:solidFill>
              <a:ln w="66675" cap="rnd">
                <a:solidFill>
                  <a:srgbClr val="0D4F4E"/>
                </a:solidFill>
                <a:prstDash val="solid"/>
                <a:round/>
              </a:ln>
            </p:spPr>
          </p:sp>
          <p:sp>
            <p:nvSpPr>
              <p:cNvPr name="TextBox 11" id="11"/>
              <p:cNvSpPr txBox="true"/>
              <p:nvPr/>
            </p:nvSpPr>
            <p:spPr>
              <a:xfrm>
                <a:off x="0" y="-66675"/>
                <a:ext cx="1250456" cy="1214622"/>
              </a:xfrm>
              <a:prstGeom prst="rect">
                <a:avLst/>
              </a:prstGeom>
            </p:spPr>
            <p:txBody>
              <a:bodyPr anchor="ctr" rtlCol="false" tIns="50800" lIns="50800" bIns="50800" rIns="50800"/>
              <a:lstStyle/>
              <a:p>
                <a:pPr algn="ctr">
                  <a:lnSpc>
                    <a:spcPts val="4494"/>
                  </a:lnSpc>
                </a:pPr>
              </a:p>
            </p:txBody>
          </p:sp>
        </p:grpSp>
        <p:grpSp>
          <p:nvGrpSpPr>
            <p:cNvPr name="Group 12" id="12"/>
            <p:cNvGrpSpPr/>
            <p:nvPr/>
          </p:nvGrpSpPr>
          <p:grpSpPr>
            <a:xfrm rot="0">
              <a:off x="0" y="1477100"/>
              <a:ext cx="6330431" cy="5811484"/>
              <a:chOff x="0" y="0"/>
              <a:chExt cx="1250456" cy="1147947"/>
            </a:xfrm>
          </p:grpSpPr>
          <p:sp>
            <p:nvSpPr>
              <p:cNvPr name="Freeform 13" id="13"/>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FEF6EB"/>
              </a:solidFill>
              <a:ln w="66675" cap="rnd">
                <a:solidFill>
                  <a:srgbClr val="0D4F4E"/>
                </a:solidFill>
                <a:prstDash val="solid"/>
                <a:round/>
              </a:ln>
            </p:spPr>
          </p:sp>
          <p:sp>
            <p:nvSpPr>
              <p:cNvPr name="TextBox 14" id="14"/>
              <p:cNvSpPr txBox="true"/>
              <p:nvPr/>
            </p:nvSpPr>
            <p:spPr>
              <a:xfrm>
                <a:off x="0" y="-66675"/>
                <a:ext cx="1250456" cy="1214622"/>
              </a:xfrm>
              <a:prstGeom prst="rect">
                <a:avLst/>
              </a:prstGeom>
            </p:spPr>
            <p:txBody>
              <a:bodyPr anchor="ctr" rtlCol="false" tIns="50800" lIns="50800" bIns="50800" rIns="50800"/>
              <a:lstStyle/>
              <a:p>
                <a:pPr algn="ctr">
                  <a:lnSpc>
                    <a:spcPts val="4494"/>
                  </a:lnSpc>
                </a:pPr>
              </a:p>
            </p:txBody>
          </p:sp>
        </p:grpSp>
        <p:grpSp>
          <p:nvGrpSpPr>
            <p:cNvPr name="Group 15" id="15"/>
            <p:cNvGrpSpPr/>
            <p:nvPr/>
          </p:nvGrpSpPr>
          <p:grpSpPr>
            <a:xfrm rot="0">
              <a:off x="2084068" y="88900"/>
              <a:ext cx="2302435" cy="230243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4F4E"/>
              </a:solidFill>
              <a:ln w="66675" cap="sq">
                <a:solidFill>
                  <a:srgbClr val="0D4F4E"/>
                </a:solidFill>
                <a:prstDash val="solid"/>
                <a:miter/>
              </a:ln>
            </p:spPr>
          </p:sp>
          <p:sp>
            <p:nvSpPr>
              <p:cNvPr name="TextBox 17" id="17"/>
              <p:cNvSpPr txBox="true"/>
              <p:nvPr/>
            </p:nvSpPr>
            <p:spPr>
              <a:xfrm>
                <a:off x="76200" y="9525"/>
                <a:ext cx="660400" cy="727075"/>
              </a:xfrm>
              <a:prstGeom prst="rect">
                <a:avLst/>
              </a:prstGeom>
            </p:spPr>
            <p:txBody>
              <a:bodyPr anchor="ctr" rtlCol="false" tIns="50800" lIns="50800" bIns="50800" rIns="50800"/>
              <a:lstStyle/>
              <a:p>
                <a:pPr algn="ctr">
                  <a:lnSpc>
                    <a:spcPts val="4494"/>
                  </a:lnSpc>
                </a:pPr>
              </a:p>
            </p:txBody>
          </p:sp>
        </p:grpSp>
        <p:grpSp>
          <p:nvGrpSpPr>
            <p:cNvPr name="Group 18" id="18"/>
            <p:cNvGrpSpPr/>
            <p:nvPr/>
          </p:nvGrpSpPr>
          <p:grpSpPr>
            <a:xfrm rot="0">
              <a:off x="2013998" y="0"/>
              <a:ext cx="2302435" cy="2302435"/>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6EB"/>
              </a:solidFill>
              <a:ln w="66675" cap="sq">
                <a:solidFill>
                  <a:srgbClr val="0D4F4E"/>
                </a:solidFill>
                <a:prstDash val="solid"/>
                <a:miter/>
              </a:ln>
            </p:spPr>
          </p:sp>
          <p:sp>
            <p:nvSpPr>
              <p:cNvPr name="TextBox 20" id="20"/>
              <p:cNvSpPr txBox="true"/>
              <p:nvPr/>
            </p:nvSpPr>
            <p:spPr>
              <a:xfrm>
                <a:off x="76200" y="9525"/>
                <a:ext cx="660400" cy="727075"/>
              </a:xfrm>
              <a:prstGeom prst="rect">
                <a:avLst/>
              </a:prstGeom>
            </p:spPr>
            <p:txBody>
              <a:bodyPr anchor="ctr" rtlCol="false" tIns="50800" lIns="50800" bIns="50800" rIns="50800"/>
              <a:lstStyle/>
              <a:p>
                <a:pPr algn="ctr">
                  <a:lnSpc>
                    <a:spcPts val="4494"/>
                  </a:lnSpc>
                </a:pPr>
              </a:p>
            </p:txBody>
          </p:sp>
        </p:grpSp>
        <p:sp>
          <p:nvSpPr>
            <p:cNvPr name="TextBox 21" id="21"/>
            <p:cNvSpPr txBox="true"/>
            <p:nvPr/>
          </p:nvSpPr>
          <p:spPr>
            <a:xfrm rot="0">
              <a:off x="396721" y="2503472"/>
              <a:ext cx="5553936" cy="4392084"/>
            </a:xfrm>
            <a:prstGeom prst="rect">
              <a:avLst/>
            </a:prstGeom>
          </p:spPr>
          <p:txBody>
            <a:bodyPr anchor="t" rtlCol="false" tIns="0" lIns="0" bIns="0" rIns="0">
              <a:spAutoFit/>
            </a:bodyPr>
            <a:lstStyle/>
            <a:p>
              <a:pPr>
                <a:lnSpc>
                  <a:spcPts val="3769"/>
                </a:lnSpc>
              </a:pPr>
              <a:r>
                <a:rPr lang="en-US" sz="2599">
                  <a:solidFill>
                    <a:srgbClr val="0D4F4E"/>
                  </a:solidFill>
                  <a:latin typeface="Lora Italics"/>
                </a:rPr>
                <a:t>Penguapan air dari permukaan kulit (evaporasi) saat berkeringat. Proses ini menyerap kalor dari tubuh sehingga dapat menurunkan suhu tubuh.</a:t>
              </a:r>
            </a:p>
          </p:txBody>
        </p:sp>
        <p:sp>
          <p:nvSpPr>
            <p:cNvPr name="TextBox 22" id="22"/>
            <p:cNvSpPr txBox="true"/>
            <p:nvPr/>
          </p:nvSpPr>
          <p:spPr>
            <a:xfrm rot="0">
              <a:off x="2071368" y="270972"/>
              <a:ext cx="2245065" cy="1598566"/>
            </a:xfrm>
            <a:prstGeom prst="rect">
              <a:avLst/>
            </a:prstGeom>
          </p:spPr>
          <p:txBody>
            <a:bodyPr anchor="t" rtlCol="false" tIns="0" lIns="0" bIns="0" rIns="0">
              <a:spAutoFit/>
            </a:bodyPr>
            <a:lstStyle/>
            <a:p>
              <a:pPr algn="ctr">
                <a:lnSpc>
                  <a:spcPts val="10149"/>
                </a:lnSpc>
              </a:pPr>
              <a:r>
                <a:rPr lang="en-US" sz="6999">
                  <a:solidFill>
                    <a:srgbClr val="0D4F4E"/>
                  </a:solidFill>
                  <a:latin typeface="Lora Bold Italics"/>
                </a:rPr>
                <a:t>01</a:t>
              </a:r>
            </a:p>
          </p:txBody>
        </p:sp>
      </p:grpSp>
      <p:grpSp>
        <p:nvGrpSpPr>
          <p:cNvPr name="Group 23" id="23"/>
          <p:cNvGrpSpPr/>
          <p:nvPr/>
        </p:nvGrpSpPr>
        <p:grpSpPr>
          <a:xfrm rot="0">
            <a:off x="6759699" y="3267359"/>
            <a:ext cx="4862123" cy="5571213"/>
            <a:chOff x="0" y="0"/>
            <a:chExt cx="6482831" cy="7428284"/>
          </a:xfrm>
        </p:grpSpPr>
        <p:grpSp>
          <p:nvGrpSpPr>
            <p:cNvPr name="Group 24" id="24"/>
            <p:cNvGrpSpPr/>
            <p:nvPr/>
          </p:nvGrpSpPr>
          <p:grpSpPr>
            <a:xfrm rot="0">
              <a:off x="152400" y="1616800"/>
              <a:ext cx="6330431" cy="5811484"/>
              <a:chOff x="0" y="0"/>
              <a:chExt cx="1250456" cy="1147947"/>
            </a:xfrm>
          </p:grpSpPr>
          <p:sp>
            <p:nvSpPr>
              <p:cNvPr name="Freeform 25" id="25"/>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0D4F4E"/>
              </a:solidFill>
              <a:ln w="66675" cap="rnd">
                <a:solidFill>
                  <a:srgbClr val="0D4F4E"/>
                </a:solidFill>
                <a:prstDash val="solid"/>
                <a:round/>
              </a:ln>
            </p:spPr>
          </p:sp>
          <p:sp>
            <p:nvSpPr>
              <p:cNvPr name="TextBox 26" id="26"/>
              <p:cNvSpPr txBox="true"/>
              <p:nvPr/>
            </p:nvSpPr>
            <p:spPr>
              <a:xfrm>
                <a:off x="0" y="-66675"/>
                <a:ext cx="1250456" cy="1214622"/>
              </a:xfrm>
              <a:prstGeom prst="rect">
                <a:avLst/>
              </a:prstGeom>
            </p:spPr>
            <p:txBody>
              <a:bodyPr anchor="ctr" rtlCol="false" tIns="50800" lIns="50800" bIns="50800" rIns="50800"/>
              <a:lstStyle/>
              <a:p>
                <a:pPr algn="ctr">
                  <a:lnSpc>
                    <a:spcPts val="3624"/>
                  </a:lnSpc>
                </a:pPr>
              </a:p>
            </p:txBody>
          </p:sp>
        </p:grpSp>
        <p:grpSp>
          <p:nvGrpSpPr>
            <p:cNvPr name="Group 27" id="27"/>
            <p:cNvGrpSpPr/>
            <p:nvPr/>
          </p:nvGrpSpPr>
          <p:grpSpPr>
            <a:xfrm rot="0">
              <a:off x="0" y="1477100"/>
              <a:ext cx="6330431" cy="5811484"/>
              <a:chOff x="0" y="0"/>
              <a:chExt cx="1250456" cy="1147947"/>
            </a:xfrm>
          </p:grpSpPr>
          <p:sp>
            <p:nvSpPr>
              <p:cNvPr name="Freeform 28" id="28"/>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FEF6EB"/>
              </a:solidFill>
              <a:ln w="66675" cap="rnd">
                <a:solidFill>
                  <a:srgbClr val="0D4F4E"/>
                </a:solidFill>
                <a:prstDash val="solid"/>
                <a:round/>
              </a:ln>
            </p:spPr>
          </p:sp>
          <p:sp>
            <p:nvSpPr>
              <p:cNvPr name="TextBox 29" id="29"/>
              <p:cNvSpPr txBox="true"/>
              <p:nvPr/>
            </p:nvSpPr>
            <p:spPr>
              <a:xfrm>
                <a:off x="0" y="-66675"/>
                <a:ext cx="1250456" cy="1214622"/>
              </a:xfrm>
              <a:prstGeom prst="rect">
                <a:avLst/>
              </a:prstGeom>
            </p:spPr>
            <p:txBody>
              <a:bodyPr anchor="ctr" rtlCol="false" tIns="50800" lIns="50800" bIns="50800" rIns="50800"/>
              <a:lstStyle/>
              <a:p>
                <a:pPr algn="ctr">
                  <a:lnSpc>
                    <a:spcPts val="3624"/>
                  </a:lnSpc>
                </a:pPr>
              </a:p>
            </p:txBody>
          </p:sp>
        </p:grpSp>
        <p:grpSp>
          <p:nvGrpSpPr>
            <p:cNvPr name="Group 30" id="30"/>
            <p:cNvGrpSpPr/>
            <p:nvPr/>
          </p:nvGrpSpPr>
          <p:grpSpPr>
            <a:xfrm rot="0">
              <a:off x="2084068" y="88900"/>
              <a:ext cx="2302435" cy="2302435"/>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4F4E"/>
              </a:solidFill>
              <a:ln w="66675" cap="sq">
                <a:solidFill>
                  <a:srgbClr val="0D4F4E"/>
                </a:solidFill>
                <a:prstDash val="solid"/>
                <a:miter/>
              </a:ln>
            </p:spPr>
          </p:sp>
          <p:sp>
            <p:nvSpPr>
              <p:cNvPr name="TextBox 32" id="32"/>
              <p:cNvSpPr txBox="true"/>
              <p:nvPr/>
            </p:nvSpPr>
            <p:spPr>
              <a:xfrm>
                <a:off x="76200" y="9525"/>
                <a:ext cx="660400" cy="727075"/>
              </a:xfrm>
              <a:prstGeom prst="rect">
                <a:avLst/>
              </a:prstGeom>
            </p:spPr>
            <p:txBody>
              <a:bodyPr anchor="ctr" rtlCol="false" tIns="50800" lIns="50800" bIns="50800" rIns="50800"/>
              <a:lstStyle/>
              <a:p>
                <a:pPr algn="ctr">
                  <a:lnSpc>
                    <a:spcPts val="3624"/>
                  </a:lnSpc>
                </a:pPr>
              </a:p>
            </p:txBody>
          </p:sp>
        </p:grpSp>
        <p:grpSp>
          <p:nvGrpSpPr>
            <p:cNvPr name="Group 33" id="33"/>
            <p:cNvGrpSpPr/>
            <p:nvPr/>
          </p:nvGrpSpPr>
          <p:grpSpPr>
            <a:xfrm rot="0">
              <a:off x="2013998" y="0"/>
              <a:ext cx="2302435" cy="2302435"/>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6EB"/>
              </a:solidFill>
              <a:ln w="66675" cap="sq">
                <a:solidFill>
                  <a:srgbClr val="0D4F4E"/>
                </a:solidFill>
                <a:prstDash val="solid"/>
                <a:miter/>
              </a:ln>
            </p:spPr>
          </p:sp>
          <p:sp>
            <p:nvSpPr>
              <p:cNvPr name="TextBox 35" id="35"/>
              <p:cNvSpPr txBox="true"/>
              <p:nvPr/>
            </p:nvSpPr>
            <p:spPr>
              <a:xfrm>
                <a:off x="76200" y="9525"/>
                <a:ext cx="660400" cy="727075"/>
              </a:xfrm>
              <a:prstGeom prst="rect">
                <a:avLst/>
              </a:prstGeom>
            </p:spPr>
            <p:txBody>
              <a:bodyPr anchor="ctr" rtlCol="false" tIns="50800" lIns="50800" bIns="50800" rIns="50800"/>
              <a:lstStyle/>
              <a:p>
                <a:pPr algn="ctr">
                  <a:lnSpc>
                    <a:spcPts val="3624"/>
                  </a:lnSpc>
                </a:pPr>
              </a:p>
            </p:txBody>
          </p:sp>
        </p:grpSp>
        <p:sp>
          <p:nvSpPr>
            <p:cNvPr name="TextBox 36" id="36"/>
            <p:cNvSpPr txBox="true"/>
            <p:nvPr/>
          </p:nvSpPr>
          <p:spPr>
            <a:xfrm rot="0">
              <a:off x="396721" y="2503472"/>
              <a:ext cx="5553936" cy="4392084"/>
            </a:xfrm>
            <a:prstGeom prst="rect">
              <a:avLst/>
            </a:prstGeom>
          </p:spPr>
          <p:txBody>
            <a:bodyPr anchor="t" rtlCol="false" tIns="0" lIns="0" bIns="0" rIns="0">
              <a:spAutoFit/>
            </a:bodyPr>
            <a:lstStyle/>
            <a:p>
              <a:pPr>
                <a:lnSpc>
                  <a:spcPts val="3769"/>
                </a:lnSpc>
              </a:pPr>
              <a:r>
                <a:rPr lang="en-US" sz="2599">
                  <a:solidFill>
                    <a:srgbClr val="0D4F4E"/>
                  </a:solidFill>
                  <a:latin typeface="Lora Italics"/>
                </a:rPr>
                <a:t>Perubahan fasa air di paru-paru saat bernafas. Saat mengeluarkan napas, air di paru-paru berubah dari cair menjadi gas (uap air), menyerap kalor dari tubuh.</a:t>
              </a:r>
            </a:p>
          </p:txBody>
        </p:sp>
        <p:sp>
          <p:nvSpPr>
            <p:cNvPr name="TextBox 37" id="37"/>
            <p:cNvSpPr txBox="true"/>
            <p:nvPr/>
          </p:nvSpPr>
          <p:spPr>
            <a:xfrm rot="0">
              <a:off x="2071368" y="270972"/>
              <a:ext cx="2245065" cy="1598566"/>
            </a:xfrm>
            <a:prstGeom prst="rect">
              <a:avLst/>
            </a:prstGeom>
          </p:spPr>
          <p:txBody>
            <a:bodyPr anchor="t" rtlCol="false" tIns="0" lIns="0" bIns="0" rIns="0">
              <a:spAutoFit/>
            </a:bodyPr>
            <a:lstStyle/>
            <a:p>
              <a:pPr algn="ctr">
                <a:lnSpc>
                  <a:spcPts val="10149"/>
                </a:lnSpc>
              </a:pPr>
              <a:r>
                <a:rPr lang="en-US" sz="6999">
                  <a:solidFill>
                    <a:srgbClr val="0D4F4E"/>
                  </a:solidFill>
                  <a:latin typeface="Lora Bold Italics"/>
                </a:rPr>
                <a:t>02</a:t>
              </a:r>
            </a:p>
          </p:txBody>
        </p:sp>
      </p:grpSp>
      <p:sp>
        <p:nvSpPr>
          <p:cNvPr name="Freeform 38" id="38"/>
          <p:cNvSpPr/>
          <p:nvPr/>
        </p:nvSpPr>
        <p:spPr>
          <a:xfrm flipH="false" flipV="false" rot="0">
            <a:off x="14619714" y="3375310"/>
            <a:ext cx="4035289" cy="3536381"/>
          </a:xfrm>
          <a:custGeom>
            <a:avLst/>
            <a:gdLst/>
            <a:ahLst/>
            <a:cxnLst/>
            <a:rect r="r" b="b" t="t" l="l"/>
            <a:pathLst>
              <a:path h="3536381" w="4035289">
                <a:moveTo>
                  <a:pt x="0" y="0"/>
                </a:moveTo>
                <a:lnTo>
                  <a:pt x="4035289" y="0"/>
                </a:lnTo>
                <a:lnTo>
                  <a:pt x="4035289" y="3536380"/>
                </a:lnTo>
                <a:lnTo>
                  <a:pt x="0" y="35363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39" id="39"/>
          <p:cNvGrpSpPr/>
          <p:nvPr/>
        </p:nvGrpSpPr>
        <p:grpSpPr>
          <a:xfrm rot="0">
            <a:off x="12188652" y="3321753"/>
            <a:ext cx="4862123" cy="5571213"/>
            <a:chOff x="0" y="0"/>
            <a:chExt cx="6482831" cy="7428284"/>
          </a:xfrm>
        </p:grpSpPr>
        <p:grpSp>
          <p:nvGrpSpPr>
            <p:cNvPr name="Group 40" id="40"/>
            <p:cNvGrpSpPr/>
            <p:nvPr/>
          </p:nvGrpSpPr>
          <p:grpSpPr>
            <a:xfrm rot="0">
              <a:off x="152400" y="1616800"/>
              <a:ext cx="6330431" cy="5811484"/>
              <a:chOff x="0" y="0"/>
              <a:chExt cx="1250456" cy="1147947"/>
            </a:xfrm>
          </p:grpSpPr>
          <p:sp>
            <p:nvSpPr>
              <p:cNvPr name="Freeform 41" id="41"/>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0D4F4E"/>
              </a:solidFill>
              <a:ln w="66675" cap="rnd">
                <a:solidFill>
                  <a:srgbClr val="0D4F4E"/>
                </a:solidFill>
                <a:prstDash val="solid"/>
                <a:round/>
              </a:ln>
            </p:spPr>
          </p:sp>
          <p:sp>
            <p:nvSpPr>
              <p:cNvPr name="TextBox 42" id="42"/>
              <p:cNvSpPr txBox="true"/>
              <p:nvPr/>
            </p:nvSpPr>
            <p:spPr>
              <a:xfrm>
                <a:off x="0" y="-66675"/>
                <a:ext cx="1250456" cy="1214622"/>
              </a:xfrm>
              <a:prstGeom prst="rect">
                <a:avLst/>
              </a:prstGeom>
            </p:spPr>
            <p:txBody>
              <a:bodyPr anchor="ctr" rtlCol="false" tIns="50800" lIns="50800" bIns="50800" rIns="50800"/>
              <a:lstStyle/>
              <a:p>
                <a:pPr algn="ctr">
                  <a:lnSpc>
                    <a:spcPts val="3624"/>
                  </a:lnSpc>
                </a:pPr>
              </a:p>
            </p:txBody>
          </p:sp>
        </p:grpSp>
        <p:grpSp>
          <p:nvGrpSpPr>
            <p:cNvPr name="Group 43" id="43"/>
            <p:cNvGrpSpPr/>
            <p:nvPr/>
          </p:nvGrpSpPr>
          <p:grpSpPr>
            <a:xfrm rot="0">
              <a:off x="0" y="1477100"/>
              <a:ext cx="6330431" cy="5811484"/>
              <a:chOff x="0" y="0"/>
              <a:chExt cx="1250456" cy="1147947"/>
            </a:xfrm>
          </p:grpSpPr>
          <p:sp>
            <p:nvSpPr>
              <p:cNvPr name="Freeform 44" id="44"/>
              <p:cNvSpPr/>
              <p:nvPr/>
            </p:nvSpPr>
            <p:spPr>
              <a:xfrm flipH="false" flipV="false" rot="0">
                <a:off x="0" y="0"/>
                <a:ext cx="1250456" cy="1147947"/>
              </a:xfrm>
              <a:custGeom>
                <a:avLst/>
                <a:gdLst/>
                <a:ahLst/>
                <a:cxnLst/>
                <a:rect r="r" b="b" t="t" l="l"/>
                <a:pathLst>
                  <a:path h="1147947" w="1250456">
                    <a:moveTo>
                      <a:pt x="83162" y="0"/>
                    </a:moveTo>
                    <a:lnTo>
                      <a:pt x="1167294" y="0"/>
                    </a:lnTo>
                    <a:cubicBezTo>
                      <a:pt x="1213223" y="0"/>
                      <a:pt x="1250456" y="37233"/>
                      <a:pt x="1250456" y="83162"/>
                    </a:cubicBezTo>
                    <a:lnTo>
                      <a:pt x="1250456" y="1064785"/>
                    </a:lnTo>
                    <a:cubicBezTo>
                      <a:pt x="1250456" y="1110715"/>
                      <a:pt x="1213223" y="1147947"/>
                      <a:pt x="1167294" y="1147947"/>
                    </a:cubicBezTo>
                    <a:lnTo>
                      <a:pt x="83162" y="1147947"/>
                    </a:lnTo>
                    <a:cubicBezTo>
                      <a:pt x="37233" y="1147947"/>
                      <a:pt x="0" y="1110715"/>
                      <a:pt x="0" y="1064785"/>
                    </a:cubicBezTo>
                    <a:lnTo>
                      <a:pt x="0" y="83162"/>
                    </a:lnTo>
                    <a:cubicBezTo>
                      <a:pt x="0" y="37233"/>
                      <a:pt x="37233" y="0"/>
                      <a:pt x="83162" y="0"/>
                    </a:cubicBezTo>
                    <a:close/>
                  </a:path>
                </a:pathLst>
              </a:custGeom>
              <a:solidFill>
                <a:srgbClr val="FEF6EB"/>
              </a:solidFill>
              <a:ln w="66675" cap="rnd">
                <a:solidFill>
                  <a:srgbClr val="0D4F4E"/>
                </a:solidFill>
                <a:prstDash val="solid"/>
                <a:round/>
              </a:ln>
            </p:spPr>
          </p:sp>
          <p:sp>
            <p:nvSpPr>
              <p:cNvPr name="TextBox 45" id="45"/>
              <p:cNvSpPr txBox="true"/>
              <p:nvPr/>
            </p:nvSpPr>
            <p:spPr>
              <a:xfrm>
                <a:off x="0" y="-66675"/>
                <a:ext cx="1250456" cy="1214622"/>
              </a:xfrm>
              <a:prstGeom prst="rect">
                <a:avLst/>
              </a:prstGeom>
            </p:spPr>
            <p:txBody>
              <a:bodyPr anchor="ctr" rtlCol="false" tIns="50800" lIns="50800" bIns="50800" rIns="50800"/>
              <a:lstStyle/>
              <a:p>
                <a:pPr algn="ctr">
                  <a:lnSpc>
                    <a:spcPts val="3624"/>
                  </a:lnSpc>
                </a:pPr>
              </a:p>
            </p:txBody>
          </p:sp>
        </p:grpSp>
        <p:grpSp>
          <p:nvGrpSpPr>
            <p:cNvPr name="Group 46" id="46"/>
            <p:cNvGrpSpPr/>
            <p:nvPr/>
          </p:nvGrpSpPr>
          <p:grpSpPr>
            <a:xfrm rot="0">
              <a:off x="2084068" y="88900"/>
              <a:ext cx="2302435" cy="2302435"/>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4F4E"/>
              </a:solidFill>
              <a:ln w="66675" cap="sq">
                <a:solidFill>
                  <a:srgbClr val="0D4F4E"/>
                </a:solidFill>
                <a:prstDash val="solid"/>
                <a:miter/>
              </a:ln>
            </p:spPr>
          </p:sp>
          <p:sp>
            <p:nvSpPr>
              <p:cNvPr name="TextBox 48" id="48"/>
              <p:cNvSpPr txBox="true"/>
              <p:nvPr/>
            </p:nvSpPr>
            <p:spPr>
              <a:xfrm>
                <a:off x="76200" y="9525"/>
                <a:ext cx="660400" cy="727075"/>
              </a:xfrm>
              <a:prstGeom prst="rect">
                <a:avLst/>
              </a:prstGeom>
            </p:spPr>
            <p:txBody>
              <a:bodyPr anchor="ctr" rtlCol="false" tIns="50800" lIns="50800" bIns="50800" rIns="50800"/>
              <a:lstStyle/>
              <a:p>
                <a:pPr algn="ctr">
                  <a:lnSpc>
                    <a:spcPts val="3624"/>
                  </a:lnSpc>
                </a:pPr>
              </a:p>
            </p:txBody>
          </p:sp>
        </p:grpSp>
        <p:grpSp>
          <p:nvGrpSpPr>
            <p:cNvPr name="Group 49" id="49"/>
            <p:cNvGrpSpPr/>
            <p:nvPr/>
          </p:nvGrpSpPr>
          <p:grpSpPr>
            <a:xfrm rot="0">
              <a:off x="2013998" y="0"/>
              <a:ext cx="2302435" cy="2302435"/>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6EB"/>
              </a:solidFill>
              <a:ln w="66675" cap="sq">
                <a:solidFill>
                  <a:srgbClr val="0D4F4E"/>
                </a:solidFill>
                <a:prstDash val="solid"/>
                <a:miter/>
              </a:ln>
            </p:spPr>
          </p:sp>
          <p:sp>
            <p:nvSpPr>
              <p:cNvPr name="TextBox 51" id="51"/>
              <p:cNvSpPr txBox="true"/>
              <p:nvPr/>
            </p:nvSpPr>
            <p:spPr>
              <a:xfrm>
                <a:off x="76200" y="9525"/>
                <a:ext cx="660400" cy="727075"/>
              </a:xfrm>
              <a:prstGeom prst="rect">
                <a:avLst/>
              </a:prstGeom>
            </p:spPr>
            <p:txBody>
              <a:bodyPr anchor="ctr" rtlCol="false" tIns="50800" lIns="50800" bIns="50800" rIns="50800"/>
              <a:lstStyle/>
              <a:p>
                <a:pPr algn="ctr">
                  <a:lnSpc>
                    <a:spcPts val="3624"/>
                  </a:lnSpc>
                </a:pPr>
              </a:p>
            </p:txBody>
          </p:sp>
        </p:grpSp>
        <p:sp>
          <p:nvSpPr>
            <p:cNvPr name="TextBox 52" id="52"/>
            <p:cNvSpPr txBox="true"/>
            <p:nvPr/>
          </p:nvSpPr>
          <p:spPr>
            <a:xfrm rot="0">
              <a:off x="396721" y="2493947"/>
              <a:ext cx="5553936" cy="4837642"/>
            </a:xfrm>
            <a:prstGeom prst="rect">
              <a:avLst/>
            </a:prstGeom>
          </p:spPr>
          <p:txBody>
            <a:bodyPr anchor="t" rtlCol="false" tIns="0" lIns="0" bIns="0" rIns="0">
              <a:spAutoFit/>
            </a:bodyPr>
            <a:lstStyle/>
            <a:p>
              <a:pPr algn="just">
                <a:lnSpc>
                  <a:spcPts val="3624"/>
                </a:lnSpc>
              </a:pPr>
              <a:r>
                <a:rPr lang="en-US" sz="2499">
                  <a:solidFill>
                    <a:srgbClr val="0D4F4E"/>
                  </a:solidFill>
                  <a:latin typeface="Lora Italics"/>
                </a:rPr>
                <a:t>Perubahan fasa lemak di bawah kulit. Lemak dapat berubah dari padat menjadi cair saat suhu tubuh naik, menyerap kalor untuk mencegah kenaikan suhu tubuh yang berlebihan.</a:t>
              </a:r>
            </a:p>
            <a:p>
              <a:pPr algn="just">
                <a:lnSpc>
                  <a:spcPts val="3624"/>
                </a:lnSpc>
              </a:pPr>
            </a:p>
          </p:txBody>
        </p:sp>
        <p:sp>
          <p:nvSpPr>
            <p:cNvPr name="TextBox 53" id="53"/>
            <p:cNvSpPr txBox="true"/>
            <p:nvPr/>
          </p:nvSpPr>
          <p:spPr>
            <a:xfrm rot="0">
              <a:off x="2071368" y="270972"/>
              <a:ext cx="2245065" cy="1598566"/>
            </a:xfrm>
            <a:prstGeom prst="rect">
              <a:avLst/>
            </a:prstGeom>
          </p:spPr>
          <p:txBody>
            <a:bodyPr anchor="t" rtlCol="false" tIns="0" lIns="0" bIns="0" rIns="0">
              <a:spAutoFit/>
            </a:bodyPr>
            <a:lstStyle/>
            <a:p>
              <a:pPr algn="ctr">
                <a:lnSpc>
                  <a:spcPts val="10149"/>
                </a:lnSpc>
              </a:pPr>
              <a:r>
                <a:rPr lang="en-US" sz="6999">
                  <a:solidFill>
                    <a:srgbClr val="0D4F4E"/>
                  </a:solidFill>
                  <a:latin typeface="Lora Bold Italics"/>
                </a:rPr>
                <a:t>03</a:t>
              </a:r>
            </a:p>
          </p:txBody>
        </p:sp>
      </p:grpSp>
      <p:sp>
        <p:nvSpPr>
          <p:cNvPr name="TextBox 54" id="54"/>
          <p:cNvSpPr txBox="true"/>
          <p:nvPr/>
        </p:nvSpPr>
        <p:spPr>
          <a:xfrm rot="0">
            <a:off x="4643051" y="2050914"/>
            <a:ext cx="10687176" cy="1064260"/>
          </a:xfrm>
          <a:prstGeom prst="rect">
            <a:avLst/>
          </a:prstGeom>
        </p:spPr>
        <p:txBody>
          <a:bodyPr anchor="t" rtlCol="false" tIns="0" lIns="0" bIns="0" rIns="0">
            <a:spAutoFit/>
          </a:bodyPr>
          <a:lstStyle/>
          <a:p>
            <a:pPr algn="l">
              <a:lnSpc>
                <a:spcPts val="4339"/>
              </a:lnSpc>
            </a:pPr>
            <a:r>
              <a:rPr lang="en-US" sz="3099" spc="232">
                <a:solidFill>
                  <a:srgbClr val="0D4F4E"/>
                </a:solidFill>
                <a:latin typeface="Lora Italics"/>
              </a:rPr>
              <a:t>Pada hewan, kalor laten berperan penting dalam proses termoregulasi tubuh. Beberapa contohnya:</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sp>
        <p:nvSpPr>
          <p:cNvPr name="Freeform 2" id="2"/>
          <p:cNvSpPr/>
          <p:nvPr/>
        </p:nvSpPr>
        <p:spPr>
          <a:xfrm flipH="false" flipV="false" rot="0">
            <a:off x="14819210" y="7658882"/>
            <a:ext cx="3939304" cy="3576661"/>
          </a:xfrm>
          <a:custGeom>
            <a:avLst/>
            <a:gdLst/>
            <a:ahLst/>
            <a:cxnLst/>
            <a:rect r="r" b="b" t="t" l="l"/>
            <a:pathLst>
              <a:path h="3576661" w="3939304">
                <a:moveTo>
                  <a:pt x="0" y="0"/>
                </a:moveTo>
                <a:lnTo>
                  <a:pt x="3939305" y="0"/>
                </a:lnTo>
                <a:lnTo>
                  <a:pt x="3939305" y="3576661"/>
                </a:lnTo>
                <a:lnTo>
                  <a:pt x="0" y="35766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331905" y="8988216"/>
            <a:ext cx="11219657" cy="1798387"/>
            <a:chOff x="0" y="0"/>
            <a:chExt cx="14959543" cy="2397850"/>
          </a:xfrm>
        </p:grpSpPr>
        <p:sp>
          <p:nvSpPr>
            <p:cNvPr name="Freeform 4" id="4"/>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7" id="7"/>
          <p:cNvSpPr txBox="true"/>
          <p:nvPr/>
        </p:nvSpPr>
        <p:spPr>
          <a:xfrm rot="0">
            <a:off x="3034805" y="1708015"/>
            <a:ext cx="14224495" cy="1005852"/>
          </a:xfrm>
          <a:prstGeom prst="rect">
            <a:avLst/>
          </a:prstGeom>
        </p:spPr>
        <p:txBody>
          <a:bodyPr anchor="t" rtlCol="false" tIns="0" lIns="0" bIns="0" rIns="0">
            <a:spAutoFit/>
          </a:bodyPr>
          <a:lstStyle/>
          <a:p>
            <a:pPr algn="ctr">
              <a:lnSpc>
                <a:spcPts val="7665"/>
              </a:lnSpc>
            </a:pPr>
            <a:r>
              <a:rPr lang="en-US" sz="7300">
                <a:solidFill>
                  <a:srgbClr val="0D4F4E"/>
                </a:solidFill>
                <a:latin typeface="League Gothic"/>
              </a:rPr>
              <a:t>KONDISI KALOR DALAM LAPISAN DAN JARINGAN HEWAN</a:t>
            </a:r>
          </a:p>
        </p:txBody>
      </p:sp>
      <p:sp>
        <p:nvSpPr>
          <p:cNvPr name="Freeform 8" id="8"/>
          <p:cNvSpPr/>
          <p:nvPr/>
        </p:nvSpPr>
        <p:spPr>
          <a:xfrm flipH="true" flipV="false" rot="0">
            <a:off x="-1499940" y="1555596"/>
            <a:ext cx="4085898" cy="3580732"/>
          </a:xfrm>
          <a:custGeom>
            <a:avLst/>
            <a:gdLst/>
            <a:ahLst/>
            <a:cxnLst/>
            <a:rect r="r" b="b" t="t" l="l"/>
            <a:pathLst>
              <a:path h="3580732" w="4085898">
                <a:moveTo>
                  <a:pt x="4085898" y="0"/>
                </a:moveTo>
                <a:lnTo>
                  <a:pt x="0" y="0"/>
                </a:lnTo>
                <a:lnTo>
                  <a:pt x="0" y="3580732"/>
                </a:lnTo>
                <a:lnTo>
                  <a:pt x="4085898" y="3580732"/>
                </a:lnTo>
                <a:lnTo>
                  <a:pt x="4085898"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3481823" y="3440112"/>
            <a:ext cx="12459911" cy="4464051"/>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Kondisi kalor dalam lapisan dan jaringan Hewan merupakan konsep yang menggambarkan bagaimana hewan mengatur suhu tubuh dan kondisi kalor dalam tubuhnya. Kondisi kalor adalah suatu faktor yang penting untuk menjamin terpenuhinya kebutuhan hewan, termasuk kebutuhan nutrien dan pembuagan zat sisa metabolisme. Kondisi kalor juga berperan penting dalam penyebaran panas tubuh, pembuangan karbondioksida, dan pemangkasan hormon dari kelenjar endokrin ke organ sasaran.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6" id="6"/>
          <p:cNvGrpSpPr/>
          <p:nvPr/>
        </p:nvGrpSpPr>
        <p:grpSpPr>
          <a:xfrm rot="0">
            <a:off x="2522837" y="3474591"/>
            <a:ext cx="6387019" cy="1154853"/>
            <a:chOff x="0" y="0"/>
            <a:chExt cx="8516025" cy="1539805"/>
          </a:xfrm>
        </p:grpSpPr>
        <p:grpSp>
          <p:nvGrpSpPr>
            <p:cNvPr name="Group 7" id="7"/>
            <p:cNvGrpSpPr/>
            <p:nvPr/>
          </p:nvGrpSpPr>
          <p:grpSpPr>
            <a:xfrm rot="0">
              <a:off x="0" y="0"/>
              <a:ext cx="8312825" cy="1336605"/>
              <a:chOff x="0" y="0"/>
              <a:chExt cx="1642040" cy="264021"/>
            </a:xfrm>
          </p:grpSpPr>
          <p:sp>
            <p:nvSpPr>
              <p:cNvPr name="Freeform 8" id="8"/>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9" id="9"/>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nvGrpSpPr>
            <p:cNvPr name="Group 10" id="10"/>
            <p:cNvGrpSpPr/>
            <p:nvPr/>
          </p:nvGrpSpPr>
          <p:grpSpPr>
            <a:xfrm rot="0">
              <a:off x="203200" y="203200"/>
              <a:ext cx="8312825" cy="1336605"/>
              <a:chOff x="0" y="0"/>
              <a:chExt cx="1642040" cy="264021"/>
            </a:xfrm>
          </p:grpSpPr>
          <p:sp>
            <p:nvSpPr>
              <p:cNvPr name="Freeform 11" id="11"/>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2" id="12"/>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grpSp>
        <p:nvGrpSpPr>
          <p:cNvPr name="Group 13" id="13"/>
          <p:cNvGrpSpPr/>
          <p:nvPr/>
        </p:nvGrpSpPr>
        <p:grpSpPr>
          <a:xfrm rot="0">
            <a:off x="2522837" y="4806692"/>
            <a:ext cx="6387019" cy="1154853"/>
            <a:chOff x="0" y="0"/>
            <a:chExt cx="8516025" cy="1539805"/>
          </a:xfrm>
        </p:grpSpPr>
        <p:grpSp>
          <p:nvGrpSpPr>
            <p:cNvPr name="Group 14" id="14"/>
            <p:cNvGrpSpPr/>
            <p:nvPr/>
          </p:nvGrpSpPr>
          <p:grpSpPr>
            <a:xfrm rot="0">
              <a:off x="0" y="0"/>
              <a:ext cx="8312825" cy="1336605"/>
              <a:chOff x="0" y="0"/>
              <a:chExt cx="1642040" cy="264021"/>
            </a:xfrm>
          </p:grpSpPr>
          <p:sp>
            <p:nvSpPr>
              <p:cNvPr name="Freeform 15" id="15"/>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16" id="16"/>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nvGrpSpPr>
            <p:cNvPr name="Group 17" id="17"/>
            <p:cNvGrpSpPr/>
            <p:nvPr/>
          </p:nvGrpSpPr>
          <p:grpSpPr>
            <a:xfrm rot="0">
              <a:off x="203200" y="203200"/>
              <a:ext cx="8312825" cy="1336605"/>
              <a:chOff x="0" y="0"/>
              <a:chExt cx="1642040" cy="264021"/>
            </a:xfrm>
          </p:grpSpPr>
          <p:sp>
            <p:nvSpPr>
              <p:cNvPr name="Freeform 18" id="18"/>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9" id="19"/>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sp>
        <p:nvSpPr>
          <p:cNvPr name="Freeform 20" id="20"/>
          <p:cNvSpPr/>
          <p:nvPr/>
        </p:nvSpPr>
        <p:spPr>
          <a:xfrm flipH="false" flipV="false" rot="0">
            <a:off x="0" y="6172200"/>
            <a:ext cx="4695311" cy="4114800"/>
          </a:xfrm>
          <a:custGeom>
            <a:avLst/>
            <a:gdLst/>
            <a:ahLst/>
            <a:cxnLst/>
            <a:rect r="r" b="b" t="t" l="l"/>
            <a:pathLst>
              <a:path h="4114800" w="4695311">
                <a:moveTo>
                  <a:pt x="0" y="0"/>
                </a:moveTo>
                <a:lnTo>
                  <a:pt x="4695311" y="0"/>
                </a:lnTo>
                <a:lnTo>
                  <a:pt x="469531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1" id="21"/>
          <p:cNvGrpSpPr/>
          <p:nvPr/>
        </p:nvGrpSpPr>
        <p:grpSpPr>
          <a:xfrm rot="0">
            <a:off x="2522837" y="6142521"/>
            <a:ext cx="6387019" cy="1845876"/>
            <a:chOff x="0" y="0"/>
            <a:chExt cx="8516025" cy="2461169"/>
          </a:xfrm>
        </p:grpSpPr>
        <p:grpSp>
          <p:nvGrpSpPr>
            <p:cNvPr name="Group 22" id="22"/>
            <p:cNvGrpSpPr/>
            <p:nvPr/>
          </p:nvGrpSpPr>
          <p:grpSpPr>
            <a:xfrm rot="0">
              <a:off x="0" y="0"/>
              <a:ext cx="8312825" cy="2136381"/>
              <a:chOff x="0" y="0"/>
              <a:chExt cx="1642040" cy="422001"/>
            </a:xfrm>
          </p:grpSpPr>
          <p:sp>
            <p:nvSpPr>
              <p:cNvPr name="Freeform 23" id="23"/>
              <p:cNvSpPr/>
              <p:nvPr/>
            </p:nvSpPr>
            <p:spPr>
              <a:xfrm flipH="false" flipV="false" rot="0">
                <a:off x="0" y="0"/>
                <a:ext cx="1642040" cy="422001"/>
              </a:xfrm>
              <a:custGeom>
                <a:avLst/>
                <a:gdLst/>
                <a:ahLst/>
                <a:cxnLst/>
                <a:rect r="r" b="b" t="t" l="l"/>
                <a:pathLst>
                  <a:path h="422001" w="1642040">
                    <a:moveTo>
                      <a:pt x="37253" y="0"/>
                    </a:moveTo>
                    <a:lnTo>
                      <a:pt x="1604787" y="0"/>
                    </a:lnTo>
                    <a:cubicBezTo>
                      <a:pt x="1614667" y="0"/>
                      <a:pt x="1624142" y="3925"/>
                      <a:pt x="1631129" y="10911"/>
                    </a:cubicBezTo>
                    <a:cubicBezTo>
                      <a:pt x="1638115" y="17897"/>
                      <a:pt x="1642040" y="27373"/>
                      <a:pt x="1642040" y="37253"/>
                    </a:cubicBezTo>
                    <a:lnTo>
                      <a:pt x="1642040" y="384748"/>
                    </a:lnTo>
                    <a:cubicBezTo>
                      <a:pt x="1642040" y="394628"/>
                      <a:pt x="1638115" y="404104"/>
                      <a:pt x="1631129" y="411090"/>
                    </a:cubicBezTo>
                    <a:cubicBezTo>
                      <a:pt x="1624142" y="418076"/>
                      <a:pt x="1614667" y="422001"/>
                      <a:pt x="1604787" y="422001"/>
                    </a:cubicBezTo>
                    <a:lnTo>
                      <a:pt x="37253" y="422001"/>
                    </a:lnTo>
                    <a:cubicBezTo>
                      <a:pt x="27373" y="422001"/>
                      <a:pt x="17897" y="418076"/>
                      <a:pt x="10911" y="411090"/>
                    </a:cubicBezTo>
                    <a:cubicBezTo>
                      <a:pt x="3925" y="404104"/>
                      <a:pt x="0" y="394628"/>
                      <a:pt x="0" y="384748"/>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24" id="24"/>
              <p:cNvSpPr txBox="true"/>
              <p:nvPr/>
            </p:nvSpPr>
            <p:spPr>
              <a:xfrm>
                <a:off x="0" y="-66675"/>
                <a:ext cx="1642040" cy="488676"/>
              </a:xfrm>
              <a:prstGeom prst="rect">
                <a:avLst/>
              </a:prstGeom>
            </p:spPr>
            <p:txBody>
              <a:bodyPr anchor="ctr" rtlCol="false" tIns="50800" lIns="50800" bIns="50800" rIns="50800"/>
              <a:lstStyle/>
              <a:p>
                <a:pPr algn="ctr">
                  <a:lnSpc>
                    <a:spcPts val="3624"/>
                  </a:lnSpc>
                </a:pPr>
              </a:p>
            </p:txBody>
          </p:sp>
        </p:grpSp>
        <p:grpSp>
          <p:nvGrpSpPr>
            <p:cNvPr name="Group 25" id="25"/>
            <p:cNvGrpSpPr/>
            <p:nvPr/>
          </p:nvGrpSpPr>
          <p:grpSpPr>
            <a:xfrm rot="0">
              <a:off x="203200" y="324788"/>
              <a:ext cx="8312825" cy="2136381"/>
              <a:chOff x="0" y="0"/>
              <a:chExt cx="1642040" cy="422001"/>
            </a:xfrm>
          </p:grpSpPr>
          <p:sp>
            <p:nvSpPr>
              <p:cNvPr name="Freeform 26" id="26"/>
              <p:cNvSpPr/>
              <p:nvPr/>
            </p:nvSpPr>
            <p:spPr>
              <a:xfrm flipH="false" flipV="false" rot="0">
                <a:off x="0" y="0"/>
                <a:ext cx="1642040" cy="422001"/>
              </a:xfrm>
              <a:custGeom>
                <a:avLst/>
                <a:gdLst/>
                <a:ahLst/>
                <a:cxnLst/>
                <a:rect r="r" b="b" t="t" l="l"/>
                <a:pathLst>
                  <a:path h="422001" w="1642040">
                    <a:moveTo>
                      <a:pt x="37253" y="0"/>
                    </a:moveTo>
                    <a:lnTo>
                      <a:pt x="1604787" y="0"/>
                    </a:lnTo>
                    <a:cubicBezTo>
                      <a:pt x="1614667" y="0"/>
                      <a:pt x="1624142" y="3925"/>
                      <a:pt x="1631129" y="10911"/>
                    </a:cubicBezTo>
                    <a:cubicBezTo>
                      <a:pt x="1638115" y="17897"/>
                      <a:pt x="1642040" y="27373"/>
                      <a:pt x="1642040" y="37253"/>
                    </a:cubicBezTo>
                    <a:lnTo>
                      <a:pt x="1642040" y="384748"/>
                    </a:lnTo>
                    <a:cubicBezTo>
                      <a:pt x="1642040" y="394628"/>
                      <a:pt x="1638115" y="404104"/>
                      <a:pt x="1631129" y="411090"/>
                    </a:cubicBezTo>
                    <a:cubicBezTo>
                      <a:pt x="1624142" y="418076"/>
                      <a:pt x="1614667" y="422001"/>
                      <a:pt x="1604787" y="422001"/>
                    </a:cubicBezTo>
                    <a:lnTo>
                      <a:pt x="37253" y="422001"/>
                    </a:lnTo>
                    <a:cubicBezTo>
                      <a:pt x="27373" y="422001"/>
                      <a:pt x="17897" y="418076"/>
                      <a:pt x="10911" y="411090"/>
                    </a:cubicBezTo>
                    <a:cubicBezTo>
                      <a:pt x="3925" y="404104"/>
                      <a:pt x="0" y="394628"/>
                      <a:pt x="0" y="384748"/>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27" id="27"/>
              <p:cNvSpPr txBox="true"/>
              <p:nvPr/>
            </p:nvSpPr>
            <p:spPr>
              <a:xfrm>
                <a:off x="0" y="-66675"/>
                <a:ext cx="1642040" cy="488676"/>
              </a:xfrm>
              <a:prstGeom prst="rect">
                <a:avLst/>
              </a:prstGeom>
            </p:spPr>
            <p:txBody>
              <a:bodyPr anchor="ctr" rtlCol="false" tIns="50800" lIns="50800" bIns="50800" rIns="50800"/>
              <a:lstStyle/>
              <a:p>
                <a:pPr algn="ctr">
                  <a:lnSpc>
                    <a:spcPts val="3624"/>
                  </a:lnSpc>
                </a:pPr>
              </a:p>
            </p:txBody>
          </p:sp>
        </p:grpSp>
      </p:grpSp>
      <p:sp>
        <p:nvSpPr>
          <p:cNvPr name="Freeform 28" id="28"/>
          <p:cNvSpPr/>
          <p:nvPr/>
        </p:nvSpPr>
        <p:spPr>
          <a:xfrm flipH="false" flipV="false" rot="0">
            <a:off x="13319996" y="2603413"/>
            <a:ext cx="3939304" cy="3576661"/>
          </a:xfrm>
          <a:custGeom>
            <a:avLst/>
            <a:gdLst/>
            <a:ahLst/>
            <a:cxnLst/>
            <a:rect r="r" b="b" t="t" l="l"/>
            <a:pathLst>
              <a:path h="3576661" w="3939304">
                <a:moveTo>
                  <a:pt x="0" y="0"/>
                </a:moveTo>
                <a:lnTo>
                  <a:pt x="3939304" y="0"/>
                </a:lnTo>
                <a:lnTo>
                  <a:pt x="3939304" y="3576660"/>
                </a:lnTo>
                <a:lnTo>
                  <a:pt x="0" y="35766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9" id="29"/>
          <p:cNvGrpSpPr/>
          <p:nvPr/>
        </p:nvGrpSpPr>
        <p:grpSpPr>
          <a:xfrm rot="0">
            <a:off x="9378144" y="3472728"/>
            <a:ext cx="6387019" cy="1911392"/>
            <a:chOff x="0" y="0"/>
            <a:chExt cx="8516025" cy="2548522"/>
          </a:xfrm>
        </p:grpSpPr>
        <p:grpSp>
          <p:nvGrpSpPr>
            <p:cNvPr name="Group 30" id="30"/>
            <p:cNvGrpSpPr/>
            <p:nvPr/>
          </p:nvGrpSpPr>
          <p:grpSpPr>
            <a:xfrm rot="0">
              <a:off x="0" y="0"/>
              <a:ext cx="8312825" cy="2212207"/>
              <a:chOff x="0" y="0"/>
              <a:chExt cx="1642040" cy="436979"/>
            </a:xfrm>
          </p:grpSpPr>
          <p:sp>
            <p:nvSpPr>
              <p:cNvPr name="Freeform 31" id="31"/>
              <p:cNvSpPr/>
              <p:nvPr/>
            </p:nvSpPr>
            <p:spPr>
              <a:xfrm flipH="false" flipV="false" rot="0">
                <a:off x="0" y="0"/>
                <a:ext cx="1642040" cy="436979"/>
              </a:xfrm>
              <a:custGeom>
                <a:avLst/>
                <a:gdLst/>
                <a:ahLst/>
                <a:cxnLst/>
                <a:rect r="r" b="b" t="t" l="l"/>
                <a:pathLst>
                  <a:path h="436979" w="1642040">
                    <a:moveTo>
                      <a:pt x="37253" y="0"/>
                    </a:moveTo>
                    <a:lnTo>
                      <a:pt x="1604787" y="0"/>
                    </a:lnTo>
                    <a:cubicBezTo>
                      <a:pt x="1614667" y="0"/>
                      <a:pt x="1624142" y="3925"/>
                      <a:pt x="1631129" y="10911"/>
                    </a:cubicBezTo>
                    <a:cubicBezTo>
                      <a:pt x="1638115" y="17897"/>
                      <a:pt x="1642040" y="27373"/>
                      <a:pt x="1642040" y="37253"/>
                    </a:cubicBezTo>
                    <a:lnTo>
                      <a:pt x="1642040" y="399726"/>
                    </a:lnTo>
                    <a:cubicBezTo>
                      <a:pt x="1642040" y="409606"/>
                      <a:pt x="1638115" y="419082"/>
                      <a:pt x="1631129" y="426068"/>
                    </a:cubicBezTo>
                    <a:cubicBezTo>
                      <a:pt x="1624142" y="433054"/>
                      <a:pt x="1614667" y="436979"/>
                      <a:pt x="1604787" y="436979"/>
                    </a:cubicBezTo>
                    <a:lnTo>
                      <a:pt x="37253" y="436979"/>
                    </a:lnTo>
                    <a:cubicBezTo>
                      <a:pt x="27373" y="436979"/>
                      <a:pt x="17897" y="433054"/>
                      <a:pt x="10911" y="426068"/>
                    </a:cubicBezTo>
                    <a:cubicBezTo>
                      <a:pt x="3925" y="419082"/>
                      <a:pt x="0" y="409606"/>
                      <a:pt x="0" y="399726"/>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32" id="32"/>
              <p:cNvSpPr txBox="true"/>
              <p:nvPr/>
            </p:nvSpPr>
            <p:spPr>
              <a:xfrm>
                <a:off x="0" y="-66675"/>
                <a:ext cx="1642040" cy="503654"/>
              </a:xfrm>
              <a:prstGeom prst="rect">
                <a:avLst/>
              </a:prstGeom>
            </p:spPr>
            <p:txBody>
              <a:bodyPr anchor="ctr" rtlCol="false" tIns="50800" lIns="50800" bIns="50800" rIns="50800"/>
              <a:lstStyle/>
              <a:p>
                <a:pPr algn="ctr">
                  <a:lnSpc>
                    <a:spcPts val="3624"/>
                  </a:lnSpc>
                </a:pPr>
              </a:p>
            </p:txBody>
          </p:sp>
        </p:grpSp>
        <p:grpSp>
          <p:nvGrpSpPr>
            <p:cNvPr name="Group 33" id="33"/>
            <p:cNvGrpSpPr/>
            <p:nvPr/>
          </p:nvGrpSpPr>
          <p:grpSpPr>
            <a:xfrm rot="0">
              <a:off x="203200" y="336315"/>
              <a:ext cx="8312825" cy="2212207"/>
              <a:chOff x="0" y="0"/>
              <a:chExt cx="1642040" cy="436979"/>
            </a:xfrm>
          </p:grpSpPr>
          <p:sp>
            <p:nvSpPr>
              <p:cNvPr name="Freeform 34" id="34"/>
              <p:cNvSpPr/>
              <p:nvPr/>
            </p:nvSpPr>
            <p:spPr>
              <a:xfrm flipH="false" flipV="false" rot="0">
                <a:off x="0" y="0"/>
                <a:ext cx="1642040" cy="436979"/>
              </a:xfrm>
              <a:custGeom>
                <a:avLst/>
                <a:gdLst/>
                <a:ahLst/>
                <a:cxnLst/>
                <a:rect r="r" b="b" t="t" l="l"/>
                <a:pathLst>
                  <a:path h="436979" w="1642040">
                    <a:moveTo>
                      <a:pt x="37253" y="0"/>
                    </a:moveTo>
                    <a:lnTo>
                      <a:pt x="1604787" y="0"/>
                    </a:lnTo>
                    <a:cubicBezTo>
                      <a:pt x="1614667" y="0"/>
                      <a:pt x="1624142" y="3925"/>
                      <a:pt x="1631129" y="10911"/>
                    </a:cubicBezTo>
                    <a:cubicBezTo>
                      <a:pt x="1638115" y="17897"/>
                      <a:pt x="1642040" y="27373"/>
                      <a:pt x="1642040" y="37253"/>
                    </a:cubicBezTo>
                    <a:lnTo>
                      <a:pt x="1642040" y="399726"/>
                    </a:lnTo>
                    <a:cubicBezTo>
                      <a:pt x="1642040" y="409606"/>
                      <a:pt x="1638115" y="419082"/>
                      <a:pt x="1631129" y="426068"/>
                    </a:cubicBezTo>
                    <a:cubicBezTo>
                      <a:pt x="1624142" y="433054"/>
                      <a:pt x="1614667" y="436979"/>
                      <a:pt x="1604787" y="436979"/>
                    </a:cubicBezTo>
                    <a:lnTo>
                      <a:pt x="37253" y="436979"/>
                    </a:lnTo>
                    <a:cubicBezTo>
                      <a:pt x="27373" y="436979"/>
                      <a:pt x="17897" y="433054"/>
                      <a:pt x="10911" y="426068"/>
                    </a:cubicBezTo>
                    <a:cubicBezTo>
                      <a:pt x="3925" y="419082"/>
                      <a:pt x="0" y="409606"/>
                      <a:pt x="0" y="399726"/>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35" id="35"/>
              <p:cNvSpPr txBox="true"/>
              <p:nvPr/>
            </p:nvSpPr>
            <p:spPr>
              <a:xfrm>
                <a:off x="0" y="-66675"/>
                <a:ext cx="1642040" cy="503654"/>
              </a:xfrm>
              <a:prstGeom prst="rect">
                <a:avLst/>
              </a:prstGeom>
            </p:spPr>
            <p:txBody>
              <a:bodyPr anchor="ctr" rtlCol="false" tIns="50800" lIns="50800" bIns="50800" rIns="50800"/>
              <a:lstStyle/>
              <a:p>
                <a:pPr algn="ctr">
                  <a:lnSpc>
                    <a:spcPts val="3624"/>
                  </a:lnSpc>
                </a:pPr>
              </a:p>
            </p:txBody>
          </p:sp>
        </p:grpSp>
      </p:grpSp>
      <p:grpSp>
        <p:nvGrpSpPr>
          <p:cNvPr name="Group 36" id="36"/>
          <p:cNvGrpSpPr/>
          <p:nvPr/>
        </p:nvGrpSpPr>
        <p:grpSpPr>
          <a:xfrm rot="0">
            <a:off x="9378144" y="5766095"/>
            <a:ext cx="6387019" cy="2222303"/>
            <a:chOff x="0" y="0"/>
            <a:chExt cx="8516025" cy="2963070"/>
          </a:xfrm>
        </p:grpSpPr>
        <p:grpSp>
          <p:nvGrpSpPr>
            <p:cNvPr name="Group 37" id="37"/>
            <p:cNvGrpSpPr/>
            <p:nvPr/>
          </p:nvGrpSpPr>
          <p:grpSpPr>
            <a:xfrm rot="0">
              <a:off x="0" y="0"/>
              <a:ext cx="8312825" cy="2572049"/>
              <a:chOff x="0" y="0"/>
              <a:chExt cx="1642040" cy="508059"/>
            </a:xfrm>
          </p:grpSpPr>
          <p:sp>
            <p:nvSpPr>
              <p:cNvPr name="Freeform 38" id="38"/>
              <p:cNvSpPr/>
              <p:nvPr/>
            </p:nvSpPr>
            <p:spPr>
              <a:xfrm flipH="false" flipV="false" rot="0">
                <a:off x="0" y="0"/>
                <a:ext cx="1642040" cy="508059"/>
              </a:xfrm>
              <a:custGeom>
                <a:avLst/>
                <a:gdLst/>
                <a:ahLst/>
                <a:cxnLst/>
                <a:rect r="r" b="b" t="t" l="l"/>
                <a:pathLst>
                  <a:path h="508059" w="1642040">
                    <a:moveTo>
                      <a:pt x="37253" y="0"/>
                    </a:moveTo>
                    <a:lnTo>
                      <a:pt x="1604787" y="0"/>
                    </a:lnTo>
                    <a:cubicBezTo>
                      <a:pt x="1614667" y="0"/>
                      <a:pt x="1624142" y="3925"/>
                      <a:pt x="1631129" y="10911"/>
                    </a:cubicBezTo>
                    <a:cubicBezTo>
                      <a:pt x="1638115" y="17897"/>
                      <a:pt x="1642040" y="27373"/>
                      <a:pt x="1642040" y="37253"/>
                    </a:cubicBezTo>
                    <a:lnTo>
                      <a:pt x="1642040" y="470806"/>
                    </a:lnTo>
                    <a:cubicBezTo>
                      <a:pt x="1642040" y="480686"/>
                      <a:pt x="1638115" y="490162"/>
                      <a:pt x="1631129" y="497148"/>
                    </a:cubicBezTo>
                    <a:cubicBezTo>
                      <a:pt x="1624142" y="504134"/>
                      <a:pt x="1614667" y="508059"/>
                      <a:pt x="1604787" y="508059"/>
                    </a:cubicBezTo>
                    <a:lnTo>
                      <a:pt x="37253" y="508059"/>
                    </a:lnTo>
                    <a:cubicBezTo>
                      <a:pt x="27373" y="508059"/>
                      <a:pt x="17897" y="504134"/>
                      <a:pt x="10911" y="497148"/>
                    </a:cubicBezTo>
                    <a:cubicBezTo>
                      <a:pt x="3925" y="490162"/>
                      <a:pt x="0" y="480686"/>
                      <a:pt x="0" y="470806"/>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39" id="39"/>
              <p:cNvSpPr txBox="true"/>
              <p:nvPr/>
            </p:nvSpPr>
            <p:spPr>
              <a:xfrm>
                <a:off x="0" y="-66675"/>
                <a:ext cx="1642040" cy="574734"/>
              </a:xfrm>
              <a:prstGeom prst="rect">
                <a:avLst/>
              </a:prstGeom>
            </p:spPr>
            <p:txBody>
              <a:bodyPr anchor="ctr" rtlCol="false" tIns="50800" lIns="50800" bIns="50800" rIns="50800"/>
              <a:lstStyle/>
              <a:p>
                <a:pPr algn="ctr">
                  <a:lnSpc>
                    <a:spcPts val="3624"/>
                  </a:lnSpc>
                </a:pPr>
              </a:p>
            </p:txBody>
          </p:sp>
        </p:grpSp>
        <p:grpSp>
          <p:nvGrpSpPr>
            <p:cNvPr name="Group 40" id="40"/>
            <p:cNvGrpSpPr/>
            <p:nvPr/>
          </p:nvGrpSpPr>
          <p:grpSpPr>
            <a:xfrm rot="0">
              <a:off x="203200" y="391021"/>
              <a:ext cx="8312825" cy="2572049"/>
              <a:chOff x="0" y="0"/>
              <a:chExt cx="1642040" cy="508059"/>
            </a:xfrm>
          </p:grpSpPr>
          <p:sp>
            <p:nvSpPr>
              <p:cNvPr name="Freeform 41" id="41"/>
              <p:cNvSpPr/>
              <p:nvPr/>
            </p:nvSpPr>
            <p:spPr>
              <a:xfrm flipH="false" flipV="false" rot="0">
                <a:off x="0" y="0"/>
                <a:ext cx="1642040" cy="508059"/>
              </a:xfrm>
              <a:custGeom>
                <a:avLst/>
                <a:gdLst/>
                <a:ahLst/>
                <a:cxnLst/>
                <a:rect r="r" b="b" t="t" l="l"/>
                <a:pathLst>
                  <a:path h="508059" w="1642040">
                    <a:moveTo>
                      <a:pt x="37253" y="0"/>
                    </a:moveTo>
                    <a:lnTo>
                      <a:pt x="1604787" y="0"/>
                    </a:lnTo>
                    <a:cubicBezTo>
                      <a:pt x="1614667" y="0"/>
                      <a:pt x="1624142" y="3925"/>
                      <a:pt x="1631129" y="10911"/>
                    </a:cubicBezTo>
                    <a:cubicBezTo>
                      <a:pt x="1638115" y="17897"/>
                      <a:pt x="1642040" y="27373"/>
                      <a:pt x="1642040" y="37253"/>
                    </a:cubicBezTo>
                    <a:lnTo>
                      <a:pt x="1642040" y="470806"/>
                    </a:lnTo>
                    <a:cubicBezTo>
                      <a:pt x="1642040" y="480686"/>
                      <a:pt x="1638115" y="490162"/>
                      <a:pt x="1631129" y="497148"/>
                    </a:cubicBezTo>
                    <a:cubicBezTo>
                      <a:pt x="1624142" y="504134"/>
                      <a:pt x="1614667" y="508059"/>
                      <a:pt x="1604787" y="508059"/>
                    </a:cubicBezTo>
                    <a:lnTo>
                      <a:pt x="37253" y="508059"/>
                    </a:lnTo>
                    <a:cubicBezTo>
                      <a:pt x="27373" y="508059"/>
                      <a:pt x="17897" y="504134"/>
                      <a:pt x="10911" y="497148"/>
                    </a:cubicBezTo>
                    <a:cubicBezTo>
                      <a:pt x="3925" y="490162"/>
                      <a:pt x="0" y="480686"/>
                      <a:pt x="0" y="470806"/>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42" id="42"/>
              <p:cNvSpPr txBox="true"/>
              <p:nvPr/>
            </p:nvSpPr>
            <p:spPr>
              <a:xfrm>
                <a:off x="0" y="-66675"/>
                <a:ext cx="1642040" cy="574734"/>
              </a:xfrm>
              <a:prstGeom prst="rect">
                <a:avLst/>
              </a:prstGeom>
            </p:spPr>
            <p:txBody>
              <a:bodyPr anchor="ctr" rtlCol="false" tIns="50800" lIns="50800" bIns="50800" rIns="50800"/>
              <a:lstStyle/>
              <a:p>
                <a:pPr algn="ctr">
                  <a:lnSpc>
                    <a:spcPts val="3624"/>
                  </a:lnSpc>
                </a:pPr>
              </a:p>
            </p:txBody>
          </p:sp>
        </p:grpSp>
      </p:grpSp>
      <p:sp>
        <p:nvSpPr>
          <p:cNvPr name="TextBox 43" id="43"/>
          <p:cNvSpPr txBox="true"/>
          <p:nvPr/>
        </p:nvSpPr>
        <p:spPr>
          <a:xfrm rot="0">
            <a:off x="539568" y="895886"/>
            <a:ext cx="15595813" cy="950607"/>
          </a:xfrm>
          <a:prstGeom prst="rect">
            <a:avLst/>
          </a:prstGeom>
        </p:spPr>
        <p:txBody>
          <a:bodyPr anchor="t" rtlCol="false" tIns="0" lIns="0" bIns="0" rIns="0">
            <a:spAutoFit/>
          </a:bodyPr>
          <a:lstStyle/>
          <a:p>
            <a:pPr algn="ctr">
              <a:lnSpc>
                <a:spcPts val="7245"/>
              </a:lnSpc>
            </a:pPr>
            <a:r>
              <a:rPr lang="en-US" sz="6900">
                <a:solidFill>
                  <a:srgbClr val="0D4F4E"/>
                </a:solidFill>
                <a:latin typeface="League Gothic"/>
              </a:rPr>
              <a:t>KONDISI KALOR DALAM LAPISAN DAN JARINGAN HEWAN</a:t>
            </a:r>
          </a:p>
        </p:txBody>
      </p:sp>
      <p:sp>
        <p:nvSpPr>
          <p:cNvPr name="TextBox 44" id="44"/>
          <p:cNvSpPr txBox="true"/>
          <p:nvPr/>
        </p:nvSpPr>
        <p:spPr>
          <a:xfrm rot="0">
            <a:off x="3593876" y="3712293"/>
            <a:ext cx="4244941" cy="67945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Thermoregulasi</a:t>
            </a:r>
          </a:p>
        </p:txBody>
      </p:sp>
      <p:sp>
        <p:nvSpPr>
          <p:cNvPr name="TextBox 45" id="45"/>
          <p:cNvSpPr txBox="true"/>
          <p:nvPr/>
        </p:nvSpPr>
        <p:spPr>
          <a:xfrm rot="0">
            <a:off x="3298312" y="5086645"/>
            <a:ext cx="4836069" cy="67945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Pengaturan Suhu</a:t>
            </a:r>
          </a:p>
        </p:txBody>
      </p:sp>
      <p:sp>
        <p:nvSpPr>
          <p:cNvPr name="TextBox 46" id="46"/>
          <p:cNvSpPr txBox="true"/>
          <p:nvPr/>
        </p:nvSpPr>
        <p:spPr>
          <a:xfrm rot="0">
            <a:off x="3593876" y="6418746"/>
            <a:ext cx="4244941"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Pengaturan Kadar Garam</a:t>
            </a:r>
          </a:p>
        </p:txBody>
      </p:sp>
      <p:sp>
        <p:nvSpPr>
          <p:cNvPr name="TextBox 47" id="47"/>
          <p:cNvSpPr txBox="true"/>
          <p:nvPr/>
        </p:nvSpPr>
        <p:spPr>
          <a:xfrm rot="0">
            <a:off x="10255705" y="3759200"/>
            <a:ext cx="4751230"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Pengaturan Struktur Jaringan</a:t>
            </a:r>
          </a:p>
        </p:txBody>
      </p:sp>
      <p:sp>
        <p:nvSpPr>
          <p:cNvPr name="TextBox 48" id="48"/>
          <p:cNvSpPr txBox="true"/>
          <p:nvPr/>
        </p:nvSpPr>
        <p:spPr>
          <a:xfrm rot="0">
            <a:off x="10137420" y="6265798"/>
            <a:ext cx="5256314"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Pengaturan Keseimbangan Tubuh</a:t>
            </a:r>
          </a:p>
        </p:txBody>
      </p:sp>
      <p:sp>
        <p:nvSpPr>
          <p:cNvPr name="TextBox 49" id="49"/>
          <p:cNvSpPr txBox="true"/>
          <p:nvPr/>
        </p:nvSpPr>
        <p:spPr>
          <a:xfrm rot="0">
            <a:off x="2425978" y="2198918"/>
            <a:ext cx="12967755" cy="1064259"/>
          </a:xfrm>
          <a:prstGeom prst="rect">
            <a:avLst/>
          </a:prstGeom>
        </p:spPr>
        <p:txBody>
          <a:bodyPr anchor="t" rtlCol="false" tIns="0" lIns="0" bIns="0" rIns="0">
            <a:spAutoFit/>
          </a:bodyPr>
          <a:lstStyle/>
          <a:p>
            <a:pPr algn="ctr">
              <a:lnSpc>
                <a:spcPts val="4340"/>
              </a:lnSpc>
            </a:pPr>
            <a:r>
              <a:rPr lang="en-US" sz="3100">
                <a:solidFill>
                  <a:srgbClr val="0D4F4E"/>
                </a:solidFill>
                <a:latin typeface="Lora"/>
              </a:rPr>
              <a:t>Kondisi kalor dalam lapisan dan jaringan hewan mempengaruhi kehidupan mereka dalam berbagai cara,yaitu:</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2531895" y="9340850"/>
            <a:ext cx="9019667" cy="1445753"/>
            <a:chOff x="0" y="0"/>
            <a:chExt cx="12026223" cy="1927671"/>
          </a:xfrm>
        </p:grpSpPr>
        <p:sp>
          <p:nvSpPr>
            <p:cNvPr name="Freeform 3" id="3"/>
            <p:cNvSpPr/>
            <p:nvPr/>
          </p:nvSpPr>
          <p:spPr>
            <a:xfrm flipH="false" flipV="true" rot="0">
              <a:off x="0" y="0"/>
              <a:ext cx="10194414" cy="1927671"/>
            </a:xfrm>
            <a:custGeom>
              <a:avLst/>
              <a:gdLst/>
              <a:ahLst/>
              <a:cxnLst/>
              <a:rect r="r" b="b" t="t" l="l"/>
              <a:pathLst>
                <a:path h="1927671" w="10194414">
                  <a:moveTo>
                    <a:pt x="0" y="1927671"/>
                  </a:moveTo>
                  <a:lnTo>
                    <a:pt x="10194414" y="1927671"/>
                  </a:lnTo>
                  <a:lnTo>
                    <a:pt x="10194414" y="0"/>
                  </a:lnTo>
                  <a:lnTo>
                    <a:pt x="0" y="0"/>
                  </a:lnTo>
                  <a:lnTo>
                    <a:pt x="0" y="1927671"/>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872124" y="0"/>
              <a:ext cx="10194414" cy="1927671"/>
            </a:xfrm>
            <a:custGeom>
              <a:avLst/>
              <a:gdLst/>
              <a:ahLst/>
              <a:cxnLst/>
              <a:rect r="r" b="b" t="t" l="l"/>
              <a:pathLst>
                <a:path h="1927671" w="10194414">
                  <a:moveTo>
                    <a:pt x="0" y="1927671"/>
                  </a:moveTo>
                  <a:lnTo>
                    <a:pt x="10194414" y="1927671"/>
                  </a:lnTo>
                  <a:lnTo>
                    <a:pt x="10194414" y="0"/>
                  </a:lnTo>
                  <a:lnTo>
                    <a:pt x="0" y="0"/>
                  </a:lnTo>
                  <a:lnTo>
                    <a:pt x="0" y="1927671"/>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831809" y="0"/>
              <a:ext cx="10194414" cy="1927671"/>
            </a:xfrm>
            <a:custGeom>
              <a:avLst/>
              <a:gdLst/>
              <a:ahLst/>
              <a:cxnLst/>
              <a:rect r="r" b="b" t="t" l="l"/>
              <a:pathLst>
                <a:path h="1927671" w="10194414">
                  <a:moveTo>
                    <a:pt x="0" y="1927671"/>
                  </a:moveTo>
                  <a:lnTo>
                    <a:pt x="10194414" y="1927671"/>
                  </a:lnTo>
                  <a:lnTo>
                    <a:pt x="10194414" y="0"/>
                  </a:lnTo>
                  <a:lnTo>
                    <a:pt x="0" y="0"/>
                  </a:lnTo>
                  <a:lnTo>
                    <a:pt x="0" y="1927671"/>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6" id="6"/>
          <p:cNvSpPr/>
          <p:nvPr/>
        </p:nvSpPr>
        <p:spPr>
          <a:xfrm flipH="false" flipV="false" rot="0">
            <a:off x="243101" y="2882927"/>
            <a:ext cx="3939304" cy="3576661"/>
          </a:xfrm>
          <a:custGeom>
            <a:avLst/>
            <a:gdLst/>
            <a:ahLst/>
            <a:cxnLst/>
            <a:rect r="r" b="b" t="t" l="l"/>
            <a:pathLst>
              <a:path h="3576661" w="3939304">
                <a:moveTo>
                  <a:pt x="0" y="0"/>
                </a:moveTo>
                <a:lnTo>
                  <a:pt x="3939304" y="0"/>
                </a:lnTo>
                <a:lnTo>
                  <a:pt x="3939304" y="3576661"/>
                </a:lnTo>
                <a:lnTo>
                  <a:pt x="0" y="35766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1660606" y="5143500"/>
            <a:ext cx="3316234" cy="3316234"/>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EB5A3"/>
            </a:solidFill>
            <a:ln w="12700">
              <a:solidFill>
                <a:srgbClr val="000000"/>
              </a:solidFill>
            </a:ln>
          </p:spPr>
        </p:sp>
      </p:grpSp>
      <p:grpSp>
        <p:nvGrpSpPr>
          <p:cNvPr name="Group 9" id="9"/>
          <p:cNvGrpSpPr/>
          <p:nvPr/>
        </p:nvGrpSpPr>
        <p:grpSpPr>
          <a:xfrm rot="0">
            <a:off x="1479631" y="5143500"/>
            <a:ext cx="3135259" cy="3135259"/>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000" t="0" r="-25000" b="0"/>
              </a:stretch>
            </a:blipFill>
          </p:spPr>
        </p:sp>
      </p:grpSp>
      <p:sp>
        <p:nvSpPr>
          <p:cNvPr name="TextBox 11" id="11"/>
          <p:cNvSpPr txBox="true"/>
          <p:nvPr/>
        </p:nvSpPr>
        <p:spPr>
          <a:xfrm rot="0">
            <a:off x="2473648" y="1463691"/>
            <a:ext cx="11820031" cy="1038236"/>
          </a:xfrm>
          <a:prstGeom prst="rect">
            <a:avLst/>
          </a:prstGeom>
        </p:spPr>
        <p:txBody>
          <a:bodyPr anchor="t" rtlCol="false" tIns="0" lIns="0" bIns="0" rIns="0">
            <a:spAutoFit/>
          </a:bodyPr>
          <a:lstStyle/>
          <a:p>
            <a:pPr algn="ctr">
              <a:lnSpc>
                <a:spcPts val="7875"/>
              </a:lnSpc>
            </a:pPr>
            <a:r>
              <a:rPr lang="en-US" sz="7500">
                <a:solidFill>
                  <a:srgbClr val="0D4F4E"/>
                </a:solidFill>
                <a:latin typeface="League Gothic"/>
              </a:rPr>
              <a:t>APLIKASI PERSAMAAN PERSEDIAN ENERGI</a:t>
            </a:r>
          </a:p>
        </p:txBody>
      </p:sp>
      <p:sp>
        <p:nvSpPr>
          <p:cNvPr name="TextBox 12" id="12"/>
          <p:cNvSpPr txBox="true"/>
          <p:nvPr/>
        </p:nvSpPr>
        <p:spPr>
          <a:xfrm rot="0">
            <a:off x="5439269" y="2740052"/>
            <a:ext cx="12012966" cy="6496050"/>
          </a:xfrm>
          <a:prstGeom prst="rect">
            <a:avLst/>
          </a:prstGeom>
        </p:spPr>
        <p:txBody>
          <a:bodyPr anchor="t" rtlCol="false" tIns="0" lIns="0" bIns="0" rIns="0">
            <a:spAutoFit/>
          </a:bodyPr>
          <a:lstStyle/>
          <a:p>
            <a:pPr algn="just">
              <a:lnSpc>
                <a:spcPts val="4349"/>
              </a:lnSpc>
            </a:pPr>
            <a:r>
              <a:rPr lang="en-US" sz="2999">
                <a:solidFill>
                  <a:srgbClr val="0D4F4E"/>
                </a:solidFill>
                <a:latin typeface="Lora Italics"/>
              </a:rPr>
              <a:t>Angka atau laju metabolisme, kehilangan kalor laten, suhu tubuh, dan konduktivitas tubuh terutama fisiologis, dan memiliki batas atas dan bawah yang ditentukan oleh susunan fisiologis hewan. Dengan menentukan batas-batas variabel ini, lingkungan yang ekstrem (Te) dapat diprediksi, bahwa hal ini yang dapat ditoleransi oleh hewan. Kombinasi dari suhu tubuh yang minimum, laju metabolisme yang dapat maksimum, konduktivitas minimum, dan kehilangan panas laten minimum mendefinisikan batas mematikan yang lebih rendah untuk hewan. Kombinasi dari suhu tubuh maksimum, laju metabolisme yang minimum, konduktivitas maksimum, dan kehilangan panas laten maksimum mendefinisikan batas mematikan yang lebih tinggi bagi hewan.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sp>
        <p:nvSpPr>
          <p:cNvPr name="TextBox 2" id="2"/>
          <p:cNvSpPr txBox="true"/>
          <p:nvPr/>
        </p:nvSpPr>
        <p:spPr>
          <a:xfrm rot="0">
            <a:off x="2900795" y="3351445"/>
            <a:ext cx="12486411" cy="2726258"/>
          </a:xfrm>
          <a:prstGeom prst="rect">
            <a:avLst/>
          </a:prstGeom>
        </p:spPr>
        <p:txBody>
          <a:bodyPr anchor="t" rtlCol="false" tIns="0" lIns="0" bIns="0" rIns="0">
            <a:spAutoFit/>
          </a:bodyPr>
          <a:lstStyle/>
          <a:p>
            <a:pPr algn="ctr">
              <a:lnSpc>
                <a:spcPts val="20816"/>
              </a:lnSpc>
            </a:pPr>
            <a:r>
              <a:rPr lang="en-US" sz="19825">
                <a:solidFill>
                  <a:srgbClr val="0D4F4E"/>
                </a:solidFill>
                <a:latin typeface="League Gothic"/>
              </a:rPr>
              <a:t>TERIMA KASIH</a:t>
            </a:r>
          </a:p>
        </p:txBody>
      </p:sp>
      <p:grpSp>
        <p:nvGrpSpPr>
          <p:cNvPr name="Group 3" id="3"/>
          <p:cNvGrpSpPr/>
          <p:nvPr/>
        </p:nvGrpSpPr>
        <p:grpSpPr>
          <a:xfrm rot="0">
            <a:off x="-2756500" y="9023475"/>
            <a:ext cx="11219657" cy="1798387"/>
            <a:chOff x="0" y="0"/>
            <a:chExt cx="14959543" cy="2397850"/>
          </a:xfrm>
        </p:grpSpPr>
        <p:sp>
          <p:nvSpPr>
            <p:cNvPr name="Freeform 4" id="4"/>
            <p:cNvSpPr/>
            <p:nvPr/>
          </p:nvSpPr>
          <p:spPr>
            <a:xfrm flipH="true" flipV="true" rot="0">
              <a:off x="2278606"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true" flipV="true" rot="0">
              <a:off x="1084844"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true" rot="0">
              <a:off x="0" y="0"/>
              <a:ext cx="12680937" cy="2397850"/>
            </a:xfrm>
            <a:custGeom>
              <a:avLst/>
              <a:gdLst/>
              <a:ahLst/>
              <a:cxnLst/>
              <a:rect r="r" b="b" t="t" l="l"/>
              <a:pathLst>
                <a:path h="2397850" w="12680937">
                  <a:moveTo>
                    <a:pt x="12680937" y="2397850"/>
                  </a:moveTo>
                  <a:lnTo>
                    <a:pt x="0" y="2397850"/>
                  </a:lnTo>
                  <a:lnTo>
                    <a:pt x="0" y="0"/>
                  </a:lnTo>
                  <a:lnTo>
                    <a:pt x="12680937" y="0"/>
                  </a:lnTo>
                  <a:lnTo>
                    <a:pt x="12680937"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7" id="7"/>
          <p:cNvSpPr txBox="true"/>
          <p:nvPr/>
        </p:nvSpPr>
        <p:spPr>
          <a:xfrm rot="0">
            <a:off x="5697930" y="5972929"/>
            <a:ext cx="6892141" cy="790575"/>
          </a:xfrm>
          <a:prstGeom prst="rect">
            <a:avLst/>
          </a:prstGeom>
        </p:spPr>
        <p:txBody>
          <a:bodyPr anchor="t" rtlCol="false" tIns="0" lIns="0" bIns="0" rIns="0">
            <a:spAutoFit/>
          </a:bodyPr>
          <a:lstStyle/>
          <a:p>
            <a:pPr algn="ctr">
              <a:lnSpc>
                <a:spcPts val="6525"/>
              </a:lnSpc>
            </a:pPr>
            <a:r>
              <a:rPr lang="en-US" sz="4500">
                <a:solidFill>
                  <a:srgbClr val="0D4F4E"/>
                </a:solidFill>
                <a:latin typeface="Lora"/>
              </a:rPr>
              <a:t>KELOMPOK 2</a:t>
            </a:r>
          </a:p>
        </p:txBody>
      </p:sp>
      <p:sp>
        <p:nvSpPr>
          <p:cNvPr name="Freeform 8" id="8"/>
          <p:cNvSpPr/>
          <p:nvPr/>
        </p:nvSpPr>
        <p:spPr>
          <a:xfrm flipH="false" flipV="false" rot="0">
            <a:off x="13592689" y="6077704"/>
            <a:ext cx="4695311" cy="4114800"/>
          </a:xfrm>
          <a:custGeom>
            <a:avLst/>
            <a:gdLst/>
            <a:ahLst/>
            <a:cxnLst/>
            <a:rect r="r" b="b" t="t" l="l"/>
            <a:pathLst>
              <a:path h="4114800" w="4695311">
                <a:moveTo>
                  <a:pt x="0" y="0"/>
                </a:moveTo>
                <a:lnTo>
                  <a:pt x="4695311" y="0"/>
                </a:lnTo>
                <a:lnTo>
                  <a:pt x="469531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587325" y="1566839"/>
            <a:ext cx="3939304" cy="3576661"/>
          </a:xfrm>
          <a:custGeom>
            <a:avLst/>
            <a:gdLst/>
            <a:ahLst/>
            <a:cxnLst/>
            <a:rect r="r" b="b" t="t" l="l"/>
            <a:pathLst>
              <a:path h="3576661" w="3939304">
                <a:moveTo>
                  <a:pt x="0" y="0"/>
                </a:moveTo>
                <a:lnTo>
                  <a:pt x="3939305" y="0"/>
                </a:lnTo>
                <a:lnTo>
                  <a:pt x="3939305" y="3576661"/>
                </a:lnTo>
                <a:lnTo>
                  <a:pt x="0" y="357666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6" id="6"/>
          <p:cNvGrpSpPr/>
          <p:nvPr/>
        </p:nvGrpSpPr>
        <p:grpSpPr>
          <a:xfrm rot="0">
            <a:off x="2522837" y="3474591"/>
            <a:ext cx="6387019" cy="1688253"/>
            <a:chOff x="0" y="0"/>
            <a:chExt cx="8516025" cy="2251005"/>
          </a:xfrm>
        </p:grpSpPr>
        <p:grpSp>
          <p:nvGrpSpPr>
            <p:cNvPr name="Group 7" id="7"/>
            <p:cNvGrpSpPr/>
            <p:nvPr/>
          </p:nvGrpSpPr>
          <p:grpSpPr>
            <a:xfrm rot="0">
              <a:off x="0" y="0"/>
              <a:ext cx="8312825" cy="1953951"/>
              <a:chOff x="0" y="0"/>
              <a:chExt cx="1642040" cy="385966"/>
            </a:xfrm>
          </p:grpSpPr>
          <p:sp>
            <p:nvSpPr>
              <p:cNvPr name="Freeform 8" id="8"/>
              <p:cNvSpPr/>
              <p:nvPr/>
            </p:nvSpPr>
            <p:spPr>
              <a:xfrm flipH="false" flipV="false" rot="0">
                <a:off x="0" y="0"/>
                <a:ext cx="1642040" cy="385966"/>
              </a:xfrm>
              <a:custGeom>
                <a:avLst/>
                <a:gdLst/>
                <a:ahLst/>
                <a:cxnLst/>
                <a:rect r="r" b="b" t="t" l="l"/>
                <a:pathLst>
                  <a:path h="385966" w="1642040">
                    <a:moveTo>
                      <a:pt x="37253" y="0"/>
                    </a:moveTo>
                    <a:lnTo>
                      <a:pt x="1604787" y="0"/>
                    </a:lnTo>
                    <a:cubicBezTo>
                      <a:pt x="1614667" y="0"/>
                      <a:pt x="1624142" y="3925"/>
                      <a:pt x="1631129" y="10911"/>
                    </a:cubicBezTo>
                    <a:cubicBezTo>
                      <a:pt x="1638115" y="17897"/>
                      <a:pt x="1642040" y="27373"/>
                      <a:pt x="1642040" y="37253"/>
                    </a:cubicBezTo>
                    <a:lnTo>
                      <a:pt x="1642040" y="348713"/>
                    </a:lnTo>
                    <a:cubicBezTo>
                      <a:pt x="1642040" y="358593"/>
                      <a:pt x="1638115" y="368068"/>
                      <a:pt x="1631129" y="375055"/>
                    </a:cubicBezTo>
                    <a:cubicBezTo>
                      <a:pt x="1624142" y="382041"/>
                      <a:pt x="1614667" y="385966"/>
                      <a:pt x="1604787" y="385966"/>
                    </a:cubicBezTo>
                    <a:lnTo>
                      <a:pt x="37253" y="385966"/>
                    </a:lnTo>
                    <a:cubicBezTo>
                      <a:pt x="27373" y="385966"/>
                      <a:pt x="17897" y="382041"/>
                      <a:pt x="10911" y="375055"/>
                    </a:cubicBezTo>
                    <a:cubicBezTo>
                      <a:pt x="3925" y="368068"/>
                      <a:pt x="0" y="358593"/>
                      <a:pt x="0" y="348713"/>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9" id="9"/>
              <p:cNvSpPr txBox="true"/>
              <p:nvPr/>
            </p:nvSpPr>
            <p:spPr>
              <a:xfrm>
                <a:off x="0" y="-66675"/>
                <a:ext cx="1642040" cy="452641"/>
              </a:xfrm>
              <a:prstGeom prst="rect">
                <a:avLst/>
              </a:prstGeom>
            </p:spPr>
            <p:txBody>
              <a:bodyPr anchor="ctr" rtlCol="false" tIns="50800" lIns="50800" bIns="50800" rIns="50800"/>
              <a:lstStyle/>
              <a:p>
                <a:pPr algn="ctr">
                  <a:lnSpc>
                    <a:spcPts val="3624"/>
                  </a:lnSpc>
                </a:pPr>
              </a:p>
            </p:txBody>
          </p:sp>
        </p:grpSp>
        <p:grpSp>
          <p:nvGrpSpPr>
            <p:cNvPr name="Group 10" id="10"/>
            <p:cNvGrpSpPr/>
            <p:nvPr/>
          </p:nvGrpSpPr>
          <p:grpSpPr>
            <a:xfrm rot="0">
              <a:off x="203200" y="297053"/>
              <a:ext cx="8312825" cy="1953951"/>
              <a:chOff x="0" y="0"/>
              <a:chExt cx="1642040" cy="385966"/>
            </a:xfrm>
          </p:grpSpPr>
          <p:sp>
            <p:nvSpPr>
              <p:cNvPr name="Freeform 11" id="11"/>
              <p:cNvSpPr/>
              <p:nvPr/>
            </p:nvSpPr>
            <p:spPr>
              <a:xfrm flipH="false" flipV="false" rot="0">
                <a:off x="0" y="0"/>
                <a:ext cx="1642040" cy="385966"/>
              </a:xfrm>
              <a:custGeom>
                <a:avLst/>
                <a:gdLst/>
                <a:ahLst/>
                <a:cxnLst/>
                <a:rect r="r" b="b" t="t" l="l"/>
                <a:pathLst>
                  <a:path h="385966" w="1642040">
                    <a:moveTo>
                      <a:pt x="37253" y="0"/>
                    </a:moveTo>
                    <a:lnTo>
                      <a:pt x="1604787" y="0"/>
                    </a:lnTo>
                    <a:cubicBezTo>
                      <a:pt x="1614667" y="0"/>
                      <a:pt x="1624142" y="3925"/>
                      <a:pt x="1631129" y="10911"/>
                    </a:cubicBezTo>
                    <a:cubicBezTo>
                      <a:pt x="1638115" y="17897"/>
                      <a:pt x="1642040" y="27373"/>
                      <a:pt x="1642040" y="37253"/>
                    </a:cubicBezTo>
                    <a:lnTo>
                      <a:pt x="1642040" y="348713"/>
                    </a:lnTo>
                    <a:cubicBezTo>
                      <a:pt x="1642040" y="358593"/>
                      <a:pt x="1638115" y="368068"/>
                      <a:pt x="1631129" y="375055"/>
                    </a:cubicBezTo>
                    <a:cubicBezTo>
                      <a:pt x="1624142" y="382041"/>
                      <a:pt x="1614667" y="385966"/>
                      <a:pt x="1604787" y="385966"/>
                    </a:cubicBezTo>
                    <a:lnTo>
                      <a:pt x="37253" y="385966"/>
                    </a:lnTo>
                    <a:cubicBezTo>
                      <a:pt x="27373" y="385966"/>
                      <a:pt x="17897" y="382041"/>
                      <a:pt x="10911" y="375055"/>
                    </a:cubicBezTo>
                    <a:cubicBezTo>
                      <a:pt x="3925" y="368068"/>
                      <a:pt x="0" y="358593"/>
                      <a:pt x="0" y="348713"/>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2" id="12"/>
              <p:cNvSpPr txBox="true"/>
              <p:nvPr/>
            </p:nvSpPr>
            <p:spPr>
              <a:xfrm>
                <a:off x="0" y="-66675"/>
                <a:ext cx="1642040" cy="452641"/>
              </a:xfrm>
              <a:prstGeom prst="rect">
                <a:avLst/>
              </a:prstGeom>
            </p:spPr>
            <p:txBody>
              <a:bodyPr anchor="ctr" rtlCol="false" tIns="50800" lIns="50800" bIns="50800" rIns="50800"/>
              <a:lstStyle/>
              <a:p>
                <a:pPr algn="ctr">
                  <a:lnSpc>
                    <a:spcPts val="3624"/>
                  </a:lnSpc>
                </a:pPr>
              </a:p>
            </p:txBody>
          </p:sp>
        </p:grpSp>
      </p:grpSp>
      <p:grpSp>
        <p:nvGrpSpPr>
          <p:cNvPr name="Group 13" id="13"/>
          <p:cNvGrpSpPr/>
          <p:nvPr/>
        </p:nvGrpSpPr>
        <p:grpSpPr>
          <a:xfrm rot="0">
            <a:off x="2522837" y="5707422"/>
            <a:ext cx="6387019" cy="1710908"/>
            <a:chOff x="0" y="0"/>
            <a:chExt cx="8516025" cy="2281210"/>
          </a:xfrm>
        </p:grpSpPr>
        <p:grpSp>
          <p:nvGrpSpPr>
            <p:cNvPr name="Group 14" id="14"/>
            <p:cNvGrpSpPr/>
            <p:nvPr/>
          </p:nvGrpSpPr>
          <p:grpSpPr>
            <a:xfrm rot="0">
              <a:off x="0" y="0"/>
              <a:ext cx="8312825" cy="1980171"/>
              <a:chOff x="0" y="0"/>
              <a:chExt cx="1642040" cy="391145"/>
            </a:xfrm>
          </p:grpSpPr>
          <p:sp>
            <p:nvSpPr>
              <p:cNvPr name="Freeform 15" id="15"/>
              <p:cNvSpPr/>
              <p:nvPr/>
            </p:nvSpPr>
            <p:spPr>
              <a:xfrm flipH="false" flipV="false" rot="0">
                <a:off x="0" y="0"/>
                <a:ext cx="1642040" cy="391145"/>
              </a:xfrm>
              <a:custGeom>
                <a:avLst/>
                <a:gdLst/>
                <a:ahLst/>
                <a:cxnLst/>
                <a:rect r="r" b="b" t="t" l="l"/>
                <a:pathLst>
                  <a:path h="391145" w="1642040">
                    <a:moveTo>
                      <a:pt x="37253" y="0"/>
                    </a:moveTo>
                    <a:lnTo>
                      <a:pt x="1604787" y="0"/>
                    </a:lnTo>
                    <a:cubicBezTo>
                      <a:pt x="1614667" y="0"/>
                      <a:pt x="1624142" y="3925"/>
                      <a:pt x="1631129" y="10911"/>
                    </a:cubicBezTo>
                    <a:cubicBezTo>
                      <a:pt x="1638115" y="17897"/>
                      <a:pt x="1642040" y="27373"/>
                      <a:pt x="1642040" y="37253"/>
                    </a:cubicBezTo>
                    <a:lnTo>
                      <a:pt x="1642040" y="353892"/>
                    </a:lnTo>
                    <a:cubicBezTo>
                      <a:pt x="1642040" y="363772"/>
                      <a:pt x="1638115" y="373247"/>
                      <a:pt x="1631129" y="380234"/>
                    </a:cubicBezTo>
                    <a:cubicBezTo>
                      <a:pt x="1624142" y="387220"/>
                      <a:pt x="1614667" y="391145"/>
                      <a:pt x="1604787" y="391145"/>
                    </a:cubicBezTo>
                    <a:lnTo>
                      <a:pt x="37253" y="391145"/>
                    </a:lnTo>
                    <a:cubicBezTo>
                      <a:pt x="27373" y="391145"/>
                      <a:pt x="17897" y="387220"/>
                      <a:pt x="10911" y="380234"/>
                    </a:cubicBezTo>
                    <a:cubicBezTo>
                      <a:pt x="3925" y="373247"/>
                      <a:pt x="0" y="363772"/>
                      <a:pt x="0" y="353892"/>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16" id="16"/>
              <p:cNvSpPr txBox="true"/>
              <p:nvPr/>
            </p:nvSpPr>
            <p:spPr>
              <a:xfrm>
                <a:off x="0" y="-66675"/>
                <a:ext cx="1642040" cy="457820"/>
              </a:xfrm>
              <a:prstGeom prst="rect">
                <a:avLst/>
              </a:prstGeom>
            </p:spPr>
            <p:txBody>
              <a:bodyPr anchor="ctr" rtlCol="false" tIns="50800" lIns="50800" bIns="50800" rIns="50800"/>
              <a:lstStyle/>
              <a:p>
                <a:pPr algn="ctr">
                  <a:lnSpc>
                    <a:spcPts val="3624"/>
                  </a:lnSpc>
                </a:pPr>
              </a:p>
            </p:txBody>
          </p:sp>
        </p:grpSp>
        <p:grpSp>
          <p:nvGrpSpPr>
            <p:cNvPr name="Group 17" id="17"/>
            <p:cNvGrpSpPr/>
            <p:nvPr/>
          </p:nvGrpSpPr>
          <p:grpSpPr>
            <a:xfrm rot="0">
              <a:off x="203200" y="301039"/>
              <a:ext cx="8312825" cy="1980171"/>
              <a:chOff x="0" y="0"/>
              <a:chExt cx="1642040" cy="391145"/>
            </a:xfrm>
          </p:grpSpPr>
          <p:sp>
            <p:nvSpPr>
              <p:cNvPr name="Freeform 18" id="18"/>
              <p:cNvSpPr/>
              <p:nvPr/>
            </p:nvSpPr>
            <p:spPr>
              <a:xfrm flipH="false" flipV="false" rot="0">
                <a:off x="0" y="0"/>
                <a:ext cx="1642040" cy="391145"/>
              </a:xfrm>
              <a:custGeom>
                <a:avLst/>
                <a:gdLst/>
                <a:ahLst/>
                <a:cxnLst/>
                <a:rect r="r" b="b" t="t" l="l"/>
                <a:pathLst>
                  <a:path h="391145" w="1642040">
                    <a:moveTo>
                      <a:pt x="37253" y="0"/>
                    </a:moveTo>
                    <a:lnTo>
                      <a:pt x="1604787" y="0"/>
                    </a:lnTo>
                    <a:cubicBezTo>
                      <a:pt x="1614667" y="0"/>
                      <a:pt x="1624142" y="3925"/>
                      <a:pt x="1631129" y="10911"/>
                    </a:cubicBezTo>
                    <a:cubicBezTo>
                      <a:pt x="1638115" y="17897"/>
                      <a:pt x="1642040" y="27373"/>
                      <a:pt x="1642040" y="37253"/>
                    </a:cubicBezTo>
                    <a:lnTo>
                      <a:pt x="1642040" y="353892"/>
                    </a:lnTo>
                    <a:cubicBezTo>
                      <a:pt x="1642040" y="363772"/>
                      <a:pt x="1638115" y="373247"/>
                      <a:pt x="1631129" y="380234"/>
                    </a:cubicBezTo>
                    <a:cubicBezTo>
                      <a:pt x="1624142" y="387220"/>
                      <a:pt x="1614667" y="391145"/>
                      <a:pt x="1604787" y="391145"/>
                    </a:cubicBezTo>
                    <a:lnTo>
                      <a:pt x="37253" y="391145"/>
                    </a:lnTo>
                    <a:cubicBezTo>
                      <a:pt x="27373" y="391145"/>
                      <a:pt x="17897" y="387220"/>
                      <a:pt x="10911" y="380234"/>
                    </a:cubicBezTo>
                    <a:cubicBezTo>
                      <a:pt x="3925" y="373247"/>
                      <a:pt x="0" y="363772"/>
                      <a:pt x="0" y="353892"/>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9" id="19"/>
              <p:cNvSpPr txBox="true"/>
              <p:nvPr/>
            </p:nvSpPr>
            <p:spPr>
              <a:xfrm>
                <a:off x="0" y="-66675"/>
                <a:ext cx="1642040" cy="457820"/>
              </a:xfrm>
              <a:prstGeom prst="rect">
                <a:avLst/>
              </a:prstGeom>
            </p:spPr>
            <p:txBody>
              <a:bodyPr anchor="ctr" rtlCol="false" tIns="50800" lIns="50800" bIns="50800" rIns="50800"/>
              <a:lstStyle/>
              <a:p>
                <a:pPr algn="ctr">
                  <a:lnSpc>
                    <a:spcPts val="3624"/>
                  </a:lnSpc>
                </a:pPr>
              </a:p>
            </p:txBody>
          </p:sp>
        </p:grpSp>
      </p:grpSp>
      <p:sp>
        <p:nvSpPr>
          <p:cNvPr name="Freeform 20" id="20"/>
          <p:cNvSpPr/>
          <p:nvPr/>
        </p:nvSpPr>
        <p:spPr>
          <a:xfrm flipH="false" flipV="false" rot="0">
            <a:off x="0" y="6920948"/>
            <a:ext cx="3840931" cy="3366052"/>
          </a:xfrm>
          <a:custGeom>
            <a:avLst/>
            <a:gdLst/>
            <a:ahLst/>
            <a:cxnLst/>
            <a:rect r="r" b="b" t="t" l="l"/>
            <a:pathLst>
              <a:path h="3366052" w="3840931">
                <a:moveTo>
                  <a:pt x="0" y="0"/>
                </a:moveTo>
                <a:lnTo>
                  <a:pt x="3840931" y="0"/>
                </a:lnTo>
                <a:lnTo>
                  <a:pt x="3840931" y="3366052"/>
                </a:lnTo>
                <a:lnTo>
                  <a:pt x="0" y="33660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false" flipV="false" rot="0">
            <a:off x="13319996" y="2603413"/>
            <a:ext cx="3939304" cy="3576661"/>
          </a:xfrm>
          <a:custGeom>
            <a:avLst/>
            <a:gdLst/>
            <a:ahLst/>
            <a:cxnLst/>
            <a:rect r="r" b="b" t="t" l="l"/>
            <a:pathLst>
              <a:path h="3576661" w="3939304">
                <a:moveTo>
                  <a:pt x="0" y="0"/>
                </a:moveTo>
                <a:lnTo>
                  <a:pt x="3939304" y="0"/>
                </a:lnTo>
                <a:lnTo>
                  <a:pt x="3939304" y="3576660"/>
                </a:lnTo>
                <a:lnTo>
                  <a:pt x="0" y="35766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2" id="22"/>
          <p:cNvGrpSpPr/>
          <p:nvPr/>
        </p:nvGrpSpPr>
        <p:grpSpPr>
          <a:xfrm rot="0">
            <a:off x="9378144" y="3472728"/>
            <a:ext cx="6387019" cy="1690117"/>
            <a:chOff x="0" y="0"/>
            <a:chExt cx="8516025" cy="2253489"/>
          </a:xfrm>
        </p:grpSpPr>
        <p:grpSp>
          <p:nvGrpSpPr>
            <p:cNvPr name="Group 23" id="23"/>
            <p:cNvGrpSpPr/>
            <p:nvPr/>
          </p:nvGrpSpPr>
          <p:grpSpPr>
            <a:xfrm rot="0">
              <a:off x="0" y="0"/>
              <a:ext cx="8312825" cy="1956108"/>
              <a:chOff x="0" y="0"/>
              <a:chExt cx="1642040" cy="386392"/>
            </a:xfrm>
          </p:grpSpPr>
          <p:sp>
            <p:nvSpPr>
              <p:cNvPr name="Freeform 24" id="24"/>
              <p:cNvSpPr/>
              <p:nvPr/>
            </p:nvSpPr>
            <p:spPr>
              <a:xfrm flipH="false" flipV="false" rot="0">
                <a:off x="0" y="0"/>
                <a:ext cx="1642040" cy="386392"/>
              </a:xfrm>
              <a:custGeom>
                <a:avLst/>
                <a:gdLst/>
                <a:ahLst/>
                <a:cxnLst/>
                <a:rect r="r" b="b" t="t" l="l"/>
                <a:pathLst>
                  <a:path h="386392" w="1642040">
                    <a:moveTo>
                      <a:pt x="37253" y="0"/>
                    </a:moveTo>
                    <a:lnTo>
                      <a:pt x="1604787" y="0"/>
                    </a:lnTo>
                    <a:cubicBezTo>
                      <a:pt x="1614667" y="0"/>
                      <a:pt x="1624142" y="3925"/>
                      <a:pt x="1631129" y="10911"/>
                    </a:cubicBezTo>
                    <a:cubicBezTo>
                      <a:pt x="1638115" y="17897"/>
                      <a:pt x="1642040" y="27373"/>
                      <a:pt x="1642040" y="37253"/>
                    </a:cubicBezTo>
                    <a:lnTo>
                      <a:pt x="1642040" y="349139"/>
                    </a:lnTo>
                    <a:cubicBezTo>
                      <a:pt x="1642040" y="359019"/>
                      <a:pt x="1638115" y="368494"/>
                      <a:pt x="1631129" y="375481"/>
                    </a:cubicBezTo>
                    <a:cubicBezTo>
                      <a:pt x="1624142" y="382467"/>
                      <a:pt x="1614667" y="386392"/>
                      <a:pt x="1604787" y="386392"/>
                    </a:cubicBezTo>
                    <a:lnTo>
                      <a:pt x="37253" y="386392"/>
                    </a:lnTo>
                    <a:cubicBezTo>
                      <a:pt x="27373" y="386392"/>
                      <a:pt x="17897" y="382467"/>
                      <a:pt x="10911" y="375481"/>
                    </a:cubicBezTo>
                    <a:cubicBezTo>
                      <a:pt x="3925" y="368494"/>
                      <a:pt x="0" y="359019"/>
                      <a:pt x="0" y="349139"/>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25" id="25"/>
              <p:cNvSpPr txBox="true"/>
              <p:nvPr/>
            </p:nvSpPr>
            <p:spPr>
              <a:xfrm>
                <a:off x="0" y="-66675"/>
                <a:ext cx="1642040" cy="453067"/>
              </a:xfrm>
              <a:prstGeom prst="rect">
                <a:avLst/>
              </a:prstGeom>
            </p:spPr>
            <p:txBody>
              <a:bodyPr anchor="ctr" rtlCol="false" tIns="50800" lIns="50800" bIns="50800" rIns="50800"/>
              <a:lstStyle/>
              <a:p>
                <a:pPr algn="ctr">
                  <a:lnSpc>
                    <a:spcPts val="3624"/>
                  </a:lnSpc>
                </a:pPr>
              </a:p>
            </p:txBody>
          </p:sp>
        </p:grpSp>
        <p:grpSp>
          <p:nvGrpSpPr>
            <p:cNvPr name="Group 26" id="26"/>
            <p:cNvGrpSpPr/>
            <p:nvPr/>
          </p:nvGrpSpPr>
          <p:grpSpPr>
            <a:xfrm rot="0">
              <a:off x="203200" y="297381"/>
              <a:ext cx="8312825" cy="1956108"/>
              <a:chOff x="0" y="0"/>
              <a:chExt cx="1642040" cy="386392"/>
            </a:xfrm>
          </p:grpSpPr>
          <p:sp>
            <p:nvSpPr>
              <p:cNvPr name="Freeform 27" id="27"/>
              <p:cNvSpPr/>
              <p:nvPr/>
            </p:nvSpPr>
            <p:spPr>
              <a:xfrm flipH="false" flipV="false" rot="0">
                <a:off x="0" y="0"/>
                <a:ext cx="1642040" cy="386392"/>
              </a:xfrm>
              <a:custGeom>
                <a:avLst/>
                <a:gdLst/>
                <a:ahLst/>
                <a:cxnLst/>
                <a:rect r="r" b="b" t="t" l="l"/>
                <a:pathLst>
                  <a:path h="386392" w="1642040">
                    <a:moveTo>
                      <a:pt x="37253" y="0"/>
                    </a:moveTo>
                    <a:lnTo>
                      <a:pt x="1604787" y="0"/>
                    </a:lnTo>
                    <a:cubicBezTo>
                      <a:pt x="1614667" y="0"/>
                      <a:pt x="1624142" y="3925"/>
                      <a:pt x="1631129" y="10911"/>
                    </a:cubicBezTo>
                    <a:cubicBezTo>
                      <a:pt x="1638115" y="17897"/>
                      <a:pt x="1642040" y="27373"/>
                      <a:pt x="1642040" y="37253"/>
                    </a:cubicBezTo>
                    <a:lnTo>
                      <a:pt x="1642040" y="349139"/>
                    </a:lnTo>
                    <a:cubicBezTo>
                      <a:pt x="1642040" y="359019"/>
                      <a:pt x="1638115" y="368494"/>
                      <a:pt x="1631129" y="375481"/>
                    </a:cubicBezTo>
                    <a:cubicBezTo>
                      <a:pt x="1624142" y="382467"/>
                      <a:pt x="1614667" y="386392"/>
                      <a:pt x="1604787" y="386392"/>
                    </a:cubicBezTo>
                    <a:lnTo>
                      <a:pt x="37253" y="386392"/>
                    </a:lnTo>
                    <a:cubicBezTo>
                      <a:pt x="27373" y="386392"/>
                      <a:pt x="17897" y="382467"/>
                      <a:pt x="10911" y="375481"/>
                    </a:cubicBezTo>
                    <a:cubicBezTo>
                      <a:pt x="3925" y="368494"/>
                      <a:pt x="0" y="359019"/>
                      <a:pt x="0" y="349139"/>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28" id="28"/>
              <p:cNvSpPr txBox="true"/>
              <p:nvPr/>
            </p:nvSpPr>
            <p:spPr>
              <a:xfrm>
                <a:off x="0" y="-66675"/>
                <a:ext cx="1642040" cy="453067"/>
              </a:xfrm>
              <a:prstGeom prst="rect">
                <a:avLst/>
              </a:prstGeom>
            </p:spPr>
            <p:txBody>
              <a:bodyPr anchor="ctr" rtlCol="false" tIns="50800" lIns="50800" bIns="50800" rIns="50800"/>
              <a:lstStyle/>
              <a:p>
                <a:pPr algn="ctr">
                  <a:lnSpc>
                    <a:spcPts val="3624"/>
                  </a:lnSpc>
                </a:pPr>
              </a:p>
            </p:txBody>
          </p:sp>
        </p:grpSp>
      </p:grpSp>
      <p:grpSp>
        <p:nvGrpSpPr>
          <p:cNvPr name="Group 29" id="29"/>
          <p:cNvGrpSpPr/>
          <p:nvPr/>
        </p:nvGrpSpPr>
        <p:grpSpPr>
          <a:xfrm rot="0">
            <a:off x="9378144" y="5766095"/>
            <a:ext cx="6387019" cy="1652234"/>
            <a:chOff x="0" y="0"/>
            <a:chExt cx="8516025" cy="2202979"/>
          </a:xfrm>
        </p:grpSpPr>
        <p:grpSp>
          <p:nvGrpSpPr>
            <p:cNvPr name="Group 30" id="30"/>
            <p:cNvGrpSpPr/>
            <p:nvPr/>
          </p:nvGrpSpPr>
          <p:grpSpPr>
            <a:xfrm rot="0">
              <a:off x="0" y="0"/>
              <a:ext cx="8312825" cy="1912263"/>
              <a:chOff x="0" y="0"/>
              <a:chExt cx="1642040" cy="377731"/>
            </a:xfrm>
          </p:grpSpPr>
          <p:sp>
            <p:nvSpPr>
              <p:cNvPr name="Freeform 31" id="31"/>
              <p:cNvSpPr/>
              <p:nvPr/>
            </p:nvSpPr>
            <p:spPr>
              <a:xfrm flipH="false" flipV="false" rot="0">
                <a:off x="0" y="0"/>
                <a:ext cx="1642040" cy="377731"/>
              </a:xfrm>
              <a:custGeom>
                <a:avLst/>
                <a:gdLst/>
                <a:ahLst/>
                <a:cxnLst/>
                <a:rect r="r" b="b" t="t" l="l"/>
                <a:pathLst>
                  <a:path h="377731" w="1642040">
                    <a:moveTo>
                      <a:pt x="37253" y="0"/>
                    </a:moveTo>
                    <a:lnTo>
                      <a:pt x="1604787" y="0"/>
                    </a:lnTo>
                    <a:cubicBezTo>
                      <a:pt x="1614667" y="0"/>
                      <a:pt x="1624142" y="3925"/>
                      <a:pt x="1631129" y="10911"/>
                    </a:cubicBezTo>
                    <a:cubicBezTo>
                      <a:pt x="1638115" y="17897"/>
                      <a:pt x="1642040" y="27373"/>
                      <a:pt x="1642040" y="37253"/>
                    </a:cubicBezTo>
                    <a:lnTo>
                      <a:pt x="1642040" y="340478"/>
                    </a:lnTo>
                    <a:cubicBezTo>
                      <a:pt x="1642040" y="350358"/>
                      <a:pt x="1638115" y="359834"/>
                      <a:pt x="1631129" y="366820"/>
                    </a:cubicBezTo>
                    <a:cubicBezTo>
                      <a:pt x="1624142" y="373806"/>
                      <a:pt x="1614667" y="377731"/>
                      <a:pt x="1604787" y="377731"/>
                    </a:cubicBezTo>
                    <a:lnTo>
                      <a:pt x="37253" y="377731"/>
                    </a:lnTo>
                    <a:cubicBezTo>
                      <a:pt x="27373" y="377731"/>
                      <a:pt x="17897" y="373806"/>
                      <a:pt x="10911" y="366820"/>
                    </a:cubicBezTo>
                    <a:cubicBezTo>
                      <a:pt x="3925" y="359834"/>
                      <a:pt x="0" y="350358"/>
                      <a:pt x="0" y="340478"/>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32" id="32"/>
              <p:cNvSpPr txBox="true"/>
              <p:nvPr/>
            </p:nvSpPr>
            <p:spPr>
              <a:xfrm>
                <a:off x="0" y="-66675"/>
                <a:ext cx="1642040" cy="444406"/>
              </a:xfrm>
              <a:prstGeom prst="rect">
                <a:avLst/>
              </a:prstGeom>
            </p:spPr>
            <p:txBody>
              <a:bodyPr anchor="ctr" rtlCol="false" tIns="50800" lIns="50800" bIns="50800" rIns="50800"/>
              <a:lstStyle/>
              <a:p>
                <a:pPr algn="ctr">
                  <a:lnSpc>
                    <a:spcPts val="3624"/>
                  </a:lnSpc>
                </a:pPr>
              </a:p>
            </p:txBody>
          </p:sp>
        </p:grpSp>
        <p:grpSp>
          <p:nvGrpSpPr>
            <p:cNvPr name="Group 33" id="33"/>
            <p:cNvGrpSpPr/>
            <p:nvPr/>
          </p:nvGrpSpPr>
          <p:grpSpPr>
            <a:xfrm rot="0">
              <a:off x="203200" y="290716"/>
              <a:ext cx="8312825" cy="1912263"/>
              <a:chOff x="0" y="0"/>
              <a:chExt cx="1642040" cy="377731"/>
            </a:xfrm>
          </p:grpSpPr>
          <p:sp>
            <p:nvSpPr>
              <p:cNvPr name="Freeform 34" id="34"/>
              <p:cNvSpPr/>
              <p:nvPr/>
            </p:nvSpPr>
            <p:spPr>
              <a:xfrm flipH="false" flipV="false" rot="0">
                <a:off x="0" y="0"/>
                <a:ext cx="1642040" cy="377731"/>
              </a:xfrm>
              <a:custGeom>
                <a:avLst/>
                <a:gdLst/>
                <a:ahLst/>
                <a:cxnLst/>
                <a:rect r="r" b="b" t="t" l="l"/>
                <a:pathLst>
                  <a:path h="377731" w="1642040">
                    <a:moveTo>
                      <a:pt x="37253" y="0"/>
                    </a:moveTo>
                    <a:lnTo>
                      <a:pt x="1604787" y="0"/>
                    </a:lnTo>
                    <a:cubicBezTo>
                      <a:pt x="1614667" y="0"/>
                      <a:pt x="1624142" y="3925"/>
                      <a:pt x="1631129" y="10911"/>
                    </a:cubicBezTo>
                    <a:cubicBezTo>
                      <a:pt x="1638115" y="17897"/>
                      <a:pt x="1642040" y="27373"/>
                      <a:pt x="1642040" y="37253"/>
                    </a:cubicBezTo>
                    <a:lnTo>
                      <a:pt x="1642040" y="340478"/>
                    </a:lnTo>
                    <a:cubicBezTo>
                      <a:pt x="1642040" y="350358"/>
                      <a:pt x="1638115" y="359834"/>
                      <a:pt x="1631129" y="366820"/>
                    </a:cubicBezTo>
                    <a:cubicBezTo>
                      <a:pt x="1624142" y="373806"/>
                      <a:pt x="1614667" y="377731"/>
                      <a:pt x="1604787" y="377731"/>
                    </a:cubicBezTo>
                    <a:lnTo>
                      <a:pt x="37253" y="377731"/>
                    </a:lnTo>
                    <a:cubicBezTo>
                      <a:pt x="27373" y="377731"/>
                      <a:pt x="17897" y="373806"/>
                      <a:pt x="10911" y="366820"/>
                    </a:cubicBezTo>
                    <a:cubicBezTo>
                      <a:pt x="3925" y="359834"/>
                      <a:pt x="0" y="350358"/>
                      <a:pt x="0" y="340478"/>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35" id="35"/>
              <p:cNvSpPr txBox="true"/>
              <p:nvPr/>
            </p:nvSpPr>
            <p:spPr>
              <a:xfrm>
                <a:off x="0" y="-66675"/>
                <a:ext cx="1642040" cy="444406"/>
              </a:xfrm>
              <a:prstGeom prst="rect">
                <a:avLst/>
              </a:prstGeom>
            </p:spPr>
            <p:txBody>
              <a:bodyPr anchor="ctr" rtlCol="false" tIns="50800" lIns="50800" bIns="50800" rIns="50800"/>
              <a:lstStyle/>
              <a:p>
                <a:pPr algn="ctr">
                  <a:lnSpc>
                    <a:spcPts val="3624"/>
                  </a:lnSpc>
                </a:pPr>
              </a:p>
            </p:txBody>
          </p:sp>
        </p:grpSp>
      </p:grpSp>
      <p:sp>
        <p:nvSpPr>
          <p:cNvPr name="TextBox 36" id="36"/>
          <p:cNvSpPr txBox="true"/>
          <p:nvPr/>
        </p:nvSpPr>
        <p:spPr>
          <a:xfrm rot="0">
            <a:off x="5439269" y="1746115"/>
            <a:ext cx="7409461" cy="1371600"/>
          </a:xfrm>
          <a:prstGeom prst="rect">
            <a:avLst/>
          </a:prstGeom>
        </p:spPr>
        <p:txBody>
          <a:bodyPr anchor="t" rtlCol="false" tIns="0" lIns="0" bIns="0" rIns="0">
            <a:spAutoFit/>
          </a:bodyPr>
          <a:lstStyle/>
          <a:p>
            <a:pPr algn="ctr">
              <a:lnSpc>
                <a:spcPts val="10499"/>
              </a:lnSpc>
            </a:pPr>
            <a:r>
              <a:rPr lang="en-US" sz="9999">
                <a:solidFill>
                  <a:srgbClr val="0D4F4E"/>
                </a:solidFill>
                <a:latin typeface="League Gothic"/>
              </a:rPr>
              <a:t>ANGGOTA KELOMPOK</a:t>
            </a:r>
          </a:p>
        </p:txBody>
      </p:sp>
      <p:sp>
        <p:nvSpPr>
          <p:cNvPr name="TextBox 37" id="37"/>
          <p:cNvSpPr txBox="true"/>
          <p:nvPr/>
        </p:nvSpPr>
        <p:spPr>
          <a:xfrm rot="0">
            <a:off x="2793502" y="3750393"/>
            <a:ext cx="5845688" cy="1216025"/>
          </a:xfrm>
          <a:prstGeom prst="rect">
            <a:avLst/>
          </a:prstGeom>
        </p:spPr>
        <p:txBody>
          <a:bodyPr anchor="t" rtlCol="false" tIns="0" lIns="0" bIns="0" rIns="0">
            <a:spAutoFit/>
          </a:bodyPr>
          <a:lstStyle/>
          <a:p>
            <a:pPr algn="ctr">
              <a:lnSpc>
                <a:spcPts val="4900"/>
              </a:lnSpc>
            </a:pPr>
            <a:r>
              <a:rPr lang="en-US" sz="3500">
                <a:solidFill>
                  <a:srgbClr val="0D4F4E"/>
                </a:solidFill>
                <a:latin typeface="Lora"/>
              </a:rPr>
              <a:t>Ni Komang Satyawati</a:t>
            </a:r>
          </a:p>
          <a:p>
            <a:pPr algn="ctr">
              <a:lnSpc>
                <a:spcPts val="4900"/>
              </a:lnSpc>
            </a:pPr>
            <a:r>
              <a:rPr lang="en-US" sz="3500">
                <a:solidFill>
                  <a:srgbClr val="0D4F4E"/>
                </a:solidFill>
                <a:latin typeface="Lora"/>
              </a:rPr>
              <a:t>2113022005</a:t>
            </a:r>
          </a:p>
        </p:txBody>
      </p:sp>
      <p:sp>
        <p:nvSpPr>
          <p:cNvPr name="TextBox 38" id="38"/>
          <p:cNvSpPr txBox="true"/>
          <p:nvPr/>
        </p:nvSpPr>
        <p:spPr>
          <a:xfrm rot="0">
            <a:off x="10255705" y="3769443"/>
            <a:ext cx="4751230" cy="1216025"/>
          </a:xfrm>
          <a:prstGeom prst="rect">
            <a:avLst/>
          </a:prstGeom>
        </p:spPr>
        <p:txBody>
          <a:bodyPr anchor="t" rtlCol="false" tIns="0" lIns="0" bIns="0" rIns="0">
            <a:spAutoFit/>
          </a:bodyPr>
          <a:lstStyle/>
          <a:p>
            <a:pPr algn="ctr">
              <a:lnSpc>
                <a:spcPts val="4900"/>
              </a:lnSpc>
            </a:pPr>
            <a:r>
              <a:rPr lang="en-US" sz="3500">
                <a:solidFill>
                  <a:srgbClr val="0D4F4E"/>
                </a:solidFill>
                <a:latin typeface="Lora"/>
              </a:rPr>
              <a:t>Nia Nurma Yunita</a:t>
            </a:r>
          </a:p>
          <a:p>
            <a:pPr algn="ctr">
              <a:lnSpc>
                <a:spcPts val="4900"/>
              </a:lnSpc>
            </a:pPr>
            <a:r>
              <a:rPr lang="en-US" sz="3500">
                <a:solidFill>
                  <a:srgbClr val="0D4F4E"/>
                </a:solidFill>
                <a:latin typeface="Lora"/>
              </a:rPr>
              <a:t>2113022027</a:t>
            </a:r>
          </a:p>
        </p:txBody>
      </p:sp>
      <p:sp>
        <p:nvSpPr>
          <p:cNvPr name="TextBox 39" id="39"/>
          <p:cNvSpPr txBox="true"/>
          <p:nvPr/>
        </p:nvSpPr>
        <p:spPr>
          <a:xfrm rot="0">
            <a:off x="3593876" y="6051421"/>
            <a:ext cx="4244941" cy="1216025"/>
          </a:xfrm>
          <a:prstGeom prst="rect">
            <a:avLst/>
          </a:prstGeom>
        </p:spPr>
        <p:txBody>
          <a:bodyPr anchor="t" rtlCol="false" tIns="0" lIns="0" bIns="0" rIns="0">
            <a:spAutoFit/>
          </a:bodyPr>
          <a:lstStyle/>
          <a:p>
            <a:pPr algn="ctr">
              <a:lnSpc>
                <a:spcPts val="4900"/>
              </a:lnSpc>
            </a:pPr>
            <a:r>
              <a:rPr lang="en-US" sz="3500">
                <a:solidFill>
                  <a:srgbClr val="0D4F4E"/>
                </a:solidFill>
                <a:latin typeface="Lora"/>
              </a:rPr>
              <a:t>Septina Amelia</a:t>
            </a:r>
          </a:p>
          <a:p>
            <a:pPr algn="ctr">
              <a:lnSpc>
                <a:spcPts val="4900"/>
              </a:lnSpc>
            </a:pPr>
            <a:r>
              <a:rPr lang="en-US" sz="3500">
                <a:solidFill>
                  <a:srgbClr val="0D4F4E"/>
                </a:solidFill>
                <a:latin typeface="Lora"/>
              </a:rPr>
              <a:t>2113022033</a:t>
            </a:r>
          </a:p>
        </p:txBody>
      </p:sp>
      <p:sp>
        <p:nvSpPr>
          <p:cNvPr name="TextBox 40" id="40"/>
          <p:cNvSpPr txBox="true"/>
          <p:nvPr/>
        </p:nvSpPr>
        <p:spPr>
          <a:xfrm rot="0">
            <a:off x="10640535" y="6051421"/>
            <a:ext cx="4244941" cy="1216025"/>
          </a:xfrm>
          <a:prstGeom prst="rect">
            <a:avLst/>
          </a:prstGeom>
        </p:spPr>
        <p:txBody>
          <a:bodyPr anchor="t" rtlCol="false" tIns="0" lIns="0" bIns="0" rIns="0">
            <a:spAutoFit/>
          </a:bodyPr>
          <a:lstStyle/>
          <a:p>
            <a:pPr algn="ctr">
              <a:lnSpc>
                <a:spcPts val="4900"/>
              </a:lnSpc>
            </a:pPr>
            <a:r>
              <a:rPr lang="en-US" sz="3500">
                <a:solidFill>
                  <a:srgbClr val="0D4F4E"/>
                </a:solidFill>
                <a:latin typeface="Lora"/>
              </a:rPr>
              <a:t>Mita Ardila</a:t>
            </a:r>
          </a:p>
          <a:p>
            <a:pPr algn="ctr">
              <a:lnSpc>
                <a:spcPts val="4900"/>
              </a:lnSpc>
            </a:pPr>
            <a:r>
              <a:rPr lang="en-US" sz="3500">
                <a:solidFill>
                  <a:srgbClr val="0D4F4E"/>
                </a:solidFill>
                <a:latin typeface="Lora"/>
              </a:rPr>
              <a:t>2113022072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6" id="6"/>
          <p:cNvGrpSpPr/>
          <p:nvPr/>
        </p:nvGrpSpPr>
        <p:grpSpPr>
          <a:xfrm rot="0">
            <a:off x="2522837" y="3474591"/>
            <a:ext cx="6387019" cy="1154853"/>
            <a:chOff x="0" y="0"/>
            <a:chExt cx="8516025" cy="1539805"/>
          </a:xfrm>
        </p:grpSpPr>
        <p:grpSp>
          <p:nvGrpSpPr>
            <p:cNvPr name="Group 7" id="7"/>
            <p:cNvGrpSpPr/>
            <p:nvPr/>
          </p:nvGrpSpPr>
          <p:grpSpPr>
            <a:xfrm rot="0">
              <a:off x="0" y="0"/>
              <a:ext cx="8312825" cy="1336605"/>
              <a:chOff x="0" y="0"/>
              <a:chExt cx="1642040" cy="264021"/>
            </a:xfrm>
          </p:grpSpPr>
          <p:sp>
            <p:nvSpPr>
              <p:cNvPr name="Freeform 8" id="8"/>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9" id="9"/>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nvGrpSpPr>
            <p:cNvPr name="Group 10" id="10"/>
            <p:cNvGrpSpPr/>
            <p:nvPr/>
          </p:nvGrpSpPr>
          <p:grpSpPr>
            <a:xfrm rot="0">
              <a:off x="203200" y="203200"/>
              <a:ext cx="8312825" cy="1336605"/>
              <a:chOff x="0" y="0"/>
              <a:chExt cx="1642040" cy="264021"/>
            </a:xfrm>
          </p:grpSpPr>
          <p:sp>
            <p:nvSpPr>
              <p:cNvPr name="Freeform 11" id="11"/>
              <p:cNvSpPr/>
              <p:nvPr/>
            </p:nvSpPr>
            <p:spPr>
              <a:xfrm flipH="false" flipV="false" rot="0">
                <a:off x="0" y="0"/>
                <a:ext cx="1642040" cy="264021"/>
              </a:xfrm>
              <a:custGeom>
                <a:avLst/>
                <a:gdLst/>
                <a:ahLst/>
                <a:cxnLst/>
                <a:rect r="r" b="b" t="t" l="l"/>
                <a:pathLst>
                  <a:path h="264021" w="1642040">
                    <a:moveTo>
                      <a:pt x="37253" y="0"/>
                    </a:moveTo>
                    <a:lnTo>
                      <a:pt x="1604787" y="0"/>
                    </a:lnTo>
                    <a:cubicBezTo>
                      <a:pt x="1614667" y="0"/>
                      <a:pt x="1624142" y="3925"/>
                      <a:pt x="1631129" y="10911"/>
                    </a:cubicBezTo>
                    <a:cubicBezTo>
                      <a:pt x="1638115" y="17897"/>
                      <a:pt x="1642040" y="27373"/>
                      <a:pt x="1642040" y="37253"/>
                    </a:cubicBezTo>
                    <a:lnTo>
                      <a:pt x="1642040" y="226768"/>
                    </a:lnTo>
                    <a:cubicBezTo>
                      <a:pt x="1642040" y="236648"/>
                      <a:pt x="1638115" y="246123"/>
                      <a:pt x="1631129" y="253110"/>
                    </a:cubicBezTo>
                    <a:cubicBezTo>
                      <a:pt x="1624142" y="260096"/>
                      <a:pt x="1614667" y="264021"/>
                      <a:pt x="1604787" y="264021"/>
                    </a:cubicBezTo>
                    <a:lnTo>
                      <a:pt x="37253" y="264021"/>
                    </a:lnTo>
                    <a:cubicBezTo>
                      <a:pt x="27373" y="264021"/>
                      <a:pt x="17897" y="260096"/>
                      <a:pt x="10911" y="253110"/>
                    </a:cubicBezTo>
                    <a:cubicBezTo>
                      <a:pt x="3925" y="246123"/>
                      <a:pt x="0" y="236648"/>
                      <a:pt x="0" y="226768"/>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2" id="12"/>
              <p:cNvSpPr txBox="true"/>
              <p:nvPr/>
            </p:nvSpPr>
            <p:spPr>
              <a:xfrm>
                <a:off x="0" y="-66675"/>
                <a:ext cx="1642040" cy="330696"/>
              </a:xfrm>
              <a:prstGeom prst="rect">
                <a:avLst/>
              </a:prstGeom>
            </p:spPr>
            <p:txBody>
              <a:bodyPr anchor="ctr" rtlCol="false" tIns="50800" lIns="50800" bIns="50800" rIns="50800"/>
              <a:lstStyle/>
              <a:p>
                <a:pPr algn="ctr">
                  <a:lnSpc>
                    <a:spcPts val="3624"/>
                  </a:lnSpc>
                </a:pPr>
              </a:p>
            </p:txBody>
          </p:sp>
        </p:grpSp>
      </p:grpSp>
      <p:grpSp>
        <p:nvGrpSpPr>
          <p:cNvPr name="Group 13" id="13"/>
          <p:cNvGrpSpPr/>
          <p:nvPr/>
        </p:nvGrpSpPr>
        <p:grpSpPr>
          <a:xfrm rot="0">
            <a:off x="2522837" y="4806692"/>
            <a:ext cx="6387019" cy="1896259"/>
            <a:chOff x="0" y="0"/>
            <a:chExt cx="8516025" cy="2528345"/>
          </a:xfrm>
        </p:grpSpPr>
        <p:grpSp>
          <p:nvGrpSpPr>
            <p:cNvPr name="Group 14" id="14"/>
            <p:cNvGrpSpPr/>
            <p:nvPr/>
          </p:nvGrpSpPr>
          <p:grpSpPr>
            <a:xfrm rot="0">
              <a:off x="0" y="0"/>
              <a:ext cx="8312825" cy="2194693"/>
              <a:chOff x="0" y="0"/>
              <a:chExt cx="1642040" cy="433520"/>
            </a:xfrm>
          </p:grpSpPr>
          <p:sp>
            <p:nvSpPr>
              <p:cNvPr name="Freeform 15" id="15"/>
              <p:cNvSpPr/>
              <p:nvPr/>
            </p:nvSpPr>
            <p:spPr>
              <a:xfrm flipH="false" flipV="false" rot="0">
                <a:off x="0" y="0"/>
                <a:ext cx="1642040" cy="433520"/>
              </a:xfrm>
              <a:custGeom>
                <a:avLst/>
                <a:gdLst/>
                <a:ahLst/>
                <a:cxnLst/>
                <a:rect r="r" b="b" t="t" l="l"/>
                <a:pathLst>
                  <a:path h="433520" w="1642040">
                    <a:moveTo>
                      <a:pt x="37253" y="0"/>
                    </a:moveTo>
                    <a:lnTo>
                      <a:pt x="1604787" y="0"/>
                    </a:lnTo>
                    <a:cubicBezTo>
                      <a:pt x="1614667" y="0"/>
                      <a:pt x="1624142" y="3925"/>
                      <a:pt x="1631129" y="10911"/>
                    </a:cubicBezTo>
                    <a:cubicBezTo>
                      <a:pt x="1638115" y="17897"/>
                      <a:pt x="1642040" y="27373"/>
                      <a:pt x="1642040" y="37253"/>
                    </a:cubicBezTo>
                    <a:lnTo>
                      <a:pt x="1642040" y="396267"/>
                    </a:lnTo>
                    <a:cubicBezTo>
                      <a:pt x="1642040" y="406147"/>
                      <a:pt x="1638115" y="415622"/>
                      <a:pt x="1631129" y="422608"/>
                    </a:cubicBezTo>
                    <a:cubicBezTo>
                      <a:pt x="1624142" y="429595"/>
                      <a:pt x="1614667" y="433520"/>
                      <a:pt x="1604787" y="433520"/>
                    </a:cubicBezTo>
                    <a:lnTo>
                      <a:pt x="37253" y="433520"/>
                    </a:lnTo>
                    <a:cubicBezTo>
                      <a:pt x="27373" y="433520"/>
                      <a:pt x="17897" y="429595"/>
                      <a:pt x="10911" y="422608"/>
                    </a:cubicBezTo>
                    <a:cubicBezTo>
                      <a:pt x="3925" y="415622"/>
                      <a:pt x="0" y="406147"/>
                      <a:pt x="0" y="396267"/>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16" id="16"/>
              <p:cNvSpPr txBox="true"/>
              <p:nvPr/>
            </p:nvSpPr>
            <p:spPr>
              <a:xfrm>
                <a:off x="0" y="-66675"/>
                <a:ext cx="1642040" cy="500195"/>
              </a:xfrm>
              <a:prstGeom prst="rect">
                <a:avLst/>
              </a:prstGeom>
            </p:spPr>
            <p:txBody>
              <a:bodyPr anchor="ctr" rtlCol="false" tIns="50800" lIns="50800" bIns="50800" rIns="50800"/>
              <a:lstStyle/>
              <a:p>
                <a:pPr algn="ctr">
                  <a:lnSpc>
                    <a:spcPts val="3624"/>
                  </a:lnSpc>
                </a:pPr>
              </a:p>
            </p:txBody>
          </p:sp>
        </p:grpSp>
        <p:grpSp>
          <p:nvGrpSpPr>
            <p:cNvPr name="Group 17" id="17"/>
            <p:cNvGrpSpPr/>
            <p:nvPr/>
          </p:nvGrpSpPr>
          <p:grpSpPr>
            <a:xfrm rot="0">
              <a:off x="203200" y="333653"/>
              <a:ext cx="8312825" cy="2194693"/>
              <a:chOff x="0" y="0"/>
              <a:chExt cx="1642040" cy="433520"/>
            </a:xfrm>
          </p:grpSpPr>
          <p:sp>
            <p:nvSpPr>
              <p:cNvPr name="Freeform 18" id="18"/>
              <p:cNvSpPr/>
              <p:nvPr/>
            </p:nvSpPr>
            <p:spPr>
              <a:xfrm flipH="false" flipV="false" rot="0">
                <a:off x="0" y="0"/>
                <a:ext cx="1642040" cy="433520"/>
              </a:xfrm>
              <a:custGeom>
                <a:avLst/>
                <a:gdLst/>
                <a:ahLst/>
                <a:cxnLst/>
                <a:rect r="r" b="b" t="t" l="l"/>
                <a:pathLst>
                  <a:path h="433520" w="1642040">
                    <a:moveTo>
                      <a:pt x="37253" y="0"/>
                    </a:moveTo>
                    <a:lnTo>
                      <a:pt x="1604787" y="0"/>
                    </a:lnTo>
                    <a:cubicBezTo>
                      <a:pt x="1614667" y="0"/>
                      <a:pt x="1624142" y="3925"/>
                      <a:pt x="1631129" y="10911"/>
                    </a:cubicBezTo>
                    <a:cubicBezTo>
                      <a:pt x="1638115" y="17897"/>
                      <a:pt x="1642040" y="27373"/>
                      <a:pt x="1642040" y="37253"/>
                    </a:cubicBezTo>
                    <a:lnTo>
                      <a:pt x="1642040" y="396267"/>
                    </a:lnTo>
                    <a:cubicBezTo>
                      <a:pt x="1642040" y="406147"/>
                      <a:pt x="1638115" y="415622"/>
                      <a:pt x="1631129" y="422608"/>
                    </a:cubicBezTo>
                    <a:cubicBezTo>
                      <a:pt x="1624142" y="429595"/>
                      <a:pt x="1614667" y="433520"/>
                      <a:pt x="1604787" y="433520"/>
                    </a:cubicBezTo>
                    <a:lnTo>
                      <a:pt x="37253" y="433520"/>
                    </a:lnTo>
                    <a:cubicBezTo>
                      <a:pt x="27373" y="433520"/>
                      <a:pt x="17897" y="429595"/>
                      <a:pt x="10911" y="422608"/>
                    </a:cubicBezTo>
                    <a:cubicBezTo>
                      <a:pt x="3925" y="415622"/>
                      <a:pt x="0" y="406147"/>
                      <a:pt x="0" y="396267"/>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19" id="19"/>
              <p:cNvSpPr txBox="true"/>
              <p:nvPr/>
            </p:nvSpPr>
            <p:spPr>
              <a:xfrm>
                <a:off x="0" y="-66675"/>
                <a:ext cx="1642040" cy="500195"/>
              </a:xfrm>
              <a:prstGeom prst="rect">
                <a:avLst/>
              </a:prstGeom>
            </p:spPr>
            <p:txBody>
              <a:bodyPr anchor="ctr" rtlCol="false" tIns="50800" lIns="50800" bIns="50800" rIns="50800"/>
              <a:lstStyle/>
              <a:p>
                <a:pPr algn="ctr">
                  <a:lnSpc>
                    <a:spcPts val="3624"/>
                  </a:lnSpc>
                </a:pPr>
              </a:p>
            </p:txBody>
          </p:sp>
        </p:grpSp>
      </p:grpSp>
      <p:sp>
        <p:nvSpPr>
          <p:cNvPr name="Freeform 20" id="20"/>
          <p:cNvSpPr/>
          <p:nvPr/>
        </p:nvSpPr>
        <p:spPr>
          <a:xfrm flipH="false" flipV="false" rot="0">
            <a:off x="0" y="6172200"/>
            <a:ext cx="4695311" cy="4114800"/>
          </a:xfrm>
          <a:custGeom>
            <a:avLst/>
            <a:gdLst/>
            <a:ahLst/>
            <a:cxnLst/>
            <a:rect r="r" b="b" t="t" l="l"/>
            <a:pathLst>
              <a:path h="4114800" w="4695311">
                <a:moveTo>
                  <a:pt x="0" y="0"/>
                </a:moveTo>
                <a:lnTo>
                  <a:pt x="4695311" y="0"/>
                </a:lnTo>
                <a:lnTo>
                  <a:pt x="469531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1" id="21"/>
          <p:cNvGrpSpPr/>
          <p:nvPr/>
        </p:nvGrpSpPr>
        <p:grpSpPr>
          <a:xfrm rot="0">
            <a:off x="2522837" y="6969651"/>
            <a:ext cx="6387019" cy="1798171"/>
            <a:chOff x="0" y="0"/>
            <a:chExt cx="8516025" cy="2397562"/>
          </a:xfrm>
        </p:grpSpPr>
        <p:grpSp>
          <p:nvGrpSpPr>
            <p:cNvPr name="Group 22" id="22"/>
            <p:cNvGrpSpPr/>
            <p:nvPr/>
          </p:nvGrpSpPr>
          <p:grpSpPr>
            <a:xfrm rot="0">
              <a:off x="0" y="0"/>
              <a:ext cx="8312825" cy="2081168"/>
              <a:chOff x="0" y="0"/>
              <a:chExt cx="1642040" cy="411095"/>
            </a:xfrm>
          </p:grpSpPr>
          <p:sp>
            <p:nvSpPr>
              <p:cNvPr name="Freeform 23" id="23"/>
              <p:cNvSpPr/>
              <p:nvPr/>
            </p:nvSpPr>
            <p:spPr>
              <a:xfrm flipH="false" flipV="false" rot="0">
                <a:off x="0" y="0"/>
                <a:ext cx="1642040" cy="411095"/>
              </a:xfrm>
              <a:custGeom>
                <a:avLst/>
                <a:gdLst/>
                <a:ahLst/>
                <a:cxnLst/>
                <a:rect r="r" b="b" t="t" l="l"/>
                <a:pathLst>
                  <a:path h="411095" w="1642040">
                    <a:moveTo>
                      <a:pt x="37253" y="0"/>
                    </a:moveTo>
                    <a:lnTo>
                      <a:pt x="1604787" y="0"/>
                    </a:lnTo>
                    <a:cubicBezTo>
                      <a:pt x="1614667" y="0"/>
                      <a:pt x="1624142" y="3925"/>
                      <a:pt x="1631129" y="10911"/>
                    </a:cubicBezTo>
                    <a:cubicBezTo>
                      <a:pt x="1638115" y="17897"/>
                      <a:pt x="1642040" y="27373"/>
                      <a:pt x="1642040" y="37253"/>
                    </a:cubicBezTo>
                    <a:lnTo>
                      <a:pt x="1642040" y="373842"/>
                    </a:lnTo>
                    <a:cubicBezTo>
                      <a:pt x="1642040" y="383722"/>
                      <a:pt x="1638115" y="393198"/>
                      <a:pt x="1631129" y="400184"/>
                    </a:cubicBezTo>
                    <a:cubicBezTo>
                      <a:pt x="1624142" y="407170"/>
                      <a:pt x="1614667" y="411095"/>
                      <a:pt x="1604787" y="411095"/>
                    </a:cubicBezTo>
                    <a:lnTo>
                      <a:pt x="37253" y="411095"/>
                    </a:lnTo>
                    <a:cubicBezTo>
                      <a:pt x="27373" y="411095"/>
                      <a:pt x="17897" y="407170"/>
                      <a:pt x="10911" y="400184"/>
                    </a:cubicBezTo>
                    <a:cubicBezTo>
                      <a:pt x="3925" y="393198"/>
                      <a:pt x="0" y="383722"/>
                      <a:pt x="0" y="373842"/>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24" id="24"/>
              <p:cNvSpPr txBox="true"/>
              <p:nvPr/>
            </p:nvSpPr>
            <p:spPr>
              <a:xfrm>
                <a:off x="0" y="-66675"/>
                <a:ext cx="1642040" cy="477770"/>
              </a:xfrm>
              <a:prstGeom prst="rect">
                <a:avLst/>
              </a:prstGeom>
            </p:spPr>
            <p:txBody>
              <a:bodyPr anchor="ctr" rtlCol="false" tIns="50800" lIns="50800" bIns="50800" rIns="50800"/>
              <a:lstStyle/>
              <a:p>
                <a:pPr algn="ctr">
                  <a:lnSpc>
                    <a:spcPts val="3624"/>
                  </a:lnSpc>
                </a:pPr>
              </a:p>
            </p:txBody>
          </p:sp>
        </p:grpSp>
        <p:grpSp>
          <p:nvGrpSpPr>
            <p:cNvPr name="Group 25" id="25"/>
            <p:cNvGrpSpPr/>
            <p:nvPr/>
          </p:nvGrpSpPr>
          <p:grpSpPr>
            <a:xfrm rot="0">
              <a:off x="203200" y="316394"/>
              <a:ext cx="8312825" cy="2081168"/>
              <a:chOff x="0" y="0"/>
              <a:chExt cx="1642040" cy="411095"/>
            </a:xfrm>
          </p:grpSpPr>
          <p:sp>
            <p:nvSpPr>
              <p:cNvPr name="Freeform 26" id="26"/>
              <p:cNvSpPr/>
              <p:nvPr/>
            </p:nvSpPr>
            <p:spPr>
              <a:xfrm flipH="false" flipV="false" rot="0">
                <a:off x="0" y="0"/>
                <a:ext cx="1642040" cy="411095"/>
              </a:xfrm>
              <a:custGeom>
                <a:avLst/>
                <a:gdLst/>
                <a:ahLst/>
                <a:cxnLst/>
                <a:rect r="r" b="b" t="t" l="l"/>
                <a:pathLst>
                  <a:path h="411095" w="1642040">
                    <a:moveTo>
                      <a:pt x="37253" y="0"/>
                    </a:moveTo>
                    <a:lnTo>
                      <a:pt x="1604787" y="0"/>
                    </a:lnTo>
                    <a:cubicBezTo>
                      <a:pt x="1614667" y="0"/>
                      <a:pt x="1624142" y="3925"/>
                      <a:pt x="1631129" y="10911"/>
                    </a:cubicBezTo>
                    <a:cubicBezTo>
                      <a:pt x="1638115" y="17897"/>
                      <a:pt x="1642040" y="27373"/>
                      <a:pt x="1642040" y="37253"/>
                    </a:cubicBezTo>
                    <a:lnTo>
                      <a:pt x="1642040" y="373842"/>
                    </a:lnTo>
                    <a:cubicBezTo>
                      <a:pt x="1642040" y="383722"/>
                      <a:pt x="1638115" y="393198"/>
                      <a:pt x="1631129" y="400184"/>
                    </a:cubicBezTo>
                    <a:cubicBezTo>
                      <a:pt x="1624142" y="407170"/>
                      <a:pt x="1614667" y="411095"/>
                      <a:pt x="1604787" y="411095"/>
                    </a:cubicBezTo>
                    <a:lnTo>
                      <a:pt x="37253" y="411095"/>
                    </a:lnTo>
                    <a:cubicBezTo>
                      <a:pt x="27373" y="411095"/>
                      <a:pt x="17897" y="407170"/>
                      <a:pt x="10911" y="400184"/>
                    </a:cubicBezTo>
                    <a:cubicBezTo>
                      <a:pt x="3925" y="393198"/>
                      <a:pt x="0" y="383722"/>
                      <a:pt x="0" y="373842"/>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27" id="27"/>
              <p:cNvSpPr txBox="true"/>
              <p:nvPr/>
            </p:nvSpPr>
            <p:spPr>
              <a:xfrm>
                <a:off x="0" y="-66675"/>
                <a:ext cx="1642040" cy="477770"/>
              </a:xfrm>
              <a:prstGeom prst="rect">
                <a:avLst/>
              </a:prstGeom>
            </p:spPr>
            <p:txBody>
              <a:bodyPr anchor="ctr" rtlCol="false" tIns="50800" lIns="50800" bIns="50800" rIns="50800"/>
              <a:lstStyle/>
              <a:p>
                <a:pPr algn="ctr">
                  <a:lnSpc>
                    <a:spcPts val="3624"/>
                  </a:lnSpc>
                </a:pPr>
              </a:p>
            </p:txBody>
          </p:sp>
        </p:grpSp>
      </p:grpSp>
      <p:sp>
        <p:nvSpPr>
          <p:cNvPr name="Freeform 28" id="28"/>
          <p:cNvSpPr/>
          <p:nvPr/>
        </p:nvSpPr>
        <p:spPr>
          <a:xfrm flipH="false" flipV="false" rot="0">
            <a:off x="13319996" y="2603413"/>
            <a:ext cx="3939304" cy="3576661"/>
          </a:xfrm>
          <a:custGeom>
            <a:avLst/>
            <a:gdLst/>
            <a:ahLst/>
            <a:cxnLst/>
            <a:rect r="r" b="b" t="t" l="l"/>
            <a:pathLst>
              <a:path h="3576661" w="3939304">
                <a:moveTo>
                  <a:pt x="0" y="0"/>
                </a:moveTo>
                <a:lnTo>
                  <a:pt x="3939304" y="0"/>
                </a:lnTo>
                <a:lnTo>
                  <a:pt x="3939304" y="3576660"/>
                </a:lnTo>
                <a:lnTo>
                  <a:pt x="0" y="35766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9" id="29"/>
          <p:cNvGrpSpPr/>
          <p:nvPr/>
        </p:nvGrpSpPr>
        <p:grpSpPr>
          <a:xfrm rot="0">
            <a:off x="9378144" y="3472728"/>
            <a:ext cx="6387019" cy="2707346"/>
            <a:chOff x="0" y="0"/>
            <a:chExt cx="8516025" cy="3609794"/>
          </a:xfrm>
        </p:grpSpPr>
        <p:grpSp>
          <p:nvGrpSpPr>
            <p:cNvPr name="Group 30" id="30"/>
            <p:cNvGrpSpPr/>
            <p:nvPr/>
          </p:nvGrpSpPr>
          <p:grpSpPr>
            <a:xfrm rot="0">
              <a:off x="0" y="0"/>
              <a:ext cx="8312825" cy="3133429"/>
              <a:chOff x="0" y="0"/>
              <a:chExt cx="1642040" cy="618949"/>
            </a:xfrm>
          </p:grpSpPr>
          <p:sp>
            <p:nvSpPr>
              <p:cNvPr name="Freeform 31" id="31"/>
              <p:cNvSpPr/>
              <p:nvPr/>
            </p:nvSpPr>
            <p:spPr>
              <a:xfrm flipH="false" flipV="false" rot="0">
                <a:off x="0" y="0"/>
                <a:ext cx="1642040" cy="618949"/>
              </a:xfrm>
              <a:custGeom>
                <a:avLst/>
                <a:gdLst/>
                <a:ahLst/>
                <a:cxnLst/>
                <a:rect r="r" b="b" t="t" l="l"/>
                <a:pathLst>
                  <a:path h="618949" w="1642040">
                    <a:moveTo>
                      <a:pt x="37253" y="0"/>
                    </a:moveTo>
                    <a:lnTo>
                      <a:pt x="1604787" y="0"/>
                    </a:lnTo>
                    <a:cubicBezTo>
                      <a:pt x="1614667" y="0"/>
                      <a:pt x="1624142" y="3925"/>
                      <a:pt x="1631129" y="10911"/>
                    </a:cubicBezTo>
                    <a:cubicBezTo>
                      <a:pt x="1638115" y="17897"/>
                      <a:pt x="1642040" y="27373"/>
                      <a:pt x="1642040" y="37253"/>
                    </a:cubicBezTo>
                    <a:lnTo>
                      <a:pt x="1642040" y="581696"/>
                    </a:lnTo>
                    <a:cubicBezTo>
                      <a:pt x="1642040" y="591576"/>
                      <a:pt x="1638115" y="601051"/>
                      <a:pt x="1631129" y="608038"/>
                    </a:cubicBezTo>
                    <a:cubicBezTo>
                      <a:pt x="1624142" y="615024"/>
                      <a:pt x="1614667" y="618949"/>
                      <a:pt x="1604787" y="618949"/>
                    </a:cubicBezTo>
                    <a:lnTo>
                      <a:pt x="37253" y="618949"/>
                    </a:lnTo>
                    <a:cubicBezTo>
                      <a:pt x="27373" y="618949"/>
                      <a:pt x="17897" y="615024"/>
                      <a:pt x="10911" y="608038"/>
                    </a:cubicBezTo>
                    <a:cubicBezTo>
                      <a:pt x="3925" y="601051"/>
                      <a:pt x="0" y="591576"/>
                      <a:pt x="0" y="581696"/>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32" id="32"/>
              <p:cNvSpPr txBox="true"/>
              <p:nvPr/>
            </p:nvSpPr>
            <p:spPr>
              <a:xfrm>
                <a:off x="0" y="-66675"/>
                <a:ext cx="1642040" cy="685624"/>
              </a:xfrm>
              <a:prstGeom prst="rect">
                <a:avLst/>
              </a:prstGeom>
            </p:spPr>
            <p:txBody>
              <a:bodyPr anchor="ctr" rtlCol="false" tIns="50800" lIns="50800" bIns="50800" rIns="50800"/>
              <a:lstStyle/>
              <a:p>
                <a:pPr algn="ctr">
                  <a:lnSpc>
                    <a:spcPts val="3624"/>
                  </a:lnSpc>
                </a:pPr>
              </a:p>
            </p:txBody>
          </p:sp>
        </p:grpSp>
        <p:grpSp>
          <p:nvGrpSpPr>
            <p:cNvPr name="Group 33" id="33"/>
            <p:cNvGrpSpPr/>
            <p:nvPr/>
          </p:nvGrpSpPr>
          <p:grpSpPr>
            <a:xfrm rot="0">
              <a:off x="203200" y="476366"/>
              <a:ext cx="8312825" cy="3133429"/>
              <a:chOff x="0" y="0"/>
              <a:chExt cx="1642040" cy="618949"/>
            </a:xfrm>
          </p:grpSpPr>
          <p:sp>
            <p:nvSpPr>
              <p:cNvPr name="Freeform 34" id="34"/>
              <p:cNvSpPr/>
              <p:nvPr/>
            </p:nvSpPr>
            <p:spPr>
              <a:xfrm flipH="false" flipV="false" rot="0">
                <a:off x="0" y="0"/>
                <a:ext cx="1642040" cy="618949"/>
              </a:xfrm>
              <a:custGeom>
                <a:avLst/>
                <a:gdLst/>
                <a:ahLst/>
                <a:cxnLst/>
                <a:rect r="r" b="b" t="t" l="l"/>
                <a:pathLst>
                  <a:path h="618949" w="1642040">
                    <a:moveTo>
                      <a:pt x="37253" y="0"/>
                    </a:moveTo>
                    <a:lnTo>
                      <a:pt x="1604787" y="0"/>
                    </a:lnTo>
                    <a:cubicBezTo>
                      <a:pt x="1614667" y="0"/>
                      <a:pt x="1624142" y="3925"/>
                      <a:pt x="1631129" y="10911"/>
                    </a:cubicBezTo>
                    <a:cubicBezTo>
                      <a:pt x="1638115" y="17897"/>
                      <a:pt x="1642040" y="27373"/>
                      <a:pt x="1642040" y="37253"/>
                    </a:cubicBezTo>
                    <a:lnTo>
                      <a:pt x="1642040" y="581696"/>
                    </a:lnTo>
                    <a:cubicBezTo>
                      <a:pt x="1642040" y="591576"/>
                      <a:pt x="1638115" y="601051"/>
                      <a:pt x="1631129" y="608038"/>
                    </a:cubicBezTo>
                    <a:cubicBezTo>
                      <a:pt x="1624142" y="615024"/>
                      <a:pt x="1614667" y="618949"/>
                      <a:pt x="1604787" y="618949"/>
                    </a:cubicBezTo>
                    <a:lnTo>
                      <a:pt x="37253" y="618949"/>
                    </a:lnTo>
                    <a:cubicBezTo>
                      <a:pt x="27373" y="618949"/>
                      <a:pt x="17897" y="615024"/>
                      <a:pt x="10911" y="608038"/>
                    </a:cubicBezTo>
                    <a:cubicBezTo>
                      <a:pt x="3925" y="601051"/>
                      <a:pt x="0" y="591576"/>
                      <a:pt x="0" y="581696"/>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35" id="35"/>
              <p:cNvSpPr txBox="true"/>
              <p:nvPr/>
            </p:nvSpPr>
            <p:spPr>
              <a:xfrm>
                <a:off x="0" y="-66675"/>
                <a:ext cx="1642040" cy="685624"/>
              </a:xfrm>
              <a:prstGeom prst="rect">
                <a:avLst/>
              </a:prstGeom>
            </p:spPr>
            <p:txBody>
              <a:bodyPr anchor="ctr" rtlCol="false" tIns="50800" lIns="50800" bIns="50800" rIns="50800"/>
              <a:lstStyle/>
              <a:p>
                <a:pPr algn="ctr">
                  <a:lnSpc>
                    <a:spcPts val="3624"/>
                  </a:lnSpc>
                </a:pPr>
              </a:p>
            </p:txBody>
          </p:sp>
        </p:grpSp>
      </p:grpSp>
      <p:grpSp>
        <p:nvGrpSpPr>
          <p:cNvPr name="Group 36" id="36"/>
          <p:cNvGrpSpPr/>
          <p:nvPr/>
        </p:nvGrpSpPr>
        <p:grpSpPr>
          <a:xfrm rot="0">
            <a:off x="9378144" y="6470945"/>
            <a:ext cx="6234619" cy="1971907"/>
            <a:chOff x="0" y="0"/>
            <a:chExt cx="1642040" cy="519350"/>
          </a:xfrm>
        </p:grpSpPr>
        <p:sp>
          <p:nvSpPr>
            <p:cNvPr name="Freeform 37" id="37"/>
            <p:cNvSpPr/>
            <p:nvPr/>
          </p:nvSpPr>
          <p:spPr>
            <a:xfrm flipH="false" flipV="false" rot="0">
              <a:off x="0" y="0"/>
              <a:ext cx="1642040" cy="519350"/>
            </a:xfrm>
            <a:custGeom>
              <a:avLst/>
              <a:gdLst/>
              <a:ahLst/>
              <a:cxnLst/>
              <a:rect r="r" b="b" t="t" l="l"/>
              <a:pathLst>
                <a:path h="519350" w="1642040">
                  <a:moveTo>
                    <a:pt x="37253" y="0"/>
                  </a:moveTo>
                  <a:lnTo>
                    <a:pt x="1604787" y="0"/>
                  </a:lnTo>
                  <a:cubicBezTo>
                    <a:pt x="1614667" y="0"/>
                    <a:pt x="1624142" y="3925"/>
                    <a:pt x="1631129" y="10911"/>
                  </a:cubicBezTo>
                  <a:cubicBezTo>
                    <a:pt x="1638115" y="17897"/>
                    <a:pt x="1642040" y="27373"/>
                    <a:pt x="1642040" y="37253"/>
                  </a:cubicBezTo>
                  <a:lnTo>
                    <a:pt x="1642040" y="482097"/>
                  </a:lnTo>
                  <a:cubicBezTo>
                    <a:pt x="1642040" y="491977"/>
                    <a:pt x="1638115" y="501452"/>
                    <a:pt x="1631129" y="508439"/>
                  </a:cubicBezTo>
                  <a:cubicBezTo>
                    <a:pt x="1624142" y="515425"/>
                    <a:pt x="1614667" y="519350"/>
                    <a:pt x="1604787" y="519350"/>
                  </a:cubicBezTo>
                  <a:lnTo>
                    <a:pt x="37253" y="519350"/>
                  </a:lnTo>
                  <a:cubicBezTo>
                    <a:pt x="27373" y="519350"/>
                    <a:pt x="17897" y="515425"/>
                    <a:pt x="10911" y="508439"/>
                  </a:cubicBezTo>
                  <a:cubicBezTo>
                    <a:pt x="3925" y="501452"/>
                    <a:pt x="0" y="491977"/>
                    <a:pt x="0" y="482097"/>
                  </a:cubicBezTo>
                  <a:lnTo>
                    <a:pt x="0" y="37253"/>
                  </a:lnTo>
                  <a:cubicBezTo>
                    <a:pt x="0" y="27373"/>
                    <a:pt x="3925" y="17897"/>
                    <a:pt x="10911" y="10911"/>
                  </a:cubicBezTo>
                  <a:cubicBezTo>
                    <a:pt x="17897" y="3925"/>
                    <a:pt x="27373" y="0"/>
                    <a:pt x="37253" y="0"/>
                  </a:cubicBezTo>
                  <a:close/>
                </a:path>
              </a:pathLst>
            </a:custGeom>
            <a:solidFill>
              <a:srgbClr val="0D4F4E"/>
            </a:solidFill>
          </p:spPr>
        </p:sp>
        <p:sp>
          <p:nvSpPr>
            <p:cNvPr name="TextBox 38" id="38"/>
            <p:cNvSpPr txBox="true"/>
            <p:nvPr/>
          </p:nvSpPr>
          <p:spPr>
            <a:xfrm>
              <a:off x="0" y="-66675"/>
              <a:ext cx="1642040" cy="586025"/>
            </a:xfrm>
            <a:prstGeom prst="rect">
              <a:avLst/>
            </a:prstGeom>
          </p:spPr>
          <p:txBody>
            <a:bodyPr anchor="ctr" rtlCol="false" tIns="50800" lIns="50800" bIns="50800" rIns="50800"/>
            <a:lstStyle/>
            <a:p>
              <a:pPr algn="ctr">
                <a:lnSpc>
                  <a:spcPts val="3624"/>
                </a:lnSpc>
              </a:pPr>
            </a:p>
          </p:txBody>
        </p:sp>
      </p:grpSp>
      <p:grpSp>
        <p:nvGrpSpPr>
          <p:cNvPr name="Group 39" id="39"/>
          <p:cNvGrpSpPr/>
          <p:nvPr/>
        </p:nvGrpSpPr>
        <p:grpSpPr>
          <a:xfrm rot="0">
            <a:off x="9530544" y="6751573"/>
            <a:ext cx="6234619" cy="1954803"/>
            <a:chOff x="0" y="0"/>
            <a:chExt cx="1642040" cy="514845"/>
          </a:xfrm>
        </p:grpSpPr>
        <p:sp>
          <p:nvSpPr>
            <p:cNvPr name="Freeform 40" id="40"/>
            <p:cNvSpPr/>
            <p:nvPr/>
          </p:nvSpPr>
          <p:spPr>
            <a:xfrm flipH="false" flipV="false" rot="0">
              <a:off x="0" y="0"/>
              <a:ext cx="1642040" cy="514845"/>
            </a:xfrm>
            <a:custGeom>
              <a:avLst/>
              <a:gdLst/>
              <a:ahLst/>
              <a:cxnLst/>
              <a:rect r="r" b="b" t="t" l="l"/>
              <a:pathLst>
                <a:path h="514845" w="1642040">
                  <a:moveTo>
                    <a:pt x="37253" y="0"/>
                  </a:moveTo>
                  <a:lnTo>
                    <a:pt x="1604787" y="0"/>
                  </a:lnTo>
                  <a:cubicBezTo>
                    <a:pt x="1614667" y="0"/>
                    <a:pt x="1624142" y="3925"/>
                    <a:pt x="1631129" y="10911"/>
                  </a:cubicBezTo>
                  <a:cubicBezTo>
                    <a:pt x="1638115" y="17897"/>
                    <a:pt x="1642040" y="27373"/>
                    <a:pt x="1642040" y="37253"/>
                  </a:cubicBezTo>
                  <a:lnTo>
                    <a:pt x="1642040" y="477592"/>
                  </a:lnTo>
                  <a:cubicBezTo>
                    <a:pt x="1642040" y="487472"/>
                    <a:pt x="1638115" y="496948"/>
                    <a:pt x="1631129" y="503934"/>
                  </a:cubicBezTo>
                  <a:cubicBezTo>
                    <a:pt x="1624142" y="510920"/>
                    <a:pt x="1614667" y="514845"/>
                    <a:pt x="1604787" y="514845"/>
                  </a:cubicBezTo>
                  <a:lnTo>
                    <a:pt x="37253" y="514845"/>
                  </a:lnTo>
                  <a:cubicBezTo>
                    <a:pt x="27373" y="514845"/>
                    <a:pt x="17897" y="510920"/>
                    <a:pt x="10911" y="503934"/>
                  </a:cubicBezTo>
                  <a:cubicBezTo>
                    <a:pt x="3925" y="496948"/>
                    <a:pt x="0" y="487472"/>
                    <a:pt x="0" y="477592"/>
                  </a:cubicBezTo>
                  <a:lnTo>
                    <a:pt x="0" y="37253"/>
                  </a:lnTo>
                  <a:cubicBezTo>
                    <a:pt x="0" y="27373"/>
                    <a:pt x="3925" y="17897"/>
                    <a:pt x="10911" y="10911"/>
                  </a:cubicBezTo>
                  <a:cubicBezTo>
                    <a:pt x="17897" y="3925"/>
                    <a:pt x="27373" y="0"/>
                    <a:pt x="37253" y="0"/>
                  </a:cubicBezTo>
                  <a:close/>
                </a:path>
              </a:pathLst>
            </a:custGeom>
            <a:solidFill>
              <a:srgbClr val="FEF6EB"/>
            </a:solidFill>
            <a:ln w="38100" cap="rnd">
              <a:solidFill>
                <a:srgbClr val="0D4F4E"/>
              </a:solidFill>
              <a:prstDash val="solid"/>
              <a:round/>
            </a:ln>
          </p:spPr>
        </p:sp>
        <p:sp>
          <p:nvSpPr>
            <p:cNvPr name="TextBox 41" id="41"/>
            <p:cNvSpPr txBox="true"/>
            <p:nvPr/>
          </p:nvSpPr>
          <p:spPr>
            <a:xfrm>
              <a:off x="0" y="-66675"/>
              <a:ext cx="1642040" cy="581520"/>
            </a:xfrm>
            <a:prstGeom prst="rect">
              <a:avLst/>
            </a:prstGeom>
          </p:spPr>
          <p:txBody>
            <a:bodyPr anchor="ctr" rtlCol="false" tIns="50800" lIns="50800" bIns="50800" rIns="50800"/>
            <a:lstStyle/>
            <a:p>
              <a:pPr algn="ctr">
                <a:lnSpc>
                  <a:spcPts val="3624"/>
                </a:lnSpc>
              </a:pPr>
            </a:p>
          </p:txBody>
        </p:sp>
      </p:grpSp>
      <p:sp>
        <p:nvSpPr>
          <p:cNvPr name="TextBox 42" id="42"/>
          <p:cNvSpPr txBox="true"/>
          <p:nvPr/>
        </p:nvSpPr>
        <p:spPr>
          <a:xfrm rot="0">
            <a:off x="4695311" y="1746115"/>
            <a:ext cx="8153419" cy="1371600"/>
          </a:xfrm>
          <a:prstGeom prst="rect">
            <a:avLst/>
          </a:prstGeom>
        </p:spPr>
        <p:txBody>
          <a:bodyPr anchor="t" rtlCol="false" tIns="0" lIns="0" bIns="0" rIns="0">
            <a:spAutoFit/>
          </a:bodyPr>
          <a:lstStyle/>
          <a:p>
            <a:pPr algn="ctr">
              <a:lnSpc>
                <a:spcPts val="10499"/>
              </a:lnSpc>
            </a:pPr>
            <a:r>
              <a:rPr lang="en-US" sz="9999">
                <a:solidFill>
                  <a:srgbClr val="0D4F4E"/>
                </a:solidFill>
                <a:latin typeface="League Gothic"/>
              </a:rPr>
              <a:t>PEMBAHASAN MATERI</a:t>
            </a:r>
          </a:p>
        </p:txBody>
      </p:sp>
      <p:sp>
        <p:nvSpPr>
          <p:cNvPr name="TextBox 43" id="43"/>
          <p:cNvSpPr txBox="true"/>
          <p:nvPr/>
        </p:nvSpPr>
        <p:spPr>
          <a:xfrm rot="0">
            <a:off x="3593876" y="3712293"/>
            <a:ext cx="4244941" cy="67945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Studi Kasus</a:t>
            </a:r>
          </a:p>
        </p:txBody>
      </p:sp>
      <p:sp>
        <p:nvSpPr>
          <p:cNvPr name="TextBox 44" id="44"/>
          <p:cNvSpPr txBox="true"/>
          <p:nvPr/>
        </p:nvSpPr>
        <p:spPr>
          <a:xfrm rot="0">
            <a:off x="3298312" y="5086645"/>
            <a:ext cx="4836069"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Konsep Ketersediaan Energi</a:t>
            </a:r>
          </a:p>
        </p:txBody>
      </p:sp>
      <p:sp>
        <p:nvSpPr>
          <p:cNvPr name="TextBox 45" id="45"/>
          <p:cNvSpPr txBox="true"/>
          <p:nvPr/>
        </p:nvSpPr>
        <p:spPr>
          <a:xfrm rot="0">
            <a:off x="3593876" y="7322076"/>
            <a:ext cx="4244941"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Perubahan Kalor Laten</a:t>
            </a:r>
          </a:p>
        </p:txBody>
      </p:sp>
      <p:sp>
        <p:nvSpPr>
          <p:cNvPr name="TextBox 46" id="46"/>
          <p:cNvSpPr txBox="true"/>
          <p:nvPr/>
        </p:nvSpPr>
        <p:spPr>
          <a:xfrm rot="0">
            <a:off x="10196039" y="3975818"/>
            <a:ext cx="4751230" cy="208915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Kondisi Kalor dalam Lapisan dan Jaringan Hewan</a:t>
            </a:r>
          </a:p>
        </p:txBody>
      </p:sp>
      <p:sp>
        <p:nvSpPr>
          <p:cNvPr name="TextBox 47" id="47"/>
          <p:cNvSpPr txBox="true"/>
          <p:nvPr/>
        </p:nvSpPr>
        <p:spPr>
          <a:xfrm rot="0">
            <a:off x="10341430" y="7058551"/>
            <a:ext cx="4780798" cy="1384300"/>
          </a:xfrm>
          <a:prstGeom prst="rect">
            <a:avLst/>
          </a:prstGeom>
        </p:spPr>
        <p:txBody>
          <a:bodyPr anchor="t" rtlCol="false" tIns="0" lIns="0" bIns="0" rIns="0">
            <a:spAutoFit/>
          </a:bodyPr>
          <a:lstStyle/>
          <a:p>
            <a:pPr algn="ctr">
              <a:lnSpc>
                <a:spcPts val="5599"/>
              </a:lnSpc>
            </a:pPr>
            <a:r>
              <a:rPr lang="en-US" sz="3999">
                <a:solidFill>
                  <a:srgbClr val="0D4F4E"/>
                </a:solidFill>
                <a:latin typeface="Lora"/>
              </a:rPr>
              <a:t>Aplikasi Persamaan Persediaan Energi</a:t>
            </a:r>
          </a:p>
        </p:txBody>
      </p:sp>
      <p:sp>
        <p:nvSpPr>
          <p:cNvPr name="TextBox 48" id="48"/>
          <p:cNvSpPr txBox="true"/>
          <p:nvPr/>
        </p:nvSpPr>
        <p:spPr>
          <a:xfrm rot="0">
            <a:off x="1028700" y="539461"/>
            <a:ext cx="4950397" cy="523875"/>
          </a:xfrm>
          <a:prstGeom prst="rect">
            <a:avLst/>
          </a:prstGeom>
        </p:spPr>
        <p:txBody>
          <a:bodyPr anchor="t" rtlCol="false" tIns="0" lIns="0" bIns="0" rIns="0">
            <a:spAutoFit/>
          </a:bodyPr>
          <a:lstStyle/>
          <a:p>
            <a:pPr algn="l">
              <a:lnSpc>
                <a:spcPts val="4200"/>
              </a:lnSpc>
            </a:pPr>
            <a:r>
              <a:rPr lang="en-US" sz="3000" spc="225">
                <a:solidFill>
                  <a:srgbClr val="0D4F4E"/>
                </a:solidFill>
                <a:latin typeface="Lora"/>
              </a:rPr>
              <a:t>Universitas Fauget</a:t>
            </a:r>
          </a:p>
        </p:txBody>
      </p:sp>
      <p:sp>
        <p:nvSpPr>
          <p:cNvPr name="TextBox 49" id="49"/>
          <p:cNvSpPr txBox="true"/>
          <p:nvPr/>
        </p:nvSpPr>
        <p:spPr>
          <a:xfrm rot="0">
            <a:off x="12379121" y="504825"/>
            <a:ext cx="4880179" cy="523875"/>
          </a:xfrm>
          <a:prstGeom prst="rect">
            <a:avLst/>
          </a:prstGeom>
        </p:spPr>
        <p:txBody>
          <a:bodyPr anchor="t" rtlCol="false" tIns="0" lIns="0" bIns="0" rIns="0">
            <a:spAutoFit/>
          </a:bodyPr>
          <a:lstStyle/>
          <a:p>
            <a:pPr algn="r">
              <a:lnSpc>
                <a:spcPts val="4200"/>
              </a:lnSpc>
            </a:pPr>
            <a:r>
              <a:rPr lang="en-US" sz="3000" spc="225">
                <a:solidFill>
                  <a:srgbClr val="0D4F4E"/>
                </a:solidFill>
                <a:latin typeface="Lora"/>
              </a:rPr>
              <a:t>Sistem informasi</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2016887" y="9258300"/>
            <a:ext cx="9534676" cy="1528303"/>
            <a:chOff x="0" y="0"/>
            <a:chExt cx="12712901" cy="2037738"/>
          </a:xfrm>
        </p:grpSpPr>
        <p:sp>
          <p:nvSpPr>
            <p:cNvPr name="Freeform 3" id="3"/>
            <p:cNvSpPr/>
            <p:nvPr/>
          </p:nvSpPr>
          <p:spPr>
            <a:xfrm flipH="false" flipV="true" rot="0">
              <a:off x="0"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921921" y="0"/>
              <a:ext cx="10776499" cy="2037738"/>
            </a:xfrm>
            <a:custGeom>
              <a:avLst/>
              <a:gdLst/>
              <a:ahLst/>
              <a:cxnLst/>
              <a:rect r="r" b="b" t="t" l="l"/>
              <a:pathLst>
                <a:path h="2037738" w="10776499">
                  <a:moveTo>
                    <a:pt x="0" y="2037738"/>
                  </a:moveTo>
                  <a:lnTo>
                    <a:pt x="10776498" y="2037738"/>
                  </a:lnTo>
                  <a:lnTo>
                    <a:pt x="10776498" y="0"/>
                  </a:lnTo>
                  <a:lnTo>
                    <a:pt x="0" y="0"/>
                  </a:lnTo>
                  <a:lnTo>
                    <a:pt x="0" y="203773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936402"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028700" y="1114425"/>
            <a:ext cx="10442656" cy="916317"/>
          </a:xfrm>
          <a:prstGeom prst="rect">
            <a:avLst/>
          </a:prstGeom>
        </p:spPr>
        <p:txBody>
          <a:bodyPr anchor="t" rtlCol="false" tIns="0" lIns="0" bIns="0" rIns="0">
            <a:spAutoFit/>
          </a:bodyPr>
          <a:lstStyle/>
          <a:p>
            <a:pPr algn="ctr">
              <a:lnSpc>
                <a:spcPts val="6930"/>
              </a:lnSpc>
            </a:pPr>
            <a:r>
              <a:rPr lang="en-US" sz="6600">
                <a:solidFill>
                  <a:srgbClr val="0D4F4E"/>
                </a:solidFill>
                <a:latin typeface="League Gothic"/>
              </a:rPr>
              <a:t>KASUS KONSEP KETERSEDIAAN ENERGI</a:t>
            </a:r>
          </a:p>
        </p:txBody>
      </p:sp>
      <p:grpSp>
        <p:nvGrpSpPr>
          <p:cNvPr name="Group 7" id="7"/>
          <p:cNvGrpSpPr/>
          <p:nvPr/>
        </p:nvGrpSpPr>
        <p:grpSpPr>
          <a:xfrm rot="0">
            <a:off x="1223963" y="2207516"/>
            <a:ext cx="4618847" cy="683961"/>
            <a:chOff x="0" y="0"/>
            <a:chExt cx="6158462" cy="911947"/>
          </a:xfrm>
        </p:grpSpPr>
        <p:grpSp>
          <p:nvGrpSpPr>
            <p:cNvPr name="Group 8" id="8"/>
            <p:cNvGrpSpPr/>
            <p:nvPr/>
          </p:nvGrpSpPr>
          <p:grpSpPr>
            <a:xfrm rot="0">
              <a:off x="1076435" y="0"/>
              <a:ext cx="515116" cy="450726"/>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10" id="10"/>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11" id="11"/>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30025" y="202863"/>
              <a:ext cx="4822212" cy="709084"/>
              <a:chOff x="0" y="0"/>
              <a:chExt cx="952536" cy="140066"/>
            </a:xfrm>
          </p:grpSpPr>
          <p:sp>
            <p:nvSpPr>
              <p:cNvPr name="Freeform 13" id="13"/>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14" id="14"/>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15" id="15"/>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383464" y="3053962"/>
            <a:ext cx="12866386" cy="6149976"/>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Hewan memiliki aliran energi yang terjadi melalui rantai makanan atau jaringan makanan. Energi dari sinar matahari ditangkap oleh produsen (tumbuhan) melalui fotosintesis. Energi ini kemudian dimakan oleh konsumen (hewan). Aliran energi terus bergerak melalui rantai makanan saat konsumen satu tingkat memakan konsumen tingkat yang lebih rendah. Selain aliran energi, ekosistem juga melibatkan siklus materi. Materi organik, seperti karbon, nitrogen, fosfor, dan air, dikembalikan ke lingkungan melalui dekomposisi organisme mati oleh dekomposer. Materi ini kemudian dapat digunakan kembali oleh produsen dalam proses fotosintesis atau melanjutkan siklus melalui rantai makanan konsumen (hewan).</a:t>
            </a:r>
          </a:p>
        </p:txBody>
      </p:sp>
      <p:sp>
        <p:nvSpPr>
          <p:cNvPr name="TextBox 18" id="18"/>
          <p:cNvSpPr txBox="true"/>
          <p:nvPr/>
        </p:nvSpPr>
        <p:spPr>
          <a:xfrm rot="0">
            <a:off x="2406074" y="2348551"/>
            <a:ext cx="2186324"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Kasus</a:t>
            </a:r>
          </a:p>
        </p:txBody>
      </p:sp>
      <p:sp>
        <p:nvSpPr>
          <p:cNvPr name="Freeform 19" id="19"/>
          <p:cNvSpPr/>
          <p:nvPr/>
        </p:nvSpPr>
        <p:spPr>
          <a:xfrm flipH="false" flipV="false" rot="0">
            <a:off x="14589661" y="1408771"/>
            <a:ext cx="3383768" cy="2965411"/>
          </a:xfrm>
          <a:custGeom>
            <a:avLst/>
            <a:gdLst/>
            <a:ahLst/>
            <a:cxnLst/>
            <a:rect r="r" b="b" t="t" l="l"/>
            <a:pathLst>
              <a:path h="2965411" w="3383768">
                <a:moveTo>
                  <a:pt x="0" y="0"/>
                </a:moveTo>
                <a:lnTo>
                  <a:pt x="3383768" y="0"/>
                </a:lnTo>
                <a:lnTo>
                  <a:pt x="3383768" y="2965411"/>
                </a:lnTo>
                <a:lnTo>
                  <a:pt x="0" y="296541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2016887" y="9258300"/>
            <a:ext cx="9534676" cy="1528303"/>
            <a:chOff x="0" y="0"/>
            <a:chExt cx="12712901" cy="2037738"/>
          </a:xfrm>
        </p:grpSpPr>
        <p:sp>
          <p:nvSpPr>
            <p:cNvPr name="Freeform 3" id="3"/>
            <p:cNvSpPr/>
            <p:nvPr/>
          </p:nvSpPr>
          <p:spPr>
            <a:xfrm flipH="false" flipV="true" rot="0">
              <a:off x="0"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921921" y="0"/>
              <a:ext cx="10776499" cy="2037738"/>
            </a:xfrm>
            <a:custGeom>
              <a:avLst/>
              <a:gdLst/>
              <a:ahLst/>
              <a:cxnLst/>
              <a:rect r="r" b="b" t="t" l="l"/>
              <a:pathLst>
                <a:path h="2037738" w="10776499">
                  <a:moveTo>
                    <a:pt x="0" y="2037738"/>
                  </a:moveTo>
                  <a:lnTo>
                    <a:pt x="10776498" y="2037738"/>
                  </a:lnTo>
                  <a:lnTo>
                    <a:pt x="10776498" y="0"/>
                  </a:lnTo>
                  <a:lnTo>
                    <a:pt x="0" y="0"/>
                  </a:lnTo>
                  <a:lnTo>
                    <a:pt x="0" y="203773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936402"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028700" y="1114425"/>
            <a:ext cx="10442656" cy="916317"/>
          </a:xfrm>
          <a:prstGeom prst="rect">
            <a:avLst/>
          </a:prstGeom>
        </p:spPr>
        <p:txBody>
          <a:bodyPr anchor="t" rtlCol="false" tIns="0" lIns="0" bIns="0" rIns="0">
            <a:spAutoFit/>
          </a:bodyPr>
          <a:lstStyle/>
          <a:p>
            <a:pPr algn="ctr">
              <a:lnSpc>
                <a:spcPts val="6930"/>
              </a:lnSpc>
            </a:pPr>
            <a:r>
              <a:rPr lang="en-US" sz="6600">
                <a:solidFill>
                  <a:srgbClr val="0D4F4E"/>
                </a:solidFill>
                <a:latin typeface="League Gothic"/>
              </a:rPr>
              <a:t>SOLUSI KONSEP KETERSEDIAAN ENERGI</a:t>
            </a:r>
          </a:p>
        </p:txBody>
      </p:sp>
      <p:grpSp>
        <p:nvGrpSpPr>
          <p:cNvPr name="Group 7" id="7"/>
          <p:cNvGrpSpPr/>
          <p:nvPr/>
        </p:nvGrpSpPr>
        <p:grpSpPr>
          <a:xfrm rot="0">
            <a:off x="1223963" y="2207516"/>
            <a:ext cx="4618847" cy="683961"/>
            <a:chOff x="0" y="0"/>
            <a:chExt cx="6158462" cy="911947"/>
          </a:xfrm>
        </p:grpSpPr>
        <p:grpSp>
          <p:nvGrpSpPr>
            <p:cNvPr name="Group 8" id="8"/>
            <p:cNvGrpSpPr/>
            <p:nvPr/>
          </p:nvGrpSpPr>
          <p:grpSpPr>
            <a:xfrm rot="0">
              <a:off x="1076435" y="0"/>
              <a:ext cx="515116" cy="450726"/>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10" id="10"/>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11" id="11"/>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30025" y="202863"/>
              <a:ext cx="4822212" cy="709084"/>
              <a:chOff x="0" y="0"/>
              <a:chExt cx="952536" cy="140066"/>
            </a:xfrm>
          </p:grpSpPr>
          <p:sp>
            <p:nvSpPr>
              <p:cNvPr name="Freeform 13" id="13"/>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14" id="14"/>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15" id="15"/>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383464" y="3053962"/>
            <a:ext cx="12866386" cy="6149976"/>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Energi alternatif di desa dapat memanfaatkan sumber energi pengganti yang tersedia di desa, seperti tenaga surya, biomassa, dan biogas yang dapat meningkatkan ketersediaan energi dalam ekosistem desa. Pemanfaatan sumber energi alternatif dapat mengurangi emisi gas rumah kaca, membantu dalam upaya mitigasi perubahan iklim global, dan meningkatkan kualitas hidup masyarakat dan ekosistem. Selain itu, pengelolaan sumber daya alam, seperti air, tanah, dan hutan, dapat membantu menjaga ketersediaan energi dalam ekosistem. Pengelolaan yang tepat dapat membantu mengurangi gangguan pasokan energi dan membantu mengurangi dampak negatif pada lingkungan dan ketersediaan energi hewan dapat terpenuhi dengan baik.</a:t>
            </a:r>
          </a:p>
        </p:txBody>
      </p:sp>
      <p:sp>
        <p:nvSpPr>
          <p:cNvPr name="TextBox 18" id="18"/>
          <p:cNvSpPr txBox="true"/>
          <p:nvPr/>
        </p:nvSpPr>
        <p:spPr>
          <a:xfrm rot="0">
            <a:off x="2406074" y="2348551"/>
            <a:ext cx="2186324"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Solusi</a:t>
            </a:r>
          </a:p>
        </p:txBody>
      </p:sp>
      <p:sp>
        <p:nvSpPr>
          <p:cNvPr name="Freeform 19" id="19"/>
          <p:cNvSpPr/>
          <p:nvPr/>
        </p:nvSpPr>
        <p:spPr>
          <a:xfrm flipH="false" flipV="false" rot="0">
            <a:off x="14527877" y="1529721"/>
            <a:ext cx="3383768" cy="2965411"/>
          </a:xfrm>
          <a:custGeom>
            <a:avLst/>
            <a:gdLst/>
            <a:ahLst/>
            <a:cxnLst/>
            <a:rect r="r" b="b" t="t" l="l"/>
            <a:pathLst>
              <a:path h="2965411" w="3383768">
                <a:moveTo>
                  <a:pt x="0" y="0"/>
                </a:moveTo>
                <a:lnTo>
                  <a:pt x="3383768" y="0"/>
                </a:lnTo>
                <a:lnTo>
                  <a:pt x="3383768" y="2965411"/>
                </a:lnTo>
                <a:lnTo>
                  <a:pt x="0" y="296541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2016887" y="9258300"/>
            <a:ext cx="9534676" cy="1528303"/>
            <a:chOff x="0" y="0"/>
            <a:chExt cx="12712901" cy="2037738"/>
          </a:xfrm>
        </p:grpSpPr>
        <p:sp>
          <p:nvSpPr>
            <p:cNvPr name="Freeform 3" id="3"/>
            <p:cNvSpPr/>
            <p:nvPr/>
          </p:nvSpPr>
          <p:spPr>
            <a:xfrm flipH="false" flipV="true" rot="0">
              <a:off x="0"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921921" y="0"/>
              <a:ext cx="10776499" cy="2037738"/>
            </a:xfrm>
            <a:custGeom>
              <a:avLst/>
              <a:gdLst/>
              <a:ahLst/>
              <a:cxnLst/>
              <a:rect r="r" b="b" t="t" l="l"/>
              <a:pathLst>
                <a:path h="2037738" w="10776499">
                  <a:moveTo>
                    <a:pt x="0" y="2037738"/>
                  </a:moveTo>
                  <a:lnTo>
                    <a:pt x="10776498" y="2037738"/>
                  </a:lnTo>
                  <a:lnTo>
                    <a:pt x="10776498" y="0"/>
                  </a:lnTo>
                  <a:lnTo>
                    <a:pt x="0" y="0"/>
                  </a:lnTo>
                  <a:lnTo>
                    <a:pt x="0" y="203773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936402"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028700" y="1114425"/>
            <a:ext cx="10442656" cy="916317"/>
          </a:xfrm>
          <a:prstGeom prst="rect">
            <a:avLst/>
          </a:prstGeom>
        </p:spPr>
        <p:txBody>
          <a:bodyPr anchor="t" rtlCol="false" tIns="0" lIns="0" bIns="0" rIns="0">
            <a:spAutoFit/>
          </a:bodyPr>
          <a:lstStyle/>
          <a:p>
            <a:pPr algn="ctr">
              <a:lnSpc>
                <a:spcPts val="6930"/>
              </a:lnSpc>
            </a:pPr>
            <a:r>
              <a:rPr lang="en-US" sz="6600">
                <a:solidFill>
                  <a:srgbClr val="0D4F4E"/>
                </a:solidFill>
                <a:latin typeface="League Gothic"/>
              </a:rPr>
              <a:t>KASUS PERUBAHAN KALOR LATEN</a:t>
            </a:r>
          </a:p>
        </p:txBody>
      </p:sp>
      <p:grpSp>
        <p:nvGrpSpPr>
          <p:cNvPr name="Group 7" id="7"/>
          <p:cNvGrpSpPr/>
          <p:nvPr/>
        </p:nvGrpSpPr>
        <p:grpSpPr>
          <a:xfrm rot="0">
            <a:off x="1223963" y="2207516"/>
            <a:ext cx="4618847" cy="683961"/>
            <a:chOff x="0" y="0"/>
            <a:chExt cx="6158462" cy="911947"/>
          </a:xfrm>
        </p:grpSpPr>
        <p:grpSp>
          <p:nvGrpSpPr>
            <p:cNvPr name="Group 8" id="8"/>
            <p:cNvGrpSpPr/>
            <p:nvPr/>
          </p:nvGrpSpPr>
          <p:grpSpPr>
            <a:xfrm rot="0">
              <a:off x="1076435" y="0"/>
              <a:ext cx="515116" cy="450726"/>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10" id="10"/>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11" id="11"/>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30025" y="202863"/>
              <a:ext cx="4822212" cy="709084"/>
              <a:chOff x="0" y="0"/>
              <a:chExt cx="952536" cy="140066"/>
            </a:xfrm>
          </p:grpSpPr>
          <p:sp>
            <p:nvSpPr>
              <p:cNvPr name="Freeform 13" id="13"/>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14" id="14"/>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15" id="15"/>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383464" y="3053962"/>
            <a:ext cx="12866386" cy="6149976"/>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Pemanasan global yang disebabkan oleh meningkatnya konsentrasi gas rumah kaca di atmosfer, terutama karbon dioksida (CO2) dan metana (CH4), telah menyebabkan suhu di daerah kutub Bumi meningkat secara signifikan. Kenaikan suhu ini mengakibatkan es di kutub, baik Kutub Utara maupun Kutub Selatan, mulai mencair. Proses pencairan es membutuhkan banyak energi dalam bentuk kalor laten. Kalor laten adalah energi yang dilepaskan atau diserap saat terjadi perubahan fasa suatu zat, dalam hal ini dari es (padat) menjadi air (cair). Untuk mencairkan 1 gram es, dibutuhkan energi sebesar 334 joule. Energi ini diserap dari lingkungan sekitar, sehingga menyebabkan penurunan suhu di daerah tersebut.</a:t>
            </a:r>
          </a:p>
        </p:txBody>
      </p:sp>
      <p:sp>
        <p:nvSpPr>
          <p:cNvPr name="TextBox 18" id="18"/>
          <p:cNvSpPr txBox="true"/>
          <p:nvPr/>
        </p:nvSpPr>
        <p:spPr>
          <a:xfrm rot="0">
            <a:off x="2406074" y="2348551"/>
            <a:ext cx="2186324"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Kasus</a:t>
            </a:r>
          </a:p>
        </p:txBody>
      </p:sp>
      <p:sp>
        <p:nvSpPr>
          <p:cNvPr name="Freeform 19" id="19"/>
          <p:cNvSpPr/>
          <p:nvPr/>
        </p:nvSpPr>
        <p:spPr>
          <a:xfrm flipH="false" flipV="false" rot="0">
            <a:off x="14589661" y="1408771"/>
            <a:ext cx="3383768" cy="2965411"/>
          </a:xfrm>
          <a:custGeom>
            <a:avLst/>
            <a:gdLst/>
            <a:ahLst/>
            <a:cxnLst/>
            <a:rect r="r" b="b" t="t" l="l"/>
            <a:pathLst>
              <a:path h="2965411" w="3383768">
                <a:moveTo>
                  <a:pt x="0" y="0"/>
                </a:moveTo>
                <a:lnTo>
                  <a:pt x="3383768" y="0"/>
                </a:lnTo>
                <a:lnTo>
                  <a:pt x="3383768" y="2965411"/>
                </a:lnTo>
                <a:lnTo>
                  <a:pt x="0" y="296541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2016887" y="9258300"/>
            <a:ext cx="9534676" cy="1528303"/>
            <a:chOff x="0" y="0"/>
            <a:chExt cx="12712901" cy="2037738"/>
          </a:xfrm>
        </p:grpSpPr>
        <p:sp>
          <p:nvSpPr>
            <p:cNvPr name="Freeform 3" id="3"/>
            <p:cNvSpPr/>
            <p:nvPr/>
          </p:nvSpPr>
          <p:spPr>
            <a:xfrm flipH="false" flipV="true" rot="0">
              <a:off x="0"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921921" y="0"/>
              <a:ext cx="10776499" cy="2037738"/>
            </a:xfrm>
            <a:custGeom>
              <a:avLst/>
              <a:gdLst/>
              <a:ahLst/>
              <a:cxnLst/>
              <a:rect r="r" b="b" t="t" l="l"/>
              <a:pathLst>
                <a:path h="2037738" w="10776499">
                  <a:moveTo>
                    <a:pt x="0" y="2037738"/>
                  </a:moveTo>
                  <a:lnTo>
                    <a:pt x="10776498" y="2037738"/>
                  </a:lnTo>
                  <a:lnTo>
                    <a:pt x="10776498" y="0"/>
                  </a:lnTo>
                  <a:lnTo>
                    <a:pt x="0" y="0"/>
                  </a:lnTo>
                  <a:lnTo>
                    <a:pt x="0" y="203773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936402" y="0"/>
              <a:ext cx="10776499" cy="2037738"/>
            </a:xfrm>
            <a:custGeom>
              <a:avLst/>
              <a:gdLst/>
              <a:ahLst/>
              <a:cxnLst/>
              <a:rect r="r" b="b" t="t" l="l"/>
              <a:pathLst>
                <a:path h="2037738" w="10776499">
                  <a:moveTo>
                    <a:pt x="0" y="2037738"/>
                  </a:moveTo>
                  <a:lnTo>
                    <a:pt x="10776499" y="2037738"/>
                  </a:lnTo>
                  <a:lnTo>
                    <a:pt x="10776499" y="0"/>
                  </a:lnTo>
                  <a:lnTo>
                    <a:pt x="0" y="0"/>
                  </a:lnTo>
                  <a:lnTo>
                    <a:pt x="0" y="2037738"/>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028700" y="1114425"/>
            <a:ext cx="10442656" cy="916317"/>
          </a:xfrm>
          <a:prstGeom prst="rect">
            <a:avLst/>
          </a:prstGeom>
        </p:spPr>
        <p:txBody>
          <a:bodyPr anchor="t" rtlCol="false" tIns="0" lIns="0" bIns="0" rIns="0">
            <a:spAutoFit/>
          </a:bodyPr>
          <a:lstStyle/>
          <a:p>
            <a:pPr algn="ctr">
              <a:lnSpc>
                <a:spcPts val="6930"/>
              </a:lnSpc>
            </a:pPr>
            <a:r>
              <a:rPr lang="en-US" sz="6600">
                <a:solidFill>
                  <a:srgbClr val="0D4F4E"/>
                </a:solidFill>
                <a:latin typeface="League Gothic"/>
              </a:rPr>
              <a:t>SOLUSI PERUBAHAN KALOR LATEN</a:t>
            </a:r>
          </a:p>
        </p:txBody>
      </p:sp>
      <p:grpSp>
        <p:nvGrpSpPr>
          <p:cNvPr name="Group 7" id="7"/>
          <p:cNvGrpSpPr/>
          <p:nvPr/>
        </p:nvGrpSpPr>
        <p:grpSpPr>
          <a:xfrm rot="0">
            <a:off x="1223963" y="2207516"/>
            <a:ext cx="4618847" cy="683961"/>
            <a:chOff x="0" y="0"/>
            <a:chExt cx="6158462" cy="911947"/>
          </a:xfrm>
        </p:grpSpPr>
        <p:grpSp>
          <p:nvGrpSpPr>
            <p:cNvPr name="Group 8" id="8"/>
            <p:cNvGrpSpPr/>
            <p:nvPr/>
          </p:nvGrpSpPr>
          <p:grpSpPr>
            <a:xfrm rot="0">
              <a:off x="1076435" y="0"/>
              <a:ext cx="515116" cy="450726"/>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10" id="10"/>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11" id="11"/>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30025" y="202863"/>
              <a:ext cx="4822212" cy="709084"/>
              <a:chOff x="0" y="0"/>
              <a:chExt cx="952536" cy="140066"/>
            </a:xfrm>
          </p:grpSpPr>
          <p:sp>
            <p:nvSpPr>
              <p:cNvPr name="Freeform 13" id="13"/>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14" id="14"/>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15" id="15"/>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383464" y="3053962"/>
            <a:ext cx="12866386" cy="6711951"/>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1. Mengurangi emisi gas rumah kaca</a:t>
            </a:r>
          </a:p>
          <a:p>
            <a:pPr algn="just">
              <a:lnSpc>
                <a:spcPts val="4494"/>
              </a:lnSpc>
            </a:pPr>
            <a:r>
              <a:rPr lang="en-US" sz="3099">
                <a:solidFill>
                  <a:srgbClr val="0D4F4E"/>
                </a:solidFill>
                <a:latin typeface="Lora Italics"/>
              </a:rPr>
              <a:t>Mengurangi emisi CO2 dan CH4 merupakan kunci utama untuk memperlambat laju pemanasan global. Hal ini dapat dilakukan dengan beralih dari penggunaan bahan bakar fosil (minyak, gas, batu bara) ke sumber energi terbarukan seperti tenaga surya, angin, dan hidro.</a:t>
            </a:r>
          </a:p>
          <a:p>
            <a:pPr algn="just">
              <a:lnSpc>
                <a:spcPts val="4494"/>
              </a:lnSpc>
            </a:pPr>
          </a:p>
          <a:p>
            <a:pPr algn="just">
              <a:lnSpc>
                <a:spcPts val="4494"/>
              </a:lnSpc>
            </a:pPr>
            <a:r>
              <a:rPr lang="en-US" sz="3099">
                <a:solidFill>
                  <a:srgbClr val="0D4F4E"/>
                </a:solidFill>
                <a:latin typeface="Lora Italics"/>
              </a:rPr>
              <a:t>2. Meningkatkan penggunaan energi terbarukan</a:t>
            </a:r>
          </a:p>
          <a:p>
            <a:pPr algn="just">
              <a:lnSpc>
                <a:spcPts val="4494"/>
              </a:lnSpc>
            </a:pPr>
            <a:r>
              <a:rPr lang="en-US" sz="3099">
                <a:solidFill>
                  <a:srgbClr val="0D4F4E"/>
                </a:solidFill>
                <a:latin typeface="Lora Italics"/>
              </a:rPr>
              <a:t>Pengembangan dan pemanfaatan sumber energi terbarukan seperti tenaga surya, angin, dan hidro dapat mengurangi ketergantungan pada bahan bakar fosil. Hal ini tidak hanya mengurangi emisi gas rumah kaca, tetapi juga menjaga kelestarian lingkungan.</a:t>
            </a:r>
          </a:p>
          <a:p>
            <a:pPr algn="just">
              <a:lnSpc>
                <a:spcPts val="4494"/>
              </a:lnSpc>
            </a:pPr>
          </a:p>
        </p:txBody>
      </p:sp>
      <p:sp>
        <p:nvSpPr>
          <p:cNvPr name="TextBox 18" id="18"/>
          <p:cNvSpPr txBox="true"/>
          <p:nvPr/>
        </p:nvSpPr>
        <p:spPr>
          <a:xfrm rot="0">
            <a:off x="2406074" y="2348551"/>
            <a:ext cx="2186324"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Solusi</a:t>
            </a:r>
          </a:p>
        </p:txBody>
      </p:sp>
      <p:sp>
        <p:nvSpPr>
          <p:cNvPr name="Freeform 19" id="19"/>
          <p:cNvSpPr/>
          <p:nvPr/>
        </p:nvSpPr>
        <p:spPr>
          <a:xfrm flipH="false" flipV="false" rot="0">
            <a:off x="14527877" y="1529721"/>
            <a:ext cx="3383768" cy="2965411"/>
          </a:xfrm>
          <a:custGeom>
            <a:avLst/>
            <a:gdLst/>
            <a:ahLst/>
            <a:cxnLst/>
            <a:rect r="r" b="b" t="t" l="l"/>
            <a:pathLst>
              <a:path h="2965411" w="3383768">
                <a:moveTo>
                  <a:pt x="0" y="0"/>
                </a:moveTo>
                <a:lnTo>
                  <a:pt x="3383768" y="0"/>
                </a:lnTo>
                <a:lnTo>
                  <a:pt x="3383768" y="2965411"/>
                </a:lnTo>
                <a:lnTo>
                  <a:pt x="0" y="296541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0" y="9015040"/>
            <a:ext cx="7935416" cy="1271960"/>
            <a:chOff x="0" y="0"/>
            <a:chExt cx="10580555" cy="1695946"/>
          </a:xfrm>
        </p:grpSpPr>
        <p:sp>
          <p:nvSpPr>
            <p:cNvPr name="Freeform 3" id="3"/>
            <p:cNvSpPr/>
            <p:nvPr/>
          </p:nvSpPr>
          <p:spPr>
            <a:xfrm flipH="false" flipV="true" rot="0">
              <a:off x="0" y="0"/>
              <a:ext cx="8968947" cy="1695946"/>
            </a:xfrm>
            <a:custGeom>
              <a:avLst/>
              <a:gdLst/>
              <a:ahLst/>
              <a:cxnLst/>
              <a:rect r="r" b="b" t="t" l="l"/>
              <a:pathLst>
                <a:path h="1695946" w="8968947">
                  <a:moveTo>
                    <a:pt x="0" y="1695946"/>
                  </a:moveTo>
                  <a:lnTo>
                    <a:pt x="8968947" y="1695946"/>
                  </a:lnTo>
                  <a:lnTo>
                    <a:pt x="8968947" y="0"/>
                  </a:lnTo>
                  <a:lnTo>
                    <a:pt x="0" y="0"/>
                  </a:lnTo>
                  <a:lnTo>
                    <a:pt x="0" y="169594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767286" y="0"/>
              <a:ext cx="8968947" cy="1695946"/>
            </a:xfrm>
            <a:custGeom>
              <a:avLst/>
              <a:gdLst/>
              <a:ahLst/>
              <a:cxnLst/>
              <a:rect r="r" b="b" t="t" l="l"/>
              <a:pathLst>
                <a:path h="1695946" w="8968947">
                  <a:moveTo>
                    <a:pt x="0" y="1695946"/>
                  </a:moveTo>
                  <a:lnTo>
                    <a:pt x="8968948" y="1695946"/>
                  </a:lnTo>
                  <a:lnTo>
                    <a:pt x="8968948" y="0"/>
                  </a:lnTo>
                  <a:lnTo>
                    <a:pt x="0" y="0"/>
                  </a:lnTo>
                  <a:lnTo>
                    <a:pt x="0" y="1695946"/>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1611608" y="0"/>
              <a:ext cx="8968947" cy="1695946"/>
            </a:xfrm>
            <a:custGeom>
              <a:avLst/>
              <a:gdLst/>
              <a:ahLst/>
              <a:cxnLst/>
              <a:rect r="r" b="b" t="t" l="l"/>
              <a:pathLst>
                <a:path h="1695946" w="8968947">
                  <a:moveTo>
                    <a:pt x="0" y="1695946"/>
                  </a:moveTo>
                  <a:lnTo>
                    <a:pt x="8968947" y="1695946"/>
                  </a:lnTo>
                  <a:lnTo>
                    <a:pt x="8968947" y="0"/>
                  </a:lnTo>
                  <a:lnTo>
                    <a:pt x="0" y="0"/>
                  </a:lnTo>
                  <a:lnTo>
                    <a:pt x="0" y="1695946"/>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1223963" y="1679440"/>
            <a:ext cx="15640714" cy="838212"/>
          </a:xfrm>
          <a:prstGeom prst="rect">
            <a:avLst/>
          </a:prstGeom>
        </p:spPr>
        <p:txBody>
          <a:bodyPr anchor="t" rtlCol="false" tIns="0" lIns="0" bIns="0" rIns="0">
            <a:spAutoFit/>
          </a:bodyPr>
          <a:lstStyle/>
          <a:p>
            <a:pPr algn="ctr">
              <a:lnSpc>
                <a:spcPts val="6300"/>
              </a:lnSpc>
            </a:pPr>
            <a:r>
              <a:rPr lang="en-US" sz="6000">
                <a:solidFill>
                  <a:srgbClr val="0D4F4E"/>
                </a:solidFill>
                <a:latin typeface="League Gothic"/>
              </a:rPr>
              <a:t>KASUS DAN SOLUSI KONDISI KALOR DALAM LAPISAN DAN JARINGAN HEWAN</a:t>
            </a:r>
          </a:p>
        </p:txBody>
      </p:sp>
      <p:grpSp>
        <p:nvGrpSpPr>
          <p:cNvPr name="Group 7" id="7"/>
          <p:cNvGrpSpPr/>
          <p:nvPr/>
        </p:nvGrpSpPr>
        <p:grpSpPr>
          <a:xfrm rot="0">
            <a:off x="1223963" y="2641464"/>
            <a:ext cx="4618847" cy="683961"/>
            <a:chOff x="0" y="0"/>
            <a:chExt cx="6158462" cy="911947"/>
          </a:xfrm>
        </p:grpSpPr>
        <p:grpSp>
          <p:nvGrpSpPr>
            <p:cNvPr name="Group 8" id="8"/>
            <p:cNvGrpSpPr/>
            <p:nvPr/>
          </p:nvGrpSpPr>
          <p:grpSpPr>
            <a:xfrm rot="0">
              <a:off x="1076435" y="0"/>
              <a:ext cx="515116" cy="450726"/>
              <a:chOff x="0" y="0"/>
              <a:chExt cx="812800" cy="711200"/>
            </a:xfrm>
          </p:grpSpPr>
          <p:sp>
            <p:nvSpPr>
              <p:cNvPr name="Freeform 9" id="9"/>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10" id="10"/>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11" id="11"/>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2" id="12"/>
            <p:cNvGrpSpPr/>
            <p:nvPr/>
          </p:nvGrpSpPr>
          <p:grpSpPr>
            <a:xfrm rot="0">
              <a:off x="630025" y="202863"/>
              <a:ext cx="4822212" cy="709084"/>
              <a:chOff x="0" y="0"/>
              <a:chExt cx="952536" cy="140066"/>
            </a:xfrm>
          </p:grpSpPr>
          <p:sp>
            <p:nvSpPr>
              <p:cNvPr name="Freeform 13" id="13"/>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14" id="14"/>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15" id="15"/>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7" id="17"/>
          <p:cNvSpPr txBox="true"/>
          <p:nvPr/>
        </p:nvSpPr>
        <p:spPr>
          <a:xfrm rot="0">
            <a:off x="1383464" y="3582600"/>
            <a:ext cx="7565273" cy="3902076"/>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Hewan-hewan yang hidup di kawasan yang panas, seperti daerah tropis, mungkin merasa terlalu panas karena kondisi kalor yang tinggi. Hal ini dapat menyebabkan kondisi dehidrasi, yang mungkin menyebabkan kecelakaan atau kehilangan kesehatan.</a:t>
            </a:r>
          </a:p>
        </p:txBody>
      </p:sp>
      <p:sp>
        <p:nvSpPr>
          <p:cNvPr name="TextBox 18" id="18"/>
          <p:cNvSpPr txBox="true"/>
          <p:nvPr/>
        </p:nvSpPr>
        <p:spPr>
          <a:xfrm rot="0">
            <a:off x="9498764" y="6156605"/>
            <a:ext cx="7565273" cy="3340101"/>
          </a:xfrm>
          <a:prstGeom prst="rect">
            <a:avLst/>
          </a:prstGeom>
        </p:spPr>
        <p:txBody>
          <a:bodyPr anchor="t" rtlCol="false" tIns="0" lIns="0" bIns="0" rIns="0">
            <a:spAutoFit/>
          </a:bodyPr>
          <a:lstStyle/>
          <a:p>
            <a:pPr algn="just">
              <a:lnSpc>
                <a:spcPts val="4494"/>
              </a:lnSpc>
            </a:pPr>
            <a:r>
              <a:rPr lang="en-US" sz="3099">
                <a:solidFill>
                  <a:srgbClr val="0D4F4E"/>
                </a:solidFill>
                <a:latin typeface="Lora Italics"/>
              </a:rPr>
              <a:t>Hewan-hewan yang hidup di kawasan yang panas perlu diberi akses ke air dan tempat yang dingin. Hewan-hewan juga perlu diberi kekurangan makan dan aktivitas fisik agar tidak meningkatkan kondisi kalor dalam tubuh.</a:t>
            </a:r>
          </a:p>
        </p:txBody>
      </p:sp>
      <p:sp>
        <p:nvSpPr>
          <p:cNvPr name="TextBox 19" id="19"/>
          <p:cNvSpPr txBox="true"/>
          <p:nvPr/>
        </p:nvSpPr>
        <p:spPr>
          <a:xfrm rot="0">
            <a:off x="2406074" y="2772975"/>
            <a:ext cx="2186324"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Kasus</a:t>
            </a:r>
          </a:p>
        </p:txBody>
      </p:sp>
      <p:sp>
        <p:nvSpPr>
          <p:cNvPr name="Freeform 20" id="20"/>
          <p:cNvSpPr/>
          <p:nvPr/>
        </p:nvSpPr>
        <p:spPr>
          <a:xfrm flipH="false" flipV="false" rot="0">
            <a:off x="16238414" y="2904831"/>
            <a:ext cx="2483590" cy="2176528"/>
          </a:xfrm>
          <a:custGeom>
            <a:avLst/>
            <a:gdLst/>
            <a:ahLst/>
            <a:cxnLst/>
            <a:rect r="r" b="b" t="t" l="l"/>
            <a:pathLst>
              <a:path h="2176528" w="2483590">
                <a:moveTo>
                  <a:pt x="0" y="0"/>
                </a:moveTo>
                <a:lnTo>
                  <a:pt x="2483590" y="0"/>
                </a:lnTo>
                <a:lnTo>
                  <a:pt x="2483590" y="2176528"/>
                </a:lnTo>
                <a:lnTo>
                  <a:pt x="0" y="21765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1" id="21"/>
          <p:cNvGrpSpPr/>
          <p:nvPr/>
        </p:nvGrpSpPr>
        <p:grpSpPr>
          <a:xfrm rot="0">
            <a:off x="9498764" y="5286907"/>
            <a:ext cx="4618847" cy="683961"/>
            <a:chOff x="0" y="0"/>
            <a:chExt cx="6158462" cy="911947"/>
          </a:xfrm>
        </p:grpSpPr>
        <p:grpSp>
          <p:nvGrpSpPr>
            <p:cNvPr name="Group 22" id="22"/>
            <p:cNvGrpSpPr/>
            <p:nvPr/>
          </p:nvGrpSpPr>
          <p:grpSpPr>
            <a:xfrm rot="0">
              <a:off x="1076435" y="0"/>
              <a:ext cx="515116" cy="450726"/>
              <a:chOff x="0" y="0"/>
              <a:chExt cx="812800" cy="711200"/>
            </a:xfrm>
          </p:grpSpPr>
          <p:sp>
            <p:nvSpPr>
              <p:cNvPr name="Freeform 23" id="23"/>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4D6F78"/>
              </a:solidFill>
            </p:spPr>
          </p:sp>
          <p:sp>
            <p:nvSpPr>
              <p:cNvPr name="TextBox 24" id="24"/>
              <p:cNvSpPr txBox="true"/>
              <p:nvPr/>
            </p:nvSpPr>
            <p:spPr>
              <a:xfrm>
                <a:off x="127000" y="263525"/>
                <a:ext cx="558800" cy="396875"/>
              </a:xfrm>
              <a:prstGeom prst="rect">
                <a:avLst/>
              </a:prstGeom>
            </p:spPr>
            <p:txBody>
              <a:bodyPr anchor="ctr" rtlCol="false" tIns="50800" lIns="50800" bIns="50800" rIns="50800"/>
              <a:lstStyle/>
              <a:p>
                <a:pPr algn="ctr">
                  <a:lnSpc>
                    <a:spcPts val="3624"/>
                  </a:lnSpc>
                </a:pPr>
              </a:p>
            </p:txBody>
          </p:sp>
        </p:grpSp>
        <p:sp>
          <p:nvSpPr>
            <p:cNvPr name="Freeform 25" id="25"/>
            <p:cNvSpPr/>
            <p:nvPr/>
          </p:nvSpPr>
          <p:spPr>
            <a:xfrm flipH="false" flipV="false" rot="0">
              <a:off x="0" y="202863"/>
              <a:ext cx="1412450" cy="709084"/>
            </a:xfrm>
            <a:custGeom>
              <a:avLst/>
              <a:gdLst/>
              <a:ahLst/>
              <a:cxnLst/>
              <a:rect r="r" b="b" t="t" l="l"/>
              <a:pathLst>
                <a:path h="709084" w="1412450">
                  <a:moveTo>
                    <a:pt x="0" y="0"/>
                  </a:moveTo>
                  <a:lnTo>
                    <a:pt x="1412450" y="0"/>
                  </a:lnTo>
                  <a:lnTo>
                    <a:pt x="1412450" y="709084"/>
                  </a:lnTo>
                  <a:lnTo>
                    <a:pt x="0" y="70908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6" id="26"/>
            <p:cNvGrpSpPr/>
            <p:nvPr/>
          </p:nvGrpSpPr>
          <p:grpSpPr>
            <a:xfrm rot="0">
              <a:off x="630025" y="202863"/>
              <a:ext cx="4822212" cy="709084"/>
              <a:chOff x="0" y="0"/>
              <a:chExt cx="952536" cy="140066"/>
            </a:xfrm>
          </p:grpSpPr>
          <p:sp>
            <p:nvSpPr>
              <p:cNvPr name="Freeform 27" id="27"/>
              <p:cNvSpPr/>
              <p:nvPr/>
            </p:nvSpPr>
            <p:spPr>
              <a:xfrm flipH="false" flipV="false" rot="0">
                <a:off x="0" y="0"/>
                <a:ext cx="952536" cy="140066"/>
              </a:xfrm>
              <a:custGeom>
                <a:avLst/>
                <a:gdLst/>
                <a:ahLst/>
                <a:cxnLst/>
                <a:rect r="r" b="b" t="t" l="l"/>
                <a:pathLst>
                  <a:path h="140066" w="952536">
                    <a:moveTo>
                      <a:pt x="0" y="0"/>
                    </a:moveTo>
                    <a:lnTo>
                      <a:pt x="952536" y="0"/>
                    </a:lnTo>
                    <a:lnTo>
                      <a:pt x="952536" y="140066"/>
                    </a:lnTo>
                    <a:lnTo>
                      <a:pt x="0" y="140066"/>
                    </a:lnTo>
                    <a:close/>
                  </a:path>
                </a:pathLst>
              </a:custGeom>
              <a:solidFill>
                <a:srgbClr val="0D4F4E"/>
              </a:solidFill>
            </p:spPr>
          </p:sp>
          <p:sp>
            <p:nvSpPr>
              <p:cNvPr name="TextBox 28" id="28"/>
              <p:cNvSpPr txBox="true"/>
              <p:nvPr/>
            </p:nvSpPr>
            <p:spPr>
              <a:xfrm>
                <a:off x="0" y="-66675"/>
                <a:ext cx="952536" cy="206741"/>
              </a:xfrm>
              <a:prstGeom prst="rect">
                <a:avLst/>
              </a:prstGeom>
            </p:spPr>
            <p:txBody>
              <a:bodyPr anchor="ctr" rtlCol="false" tIns="50800" lIns="50800" bIns="50800" rIns="50800"/>
              <a:lstStyle/>
              <a:p>
                <a:pPr algn="ctr">
                  <a:lnSpc>
                    <a:spcPts val="3624"/>
                  </a:lnSpc>
                </a:pPr>
              </a:p>
            </p:txBody>
          </p:sp>
        </p:grpSp>
        <p:sp>
          <p:nvSpPr>
            <p:cNvPr name="Freeform 29" id="29"/>
            <p:cNvSpPr/>
            <p:nvPr/>
          </p:nvSpPr>
          <p:spPr>
            <a:xfrm flipH="false" flipV="true" rot="0">
              <a:off x="4746012" y="202863"/>
              <a:ext cx="1412450" cy="709084"/>
            </a:xfrm>
            <a:custGeom>
              <a:avLst/>
              <a:gdLst/>
              <a:ahLst/>
              <a:cxnLst/>
              <a:rect r="r" b="b" t="t" l="l"/>
              <a:pathLst>
                <a:path h="709084" w="1412450">
                  <a:moveTo>
                    <a:pt x="0" y="709084"/>
                  </a:moveTo>
                  <a:lnTo>
                    <a:pt x="1412450" y="709084"/>
                  </a:lnTo>
                  <a:lnTo>
                    <a:pt x="1412450" y="0"/>
                  </a:lnTo>
                  <a:lnTo>
                    <a:pt x="0" y="0"/>
                  </a:lnTo>
                  <a:lnTo>
                    <a:pt x="0" y="709084"/>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0" id="30"/>
            <p:cNvSpPr/>
            <p:nvPr/>
          </p:nvSpPr>
          <p:spPr>
            <a:xfrm flipH="false" flipV="false" rot="0">
              <a:off x="223677" y="0"/>
              <a:ext cx="1110316" cy="557405"/>
            </a:xfrm>
            <a:custGeom>
              <a:avLst/>
              <a:gdLst/>
              <a:ahLst/>
              <a:cxnLst/>
              <a:rect r="r" b="b" t="t" l="l"/>
              <a:pathLst>
                <a:path h="557405" w="1110316">
                  <a:moveTo>
                    <a:pt x="0" y="0"/>
                  </a:moveTo>
                  <a:lnTo>
                    <a:pt x="1110316" y="0"/>
                  </a:lnTo>
                  <a:lnTo>
                    <a:pt x="1110316" y="557405"/>
                  </a:lnTo>
                  <a:lnTo>
                    <a:pt x="0" y="5574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31" id="31"/>
          <p:cNvSpPr txBox="true"/>
          <p:nvPr/>
        </p:nvSpPr>
        <p:spPr>
          <a:xfrm rot="0">
            <a:off x="10722430" y="5403462"/>
            <a:ext cx="3239368" cy="523875"/>
          </a:xfrm>
          <a:prstGeom prst="rect">
            <a:avLst/>
          </a:prstGeom>
        </p:spPr>
        <p:txBody>
          <a:bodyPr anchor="t" rtlCol="false" tIns="0" lIns="0" bIns="0" rIns="0">
            <a:spAutoFit/>
          </a:bodyPr>
          <a:lstStyle/>
          <a:p>
            <a:pPr>
              <a:lnSpc>
                <a:spcPts val="4200"/>
              </a:lnSpc>
            </a:pPr>
            <a:r>
              <a:rPr lang="en-US" sz="3000">
                <a:solidFill>
                  <a:srgbClr val="FFFFFF"/>
                </a:solidFill>
                <a:latin typeface="Lora Bold"/>
              </a:rPr>
              <a:t>Solusi</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EF6EB"/>
        </a:solidFill>
      </p:bgPr>
    </p:bg>
    <p:spTree>
      <p:nvGrpSpPr>
        <p:cNvPr id="1" name=""/>
        <p:cNvGrpSpPr/>
        <p:nvPr/>
      </p:nvGrpSpPr>
      <p:grpSpPr>
        <a:xfrm>
          <a:off x="0" y="0"/>
          <a:ext cx="0" cy="0"/>
          <a:chOff x="0" y="0"/>
          <a:chExt cx="0" cy="0"/>
        </a:xfrm>
      </p:grpSpPr>
      <p:grpSp>
        <p:nvGrpSpPr>
          <p:cNvPr name="Group 2" id="2"/>
          <p:cNvGrpSpPr/>
          <p:nvPr/>
        </p:nvGrpSpPr>
        <p:grpSpPr>
          <a:xfrm rot="0">
            <a:off x="10331905" y="8988216"/>
            <a:ext cx="11219657" cy="1798387"/>
            <a:chOff x="0" y="0"/>
            <a:chExt cx="14959543" cy="2397850"/>
          </a:xfrm>
        </p:grpSpPr>
        <p:sp>
          <p:nvSpPr>
            <p:cNvPr name="Freeform 3" id="3"/>
            <p:cNvSpPr/>
            <p:nvPr/>
          </p:nvSpPr>
          <p:spPr>
            <a:xfrm flipH="false" flipV="true" rot="0">
              <a:off x="0"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1084844"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true" rot="0">
              <a:off x="2278606" y="0"/>
              <a:ext cx="12680937" cy="2397850"/>
            </a:xfrm>
            <a:custGeom>
              <a:avLst/>
              <a:gdLst/>
              <a:ahLst/>
              <a:cxnLst/>
              <a:rect r="r" b="b" t="t" l="l"/>
              <a:pathLst>
                <a:path h="2397850" w="12680937">
                  <a:moveTo>
                    <a:pt x="0" y="2397850"/>
                  </a:moveTo>
                  <a:lnTo>
                    <a:pt x="12680937" y="2397850"/>
                  </a:lnTo>
                  <a:lnTo>
                    <a:pt x="12680937" y="0"/>
                  </a:lnTo>
                  <a:lnTo>
                    <a:pt x="0" y="0"/>
                  </a:lnTo>
                  <a:lnTo>
                    <a:pt x="0" y="239785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6" id="6"/>
          <p:cNvSpPr txBox="true"/>
          <p:nvPr/>
        </p:nvSpPr>
        <p:spPr>
          <a:xfrm rot="0">
            <a:off x="4909204" y="1171575"/>
            <a:ext cx="10845402" cy="1371600"/>
          </a:xfrm>
          <a:prstGeom prst="rect">
            <a:avLst/>
          </a:prstGeom>
        </p:spPr>
        <p:txBody>
          <a:bodyPr anchor="t" rtlCol="false" tIns="0" lIns="0" bIns="0" rIns="0">
            <a:spAutoFit/>
          </a:bodyPr>
          <a:lstStyle/>
          <a:p>
            <a:pPr algn="ctr">
              <a:lnSpc>
                <a:spcPts val="10499"/>
              </a:lnSpc>
            </a:pPr>
            <a:r>
              <a:rPr lang="en-US" sz="9999">
                <a:solidFill>
                  <a:srgbClr val="0D4F4E"/>
                </a:solidFill>
                <a:latin typeface="League Gothic"/>
              </a:rPr>
              <a:t>KONSEP KETERSEDIAAN ENERGI</a:t>
            </a:r>
          </a:p>
        </p:txBody>
      </p:sp>
      <p:sp>
        <p:nvSpPr>
          <p:cNvPr name="Freeform 7" id="7"/>
          <p:cNvSpPr/>
          <p:nvPr/>
        </p:nvSpPr>
        <p:spPr>
          <a:xfrm flipH="false" flipV="false" rot="0">
            <a:off x="214526" y="1338239"/>
            <a:ext cx="3939304" cy="3576661"/>
          </a:xfrm>
          <a:custGeom>
            <a:avLst/>
            <a:gdLst/>
            <a:ahLst/>
            <a:cxnLst/>
            <a:rect r="r" b="b" t="t" l="l"/>
            <a:pathLst>
              <a:path h="3576661" w="3939304">
                <a:moveTo>
                  <a:pt x="0" y="0"/>
                </a:moveTo>
                <a:lnTo>
                  <a:pt x="3939304" y="0"/>
                </a:lnTo>
                <a:lnTo>
                  <a:pt x="3939304" y="3576661"/>
                </a:lnTo>
                <a:lnTo>
                  <a:pt x="0" y="35766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3932168" y="3059895"/>
            <a:ext cx="12285817" cy="5588001"/>
          </a:xfrm>
          <a:prstGeom prst="rect">
            <a:avLst/>
          </a:prstGeom>
        </p:spPr>
        <p:txBody>
          <a:bodyPr anchor="t" rtlCol="false" tIns="0" lIns="0" bIns="0" rIns="0">
            <a:spAutoFit/>
          </a:bodyPr>
          <a:lstStyle/>
          <a:p>
            <a:pPr>
              <a:lnSpc>
                <a:spcPts val="4494"/>
              </a:lnSpc>
            </a:pPr>
            <a:r>
              <a:rPr lang="en-US" sz="3099">
                <a:solidFill>
                  <a:srgbClr val="0D4F4E"/>
                </a:solidFill>
                <a:latin typeface="Lora Italics"/>
              </a:rPr>
              <a:t>Konsep ketersediaan energi merupakan wujud dari ketersediaan energi yang diperlukan oleh organisme hidup, yang disebabkan oleh perubahan kalor lainnya yang terjadi dalam tubuh hewan. Konsep ketersediaan energi hewan dapat diperoleh dengan mempertahankan suhu tubuhnya. Terdapat persamaan yang menyatakan bahwa masuknya panas dalam tubuh dikurangi dengan keluarnya atau hilangnya panas sama dengan penyimpanan panas suatu sistem, persamaan tersebut disebut dengan persamaan ketersediaan energi. Ketersediaan energi di permukaan bumi adalah jumlah masuk dan keluarnya panas.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DAGDaclm3Vo</dc:identifier>
  <dcterms:modified xsi:type="dcterms:W3CDTF">2011-08-01T06:04:30Z</dcterms:modified>
  <cp:revision>1</cp:revision>
  <dc:title>Kel.2_Hewan dan Lingkungannya_Ppt Fisika Lingkungan</dc:title>
</cp:coreProperties>
</file>