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79" r:id="rId3"/>
    <p:sldId id="258" r:id="rId4"/>
    <p:sldId id="259" r:id="rId5"/>
    <p:sldId id="280" r:id="rId6"/>
    <p:sldId id="281" r:id="rId7"/>
    <p:sldId id="282" r:id="rId8"/>
    <p:sldId id="283" r:id="rId9"/>
    <p:sldId id="260" r:id="rId10"/>
    <p:sldId id="261" r:id="rId11"/>
    <p:sldId id="262" r:id="rId12"/>
    <p:sldId id="268" r:id="rId13"/>
    <p:sldId id="269" r:id="rId14"/>
    <p:sldId id="270" r:id="rId15"/>
    <p:sldId id="271" r:id="rId16"/>
    <p:sldId id="264" r:id="rId17"/>
    <p:sldId id="272" r:id="rId18"/>
    <p:sldId id="273" r:id="rId19"/>
    <p:sldId id="274" r:id="rId20"/>
    <p:sldId id="275" r:id="rId21"/>
    <p:sldId id="276" r:id="rId22"/>
    <p:sldId id="278" r:id="rId23"/>
    <p:sldId id="267" r:id="rId24"/>
  </p:sldIdLst>
  <p:sldSz cx="18288000" cy="10287000"/>
  <p:notesSz cx="6858000" cy="9144000"/>
  <p:embeddedFontLst>
    <p:embeddedFont>
      <p:font typeface="Anton" pitchFamily="2" charset="0"/>
      <p:regular r:id="rId25"/>
    </p:embeddedFont>
    <p:embeddedFont>
      <p:font typeface="Now" panose="020B0604020202020204" charset="0"/>
      <p:regular r:id="rId26"/>
    </p:embeddedFont>
    <p:embeddedFont>
      <p:font typeface="Now Bold" panose="020B0604020202020204" charset="0"/>
      <p:regular r:id="rId27"/>
    </p:embeddedFont>
    <p:embeddedFont>
      <p:font typeface="Now Heavy" panose="020B0604020202020204" charset="0"/>
      <p:regular r:id="rId28"/>
    </p:embeddedFont>
    <p:embeddedFont>
      <p:font typeface="Now Medium"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8.svg"/><Relationship Id="rId5" Type="http://schemas.openxmlformats.org/officeDocument/2006/relationships/image" Target="../media/image4.sv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image" Target="../media/image16.sv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20.sv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sv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20.sv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sv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20.sv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sv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22.svg"/><Relationship Id="rId5" Type="http://schemas.openxmlformats.org/officeDocument/2006/relationships/image" Target="../media/image4.sv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4.sv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753921" y="3288147"/>
            <a:ext cx="8780158" cy="2113915"/>
          </a:xfrm>
          <a:prstGeom prst="rect">
            <a:avLst/>
          </a:prstGeom>
        </p:spPr>
        <p:txBody>
          <a:bodyPr lIns="0" tIns="0" rIns="0" bIns="0" rtlCol="0" anchor="t">
            <a:spAutoFit/>
          </a:bodyPr>
          <a:lstStyle/>
          <a:p>
            <a:pPr algn="ctr">
              <a:lnSpc>
                <a:spcPts val="8329"/>
              </a:lnSpc>
            </a:pPr>
            <a:r>
              <a:rPr lang="en-US" sz="6999">
                <a:solidFill>
                  <a:srgbClr val="E05E53"/>
                </a:solidFill>
                <a:latin typeface="Anton"/>
              </a:rPr>
              <a:t>TRANSFER PANAS, MASSA DAN MOMENTUM</a:t>
            </a:r>
          </a:p>
        </p:txBody>
      </p:sp>
      <p:grpSp>
        <p:nvGrpSpPr>
          <p:cNvPr id="8" name="Group 8"/>
          <p:cNvGrpSpPr/>
          <p:nvPr/>
        </p:nvGrpSpPr>
        <p:grpSpPr>
          <a:xfrm>
            <a:off x="5790666" y="7532370"/>
            <a:ext cx="6706669" cy="988930"/>
            <a:chOff x="0" y="0"/>
            <a:chExt cx="1766365" cy="260459"/>
          </a:xfrm>
        </p:grpSpPr>
        <p:sp>
          <p:nvSpPr>
            <p:cNvPr id="9" name="Freeform 9"/>
            <p:cNvSpPr/>
            <p:nvPr/>
          </p:nvSpPr>
          <p:spPr>
            <a:xfrm>
              <a:off x="0" y="0"/>
              <a:ext cx="1766365" cy="260459"/>
            </a:xfrm>
            <a:custGeom>
              <a:avLst/>
              <a:gdLst/>
              <a:ahLst/>
              <a:cxnLst/>
              <a:rect l="l" t="t" r="r" b="b"/>
              <a:pathLst>
                <a:path w="1766365" h="260459">
                  <a:moveTo>
                    <a:pt x="0" y="0"/>
                  </a:moveTo>
                  <a:lnTo>
                    <a:pt x="1766365" y="0"/>
                  </a:lnTo>
                  <a:lnTo>
                    <a:pt x="1766365" y="260459"/>
                  </a:lnTo>
                  <a:lnTo>
                    <a:pt x="0" y="260459"/>
                  </a:lnTo>
                  <a:close/>
                </a:path>
              </a:pathLst>
            </a:custGeom>
            <a:solidFill>
              <a:srgbClr val="000000">
                <a:alpha val="0"/>
              </a:srgbClr>
            </a:solidFill>
            <a:ln w="19050" cap="sq">
              <a:solidFill>
                <a:srgbClr val="2A2A2A"/>
              </a:solidFill>
              <a:prstDash val="lgDash"/>
              <a:miter/>
            </a:ln>
          </p:spPr>
        </p:sp>
        <p:sp>
          <p:nvSpPr>
            <p:cNvPr id="10" name="TextBox 10"/>
            <p:cNvSpPr txBox="1"/>
            <p:nvPr/>
          </p:nvSpPr>
          <p:spPr>
            <a:xfrm>
              <a:off x="0" y="-38100"/>
              <a:ext cx="1766365" cy="298559"/>
            </a:xfrm>
            <a:prstGeom prst="rect">
              <a:avLst/>
            </a:prstGeom>
          </p:spPr>
          <p:txBody>
            <a:bodyPr lIns="50800" tIns="50800" rIns="50800" bIns="50800" rtlCol="0" anchor="ctr"/>
            <a:lstStyle/>
            <a:p>
              <a:pPr algn="ctr">
                <a:lnSpc>
                  <a:spcPts val="2799"/>
                </a:lnSpc>
              </a:pPr>
              <a:endParaRPr/>
            </a:p>
          </p:txBody>
        </p:sp>
      </p:grpSp>
      <p:grpSp>
        <p:nvGrpSpPr>
          <p:cNvPr id="11" name="Group 11"/>
          <p:cNvGrpSpPr/>
          <p:nvPr/>
        </p:nvGrpSpPr>
        <p:grpSpPr>
          <a:xfrm>
            <a:off x="4907802" y="1028700"/>
            <a:ext cx="8472397" cy="1682678"/>
            <a:chOff x="0" y="0"/>
            <a:chExt cx="11296529" cy="2243571"/>
          </a:xfrm>
        </p:grpSpPr>
        <p:grpSp>
          <p:nvGrpSpPr>
            <p:cNvPr id="12" name="Group 12"/>
            <p:cNvGrpSpPr/>
            <p:nvPr/>
          </p:nvGrpSpPr>
          <p:grpSpPr>
            <a:xfrm>
              <a:off x="321708" y="0"/>
              <a:ext cx="10653113" cy="2243571"/>
              <a:chOff x="0" y="0"/>
              <a:chExt cx="1274557" cy="268425"/>
            </a:xfrm>
          </p:grpSpPr>
          <p:sp>
            <p:nvSpPr>
              <p:cNvPr id="13" name="Freeform 13"/>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4" name="TextBox 14"/>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5" name="TextBox 15"/>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grpSp>
        <p:nvGrpSpPr>
          <p:cNvPr id="16" name="Group 16"/>
          <p:cNvGrpSpPr/>
          <p:nvPr/>
        </p:nvGrpSpPr>
        <p:grpSpPr>
          <a:xfrm>
            <a:off x="9411234" y="7612361"/>
            <a:ext cx="3086100" cy="828948"/>
            <a:chOff x="0" y="0"/>
            <a:chExt cx="812800" cy="218324"/>
          </a:xfrm>
        </p:grpSpPr>
        <p:sp>
          <p:nvSpPr>
            <p:cNvPr id="17" name="Freeform 17"/>
            <p:cNvSpPr/>
            <p:nvPr/>
          </p:nvSpPr>
          <p:spPr>
            <a:xfrm>
              <a:off x="0" y="0"/>
              <a:ext cx="812800" cy="218324"/>
            </a:xfrm>
            <a:custGeom>
              <a:avLst/>
              <a:gdLst/>
              <a:ahLst/>
              <a:cxnLst/>
              <a:rect l="l" t="t" r="r" b="b"/>
              <a:pathLst>
                <a:path w="812800" h="218324">
                  <a:moveTo>
                    <a:pt x="0" y="0"/>
                  </a:moveTo>
                  <a:lnTo>
                    <a:pt x="812800" y="0"/>
                  </a:lnTo>
                  <a:lnTo>
                    <a:pt x="812800" y="218324"/>
                  </a:lnTo>
                  <a:lnTo>
                    <a:pt x="0" y="218324"/>
                  </a:lnTo>
                  <a:close/>
                </a:path>
              </a:pathLst>
            </a:custGeom>
            <a:solidFill>
              <a:srgbClr val="E05E53"/>
            </a:solidFill>
          </p:spPr>
        </p:sp>
        <p:sp>
          <p:nvSpPr>
            <p:cNvPr id="18" name="TextBox 18"/>
            <p:cNvSpPr txBox="1"/>
            <p:nvPr/>
          </p:nvSpPr>
          <p:spPr>
            <a:xfrm>
              <a:off x="0" y="-38100"/>
              <a:ext cx="812800" cy="256424"/>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9716334" y="7790153"/>
            <a:ext cx="2781001" cy="425739"/>
          </a:xfrm>
          <a:prstGeom prst="rect">
            <a:avLst/>
          </a:prstGeom>
        </p:spPr>
        <p:txBody>
          <a:bodyPr lIns="0" tIns="0" rIns="0" bIns="0" rtlCol="0" anchor="t">
            <a:spAutoFit/>
          </a:bodyPr>
          <a:lstStyle/>
          <a:p>
            <a:pPr marL="0" lvl="0" indent="0" algn="ctr">
              <a:lnSpc>
                <a:spcPts val="3499"/>
              </a:lnSpc>
              <a:spcBef>
                <a:spcPct val="0"/>
              </a:spcBef>
            </a:pPr>
            <a:r>
              <a:rPr lang="en-US" sz="2499" u="none" strike="noStrike">
                <a:solidFill>
                  <a:srgbClr val="F5DCBB"/>
                </a:solidFill>
                <a:latin typeface="Now Bold"/>
              </a:rPr>
              <a:t>Kelompok 2</a:t>
            </a:r>
          </a:p>
        </p:txBody>
      </p:sp>
      <p:sp>
        <p:nvSpPr>
          <p:cNvPr id="20" name="TextBox 20"/>
          <p:cNvSpPr txBox="1"/>
          <p:nvPr/>
        </p:nvSpPr>
        <p:spPr>
          <a:xfrm>
            <a:off x="5208510" y="7790153"/>
            <a:ext cx="3323927" cy="425739"/>
          </a:xfrm>
          <a:prstGeom prst="rect">
            <a:avLst/>
          </a:prstGeom>
        </p:spPr>
        <p:txBody>
          <a:bodyPr lIns="0" tIns="0" rIns="0" bIns="0" rtlCol="0" anchor="t">
            <a:spAutoFit/>
          </a:bodyPr>
          <a:lstStyle/>
          <a:p>
            <a:pPr algn="ctr">
              <a:lnSpc>
                <a:spcPts val="3499"/>
              </a:lnSpc>
            </a:pPr>
            <a:r>
              <a:rPr lang="en-US" sz="2499">
                <a:solidFill>
                  <a:srgbClr val="2A2A2A"/>
                </a:solidFill>
                <a:latin typeface="Now Medium"/>
              </a:rPr>
              <a:t>Di Susun:</a:t>
            </a:r>
          </a:p>
        </p:txBody>
      </p:sp>
      <p:sp>
        <p:nvSpPr>
          <p:cNvPr id="21" name="Freeform 21"/>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2" name="Freeform 22"/>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grpSp>
        <p:nvGrpSpPr>
          <p:cNvPr id="23" name="Group 23"/>
          <p:cNvGrpSpPr/>
          <p:nvPr/>
        </p:nvGrpSpPr>
        <p:grpSpPr>
          <a:xfrm>
            <a:off x="5208510" y="5640900"/>
            <a:ext cx="8065917" cy="1191500"/>
            <a:chOff x="0" y="0"/>
            <a:chExt cx="1766365" cy="260459"/>
          </a:xfrm>
        </p:grpSpPr>
        <p:sp>
          <p:nvSpPr>
            <p:cNvPr id="24" name="Freeform 24"/>
            <p:cNvSpPr/>
            <p:nvPr/>
          </p:nvSpPr>
          <p:spPr>
            <a:xfrm>
              <a:off x="0" y="0"/>
              <a:ext cx="1766365" cy="260459"/>
            </a:xfrm>
            <a:custGeom>
              <a:avLst/>
              <a:gdLst/>
              <a:ahLst/>
              <a:cxnLst/>
              <a:rect l="l" t="t" r="r" b="b"/>
              <a:pathLst>
                <a:path w="1766365" h="260459">
                  <a:moveTo>
                    <a:pt x="0" y="0"/>
                  </a:moveTo>
                  <a:lnTo>
                    <a:pt x="1766365" y="0"/>
                  </a:lnTo>
                  <a:lnTo>
                    <a:pt x="1766365" y="260459"/>
                  </a:lnTo>
                  <a:lnTo>
                    <a:pt x="0" y="260459"/>
                  </a:lnTo>
                  <a:close/>
                </a:path>
              </a:pathLst>
            </a:custGeom>
            <a:solidFill>
              <a:srgbClr val="000000">
                <a:alpha val="0"/>
              </a:srgbClr>
            </a:solidFill>
            <a:ln w="19050" cap="sq">
              <a:solidFill>
                <a:srgbClr val="2A2A2A"/>
              </a:solidFill>
              <a:prstDash val="lgDash"/>
              <a:miter/>
            </a:ln>
          </p:spPr>
        </p:sp>
        <p:sp>
          <p:nvSpPr>
            <p:cNvPr id="25" name="TextBox 25"/>
            <p:cNvSpPr txBox="1"/>
            <p:nvPr/>
          </p:nvSpPr>
          <p:spPr>
            <a:xfrm>
              <a:off x="0" y="-38100"/>
              <a:ext cx="1766365" cy="298559"/>
            </a:xfrm>
            <a:prstGeom prst="rect">
              <a:avLst/>
            </a:prstGeom>
          </p:spPr>
          <p:txBody>
            <a:bodyPr lIns="50800" tIns="50800" rIns="50800" bIns="50800" rtlCol="0" anchor="ctr"/>
            <a:lstStyle/>
            <a:p>
              <a:pPr algn="ctr">
                <a:lnSpc>
                  <a:spcPts val="2799"/>
                </a:lnSpc>
              </a:pPr>
              <a:endParaRPr/>
            </a:p>
          </p:txBody>
        </p:sp>
      </p:grpSp>
      <p:sp>
        <p:nvSpPr>
          <p:cNvPr id="26" name="TextBox 26"/>
          <p:cNvSpPr txBox="1"/>
          <p:nvPr/>
        </p:nvSpPr>
        <p:spPr>
          <a:xfrm>
            <a:off x="5035354" y="5796700"/>
            <a:ext cx="7994294" cy="881588"/>
          </a:xfrm>
          <a:prstGeom prst="rect">
            <a:avLst/>
          </a:prstGeom>
        </p:spPr>
        <p:txBody>
          <a:bodyPr wrap="square" lIns="0" tIns="0" rIns="0" bIns="0" rtlCol="0" anchor="t">
            <a:spAutoFit/>
          </a:bodyPr>
          <a:lstStyle/>
          <a:p>
            <a:pPr algn="ctr">
              <a:lnSpc>
                <a:spcPts val="3499"/>
              </a:lnSpc>
            </a:pPr>
            <a:r>
              <a:rPr lang="en-US" sz="2499">
                <a:solidFill>
                  <a:srgbClr val="2A2A2A"/>
                </a:solidFill>
                <a:latin typeface="Now Medium"/>
              </a:rPr>
              <a:t>Dosen Pengampu: Dr. I Wayan Distrik, M.Si</a:t>
            </a:r>
          </a:p>
          <a:p>
            <a:pPr algn="ctr">
              <a:lnSpc>
                <a:spcPts val="3499"/>
              </a:lnSpc>
            </a:pPr>
            <a:r>
              <a:rPr lang="en-US" sz="2499">
                <a:solidFill>
                  <a:srgbClr val="2A2A2A"/>
                </a:solidFill>
                <a:latin typeface="Now Medium"/>
              </a:rPr>
              <a:t>                                  DR. Fatkhur Rohman, M.Pd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07802" y="1028700"/>
            <a:ext cx="8472397" cy="1682678"/>
            <a:chOff x="0" y="0"/>
            <a:chExt cx="11296529" cy="2243571"/>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DIFUSI MOLEKUL</a:t>
              </a: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307453"/>
            <a:ext cx="12878071" cy="3960928"/>
            <a:chOff x="0" y="0"/>
            <a:chExt cx="17170761" cy="5281237"/>
          </a:xfrm>
        </p:grpSpPr>
        <p:grpSp>
          <p:nvGrpSpPr>
            <p:cNvPr id="16" name="Group 16"/>
            <p:cNvGrpSpPr/>
            <p:nvPr/>
          </p:nvGrpSpPr>
          <p:grpSpPr>
            <a:xfrm>
              <a:off x="0" y="0"/>
              <a:ext cx="17170761" cy="5281237"/>
              <a:chOff x="0" y="0"/>
              <a:chExt cx="3391755" cy="10432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473872" y="837219"/>
              <a:ext cx="14223017" cy="3530600"/>
            </a:xfrm>
            <a:prstGeom prst="rect">
              <a:avLst/>
            </a:prstGeom>
          </p:spPr>
          <p:txBody>
            <a:bodyPr lIns="0" tIns="0" rIns="0" bIns="0" rtlCol="0" anchor="t">
              <a:spAutoFit/>
            </a:bodyPr>
            <a:lstStyle/>
            <a:p>
              <a:pPr marL="0" lvl="0" indent="0" algn="ctr">
                <a:lnSpc>
                  <a:spcPts val="4200"/>
                </a:lnSpc>
              </a:pPr>
              <a:r>
                <a:rPr lang="en-US" sz="3000">
                  <a:solidFill>
                    <a:srgbClr val="F5DCBB"/>
                  </a:solidFill>
                  <a:latin typeface="Now"/>
                </a:rPr>
                <a:t>Difusi molekul adalah peristiwa perpindahan molekul-molekul suatu zat dalam pelarut dari larutan yang berkonsentrasi tinggi ke larutan yang berkonsentrasi rendah. Perbedaan konsentrasi yang ada pada dua larutan disebut gradien konsentrasi.</a:t>
              </a: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681011"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1950252" y="4095889"/>
            <a:ext cx="14385955" cy="4858158"/>
            <a:chOff x="0" y="0"/>
            <a:chExt cx="19181273" cy="6477545"/>
          </a:xfrm>
        </p:grpSpPr>
        <p:sp>
          <p:nvSpPr>
            <p:cNvPr id="8" name="Freeform 8"/>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9" name="Freeform 9"/>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sp>
        <p:nvSpPr>
          <p:cNvPr id="10" name="Freeform 10"/>
          <p:cNvSpPr/>
          <p:nvPr/>
        </p:nvSpPr>
        <p:spPr>
          <a:xfrm>
            <a:off x="2520293" y="1717883"/>
            <a:ext cx="3239160" cy="1680314"/>
          </a:xfrm>
          <a:custGeom>
            <a:avLst/>
            <a:gdLst/>
            <a:ahLst/>
            <a:cxnLst/>
            <a:rect l="l" t="t" r="r" b="b"/>
            <a:pathLst>
              <a:path w="3239160" h="1680314">
                <a:moveTo>
                  <a:pt x="0" y="0"/>
                </a:moveTo>
                <a:lnTo>
                  <a:pt x="3239160" y="0"/>
                </a:lnTo>
                <a:lnTo>
                  <a:pt x="3239160" y="1680315"/>
                </a:lnTo>
                <a:lnTo>
                  <a:pt x="0" y="168031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1" name="Group 11"/>
          <p:cNvGrpSpPr/>
          <p:nvPr/>
        </p:nvGrpSpPr>
        <p:grpSpPr>
          <a:xfrm>
            <a:off x="5281170" y="1028700"/>
            <a:ext cx="7725659" cy="1682678"/>
            <a:chOff x="0" y="0"/>
            <a:chExt cx="1232415" cy="268425"/>
          </a:xfrm>
        </p:grpSpPr>
        <p:sp>
          <p:nvSpPr>
            <p:cNvPr id="12" name="Freeform 12"/>
            <p:cNvSpPr/>
            <p:nvPr/>
          </p:nvSpPr>
          <p:spPr>
            <a:xfrm>
              <a:off x="0" y="0"/>
              <a:ext cx="1232415" cy="268425"/>
            </a:xfrm>
            <a:custGeom>
              <a:avLst/>
              <a:gdLst/>
              <a:ahLst/>
              <a:cxnLst/>
              <a:rect l="l" t="t" r="r" b="b"/>
              <a:pathLst>
                <a:path w="1232415" h="268425">
                  <a:moveTo>
                    <a:pt x="1232415" y="0"/>
                  </a:moveTo>
                  <a:lnTo>
                    <a:pt x="0" y="0"/>
                  </a:lnTo>
                  <a:lnTo>
                    <a:pt x="101600" y="134212"/>
                  </a:lnTo>
                  <a:lnTo>
                    <a:pt x="0" y="268425"/>
                  </a:lnTo>
                  <a:lnTo>
                    <a:pt x="1232415" y="268425"/>
                  </a:lnTo>
                  <a:lnTo>
                    <a:pt x="1130815" y="134212"/>
                  </a:lnTo>
                  <a:lnTo>
                    <a:pt x="1232415" y="0"/>
                  </a:lnTo>
                  <a:close/>
                </a:path>
              </a:pathLst>
            </a:custGeom>
            <a:solidFill>
              <a:srgbClr val="E05E53"/>
            </a:solidFill>
            <a:ln w="19050" cap="sq">
              <a:solidFill>
                <a:srgbClr val="2A2A2A"/>
              </a:solidFill>
              <a:prstDash val="solid"/>
              <a:miter/>
            </a:ln>
          </p:spPr>
        </p:sp>
        <p:sp>
          <p:nvSpPr>
            <p:cNvPr id="13" name="TextBox 13"/>
            <p:cNvSpPr txBox="1"/>
            <p:nvPr/>
          </p:nvSpPr>
          <p:spPr>
            <a:xfrm>
              <a:off x="88900" y="-38100"/>
              <a:ext cx="1054615" cy="306525"/>
            </a:xfrm>
            <a:prstGeom prst="rect">
              <a:avLst/>
            </a:prstGeom>
          </p:spPr>
          <p:txBody>
            <a:bodyPr lIns="83872" tIns="83872" rIns="83872" bIns="83872" rtlCol="0" anchor="ctr"/>
            <a:lstStyle/>
            <a:p>
              <a:pPr algn="ctr">
                <a:lnSpc>
                  <a:spcPts val="2659"/>
                </a:lnSpc>
              </a:pPr>
              <a:endParaRPr/>
            </a:p>
          </p:txBody>
        </p:sp>
      </p:grpSp>
      <p:grpSp>
        <p:nvGrpSpPr>
          <p:cNvPr id="14" name="Group 14"/>
          <p:cNvGrpSpPr/>
          <p:nvPr/>
        </p:nvGrpSpPr>
        <p:grpSpPr>
          <a:xfrm>
            <a:off x="2520293" y="3383275"/>
            <a:ext cx="6307067" cy="5264989"/>
            <a:chOff x="0" y="0"/>
            <a:chExt cx="1661120" cy="1386664"/>
          </a:xfrm>
        </p:grpSpPr>
        <p:sp>
          <p:nvSpPr>
            <p:cNvPr id="15" name="Freeform 15"/>
            <p:cNvSpPr/>
            <p:nvPr/>
          </p:nvSpPr>
          <p:spPr>
            <a:xfrm>
              <a:off x="0" y="0"/>
              <a:ext cx="1661121" cy="1386664"/>
            </a:xfrm>
            <a:custGeom>
              <a:avLst/>
              <a:gdLst/>
              <a:ahLst/>
              <a:cxnLst/>
              <a:rect l="l" t="t" r="r" b="b"/>
              <a:pathLst>
                <a:path w="1661121" h="1386664">
                  <a:moveTo>
                    <a:pt x="0" y="0"/>
                  </a:moveTo>
                  <a:lnTo>
                    <a:pt x="1661121" y="0"/>
                  </a:lnTo>
                  <a:lnTo>
                    <a:pt x="1661121" y="1386664"/>
                  </a:lnTo>
                  <a:lnTo>
                    <a:pt x="0" y="1386664"/>
                  </a:lnTo>
                  <a:close/>
                </a:path>
              </a:pathLst>
            </a:custGeom>
            <a:solidFill>
              <a:srgbClr val="E05E53"/>
            </a:solidFill>
            <a:ln w="9525" cap="sq">
              <a:solidFill>
                <a:srgbClr val="000000"/>
              </a:solidFill>
              <a:prstDash val="solid"/>
              <a:miter/>
            </a:ln>
          </p:spPr>
        </p:sp>
        <p:sp>
          <p:nvSpPr>
            <p:cNvPr id="16" name="TextBox 16"/>
            <p:cNvSpPr txBox="1"/>
            <p:nvPr/>
          </p:nvSpPr>
          <p:spPr>
            <a:xfrm>
              <a:off x="0" y="-38100"/>
              <a:ext cx="1661120" cy="1424764"/>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3257153" y="3015208"/>
            <a:ext cx="4833346" cy="736135"/>
            <a:chOff x="0" y="0"/>
            <a:chExt cx="1272980" cy="193879"/>
          </a:xfrm>
        </p:grpSpPr>
        <p:sp>
          <p:nvSpPr>
            <p:cNvPr id="18" name="Freeform 18"/>
            <p:cNvSpPr/>
            <p:nvPr/>
          </p:nvSpPr>
          <p:spPr>
            <a:xfrm>
              <a:off x="0" y="0"/>
              <a:ext cx="1272980" cy="193879"/>
            </a:xfrm>
            <a:custGeom>
              <a:avLst/>
              <a:gdLst/>
              <a:ahLst/>
              <a:cxnLst/>
              <a:rect l="l" t="t" r="r" b="b"/>
              <a:pathLst>
                <a:path w="1272980" h="193879">
                  <a:moveTo>
                    <a:pt x="0" y="0"/>
                  </a:moveTo>
                  <a:lnTo>
                    <a:pt x="1272980" y="0"/>
                  </a:lnTo>
                  <a:lnTo>
                    <a:pt x="1272980" y="193879"/>
                  </a:lnTo>
                  <a:lnTo>
                    <a:pt x="0" y="193879"/>
                  </a:lnTo>
                  <a:close/>
                </a:path>
              </a:pathLst>
            </a:custGeom>
            <a:solidFill>
              <a:srgbClr val="F5DCBB"/>
            </a:solidFill>
            <a:ln w="9525" cap="sq">
              <a:solidFill>
                <a:srgbClr val="000000"/>
              </a:solidFill>
              <a:prstDash val="solid"/>
              <a:miter/>
            </a:ln>
          </p:spPr>
        </p:sp>
        <p:sp>
          <p:nvSpPr>
            <p:cNvPr id="19" name="TextBox 19"/>
            <p:cNvSpPr txBox="1"/>
            <p:nvPr/>
          </p:nvSpPr>
          <p:spPr>
            <a:xfrm>
              <a:off x="0" y="-38100"/>
              <a:ext cx="1272980" cy="231979"/>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9460640" y="3383275"/>
            <a:ext cx="6307067" cy="5264989"/>
            <a:chOff x="0" y="0"/>
            <a:chExt cx="1661120" cy="1386664"/>
          </a:xfrm>
        </p:grpSpPr>
        <p:sp>
          <p:nvSpPr>
            <p:cNvPr id="21" name="Freeform 21"/>
            <p:cNvSpPr/>
            <p:nvPr/>
          </p:nvSpPr>
          <p:spPr>
            <a:xfrm>
              <a:off x="0" y="0"/>
              <a:ext cx="1661121" cy="1386664"/>
            </a:xfrm>
            <a:custGeom>
              <a:avLst/>
              <a:gdLst/>
              <a:ahLst/>
              <a:cxnLst/>
              <a:rect l="l" t="t" r="r" b="b"/>
              <a:pathLst>
                <a:path w="1661121" h="1386664">
                  <a:moveTo>
                    <a:pt x="0" y="0"/>
                  </a:moveTo>
                  <a:lnTo>
                    <a:pt x="1661121" y="0"/>
                  </a:lnTo>
                  <a:lnTo>
                    <a:pt x="1661121" y="1386664"/>
                  </a:lnTo>
                  <a:lnTo>
                    <a:pt x="0" y="1386664"/>
                  </a:lnTo>
                  <a:close/>
                </a:path>
              </a:pathLst>
            </a:custGeom>
            <a:solidFill>
              <a:srgbClr val="F5DCBB"/>
            </a:solidFill>
            <a:ln w="9525" cap="sq">
              <a:solidFill>
                <a:srgbClr val="000000"/>
              </a:solidFill>
              <a:prstDash val="solid"/>
              <a:miter/>
            </a:ln>
          </p:spPr>
        </p:sp>
        <p:sp>
          <p:nvSpPr>
            <p:cNvPr id="22" name="TextBox 22"/>
            <p:cNvSpPr txBox="1"/>
            <p:nvPr/>
          </p:nvSpPr>
          <p:spPr>
            <a:xfrm>
              <a:off x="0" y="-38100"/>
              <a:ext cx="1661120" cy="1424764"/>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0197501" y="3015208"/>
            <a:ext cx="4833346" cy="736135"/>
            <a:chOff x="0" y="0"/>
            <a:chExt cx="1272980" cy="193879"/>
          </a:xfrm>
        </p:grpSpPr>
        <p:sp>
          <p:nvSpPr>
            <p:cNvPr id="24" name="Freeform 24"/>
            <p:cNvSpPr/>
            <p:nvPr/>
          </p:nvSpPr>
          <p:spPr>
            <a:xfrm>
              <a:off x="0" y="0"/>
              <a:ext cx="1272980" cy="193879"/>
            </a:xfrm>
            <a:custGeom>
              <a:avLst/>
              <a:gdLst/>
              <a:ahLst/>
              <a:cxnLst/>
              <a:rect l="l" t="t" r="r" b="b"/>
              <a:pathLst>
                <a:path w="1272980" h="193879">
                  <a:moveTo>
                    <a:pt x="0" y="0"/>
                  </a:moveTo>
                  <a:lnTo>
                    <a:pt x="1272980" y="0"/>
                  </a:lnTo>
                  <a:lnTo>
                    <a:pt x="1272980" y="193879"/>
                  </a:lnTo>
                  <a:lnTo>
                    <a:pt x="0" y="193879"/>
                  </a:lnTo>
                  <a:close/>
                </a:path>
              </a:pathLst>
            </a:custGeom>
            <a:solidFill>
              <a:srgbClr val="E05E53"/>
            </a:solidFill>
            <a:ln w="9525" cap="sq">
              <a:solidFill>
                <a:srgbClr val="000000"/>
              </a:solidFill>
              <a:prstDash val="solid"/>
              <a:miter/>
            </a:ln>
          </p:spPr>
        </p:sp>
        <p:sp>
          <p:nvSpPr>
            <p:cNvPr id="25" name="TextBox 25"/>
            <p:cNvSpPr txBox="1"/>
            <p:nvPr/>
          </p:nvSpPr>
          <p:spPr>
            <a:xfrm>
              <a:off x="0" y="-38100"/>
              <a:ext cx="1272980" cy="231979"/>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14086641" y="1777673"/>
            <a:ext cx="944206" cy="894635"/>
          </a:xfrm>
          <a:custGeom>
            <a:avLst/>
            <a:gdLst/>
            <a:ahLst/>
            <a:cxnLst/>
            <a:rect l="l" t="t" r="r" b="b"/>
            <a:pathLst>
              <a:path w="944206" h="894635">
                <a:moveTo>
                  <a:pt x="0" y="0"/>
                </a:moveTo>
                <a:lnTo>
                  <a:pt x="944206" y="0"/>
                </a:lnTo>
                <a:lnTo>
                  <a:pt x="944206" y="894635"/>
                </a:lnTo>
                <a:lnTo>
                  <a:pt x="0" y="89463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7" name="TextBox 27"/>
          <p:cNvSpPr txBox="1"/>
          <p:nvPr/>
        </p:nvSpPr>
        <p:spPr>
          <a:xfrm>
            <a:off x="3694505" y="1377970"/>
            <a:ext cx="10898989" cy="888887"/>
          </a:xfrm>
          <a:prstGeom prst="rect">
            <a:avLst/>
          </a:prstGeom>
        </p:spPr>
        <p:txBody>
          <a:bodyPr lIns="0" tIns="0" rIns="0" bIns="0" rtlCol="0" anchor="t">
            <a:spAutoFit/>
          </a:bodyPr>
          <a:lstStyle/>
          <a:p>
            <a:pPr algn="ctr">
              <a:lnSpc>
                <a:spcPts val="7396"/>
              </a:lnSpc>
            </a:pPr>
            <a:r>
              <a:rPr lang="en-US" sz="5283">
                <a:solidFill>
                  <a:srgbClr val="FFFFFF"/>
                </a:solidFill>
                <a:latin typeface="Anton"/>
              </a:rPr>
              <a:t>DIFUSI MOLEKUL</a:t>
            </a:r>
          </a:p>
        </p:txBody>
      </p:sp>
      <p:sp>
        <p:nvSpPr>
          <p:cNvPr id="28" name="TextBox 28"/>
          <p:cNvSpPr txBox="1"/>
          <p:nvPr/>
        </p:nvSpPr>
        <p:spPr>
          <a:xfrm>
            <a:off x="3895105" y="4056142"/>
            <a:ext cx="4582333" cy="10668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F5DCBB"/>
                </a:solidFill>
                <a:latin typeface="Now"/>
              </a:rPr>
              <a:t>Meneteskan tinta pada air</a:t>
            </a:r>
          </a:p>
        </p:txBody>
      </p:sp>
      <p:sp>
        <p:nvSpPr>
          <p:cNvPr id="29" name="TextBox 29"/>
          <p:cNvSpPr txBox="1"/>
          <p:nvPr/>
        </p:nvSpPr>
        <p:spPr>
          <a:xfrm>
            <a:off x="2870215" y="3970417"/>
            <a:ext cx="786385" cy="695325"/>
          </a:xfrm>
          <a:prstGeom prst="rect">
            <a:avLst/>
          </a:prstGeom>
        </p:spPr>
        <p:txBody>
          <a:bodyPr lIns="0" tIns="0" rIns="0" bIns="0" rtlCol="0" anchor="t">
            <a:spAutoFit/>
          </a:bodyPr>
          <a:lstStyle/>
          <a:p>
            <a:pPr marL="0" lvl="0" indent="0" algn="ctr">
              <a:lnSpc>
                <a:spcPts val="5599"/>
              </a:lnSpc>
              <a:spcBef>
                <a:spcPct val="0"/>
              </a:spcBef>
            </a:pPr>
            <a:r>
              <a:rPr lang="en-US" sz="3999" u="none" strike="noStrike">
                <a:solidFill>
                  <a:srgbClr val="F5DCBB"/>
                </a:solidFill>
                <a:latin typeface="Now Heavy"/>
              </a:rPr>
              <a:t>1</a:t>
            </a:r>
          </a:p>
        </p:txBody>
      </p:sp>
      <p:sp>
        <p:nvSpPr>
          <p:cNvPr id="30" name="TextBox 30"/>
          <p:cNvSpPr txBox="1"/>
          <p:nvPr/>
        </p:nvSpPr>
        <p:spPr>
          <a:xfrm>
            <a:off x="3895105" y="5282873"/>
            <a:ext cx="4582333" cy="16002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F5DCBB"/>
                </a:solidFill>
                <a:latin typeface="Now"/>
              </a:rPr>
              <a:t>Menyemprotkan parfum atau pengharum ruangan</a:t>
            </a:r>
          </a:p>
        </p:txBody>
      </p:sp>
      <p:sp>
        <p:nvSpPr>
          <p:cNvPr id="31" name="TextBox 31"/>
          <p:cNvSpPr txBox="1"/>
          <p:nvPr/>
        </p:nvSpPr>
        <p:spPr>
          <a:xfrm>
            <a:off x="2908120" y="5357078"/>
            <a:ext cx="786385" cy="695325"/>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F5DCBB"/>
                </a:solidFill>
                <a:latin typeface="Now Heavy"/>
              </a:rPr>
              <a:t>2</a:t>
            </a:r>
          </a:p>
        </p:txBody>
      </p:sp>
      <p:sp>
        <p:nvSpPr>
          <p:cNvPr id="32" name="TextBox 32"/>
          <p:cNvSpPr txBox="1"/>
          <p:nvPr/>
        </p:nvSpPr>
        <p:spPr>
          <a:xfrm>
            <a:off x="3918018" y="7111673"/>
            <a:ext cx="4582333" cy="10668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F5DCBB"/>
                </a:solidFill>
                <a:latin typeface="Now"/>
              </a:rPr>
              <a:t>Melarutkan gula ke dalam air</a:t>
            </a:r>
          </a:p>
        </p:txBody>
      </p:sp>
      <p:sp>
        <p:nvSpPr>
          <p:cNvPr id="33" name="TextBox 33"/>
          <p:cNvSpPr txBox="1"/>
          <p:nvPr/>
        </p:nvSpPr>
        <p:spPr>
          <a:xfrm>
            <a:off x="2893508" y="7102148"/>
            <a:ext cx="786385" cy="695325"/>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F5DCBB"/>
                </a:solidFill>
                <a:latin typeface="Now Heavy"/>
              </a:rPr>
              <a:t>3</a:t>
            </a:r>
          </a:p>
        </p:txBody>
      </p:sp>
      <p:sp>
        <p:nvSpPr>
          <p:cNvPr id="34" name="TextBox 34"/>
          <p:cNvSpPr txBox="1"/>
          <p:nvPr/>
        </p:nvSpPr>
        <p:spPr>
          <a:xfrm>
            <a:off x="3918018" y="3107050"/>
            <a:ext cx="3511617" cy="425739"/>
          </a:xfrm>
          <a:prstGeom prst="rect">
            <a:avLst/>
          </a:prstGeom>
        </p:spPr>
        <p:txBody>
          <a:bodyPr lIns="0" tIns="0" rIns="0" bIns="0" rtlCol="0" anchor="t">
            <a:spAutoFit/>
          </a:bodyPr>
          <a:lstStyle/>
          <a:p>
            <a:pPr marL="0" lvl="0" indent="0" algn="ctr">
              <a:lnSpc>
                <a:spcPts val="3499"/>
              </a:lnSpc>
              <a:spcBef>
                <a:spcPct val="0"/>
              </a:spcBef>
            </a:pPr>
            <a:r>
              <a:rPr lang="en-US" sz="2499">
                <a:solidFill>
                  <a:srgbClr val="2A2A2A"/>
                </a:solidFill>
                <a:latin typeface="Now Bold"/>
              </a:rPr>
              <a:t>PERISTIWA DIFUSI</a:t>
            </a:r>
          </a:p>
        </p:txBody>
      </p:sp>
      <p:sp>
        <p:nvSpPr>
          <p:cNvPr id="35" name="TextBox 35"/>
          <p:cNvSpPr txBox="1"/>
          <p:nvPr/>
        </p:nvSpPr>
        <p:spPr>
          <a:xfrm>
            <a:off x="10835452" y="4056142"/>
            <a:ext cx="4582333"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Ukuran Partikel</a:t>
            </a:r>
          </a:p>
        </p:txBody>
      </p:sp>
      <p:sp>
        <p:nvSpPr>
          <p:cNvPr id="36" name="TextBox 36"/>
          <p:cNvSpPr txBox="1"/>
          <p:nvPr/>
        </p:nvSpPr>
        <p:spPr>
          <a:xfrm>
            <a:off x="9810563" y="3970417"/>
            <a:ext cx="786385" cy="695325"/>
          </a:xfrm>
          <a:prstGeom prst="rect">
            <a:avLst/>
          </a:prstGeom>
        </p:spPr>
        <p:txBody>
          <a:bodyPr lIns="0" tIns="0" rIns="0" bIns="0" rtlCol="0" anchor="t">
            <a:spAutoFit/>
          </a:bodyPr>
          <a:lstStyle/>
          <a:p>
            <a:pPr marL="0" lvl="0" indent="0" algn="ctr">
              <a:lnSpc>
                <a:spcPts val="5599"/>
              </a:lnSpc>
              <a:spcBef>
                <a:spcPct val="0"/>
              </a:spcBef>
            </a:pPr>
            <a:r>
              <a:rPr lang="en-US" sz="3999" u="none" strike="noStrike">
                <a:solidFill>
                  <a:srgbClr val="2A2A2A"/>
                </a:solidFill>
                <a:latin typeface="Now Heavy"/>
              </a:rPr>
              <a:t>1</a:t>
            </a:r>
          </a:p>
        </p:txBody>
      </p:sp>
      <p:sp>
        <p:nvSpPr>
          <p:cNvPr id="37" name="TextBox 37"/>
          <p:cNvSpPr txBox="1"/>
          <p:nvPr/>
        </p:nvSpPr>
        <p:spPr>
          <a:xfrm>
            <a:off x="10835452" y="5067300"/>
            <a:ext cx="4582333"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Ketebalan Membran</a:t>
            </a:r>
          </a:p>
        </p:txBody>
      </p:sp>
      <p:sp>
        <p:nvSpPr>
          <p:cNvPr id="38" name="TextBox 38"/>
          <p:cNvSpPr txBox="1"/>
          <p:nvPr/>
        </p:nvSpPr>
        <p:spPr>
          <a:xfrm>
            <a:off x="9810563" y="4968548"/>
            <a:ext cx="786385" cy="695325"/>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2A2A2A"/>
                </a:solidFill>
                <a:latin typeface="Now Heavy"/>
              </a:rPr>
              <a:t>2</a:t>
            </a:r>
          </a:p>
        </p:txBody>
      </p:sp>
      <p:sp>
        <p:nvSpPr>
          <p:cNvPr id="39" name="TextBox 39"/>
          <p:cNvSpPr txBox="1"/>
          <p:nvPr/>
        </p:nvSpPr>
        <p:spPr>
          <a:xfrm>
            <a:off x="10835452" y="5976204"/>
            <a:ext cx="4582333"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Luas Suatu Area</a:t>
            </a:r>
          </a:p>
        </p:txBody>
      </p:sp>
      <p:sp>
        <p:nvSpPr>
          <p:cNvPr id="40" name="TextBox 40"/>
          <p:cNvSpPr txBox="1"/>
          <p:nvPr/>
        </p:nvSpPr>
        <p:spPr>
          <a:xfrm>
            <a:off x="9831674" y="5966679"/>
            <a:ext cx="786385" cy="695902"/>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2A2A2A"/>
                </a:solidFill>
                <a:latin typeface="Now Heavy"/>
              </a:rPr>
              <a:t>3</a:t>
            </a:r>
          </a:p>
        </p:txBody>
      </p:sp>
      <p:sp>
        <p:nvSpPr>
          <p:cNvPr id="41" name="TextBox 41"/>
          <p:cNvSpPr txBox="1"/>
          <p:nvPr/>
        </p:nvSpPr>
        <p:spPr>
          <a:xfrm>
            <a:off x="10856184" y="6814403"/>
            <a:ext cx="4582333"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Jarak</a:t>
            </a:r>
          </a:p>
        </p:txBody>
      </p:sp>
      <p:sp>
        <p:nvSpPr>
          <p:cNvPr id="42" name="TextBox 42"/>
          <p:cNvSpPr txBox="1"/>
          <p:nvPr/>
        </p:nvSpPr>
        <p:spPr>
          <a:xfrm>
            <a:off x="9831674" y="6881656"/>
            <a:ext cx="786385" cy="695902"/>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2A2A2A"/>
                </a:solidFill>
                <a:latin typeface="Now Heavy"/>
              </a:rPr>
              <a:t>4</a:t>
            </a:r>
          </a:p>
        </p:txBody>
      </p:sp>
      <p:sp>
        <p:nvSpPr>
          <p:cNvPr id="43" name="TextBox 43"/>
          <p:cNvSpPr txBox="1"/>
          <p:nvPr/>
        </p:nvSpPr>
        <p:spPr>
          <a:xfrm>
            <a:off x="9460640" y="3107050"/>
            <a:ext cx="6307067" cy="425739"/>
          </a:xfrm>
          <a:prstGeom prst="rect">
            <a:avLst/>
          </a:prstGeom>
        </p:spPr>
        <p:txBody>
          <a:bodyPr lIns="0" tIns="0" rIns="0" bIns="0" rtlCol="0" anchor="t">
            <a:spAutoFit/>
          </a:bodyPr>
          <a:lstStyle/>
          <a:p>
            <a:pPr marL="0" lvl="0" indent="0" algn="ctr">
              <a:lnSpc>
                <a:spcPts val="3499"/>
              </a:lnSpc>
              <a:spcBef>
                <a:spcPct val="0"/>
              </a:spcBef>
            </a:pPr>
            <a:r>
              <a:rPr lang="en-US" sz="2499">
                <a:solidFill>
                  <a:srgbClr val="F5DCBB"/>
                </a:solidFill>
                <a:latin typeface="Now Bold"/>
              </a:rPr>
              <a:t>FAKTOR KECEPATAN DIFUSI</a:t>
            </a:r>
          </a:p>
        </p:txBody>
      </p:sp>
      <p:sp>
        <p:nvSpPr>
          <p:cNvPr id="44" name="TextBox 44"/>
          <p:cNvSpPr txBox="1"/>
          <p:nvPr/>
        </p:nvSpPr>
        <p:spPr>
          <a:xfrm>
            <a:off x="9831674" y="7709753"/>
            <a:ext cx="786385" cy="695902"/>
          </a:xfrm>
          <a:prstGeom prst="rect">
            <a:avLst/>
          </a:prstGeom>
        </p:spPr>
        <p:txBody>
          <a:bodyPr lIns="0" tIns="0" rIns="0" bIns="0" rtlCol="0" anchor="t">
            <a:spAutoFit/>
          </a:bodyPr>
          <a:lstStyle/>
          <a:p>
            <a:pPr marL="0" lvl="0" indent="0" algn="ctr">
              <a:lnSpc>
                <a:spcPts val="5599"/>
              </a:lnSpc>
              <a:spcBef>
                <a:spcPct val="0"/>
              </a:spcBef>
            </a:pPr>
            <a:r>
              <a:rPr lang="en-US" sz="3999">
                <a:solidFill>
                  <a:srgbClr val="2A2A2A"/>
                </a:solidFill>
                <a:latin typeface="Now Heavy"/>
              </a:rPr>
              <a:t>5</a:t>
            </a:r>
          </a:p>
        </p:txBody>
      </p:sp>
      <p:sp>
        <p:nvSpPr>
          <p:cNvPr id="45" name="TextBox 45"/>
          <p:cNvSpPr txBox="1"/>
          <p:nvPr/>
        </p:nvSpPr>
        <p:spPr>
          <a:xfrm>
            <a:off x="10856184" y="7719278"/>
            <a:ext cx="4582333"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Suhu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288273" y="3846637"/>
            <a:ext cx="9980432" cy="2436564"/>
          </a:xfrm>
          <a:prstGeom prst="rect">
            <a:avLst/>
          </a:prstGeom>
        </p:spPr>
        <p:txBody>
          <a:bodyPr lIns="0" tIns="0" rIns="0" bIns="0" rtlCol="0" anchor="t">
            <a:spAutoFit/>
          </a:bodyPr>
          <a:lstStyle/>
          <a:p>
            <a:pPr algn="ctr">
              <a:lnSpc>
                <a:spcPts val="9468"/>
              </a:lnSpc>
            </a:pPr>
            <a:r>
              <a:rPr lang="en-US" sz="7956">
                <a:solidFill>
                  <a:srgbClr val="E05E53"/>
                </a:solidFill>
                <a:latin typeface="Anton"/>
              </a:rPr>
              <a:t>Resistensi Transport Panas dan Massa</a:t>
            </a:r>
          </a:p>
        </p:txBody>
      </p:sp>
      <p:grpSp>
        <p:nvGrpSpPr>
          <p:cNvPr id="8" name="Group 8"/>
          <p:cNvGrpSpPr/>
          <p:nvPr/>
        </p:nvGrpSpPr>
        <p:grpSpPr>
          <a:xfrm>
            <a:off x="4907802" y="1028700"/>
            <a:ext cx="8472397" cy="1682678"/>
            <a:chOff x="0" y="0"/>
            <a:chExt cx="11296529" cy="2243571"/>
          </a:xfrm>
        </p:grpSpPr>
        <p:grpSp>
          <p:nvGrpSpPr>
            <p:cNvPr id="9" name="Group 9"/>
            <p:cNvGrpSpPr/>
            <p:nvPr/>
          </p:nvGrpSpPr>
          <p:grpSpPr>
            <a:xfrm>
              <a:off x="321708" y="0"/>
              <a:ext cx="10653113" cy="2243571"/>
              <a:chOff x="0" y="0"/>
              <a:chExt cx="1274557" cy="268425"/>
            </a:xfrm>
          </p:grpSpPr>
          <p:sp>
            <p:nvSpPr>
              <p:cNvPr id="10" name="Freeform 10"/>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1" name="TextBox 11"/>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sp>
        <p:nvSpPr>
          <p:cNvPr id="13" name="Freeform 13"/>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Tree>
    <p:extLst>
      <p:ext uri="{BB962C8B-B14F-4D97-AF65-F5344CB8AC3E}">
        <p14:creationId xmlns:p14="http://schemas.microsoft.com/office/powerpoint/2010/main" val="33634252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98069" y="1028700"/>
            <a:ext cx="8472397" cy="1682678"/>
            <a:chOff x="120356" y="0"/>
            <a:chExt cx="11296529" cy="2243571"/>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0356" y="98495"/>
              <a:ext cx="11296529" cy="2100491"/>
            </a:xfrm>
            <a:prstGeom prst="rect">
              <a:avLst/>
            </a:prstGeom>
          </p:spPr>
          <p:txBody>
            <a:bodyPr lIns="0" tIns="0" rIns="0" bIns="0" rtlCol="0" anchor="t">
              <a:spAutoFit/>
            </a:bodyPr>
            <a:lstStyle/>
            <a:p>
              <a:pPr algn="ctr">
                <a:lnSpc>
                  <a:spcPct val="150000"/>
                </a:lnSpc>
              </a:pPr>
              <a:r>
                <a:rPr lang="en-US" sz="3600">
                  <a:solidFill>
                    <a:srgbClr val="FFFFFF"/>
                  </a:solidFill>
                  <a:latin typeface="Anton"/>
                </a:rPr>
                <a:t>Resistensi Transport Panas </a:t>
              </a:r>
            </a:p>
            <a:p>
              <a:pPr algn="ctr">
                <a:lnSpc>
                  <a:spcPct val="150000"/>
                </a:lnSpc>
              </a:pPr>
              <a:r>
                <a:rPr lang="en-US" sz="3600">
                  <a:solidFill>
                    <a:srgbClr val="FFFFFF"/>
                  </a:solidFill>
                  <a:latin typeface="Anton"/>
                </a:rPr>
                <a:t>dan Massa</a:t>
              </a: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162792"/>
            <a:ext cx="12878071" cy="4105589"/>
            <a:chOff x="0" y="-192881"/>
            <a:chExt cx="17170761" cy="5474118"/>
          </a:xfrm>
        </p:grpSpPr>
        <p:grpSp>
          <p:nvGrpSpPr>
            <p:cNvPr id="16" name="Group 16"/>
            <p:cNvGrpSpPr/>
            <p:nvPr/>
          </p:nvGrpSpPr>
          <p:grpSpPr>
            <a:xfrm>
              <a:off x="0" y="-192881"/>
              <a:ext cx="17170761" cy="5474118"/>
              <a:chOff x="0" y="-38100"/>
              <a:chExt cx="3391755" cy="10813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94231" y="449363"/>
              <a:ext cx="14223017" cy="4250394"/>
            </a:xfrm>
            <a:prstGeom prst="rect">
              <a:avLst/>
            </a:prstGeom>
          </p:spPr>
          <p:txBody>
            <a:bodyPr lIns="0" tIns="0" rIns="0" bIns="0" rtlCol="0" anchor="t">
              <a:spAutoFit/>
            </a:bodyPr>
            <a:lstStyle/>
            <a:p>
              <a:pPr marL="0" lvl="0" indent="0" algn="ctr">
                <a:lnSpc>
                  <a:spcPts val="4200"/>
                </a:lnSpc>
              </a:pPr>
              <a:r>
                <a:rPr lang="en-US" sz="2400">
                  <a:solidFill>
                    <a:schemeClr val="accent6">
                      <a:lumMod val="40000"/>
                      <a:lumOff val="60000"/>
                    </a:schemeClr>
                  </a:solidFill>
                  <a:effectLst/>
                  <a:latin typeface="Now" panose="020B0604020202020204" charset="0"/>
                  <a:ea typeface="Calibri" panose="020F0502020204030204" pitchFamily="34" charset="0"/>
                </a:rPr>
                <a:t>Kehidupan bergantung pada perpindahan panas dan massa antara organisme dan organismenya lingkungan. Proses seperti pertukaran karbon dioksida antara daun dan atmosfer, penyerapan oksigen oleh mikroorganisme, pertukaran oksigen dan karbon dioksida di paru-paru hewan, atau hilangnya panas secara konvektif dari permukaan bulu hewan merupakan hal mendasar bagi keberadaan kehidupan. </a:t>
              </a:r>
              <a:endParaRPr lang="en-US" sz="2400">
                <a:solidFill>
                  <a:schemeClr val="accent6">
                    <a:lumMod val="40000"/>
                    <a:lumOff val="60000"/>
                  </a:schemeClr>
                </a:solidFill>
                <a:latin typeface="Now" panose="020B0604020202020204" charset="0"/>
              </a:endParaRP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15089823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33845"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98069" y="1028700"/>
            <a:ext cx="8472397" cy="1682678"/>
            <a:chOff x="120356" y="0"/>
            <a:chExt cx="11296529" cy="2243571"/>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20356" y="98495"/>
              <a:ext cx="11296529" cy="2100491"/>
            </a:xfrm>
            <a:prstGeom prst="rect">
              <a:avLst/>
            </a:prstGeom>
          </p:spPr>
          <p:txBody>
            <a:bodyPr lIns="0" tIns="0" rIns="0" bIns="0" rtlCol="0" anchor="t">
              <a:spAutoFit/>
            </a:bodyPr>
            <a:lstStyle/>
            <a:p>
              <a:pPr algn="ctr">
                <a:lnSpc>
                  <a:spcPct val="150000"/>
                </a:lnSpc>
              </a:pPr>
              <a:r>
                <a:rPr lang="en-US" sz="3600">
                  <a:solidFill>
                    <a:srgbClr val="FFFFFF"/>
                  </a:solidFill>
                  <a:latin typeface="Anton"/>
                </a:rPr>
                <a:t>Resistensi Transport Panas </a:t>
              </a:r>
            </a:p>
            <a:p>
              <a:pPr algn="ctr">
                <a:lnSpc>
                  <a:spcPct val="150000"/>
                </a:lnSpc>
              </a:pPr>
              <a:r>
                <a:rPr lang="en-US" sz="3600">
                  <a:solidFill>
                    <a:srgbClr val="FFFFFF"/>
                  </a:solidFill>
                  <a:latin typeface="Anton"/>
                </a:rPr>
                <a:t>dan Massa</a:t>
              </a: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2905737"/>
            <a:ext cx="12878071" cy="5730300"/>
            <a:chOff x="0" y="-192881"/>
            <a:chExt cx="17170761" cy="5537037"/>
          </a:xfrm>
        </p:grpSpPr>
        <p:grpSp>
          <p:nvGrpSpPr>
            <p:cNvPr id="16" name="Group 16"/>
            <p:cNvGrpSpPr/>
            <p:nvPr/>
          </p:nvGrpSpPr>
          <p:grpSpPr>
            <a:xfrm>
              <a:off x="0" y="-192881"/>
              <a:ext cx="17170761" cy="5474118"/>
              <a:chOff x="0" y="-38100"/>
              <a:chExt cx="3391755" cy="1081307"/>
            </a:xfrm>
          </p:grpSpPr>
          <p:sp>
            <p:nvSpPr>
              <p:cNvPr id="17" name="Freeform 17"/>
              <p:cNvSpPr/>
              <p:nvPr/>
            </p:nvSpPr>
            <p:spPr>
              <a:xfrm>
                <a:off x="0" y="-9799"/>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7969" y="174265"/>
              <a:ext cx="16854821" cy="5169891"/>
            </a:xfrm>
            <a:prstGeom prst="rect">
              <a:avLst/>
            </a:prstGeom>
          </p:spPr>
          <p:txBody>
            <a:bodyPr wrap="square" lIns="0" tIns="0" rIns="0" bIns="0" rtlCol="0" anchor="t">
              <a:spAutoFit/>
            </a:bodyPr>
            <a:lstStyle/>
            <a:p>
              <a:pPr marL="0" lvl="0" indent="0" algn="just">
                <a:lnSpc>
                  <a:spcPts val="4200"/>
                </a:lnSpc>
              </a:pPr>
              <a:r>
                <a:rPr lang="en-US" sz="2400">
                  <a:solidFill>
                    <a:schemeClr val="accent6">
                      <a:lumMod val="40000"/>
                      <a:lumOff val="60000"/>
                    </a:schemeClr>
                  </a:solidFill>
                  <a:effectLst/>
                  <a:latin typeface="Now" panose="020B0604020202020204" charset="0"/>
                  <a:ea typeface="Calibri" panose="020F0502020204030204" pitchFamily="34" charset="0"/>
                </a:rPr>
                <a:t>Resistansi Transport Panas dan Massa adalah istilah dalam ilmu fisika yang mengacu pada hambatan atau kesulitan dalam perpindahan panas dan materi (massa) dari satu tempat ke tempat lain dalam suatu sistem atau medium. Resistansi Transport Panas Ini menggambarkan seberapa sulit atau mudahnya panas berpindah dari satu titik ke titik lain dalam suatu medium atau antarmuka antara dua medium. Resistansi transport panas dipengaruhi oleh berbagai faktor, termasuk jenis material, ketebalan material, luas permukaan, dan perbedaan suhu antara dua titik. Konsep ini penting dalam banyak aplikasi, seperti perancangan isolasi bangunan, pengembangan sistem pemanas dan pendingin, dan pemodelan perubahan iklim.</a:t>
              </a:r>
              <a:endParaRPr lang="en-US" sz="2400">
                <a:solidFill>
                  <a:schemeClr val="accent6">
                    <a:lumMod val="40000"/>
                    <a:lumOff val="60000"/>
                  </a:schemeClr>
                </a:solidFill>
                <a:latin typeface="Now" panose="020B0604020202020204" charset="0"/>
              </a:endParaRPr>
            </a:p>
          </p:txBody>
        </p:sp>
      </p:grpSp>
    </p:spTree>
    <p:extLst>
      <p:ext uri="{BB962C8B-B14F-4D97-AF65-F5344CB8AC3E}">
        <p14:creationId xmlns:p14="http://schemas.microsoft.com/office/powerpoint/2010/main" val="921667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302128" y="4157416"/>
            <a:ext cx="9980432" cy="1218282"/>
          </a:xfrm>
          <a:prstGeom prst="rect">
            <a:avLst/>
          </a:prstGeom>
        </p:spPr>
        <p:txBody>
          <a:bodyPr lIns="0" tIns="0" rIns="0" bIns="0" rtlCol="0" anchor="t">
            <a:spAutoFit/>
          </a:bodyPr>
          <a:lstStyle/>
          <a:p>
            <a:pPr algn="ctr">
              <a:lnSpc>
                <a:spcPts val="9468"/>
              </a:lnSpc>
            </a:pPr>
            <a:r>
              <a:rPr lang="en-US" sz="7956">
                <a:solidFill>
                  <a:srgbClr val="E05E53"/>
                </a:solidFill>
                <a:latin typeface="Anton"/>
              </a:rPr>
              <a:t>Konveksi Bebas</a:t>
            </a:r>
          </a:p>
        </p:txBody>
      </p:sp>
      <p:grpSp>
        <p:nvGrpSpPr>
          <p:cNvPr id="8" name="Group 8"/>
          <p:cNvGrpSpPr/>
          <p:nvPr/>
        </p:nvGrpSpPr>
        <p:grpSpPr>
          <a:xfrm>
            <a:off x="4907802" y="1028700"/>
            <a:ext cx="8472397" cy="1682678"/>
            <a:chOff x="0" y="0"/>
            <a:chExt cx="11296529" cy="2243571"/>
          </a:xfrm>
        </p:grpSpPr>
        <p:grpSp>
          <p:nvGrpSpPr>
            <p:cNvPr id="9" name="Group 9"/>
            <p:cNvGrpSpPr/>
            <p:nvPr/>
          </p:nvGrpSpPr>
          <p:grpSpPr>
            <a:xfrm>
              <a:off x="321708" y="0"/>
              <a:ext cx="10653113" cy="2243571"/>
              <a:chOff x="0" y="0"/>
              <a:chExt cx="1274557" cy="268425"/>
            </a:xfrm>
          </p:grpSpPr>
          <p:sp>
            <p:nvSpPr>
              <p:cNvPr id="10" name="Freeform 10"/>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1" name="TextBox 11"/>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sp>
        <p:nvSpPr>
          <p:cNvPr id="13" name="Freeform 13"/>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Tree>
    <p:extLst>
      <p:ext uri="{BB962C8B-B14F-4D97-AF65-F5344CB8AC3E}">
        <p14:creationId xmlns:p14="http://schemas.microsoft.com/office/powerpoint/2010/main" val="3147564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grpSp>
        <p:nvGrpSpPr>
          <p:cNvPr id="5" name="Group 5"/>
          <p:cNvGrpSpPr/>
          <p:nvPr/>
        </p:nvGrpSpPr>
        <p:grpSpPr>
          <a:xfrm>
            <a:off x="1940727" y="4095889"/>
            <a:ext cx="14385955" cy="4858158"/>
            <a:chOff x="0" y="0"/>
            <a:chExt cx="19181273" cy="6477545"/>
          </a:xfrm>
        </p:grpSpPr>
        <p:sp>
          <p:nvSpPr>
            <p:cNvPr id="6" name="Freeform 6"/>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sp>
          <p:nvSpPr>
            <p:cNvPr id="7" name="Freeform 7"/>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grpSp>
      <p:sp>
        <p:nvSpPr>
          <p:cNvPr id="8" name="Freeform 8"/>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6">
              <a:extLst>
                <a:ext uri="{96DAC541-7B7A-43D3-8B79-37D633B846F1}">
                  <asvg:svgBlip xmlns:asvg="http://schemas.microsoft.com/office/drawing/2016/SVG/main" r:embed="rId7"/>
                </a:ext>
              </a:extLst>
            </a:blip>
            <a:stretch>
              <a:fillRect/>
            </a:stretch>
          </a:blipFill>
          <a:ln w="9525" cap="sq">
            <a:solidFill>
              <a:srgbClr val="000000"/>
            </a:solidFill>
            <a:prstDash val="solid"/>
            <a:miter/>
          </a:ln>
        </p:spPr>
      </p:sp>
      <p:sp>
        <p:nvSpPr>
          <p:cNvPr id="9" name="Freeform 9"/>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6">
              <a:extLst>
                <a:ext uri="{96DAC541-7B7A-43D3-8B79-37D633B846F1}">
                  <asvg:svgBlip xmlns:asvg="http://schemas.microsoft.com/office/drawing/2016/SVG/main" r:embed="rId7"/>
                </a:ext>
              </a:extLst>
            </a:blip>
            <a:stretch>
              <a:fillRect b="-76642"/>
            </a:stretch>
          </a:blipFill>
          <a:ln cap="sq">
            <a:noFill/>
            <a:prstDash val="solid"/>
            <a:miter/>
          </a:ln>
        </p:spPr>
      </p:sp>
      <p:grpSp>
        <p:nvGrpSpPr>
          <p:cNvPr id="10" name="Group 10"/>
          <p:cNvGrpSpPr/>
          <p:nvPr/>
        </p:nvGrpSpPr>
        <p:grpSpPr>
          <a:xfrm>
            <a:off x="5149083" y="1028700"/>
            <a:ext cx="7989835" cy="1682678"/>
            <a:chOff x="0" y="0"/>
            <a:chExt cx="1274557" cy="268425"/>
          </a:xfrm>
        </p:grpSpPr>
        <p:sp>
          <p:nvSpPr>
            <p:cNvPr id="11" name="Freeform 11"/>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2" name="TextBox 12"/>
            <p:cNvSpPr txBox="1"/>
            <p:nvPr/>
          </p:nvSpPr>
          <p:spPr>
            <a:xfrm>
              <a:off x="88900" y="-38100"/>
              <a:ext cx="1096757" cy="306525"/>
            </a:xfrm>
            <a:prstGeom prst="rect">
              <a:avLst/>
            </a:prstGeom>
          </p:spPr>
          <p:txBody>
            <a:bodyPr lIns="83872" tIns="83872" rIns="83872" bIns="83872" rtlCol="0" anchor="ctr"/>
            <a:lstStyle/>
            <a:p>
              <a:pPr algn="ctr">
                <a:lnSpc>
                  <a:spcPts val="2659"/>
                </a:lnSpc>
              </a:pPr>
              <a:endParaRPr/>
            </a:p>
          </p:txBody>
        </p:sp>
      </p:grpSp>
      <p:grpSp>
        <p:nvGrpSpPr>
          <p:cNvPr id="13" name="Group 13"/>
          <p:cNvGrpSpPr/>
          <p:nvPr/>
        </p:nvGrpSpPr>
        <p:grpSpPr>
          <a:xfrm>
            <a:off x="2704964" y="3846274"/>
            <a:ext cx="12878071" cy="4190632"/>
            <a:chOff x="0" y="0"/>
            <a:chExt cx="3391755" cy="1103706"/>
          </a:xfrm>
        </p:grpSpPr>
        <p:sp>
          <p:nvSpPr>
            <p:cNvPr id="14" name="Freeform 14"/>
            <p:cNvSpPr/>
            <p:nvPr/>
          </p:nvSpPr>
          <p:spPr>
            <a:xfrm>
              <a:off x="0" y="0"/>
              <a:ext cx="3391755" cy="1103705"/>
            </a:xfrm>
            <a:custGeom>
              <a:avLst/>
              <a:gdLst/>
              <a:ahLst/>
              <a:cxnLst/>
              <a:rect l="l" t="t" r="r" b="b"/>
              <a:pathLst>
                <a:path w="3391755" h="1103705">
                  <a:moveTo>
                    <a:pt x="0" y="0"/>
                  </a:moveTo>
                  <a:lnTo>
                    <a:pt x="3391755" y="0"/>
                  </a:lnTo>
                  <a:lnTo>
                    <a:pt x="3391755" y="1103705"/>
                  </a:lnTo>
                  <a:lnTo>
                    <a:pt x="0" y="1103705"/>
                  </a:lnTo>
                  <a:close/>
                </a:path>
              </a:pathLst>
            </a:custGeom>
            <a:solidFill>
              <a:srgbClr val="000000">
                <a:alpha val="0"/>
              </a:srgbClr>
            </a:solidFill>
            <a:ln w="19050" cap="sq">
              <a:solidFill>
                <a:srgbClr val="000000"/>
              </a:solidFill>
              <a:prstDash val="lgDash"/>
              <a:miter/>
            </a:ln>
          </p:spPr>
        </p:sp>
        <p:sp>
          <p:nvSpPr>
            <p:cNvPr id="15" name="TextBox 15"/>
            <p:cNvSpPr txBox="1"/>
            <p:nvPr/>
          </p:nvSpPr>
          <p:spPr>
            <a:xfrm>
              <a:off x="0" y="-38100"/>
              <a:ext cx="3391755" cy="1141806"/>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4907802" y="1377970"/>
            <a:ext cx="8472397" cy="888887"/>
          </a:xfrm>
          <a:prstGeom prst="rect">
            <a:avLst/>
          </a:prstGeom>
        </p:spPr>
        <p:txBody>
          <a:bodyPr lIns="0" tIns="0" rIns="0" bIns="0" rtlCol="0" anchor="t">
            <a:spAutoFit/>
          </a:bodyPr>
          <a:lstStyle/>
          <a:p>
            <a:pPr algn="ctr">
              <a:lnSpc>
                <a:spcPts val="7396"/>
              </a:lnSpc>
            </a:pPr>
            <a:r>
              <a:rPr lang="en-US" sz="5283">
                <a:solidFill>
                  <a:srgbClr val="FFFFFF"/>
                </a:solidFill>
                <a:latin typeface="Anton"/>
              </a:rPr>
              <a:t>Apa itu Konveksi Bebas?</a:t>
            </a:r>
          </a:p>
        </p:txBody>
      </p:sp>
      <p:sp>
        <p:nvSpPr>
          <p:cNvPr id="17" name="TextBox 17"/>
          <p:cNvSpPr txBox="1"/>
          <p:nvPr/>
        </p:nvSpPr>
        <p:spPr>
          <a:xfrm>
            <a:off x="3169573" y="4303106"/>
            <a:ext cx="11408142" cy="3218125"/>
          </a:xfrm>
          <a:prstGeom prst="rect">
            <a:avLst/>
          </a:prstGeom>
        </p:spPr>
        <p:txBody>
          <a:bodyPr lIns="0" tIns="0" rIns="0" bIns="0" rtlCol="0" anchor="t">
            <a:spAutoFit/>
          </a:bodyPr>
          <a:lstStyle/>
          <a:p>
            <a:pPr>
              <a:lnSpc>
                <a:spcPts val="4200"/>
              </a:lnSpc>
            </a:pPr>
            <a:r>
              <a:rPr lang="id-ID" sz="2800">
                <a:effectLst/>
                <a:latin typeface="Now" panose="020B0604020202020204" charset="0"/>
                <a:ea typeface="Calibri" panose="020F0502020204030204" pitchFamily="34" charset="0"/>
              </a:rPr>
              <a:t>Konveksi bebas adalah fenomena aliran fluida yang terjadi secara alami karena perbedaan kepadatan fluida yang disebabkan oleh perbedaan suhu atau konsentrasi.</a:t>
            </a:r>
            <a:r>
              <a:rPr lang="en-US" sz="2800">
                <a:effectLst/>
                <a:latin typeface="Now" panose="020B0604020202020204" charset="0"/>
                <a:ea typeface="Calibri" panose="020F0502020204030204" pitchFamily="34" charset="0"/>
              </a:rPr>
              <a:t> </a:t>
            </a:r>
            <a:r>
              <a:rPr lang="id-ID" sz="2800">
                <a:effectLst/>
                <a:latin typeface="Now" panose="020B0604020202020204" charset="0"/>
                <a:ea typeface="Calibri" panose="020F0502020204030204" pitchFamily="34" charset="0"/>
              </a:rPr>
              <a:t>Ketika suatu medium dipanaskan, misalnya, molekul di dalamnya menjadi lebih aktif, menyebabkan peningkatan energi termal dan perluasan volume.</a:t>
            </a:r>
            <a:endParaRPr lang="en-US" sz="2800">
              <a:solidFill>
                <a:srgbClr val="2A2A2A"/>
              </a:solidFill>
              <a:latin typeface="Now" panose="020B0604020202020204" charset="0"/>
            </a:endParaRPr>
          </a:p>
        </p:txBody>
      </p:sp>
      <p:sp>
        <p:nvSpPr>
          <p:cNvPr id="18" name="TextBox 18"/>
          <p:cNvSpPr txBox="1"/>
          <p:nvPr/>
        </p:nvSpPr>
        <p:spPr>
          <a:xfrm>
            <a:off x="13283146" y="466725"/>
            <a:ext cx="2541170" cy="4952574"/>
          </a:xfrm>
          <a:prstGeom prst="rect">
            <a:avLst/>
          </a:prstGeom>
        </p:spPr>
        <p:txBody>
          <a:bodyPr wrap="square" lIns="0" tIns="0" rIns="0" bIns="0" rtlCol="0" anchor="t">
            <a:spAutoFit/>
          </a:bodyPr>
          <a:lstStyle/>
          <a:p>
            <a:pPr algn="ctr">
              <a:lnSpc>
                <a:spcPts val="41195"/>
              </a:lnSpc>
            </a:pPr>
            <a:r>
              <a:rPr lang="en-US" sz="29425">
                <a:solidFill>
                  <a:srgbClr val="E05E53"/>
                </a:solidFill>
                <a:latin typeface="Anton"/>
              </a:rPr>
              <a:t>?</a:t>
            </a:r>
          </a:p>
        </p:txBody>
      </p:sp>
      <p:sp>
        <p:nvSpPr>
          <p:cNvPr id="19" name="Freeform 19"/>
          <p:cNvSpPr/>
          <p:nvPr/>
        </p:nvSpPr>
        <p:spPr>
          <a:xfrm>
            <a:off x="2704964" y="1473220"/>
            <a:ext cx="2156082" cy="2188916"/>
          </a:xfrm>
          <a:custGeom>
            <a:avLst/>
            <a:gdLst/>
            <a:ahLst/>
            <a:cxnLst/>
            <a:rect l="l" t="t" r="r" b="b"/>
            <a:pathLst>
              <a:path w="2156082" h="2188916">
                <a:moveTo>
                  <a:pt x="0" y="0"/>
                </a:moveTo>
                <a:lnTo>
                  <a:pt x="2156082" y="0"/>
                </a:lnTo>
                <a:lnTo>
                  <a:pt x="2156082" y="2188916"/>
                </a:lnTo>
                <a:lnTo>
                  <a:pt x="0" y="21889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16269" y="-1046470"/>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121593" y="1648392"/>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2685205" y="1028700"/>
            <a:ext cx="12917589" cy="1682678"/>
            <a:chOff x="0" y="0"/>
            <a:chExt cx="17223452" cy="2243571"/>
          </a:xfrm>
        </p:grpSpPr>
        <p:grpSp>
          <p:nvGrpSpPr>
            <p:cNvPr id="8" name="Group 8"/>
            <p:cNvGrpSpPr/>
            <p:nvPr/>
          </p:nvGrpSpPr>
          <p:grpSpPr>
            <a:xfrm>
              <a:off x="0" y="0"/>
              <a:ext cx="17223452" cy="2243571"/>
              <a:chOff x="0" y="0"/>
              <a:chExt cx="2060644" cy="268425"/>
            </a:xfrm>
          </p:grpSpPr>
          <p:sp>
            <p:nvSpPr>
              <p:cNvPr id="9" name="Freeform 9"/>
              <p:cNvSpPr/>
              <p:nvPr/>
            </p:nvSpPr>
            <p:spPr>
              <a:xfrm>
                <a:off x="0" y="0"/>
                <a:ext cx="2060644" cy="268425"/>
              </a:xfrm>
              <a:custGeom>
                <a:avLst/>
                <a:gdLst/>
                <a:ahLst/>
                <a:cxnLst/>
                <a:rect l="l" t="t" r="r" b="b"/>
                <a:pathLst>
                  <a:path w="2060644" h="268425">
                    <a:moveTo>
                      <a:pt x="2060644" y="0"/>
                    </a:moveTo>
                    <a:lnTo>
                      <a:pt x="0" y="0"/>
                    </a:lnTo>
                    <a:lnTo>
                      <a:pt x="101600" y="134212"/>
                    </a:lnTo>
                    <a:lnTo>
                      <a:pt x="0" y="268425"/>
                    </a:lnTo>
                    <a:lnTo>
                      <a:pt x="2060644" y="268425"/>
                    </a:lnTo>
                    <a:lnTo>
                      <a:pt x="1959044" y="134212"/>
                    </a:lnTo>
                    <a:lnTo>
                      <a:pt x="2060644"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882844" cy="306525"/>
              </a:xfrm>
              <a:prstGeom prst="rect">
                <a:avLst/>
              </a:prstGeom>
            </p:spPr>
            <p:txBody>
              <a:bodyPr lIns="83872" tIns="83872" rIns="83872" bIns="83872" rtlCol="0" anchor="ctr"/>
              <a:lstStyle/>
              <a:p>
                <a:pPr algn="ctr">
                  <a:lnSpc>
                    <a:spcPts val="2659"/>
                  </a:lnSpc>
                </a:pPr>
                <a:endParaRPr/>
              </a:p>
            </p:txBody>
          </p:sp>
        </p:grpSp>
        <p:sp>
          <p:nvSpPr>
            <p:cNvPr id="11" name="TextBox 11"/>
            <p:cNvSpPr txBox="1"/>
            <p:nvPr/>
          </p:nvSpPr>
          <p:spPr>
            <a:xfrm>
              <a:off x="1345733" y="497444"/>
              <a:ext cx="14531985" cy="1128430"/>
            </a:xfrm>
            <a:prstGeom prst="rect">
              <a:avLst/>
            </a:prstGeom>
          </p:spPr>
          <p:txBody>
            <a:bodyPr lIns="0" tIns="0" rIns="0" bIns="0" rtlCol="0" anchor="t">
              <a:spAutoFit/>
            </a:bodyPr>
            <a:lstStyle/>
            <a:p>
              <a:pPr algn="ctr">
                <a:lnSpc>
                  <a:spcPts val="7396"/>
                </a:lnSpc>
              </a:pPr>
              <a:r>
                <a:rPr lang="en-US" sz="4000">
                  <a:solidFill>
                    <a:srgbClr val="FFFFFF"/>
                  </a:solidFill>
                  <a:latin typeface="Anton"/>
                </a:rPr>
                <a:t>Faktor-Faktor Pergerakan Konveksi Bebas</a:t>
              </a:r>
            </a:p>
          </p:txBody>
        </p:sp>
      </p:grpSp>
      <p:grpSp>
        <p:nvGrpSpPr>
          <p:cNvPr id="12" name="Group 12"/>
          <p:cNvGrpSpPr/>
          <p:nvPr/>
        </p:nvGrpSpPr>
        <p:grpSpPr>
          <a:xfrm>
            <a:off x="2360213" y="4034274"/>
            <a:ext cx="6597750" cy="1863979"/>
            <a:chOff x="0" y="0"/>
            <a:chExt cx="1737679" cy="393857"/>
          </a:xfrm>
        </p:grpSpPr>
        <p:sp>
          <p:nvSpPr>
            <p:cNvPr id="13" name="Freeform 1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txBody>
            <a:bodyPr/>
            <a:lstStyle/>
            <a:p>
              <a:endParaRPr lang="en-ID"/>
            </a:p>
          </p:txBody>
        </p:sp>
        <p:sp>
          <p:nvSpPr>
            <p:cNvPr id="14" name="TextBox 1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a:off x="9485449" y="3889613"/>
            <a:ext cx="6597750" cy="2008640"/>
            <a:chOff x="0" y="-192881"/>
            <a:chExt cx="8797000" cy="2186781"/>
          </a:xfrm>
        </p:grpSpPr>
        <p:grpSp>
          <p:nvGrpSpPr>
            <p:cNvPr id="19" name="Group 19"/>
            <p:cNvGrpSpPr/>
            <p:nvPr/>
          </p:nvGrpSpPr>
          <p:grpSpPr>
            <a:xfrm>
              <a:off x="0" y="0"/>
              <a:ext cx="8797000" cy="1993900"/>
              <a:chOff x="0" y="0"/>
              <a:chExt cx="1737679" cy="393857"/>
            </a:xfrm>
          </p:grpSpPr>
          <p:sp>
            <p:nvSpPr>
              <p:cNvPr id="20" name="Freeform 20"/>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1" name="TextBox 21"/>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4" name="TextBox 24"/>
            <p:cNvSpPr txBox="1"/>
            <p:nvPr/>
          </p:nvSpPr>
          <p:spPr>
            <a:xfrm>
              <a:off x="0" y="-192881"/>
              <a:ext cx="1297821" cy="2186781"/>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5" name="Group 25"/>
          <p:cNvGrpSpPr/>
          <p:nvPr/>
        </p:nvGrpSpPr>
        <p:grpSpPr>
          <a:xfrm>
            <a:off x="6073428" y="6955863"/>
            <a:ext cx="6597750" cy="1794884"/>
            <a:chOff x="0" y="0"/>
            <a:chExt cx="1737679" cy="393857"/>
          </a:xfrm>
        </p:grpSpPr>
        <p:sp>
          <p:nvSpPr>
            <p:cNvPr id="26" name="Freeform 26"/>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7" name="TextBox 27"/>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0" name="TextBox 30"/>
          <p:cNvSpPr txBox="1"/>
          <p:nvPr/>
        </p:nvSpPr>
        <p:spPr>
          <a:xfrm>
            <a:off x="5241794" y="5954353"/>
            <a:ext cx="973365" cy="1640086"/>
          </a:xfrm>
          <a:prstGeom prst="rect">
            <a:avLst/>
          </a:prstGeom>
        </p:spPr>
        <p:txBody>
          <a:bodyPr lIns="50800" tIns="50800" rIns="50800" bIns="50800" rtlCol="0" anchor="ctr"/>
          <a:lstStyle/>
          <a:p>
            <a:pPr marL="0" lvl="0" indent="0" algn="ctr">
              <a:lnSpc>
                <a:spcPts val="2659"/>
              </a:lnSpc>
              <a:spcBef>
                <a:spcPct val="0"/>
              </a:spcBef>
            </a:pPr>
            <a:endParaRPr/>
          </a:p>
        </p:txBody>
      </p:sp>
      <p:sp>
        <p:nvSpPr>
          <p:cNvPr id="31" name="Freeform 31"/>
          <p:cNvSpPr/>
          <p:nvPr/>
        </p:nvSpPr>
        <p:spPr>
          <a:xfrm>
            <a:off x="11473997" y="4095889"/>
            <a:ext cx="4862210" cy="4858158"/>
          </a:xfrm>
          <a:custGeom>
            <a:avLst/>
            <a:gdLst/>
            <a:ahLst/>
            <a:cxnLst/>
            <a:rect l="l" t="t" r="r" b="b"/>
            <a:pathLst>
              <a:path w="4862210" h="4858158">
                <a:moveTo>
                  <a:pt x="0" y="0"/>
                </a:moveTo>
                <a:lnTo>
                  <a:pt x="4862210" y="0"/>
                </a:lnTo>
                <a:lnTo>
                  <a:pt x="4862210" y="4858158"/>
                </a:lnTo>
                <a:lnTo>
                  <a:pt x="0" y="4858158"/>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45" name="Freeform 45"/>
          <p:cNvSpPr/>
          <p:nvPr/>
        </p:nvSpPr>
        <p:spPr>
          <a:xfrm>
            <a:off x="2501494" y="6809942"/>
            <a:ext cx="1276360" cy="1833193"/>
          </a:xfrm>
          <a:custGeom>
            <a:avLst/>
            <a:gdLst/>
            <a:ahLst/>
            <a:cxnLst/>
            <a:rect l="l" t="t" r="r" b="b"/>
            <a:pathLst>
              <a:path w="1276360" h="1833193">
                <a:moveTo>
                  <a:pt x="0" y="0"/>
                </a:moveTo>
                <a:lnTo>
                  <a:pt x="1276361" y="0"/>
                </a:lnTo>
                <a:lnTo>
                  <a:pt x="1276361" y="1833192"/>
                </a:lnTo>
                <a:lnTo>
                  <a:pt x="0" y="18331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51" name="Group 51"/>
          <p:cNvGrpSpPr/>
          <p:nvPr/>
        </p:nvGrpSpPr>
        <p:grpSpPr>
          <a:xfrm>
            <a:off x="8321445" y="5263399"/>
            <a:ext cx="1840676" cy="2714648"/>
            <a:chOff x="-1552005" y="2174918"/>
            <a:chExt cx="2454234" cy="3619529"/>
          </a:xfrm>
        </p:grpSpPr>
        <p:sp>
          <p:nvSpPr>
            <p:cNvPr id="52" name="TextBox 52"/>
            <p:cNvSpPr txBox="1"/>
            <p:nvPr/>
          </p:nvSpPr>
          <p:spPr>
            <a:xfrm>
              <a:off x="-1552005" y="4507001"/>
              <a:ext cx="902229" cy="1287446"/>
            </a:xfrm>
            <a:prstGeom prst="rect">
              <a:avLst/>
            </a:prstGeom>
          </p:spPr>
          <p:txBody>
            <a:bodyPr lIns="0" tIns="0" rIns="0" bIns="0" rtlCol="0" anchor="t">
              <a:spAutoFit/>
            </a:bodyPr>
            <a:lstStyle/>
            <a:p>
              <a:pPr marL="0" lvl="0" indent="0" algn="ctr">
                <a:lnSpc>
                  <a:spcPts val="7839"/>
                </a:lnSpc>
                <a:spcBef>
                  <a:spcPct val="0"/>
                </a:spcBef>
              </a:pPr>
              <a:endParaRPr lang="en-US" sz="5599">
                <a:solidFill>
                  <a:srgbClr val="F5DCBB"/>
                </a:solidFill>
                <a:latin typeface="Now Heavy"/>
              </a:endParaRPr>
            </a:p>
          </p:txBody>
        </p:sp>
        <p:sp>
          <p:nvSpPr>
            <p:cNvPr id="53" name="TextBox 53"/>
            <p:cNvSpPr txBox="1"/>
            <p:nvPr/>
          </p:nvSpPr>
          <p:spPr>
            <a:xfrm>
              <a:off x="0" y="2174918"/>
              <a:ext cx="902229" cy="1287447"/>
            </a:xfrm>
            <a:prstGeom prst="rect">
              <a:avLst/>
            </a:prstGeom>
          </p:spPr>
          <p:txBody>
            <a:bodyPr lIns="0" tIns="0" rIns="0" bIns="0" rtlCol="0" anchor="t">
              <a:spAutoFit/>
            </a:bodyPr>
            <a:lstStyle/>
            <a:p>
              <a:pPr marL="0" lvl="0" indent="0" algn="ctr">
                <a:lnSpc>
                  <a:spcPts val="7839"/>
                </a:lnSpc>
                <a:spcBef>
                  <a:spcPct val="0"/>
                </a:spcBef>
              </a:pPr>
              <a:endParaRPr lang="en-US" sz="5599">
                <a:solidFill>
                  <a:srgbClr val="F5DCBB"/>
                </a:solidFill>
                <a:latin typeface="Now Heavy"/>
              </a:endParaRPr>
            </a:p>
          </p:txBody>
        </p:sp>
      </p:grpSp>
      <p:sp>
        <p:nvSpPr>
          <p:cNvPr id="54" name="TextBox 54"/>
          <p:cNvSpPr txBox="1"/>
          <p:nvPr/>
        </p:nvSpPr>
        <p:spPr>
          <a:xfrm>
            <a:off x="4574197" y="708267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5</a:t>
            </a:r>
          </a:p>
        </p:txBody>
      </p:sp>
      <p:sp>
        <p:nvSpPr>
          <p:cNvPr id="55" name="TextBox 55"/>
          <p:cNvSpPr txBox="1"/>
          <p:nvPr/>
        </p:nvSpPr>
        <p:spPr>
          <a:xfrm>
            <a:off x="9571830" y="4185549"/>
            <a:ext cx="6689409" cy="1571969"/>
          </a:xfrm>
          <a:prstGeom prst="rect">
            <a:avLst/>
          </a:prstGeom>
        </p:spPr>
        <p:txBody>
          <a:bodyPr wrap="square" lIns="0" tIns="0" rIns="0" bIns="0" rtlCol="0" anchor="t">
            <a:spAutoFit/>
          </a:bodyPr>
          <a:lstStyle/>
          <a:p>
            <a:pPr marL="0" lvl="0" indent="0" algn="l">
              <a:lnSpc>
                <a:spcPts val="4200"/>
              </a:lnSpc>
              <a:spcBef>
                <a:spcPct val="0"/>
              </a:spcBef>
            </a:pPr>
            <a:r>
              <a:rPr lang="id-ID" sz="2400">
                <a:effectLst/>
                <a:latin typeface="Now" panose="020B0604020202020204" charset="0"/>
                <a:ea typeface="Calibri" panose="020F0502020204030204" pitchFamily="34" charset="0"/>
              </a:rPr>
              <a:t>Viskositas, konduktivitas termal, dan difusivitas fluida juga memengaruhi kecepatan dan pola aliran konveksi bebas. </a:t>
            </a:r>
            <a:endParaRPr lang="en-US" sz="2400">
              <a:solidFill>
                <a:srgbClr val="2A2A2A"/>
              </a:solidFill>
              <a:latin typeface="Now" panose="020B0604020202020204" charset="0"/>
            </a:endParaRPr>
          </a:p>
        </p:txBody>
      </p:sp>
      <p:grpSp>
        <p:nvGrpSpPr>
          <p:cNvPr id="57" name="Group 15">
            <a:extLst>
              <a:ext uri="{FF2B5EF4-FFF2-40B4-BE49-F238E27FC236}">
                <a16:creationId xmlns:a16="http://schemas.microsoft.com/office/drawing/2014/main" id="{AFE8F6C1-8415-C484-E07F-E6389C6F9854}"/>
              </a:ext>
            </a:extLst>
          </p:cNvPr>
          <p:cNvGrpSpPr/>
          <p:nvPr/>
        </p:nvGrpSpPr>
        <p:grpSpPr>
          <a:xfrm>
            <a:off x="2340570" y="3178040"/>
            <a:ext cx="6617393" cy="809305"/>
            <a:chOff x="0" y="0"/>
            <a:chExt cx="256360" cy="393857"/>
          </a:xfrm>
        </p:grpSpPr>
        <p:sp>
          <p:nvSpPr>
            <p:cNvPr id="58" name="Freeform 16">
              <a:extLst>
                <a:ext uri="{FF2B5EF4-FFF2-40B4-BE49-F238E27FC236}">
                  <a16:creationId xmlns:a16="http://schemas.microsoft.com/office/drawing/2014/main" id="{E63A9E67-4915-16FA-38C5-20609DDA20DF}"/>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59" name="TextBox 17">
              <a:extLst>
                <a:ext uri="{FF2B5EF4-FFF2-40B4-BE49-F238E27FC236}">
                  <a16:creationId xmlns:a16="http://schemas.microsoft.com/office/drawing/2014/main" id="{617EAF67-19CB-6D86-A1CD-7241B5AD84B2}"/>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1" name="Group 15">
            <a:extLst>
              <a:ext uri="{FF2B5EF4-FFF2-40B4-BE49-F238E27FC236}">
                <a16:creationId xmlns:a16="http://schemas.microsoft.com/office/drawing/2014/main" id="{A930F511-244A-A522-CCCF-2E7A19B9340C}"/>
              </a:ext>
            </a:extLst>
          </p:cNvPr>
          <p:cNvGrpSpPr/>
          <p:nvPr/>
        </p:nvGrpSpPr>
        <p:grpSpPr>
          <a:xfrm>
            <a:off x="2340570" y="3253399"/>
            <a:ext cx="676672" cy="780875"/>
            <a:chOff x="0" y="0"/>
            <a:chExt cx="256360" cy="393857"/>
          </a:xfrm>
          <a:solidFill>
            <a:schemeClr val="accent2">
              <a:lumMod val="75000"/>
            </a:schemeClr>
          </a:solidFill>
        </p:grpSpPr>
        <p:sp>
          <p:nvSpPr>
            <p:cNvPr id="62" name="Freeform 16">
              <a:extLst>
                <a:ext uri="{FF2B5EF4-FFF2-40B4-BE49-F238E27FC236}">
                  <a16:creationId xmlns:a16="http://schemas.microsoft.com/office/drawing/2014/main" id="{A6D160A1-31C5-B544-1F88-6035D4F3C7EB}"/>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grpFill/>
            <a:ln w="9525" cap="sq">
              <a:solidFill>
                <a:srgbClr val="000000"/>
              </a:solidFill>
              <a:prstDash val="solid"/>
              <a:miter/>
            </a:ln>
          </p:spPr>
        </p:sp>
        <p:sp>
          <p:nvSpPr>
            <p:cNvPr id="63" name="TextBox 17">
              <a:extLst>
                <a:ext uri="{FF2B5EF4-FFF2-40B4-BE49-F238E27FC236}">
                  <a16:creationId xmlns:a16="http://schemas.microsoft.com/office/drawing/2014/main" id="{3B4CCEE0-4E87-0E31-8A30-00217951262B}"/>
                </a:ext>
              </a:extLst>
            </p:cNvPr>
            <p:cNvSpPr txBox="1"/>
            <p:nvPr/>
          </p:nvSpPr>
          <p:spPr>
            <a:xfrm>
              <a:off x="0" y="-38100"/>
              <a:ext cx="256360" cy="431957"/>
            </a:xfrm>
            <a:prstGeom prst="rect">
              <a:avLst/>
            </a:prstGeom>
            <a:grpFill/>
          </p:spPr>
          <p:txBody>
            <a:bodyPr lIns="50800" tIns="50800" rIns="50800" bIns="50800" rtlCol="0" anchor="ctr"/>
            <a:lstStyle/>
            <a:p>
              <a:pPr marL="0" lvl="0" indent="0" algn="ctr">
                <a:lnSpc>
                  <a:spcPts val="2659"/>
                </a:lnSpc>
                <a:spcBef>
                  <a:spcPct val="0"/>
                </a:spcBef>
              </a:pPr>
              <a:endParaRPr>
                <a:highlight>
                  <a:srgbClr val="FF0000"/>
                </a:highlight>
              </a:endParaRPr>
            </a:p>
          </p:txBody>
        </p:sp>
      </p:grpSp>
      <p:sp>
        <p:nvSpPr>
          <p:cNvPr id="64" name="TextBox 49">
            <a:extLst>
              <a:ext uri="{FF2B5EF4-FFF2-40B4-BE49-F238E27FC236}">
                <a16:creationId xmlns:a16="http://schemas.microsoft.com/office/drawing/2014/main" id="{57DDCA83-6263-BC21-3219-6A035F1DAEB6}"/>
              </a:ext>
            </a:extLst>
          </p:cNvPr>
          <p:cNvSpPr txBox="1"/>
          <p:nvPr/>
        </p:nvSpPr>
        <p:spPr>
          <a:xfrm>
            <a:off x="2307201" y="3121561"/>
            <a:ext cx="676672" cy="969011"/>
          </a:xfrm>
          <a:prstGeom prst="rect">
            <a:avLst/>
          </a:prstGeom>
        </p:spPr>
        <p:txBody>
          <a:bodyPr lIns="0" tIns="0" rIns="0" bIns="0" rtlCol="0" anchor="t">
            <a:spAutoFit/>
          </a:bodyPr>
          <a:lstStyle/>
          <a:p>
            <a:pPr marL="0" lvl="0" indent="0" algn="ctr">
              <a:lnSpc>
                <a:spcPts val="7839"/>
              </a:lnSpc>
              <a:spcBef>
                <a:spcPct val="0"/>
              </a:spcBef>
            </a:pPr>
            <a:r>
              <a:rPr lang="en-US" sz="5400">
                <a:solidFill>
                  <a:srgbClr val="F5DCBB"/>
                </a:solidFill>
                <a:latin typeface="Now Heavy"/>
              </a:rPr>
              <a:t>1</a:t>
            </a:r>
          </a:p>
        </p:txBody>
      </p:sp>
      <p:sp>
        <p:nvSpPr>
          <p:cNvPr id="65" name="TextBox 47">
            <a:extLst>
              <a:ext uri="{FF2B5EF4-FFF2-40B4-BE49-F238E27FC236}">
                <a16:creationId xmlns:a16="http://schemas.microsoft.com/office/drawing/2014/main" id="{656AF15F-7233-F2CE-BC7C-983E22FE310B}"/>
              </a:ext>
            </a:extLst>
          </p:cNvPr>
          <p:cNvSpPr txBox="1"/>
          <p:nvPr/>
        </p:nvSpPr>
        <p:spPr>
          <a:xfrm>
            <a:off x="3139674" y="3339952"/>
            <a:ext cx="5117040" cy="494751"/>
          </a:xfrm>
          <a:prstGeom prst="rect">
            <a:avLst/>
          </a:prstGeom>
        </p:spPr>
        <p:txBody>
          <a:bodyPr lIns="0" tIns="0" rIns="0" bIns="0" rtlCol="0" anchor="t">
            <a:spAutoFit/>
          </a:bodyPr>
          <a:lstStyle/>
          <a:p>
            <a:pPr marL="0" lvl="0" indent="0" algn="l">
              <a:lnSpc>
                <a:spcPts val="4200"/>
              </a:lnSpc>
              <a:spcBef>
                <a:spcPct val="0"/>
              </a:spcBef>
            </a:pPr>
            <a:r>
              <a:rPr lang="id-ID" sz="2400">
                <a:solidFill>
                  <a:schemeClr val="accent6">
                    <a:lumMod val="40000"/>
                    <a:lumOff val="60000"/>
                  </a:schemeClr>
                </a:solidFill>
                <a:effectLst/>
                <a:latin typeface="Now" panose="020B0604020202020204" charset="0"/>
                <a:ea typeface="Calibri" panose="020F0502020204030204" pitchFamily="34" charset="0"/>
              </a:rPr>
              <a:t>Gradien Suhu atau Konsentrasi</a:t>
            </a:r>
            <a:endParaRPr lang="en-US" sz="2400">
              <a:solidFill>
                <a:schemeClr val="accent6">
                  <a:lumMod val="40000"/>
                  <a:lumOff val="60000"/>
                </a:schemeClr>
              </a:solidFill>
              <a:latin typeface="Now" panose="020B0604020202020204" charset="0"/>
            </a:endParaRPr>
          </a:p>
        </p:txBody>
      </p:sp>
      <p:grpSp>
        <p:nvGrpSpPr>
          <p:cNvPr id="66" name="Group 15">
            <a:extLst>
              <a:ext uri="{FF2B5EF4-FFF2-40B4-BE49-F238E27FC236}">
                <a16:creationId xmlns:a16="http://schemas.microsoft.com/office/drawing/2014/main" id="{19E08D04-A195-476D-F585-037A5D44F8C6}"/>
              </a:ext>
            </a:extLst>
          </p:cNvPr>
          <p:cNvGrpSpPr/>
          <p:nvPr/>
        </p:nvGrpSpPr>
        <p:grpSpPr>
          <a:xfrm>
            <a:off x="9496662" y="3195197"/>
            <a:ext cx="676672" cy="780875"/>
            <a:chOff x="0" y="0"/>
            <a:chExt cx="256360" cy="393857"/>
          </a:xfrm>
          <a:solidFill>
            <a:schemeClr val="accent2">
              <a:lumMod val="75000"/>
            </a:schemeClr>
          </a:solidFill>
        </p:grpSpPr>
        <p:sp>
          <p:nvSpPr>
            <p:cNvPr id="67" name="Freeform 16">
              <a:extLst>
                <a:ext uri="{FF2B5EF4-FFF2-40B4-BE49-F238E27FC236}">
                  <a16:creationId xmlns:a16="http://schemas.microsoft.com/office/drawing/2014/main" id="{1BACFFF9-AC21-53CF-864B-90F1BC069AE6}"/>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grpFill/>
            <a:ln w="9525" cap="sq">
              <a:solidFill>
                <a:srgbClr val="000000"/>
              </a:solidFill>
              <a:prstDash val="solid"/>
              <a:miter/>
            </a:ln>
          </p:spPr>
        </p:sp>
        <p:sp>
          <p:nvSpPr>
            <p:cNvPr id="68" name="TextBox 17">
              <a:extLst>
                <a:ext uri="{FF2B5EF4-FFF2-40B4-BE49-F238E27FC236}">
                  <a16:creationId xmlns:a16="http://schemas.microsoft.com/office/drawing/2014/main" id="{B401193B-FA72-8BBF-C3EC-9CD437B65C2F}"/>
                </a:ext>
              </a:extLst>
            </p:cNvPr>
            <p:cNvSpPr txBox="1"/>
            <p:nvPr/>
          </p:nvSpPr>
          <p:spPr>
            <a:xfrm>
              <a:off x="0" y="-38100"/>
              <a:ext cx="256360" cy="431957"/>
            </a:xfrm>
            <a:prstGeom prst="rect">
              <a:avLst/>
            </a:prstGeom>
            <a:grpFill/>
          </p:spPr>
          <p:txBody>
            <a:bodyPr lIns="50800" tIns="50800" rIns="50800" bIns="50800" rtlCol="0" anchor="ctr"/>
            <a:lstStyle/>
            <a:p>
              <a:pPr marL="0" lvl="0" indent="0" algn="ctr">
                <a:lnSpc>
                  <a:spcPts val="2659"/>
                </a:lnSpc>
                <a:spcBef>
                  <a:spcPct val="0"/>
                </a:spcBef>
              </a:pPr>
              <a:endParaRPr>
                <a:highlight>
                  <a:srgbClr val="FF0000"/>
                </a:highlight>
              </a:endParaRPr>
            </a:p>
          </p:txBody>
        </p:sp>
      </p:grpSp>
      <p:grpSp>
        <p:nvGrpSpPr>
          <p:cNvPr id="69" name="Group 15">
            <a:extLst>
              <a:ext uri="{FF2B5EF4-FFF2-40B4-BE49-F238E27FC236}">
                <a16:creationId xmlns:a16="http://schemas.microsoft.com/office/drawing/2014/main" id="{71F665C5-0831-23E2-DD5C-516262CAFEDA}"/>
              </a:ext>
            </a:extLst>
          </p:cNvPr>
          <p:cNvGrpSpPr/>
          <p:nvPr/>
        </p:nvGrpSpPr>
        <p:grpSpPr>
          <a:xfrm>
            <a:off x="10205621" y="3138965"/>
            <a:ext cx="5951824" cy="809305"/>
            <a:chOff x="0" y="0"/>
            <a:chExt cx="256360" cy="393857"/>
          </a:xfrm>
        </p:grpSpPr>
        <p:sp>
          <p:nvSpPr>
            <p:cNvPr id="70" name="Freeform 16">
              <a:extLst>
                <a:ext uri="{FF2B5EF4-FFF2-40B4-BE49-F238E27FC236}">
                  <a16:creationId xmlns:a16="http://schemas.microsoft.com/office/drawing/2014/main" id="{0727F492-AC44-E64C-941A-B0228CB0237B}"/>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71" name="TextBox 17">
              <a:extLst>
                <a:ext uri="{FF2B5EF4-FFF2-40B4-BE49-F238E27FC236}">
                  <a16:creationId xmlns:a16="http://schemas.microsoft.com/office/drawing/2014/main" id="{16F77175-2BF7-CF2F-C89F-CF7614FB5E0F}"/>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72" name="TextBox 47">
            <a:extLst>
              <a:ext uri="{FF2B5EF4-FFF2-40B4-BE49-F238E27FC236}">
                <a16:creationId xmlns:a16="http://schemas.microsoft.com/office/drawing/2014/main" id="{C26AFA16-C28E-ED2B-58FE-3B93E15293F2}"/>
              </a:ext>
            </a:extLst>
          </p:cNvPr>
          <p:cNvSpPr txBox="1"/>
          <p:nvPr/>
        </p:nvSpPr>
        <p:spPr>
          <a:xfrm>
            <a:off x="10377349" y="3262500"/>
            <a:ext cx="5117040" cy="509883"/>
          </a:xfrm>
          <a:prstGeom prst="rect">
            <a:avLst/>
          </a:prstGeom>
        </p:spPr>
        <p:txBody>
          <a:bodyPr lIns="0" tIns="0" rIns="0" bIns="0" rtlCol="0" anchor="t">
            <a:spAutoFit/>
          </a:bodyPr>
          <a:lstStyle/>
          <a:p>
            <a:pPr marL="0" lvl="0" indent="0" algn="l">
              <a:lnSpc>
                <a:spcPts val="4200"/>
              </a:lnSpc>
              <a:spcBef>
                <a:spcPct val="0"/>
              </a:spcBef>
            </a:pPr>
            <a:r>
              <a:rPr lang="id-ID" sz="2400">
                <a:solidFill>
                  <a:schemeClr val="accent6">
                    <a:lumMod val="40000"/>
                    <a:lumOff val="60000"/>
                  </a:schemeClr>
                </a:solidFill>
                <a:effectLst/>
                <a:latin typeface="Now" panose="020B0604020202020204" charset="0"/>
                <a:ea typeface="Calibri" panose="020F0502020204030204" pitchFamily="34" charset="0"/>
              </a:rPr>
              <a:t>Sifat Fluida</a:t>
            </a:r>
            <a:endParaRPr lang="en-US" sz="2400">
              <a:solidFill>
                <a:schemeClr val="accent6">
                  <a:lumMod val="40000"/>
                  <a:lumOff val="60000"/>
                </a:schemeClr>
              </a:solidFill>
              <a:latin typeface="Now" panose="020B0604020202020204" charset="0"/>
            </a:endParaRPr>
          </a:p>
        </p:txBody>
      </p:sp>
      <p:sp>
        <p:nvSpPr>
          <p:cNvPr id="73" name="TextBox 49">
            <a:extLst>
              <a:ext uri="{FF2B5EF4-FFF2-40B4-BE49-F238E27FC236}">
                <a16:creationId xmlns:a16="http://schemas.microsoft.com/office/drawing/2014/main" id="{2864CD66-F295-EA0C-2375-74C83D2E4AA9}"/>
              </a:ext>
            </a:extLst>
          </p:cNvPr>
          <p:cNvSpPr txBox="1"/>
          <p:nvPr/>
        </p:nvSpPr>
        <p:spPr>
          <a:xfrm>
            <a:off x="9524911" y="3086980"/>
            <a:ext cx="676672" cy="969011"/>
          </a:xfrm>
          <a:prstGeom prst="rect">
            <a:avLst/>
          </a:prstGeom>
        </p:spPr>
        <p:txBody>
          <a:bodyPr lIns="0" tIns="0" rIns="0" bIns="0" rtlCol="0" anchor="t">
            <a:spAutoFit/>
          </a:bodyPr>
          <a:lstStyle/>
          <a:p>
            <a:pPr marL="0" lvl="0" indent="0" algn="ctr">
              <a:lnSpc>
                <a:spcPts val="7839"/>
              </a:lnSpc>
              <a:spcBef>
                <a:spcPct val="0"/>
              </a:spcBef>
            </a:pPr>
            <a:r>
              <a:rPr lang="en-US" sz="5400">
                <a:solidFill>
                  <a:srgbClr val="F5DCBB"/>
                </a:solidFill>
                <a:latin typeface="Now Heavy"/>
              </a:rPr>
              <a:t>2</a:t>
            </a:r>
          </a:p>
        </p:txBody>
      </p:sp>
      <p:grpSp>
        <p:nvGrpSpPr>
          <p:cNvPr id="74" name="Group 15">
            <a:extLst>
              <a:ext uri="{FF2B5EF4-FFF2-40B4-BE49-F238E27FC236}">
                <a16:creationId xmlns:a16="http://schemas.microsoft.com/office/drawing/2014/main" id="{240BFB82-8A77-3DCD-11E3-0A6239D25E21}"/>
              </a:ext>
            </a:extLst>
          </p:cNvPr>
          <p:cNvGrpSpPr/>
          <p:nvPr/>
        </p:nvGrpSpPr>
        <p:grpSpPr>
          <a:xfrm>
            <a:off x="6065973" y="6137249"/>
            <a:ext cx="676672" cy="780875"/>
            <a:chOff x="0" y="0"/>
            <a:chExt cx="256360" cy="393857"/>
          </a:xfrm>
          <a:solidFill>
            <a:schemeClr val="accent2">
              <a:lumMod val="75000"/>
            </a:schemeClr>
          </a:solidFill>
        </p:grpSpPr>
        <p:sp>
          <p:nvSpPr>
            <p:cNvPr id="75" name="Freeform 16">
              <a:extLst>
                <a:ext uri="{FF2B5EF4-FFF2-40B4-BE49-F238E27FC236}">
                  <a16:creationId xmlns:a16="http://schemas.microsoft.com/office/drawing/2014/main" id="{84870D80-32FD-8552-E022-1141FC93B8D0}"/>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grpFill/>
            <a:ln w="9525" cap="sq">
              <a:solidFill>
                <a:srgbClr val="000000"/>
              </a:solidFill>
              <a:prstDash val="solid"/>
              <a:miter/>
            </a:ln>
          </p:spPr>
        </p:sp>
        <p:sp>
          <p:nvSpPr>
            <p:cNvPr id="76" name="TextBox 17">
              <a:extLst>
                <a:ext uri="{FF2B5EF4-FFF2-40B4-BE49-F238E27FC236}">
                  <a16:creationId xmlns:a16="http://schemas.microsoft.com/office/drawing/2014/main" id="{DFAE3235-F85F-587A-DF85-A2CE45BEA844}"/>
                </a:ext>
              </a:extLst>
            </p:cNvPr>
            <p:cNvSpPr txBox="1"/>
            <p:nvPr/>
          </p:nvSpPr>
          <p:spPr>
            <a:xfrm>
              <a:off x="0" y="-38100"/>
              <a:ext cx="256360" cy="431957"/>
            </a:xfrm>
            <a:prstGeom prst="rect">
              <a:avLst/>
            </a:prstGeom>
            <a:grpFill/>
          </p:spPr>
          <p:txBody>
            <a:bodyPr lIns="50800" tIns="50800" rIns="50800" bIns="50800" rtlCol="0" anchor="ctr"/>
            <a:lstStyle/>
            <a:p>
              <a:pPr marL="0" lvl="0" indent="0" algn="ctr">
                <a:lnSpc>
                  <a:spcPts val="2659"/>
                </a:lnSpc>
                <a:spcBef>
                  <a:spcPct val="0"/>
                </a:spcBef>
              </a:pPr>
              <a:endParaRPr>
                <a:highlight>
                  <a:srgbClr val="FF0000"/>
                </a:highlight>
              </a:endParaRPr>
            </a:p>
          </p:txBody>
        </p:sp>
      </p:grpSp>
      <p:grpSp>
        <p:nvGrpSpPr>
          <p:cNvPr id="79" name="Group 15">
            <a:extLst>
              <a:ext uri="{FF2B5EF4-FFF2-40B4-BE49-F238E27FC236}">
                <a16:creationId xmlns:a16="http://schemas.microsoft.com/office/drawing/2014/main" id="{4499B7FA-ED81-9959-03D0-C873FC84F555}"/>
              </a:ext>
            </a:extLst>
          </p:cNvPr>
          <p:cNvGrpSpPr/>
          <p:nvPr/>
        </p:nvGrpSpPr>
        <p:grpSpPr>
          <a:xfrm>
            <a:off x="6722590" y="6093633"/>
            <a:ext cx="5956043" cy="809305"/>
            <a:chOff x="0" y="0"/>
            <a:chExt cx="256360" cy="393857"/>
          </a:xfrm>
        </p:grpSpPr>
        <p:sp>
          <p:nvSpPr>
            <p:cNvPr id="80" name="Freeform 16">
              <a:extLst>
                <a:ext uri="{FF2B5EF4-FFF2-40B4-BE49-F238E27FC236}">
                  <a16:creationId xmlns:a16="http://schemas.microsoft.com/office/drawing/2014/main" id="{0B8FD2F6-7B19-5A80-8D1E-B4F3141C8EFD}"/>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81" name="TextBox 17">
              <a:extLst>
                <a:ext uri="{FF2B5EF4-FFF2-40B4-BE49-F238E27FC236}">
                  <a16:creationId xmlns:a16="http://schemas.microsoft.com/office/drawing/2014/main" id="{F0D6C719-9983-9A3E-4345-9A0FCEEBF242}"/>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82" name="TextBox 49">
            <a:extLst>
              <a:ext uri="{FF2B5EF4-FFF2-40B4-BE49-F238E27FC236}">
                <a16:creationId xmlns:a16="http://schemas.microsoft.com/office/drawing/2014/main" id="{9FFBC9C1-B398-399C-414C-C75F185B0399}"/>
              </a:ext>
            </a:extLst>
          </p:cNvPr>
          <p:cNvSpPr txBox="1"/>
          <p:nvPr/>
        </p:nvSpPr>
        <p:spPr>
          <a:xfrm>
            <a:off x="6075932" y="6036863"/>
            <a:ext cx="676672" cy="969011"/>
          </a:xfrm>
          <a:prstGeom prst="rect">
            <a:avLst/>
          </a:prstGeom>
        </p:spPr>
        <p:txBody>
          <a:bodyPr lIns="0" tIns="0" rIns="0" bIns="0" rtlCol="0" anchor="t">
            <a:spAutoFit/>
          </a:bodyPr>
          <a:lstStyle/>
          <a:p>
            <a:pPr marL="0" lvl="0" indent="0" algn="ctr">
              <a:lnSpc>
                <a:spcPts val="7839"/>
              </a:lnSpc>
              <a:spcBef>
                <a:spcPct val="0"/>
              </a:spcBef>
            </a:pPr>
            <a:r>
              <a:rPr lang="en-US" sz="5400">
                <a:solidFill>
                  <a:srgbClr val="F5DCBB"/>
                </a:solidFill>
                <a:latin typeface="Now Heavy"/>
              </a:rPr>
              <a:t>3</a:t>
            </a:r>
          </a:p>
        </p:txBody>
      </p:sp>
      <p:sp>
        <p:nvSpPr>
          <p:cNvPr id="83" name="TextBox 47">
            <a:extLst>
              <a:ext uri="{FF2B5EF4-FFF2-40B4-BE49-F238E27FC236}">
                <a16:creationId xmlns:a16="http://schemas.microsoft.com/office/drawing/2014/main" id="{9E086550-B4BB-EACF-751A-8EBA946F299F}"/>
              </a:ext>
            </a:extLst>
          </p:cNvPr>
          <p:cNvSpPr txBox="1"/>
          <p:nvPr/>
        </p:nvSpPr>
        <p:spPr>
          <a:xfrm>
            <a:off x="6882756" y="6284279"/>
            <a:ext cx="5117040" cy="509883"/>
          </a:xfrm>
          <a:prstGeom prst="rect">
            <a:avLst/>
          </a:prstGeom>
        </p:spPr>
        <p:txBody>
          <a:bodyPr lIns="0" tIns="0" rIns="0" bIns="0" rtlCol="0" anchor="t">
            <a:spAutoFit/>
          </a:bodyPr>
          <a:lstStyle/>
          <a:p>
            <a:pPr marL="0" lvl="0" indent="0" algn="l">
              <a:lnSpc>
                <a:spcPts val="4200"/>
              </a:lnSpc>
              <a:spcBef>
                <a:spcPct val="0"/>
              </a:spcBef>
            </a:pPr>
            <a:r>
              <a:rPr lang="id-ID" sz="2400">
                <a:solidFill>
                  <a:schemeClr val="accent6">
                    <a:lumMod val="40000"/>
                    <a:lumOff val="60000"/>
                  </a:schemeClr>
                </a:solidFill>
                <a:effectLst/>
                <a:latin typeface="Now" panose="020B0604020202020204" charset="0"/>
                <a:ea typeface="Calibri" panose="020F0502020204030204" pitchFamily="34" charset="0"/>
              </a:rPr>
              <a:t>Geometri dan Batas</a:t>
            </a:r>
            <a:endParaRPr lang="en-US" sz="2400">
              <a:solidFill>
                <a:schemeClr val="accent6">
                  <a:lumMod val="40000"/>
                  <a:lumOff val="60000"/>
                </a:schemeClr>
              </a:solidFill>
              <a:latin typeface="Now" panose="020B0604020202020204" charset="0"/>
            </a:endParaRPr>
          </a:p>
        </p:txBody>
      </p:sp>
      <p:sp>
        <p:nvSpPr>
          <p:cNvPr id="84" name="TextBox 55">
            <a:extLst>
              <a:ext uri="{FF2B5EF4-FFF2-40B4-BE49-F238E27FC236}">
                <a16:creationId xmlns:a16="http://schemas.microsoft.com/office/drawing/2014/main" id="{D576B1C4-2FCB-4520-AC90-8C039D3A174B}"/>
              </a:ext>
            </a:extLst>
          </p:cNvPr>
          <p:cNvSpPr txBox="1"/>
          <p:nvPr/>
        </p:nvSpPr>
        <p:spPr>
          <a:xfrm>
            <a:off x="2501494" y="4150738"/>
            <a:ext cx="6411796" cy="1571969"/>
          </a:xfrm>
          <a:prstGeom prst="rect">
            <a:avLst/>
          </a:prstGeom>
        </p:spPr>
        <p:txBody>
          <a:bodyPr wrap="square" lIns="0" tIns="0" rIns="0" bIns="0" rtlCol="0" anchor="t">
            <a:spAutoFit/>
          </a:bodyPr>
          <a:lstStyle/>
          <a:p>
            <a:pPr marL="0" lvl="0" indent="0" algn="l">
              <a:lnSpc>
                <a:spcPts val="4200"/>
              </a:lnSpc>
              <a:spcBef>
                <a:spcPct val="0"/>
              </a:spcBef>
            </a:pPr>
            <a:r>
              <a:rPr lang="id-ID" sz="2400">
                <a:solidFill>
                  <a:schemeClr val="tx1">
                    <a:lumMod val="95000"/>
                    <a:lumOff val="5000"/>
                  </a:schemeClr>
                </a:solidFill>
                <a:effectLst/>
                <a:latin typeface="Now" panose="020B0604020202020204" charset="0"/>
                <a:ea typeface="Calibri" panose="020F0502020204030204" pitchFamily="34" charset="0"/>
              </a:rPr>
              <a:t>Perbedaan suhu atau konsentrasi di dalam medium menjadi pemicu utama terjadinya konveksi bebas.</a:t>
            </a:r>
            <a:endParaRPr lang="en-US" sz="2400">
              <a:solidFill>
                <a:schemeClr val="tx1">
                  <a:lumMod val="95000"/>
                  <a:lumOff val="5000"/>
                </a:schemeClr>
              </a:solidFill>
              <a:latin typeface="Now" panose="020B0604020202020204" charset="0"/>
            </a:endParaRPr>
          </a:p>
        </p:txBody>
      </p:sp>
      <p:sp>
        <p:nvSpPr>
          <p:cNvPr id="85" name="TextBox 55">
            <a:extLst>
              <a:ext uri="{FF2B5EF4-FFF2-40B4-BE49-F238E27FC236}">
                <a16:creationId xmlns:a16="http://schemas.microsoft.com/office/drawing/2014/main" id="{6492E273-B619-4D81-8F2F-1EED34E2DF40}"/>
              </a:ext>
            </a:extLst>
          </p:cNvPr>
          <p:cNvSpPr txBox="1"/>
          <p:nvPr/>
        </p:nvSpPr>
        <p:spPr>
          <a:xfrm>
            <a:off x="6227125" y="7062473"/>
            <a:ext cx="6689409" cy="1567609"/>
          </a:xfrm>
          <a:prstGeom prst="rect">
            <a:avLst/>
          </a:prstGeom>
        </p:spPr>
        <p:txBody>
          <a:bodyPr wrap="square" lIns="0" tIns="0" rIns="0" bIns="0" rtlCol="0" anchor="t">
            <a:spAutoFit/>
          </a:bodyPr>
          <a:lstStyle/>
          <a:p>
            <a:pPr marL="0" lvl="0" indent="0" algn="l">
              <a:lnSpc>
                <a:spcPts val="4200"/>
              </a:lnSpc>
              <a:spcBef>
                <a:spcPct val="0"/>
              </a:spcBef>
            </a:pPr>
            <a:r>
              <a:rPr lang="id-ID" sz="2400">
                <a:effectLst/>
                <a:latin typeface="Now" panose="020B0604020202020204" charset="0"/>
                <a:ea typeface="Calibri" panose="020F0502020204030204" pitchFamily="34" charset="0"/>
              </a:rPr>
              <a:t>Bentuk dan dimensi dari medium tempat konveksi bebas terjadi, serta adanya batas fisik seperti dinding, permukaan. </a:t>
            </a:r>
            <a:endParaRPr lang="en-US" sz="2400">
              <a:solidFill>
                <a:srgbClr val="2A2A2A"/>
              </a:solidFill>
              <a:latin typeface="Now" panose="020B0604020202020204" charset="0"/>
            </a:endParaRPr>
          </a:p>
        </p:txBody>
      </p:sp>
    </p:spTree>
    <p:extLst>
      <p:ext uri="{BB962C8B-B14F-4D97-AF65-F5344CB8AC3E}">
        <p14:creationId xmlns:p14="http://schemas.microsoft.com/office/powerpoint/2010/main" val="2709045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grpSp>
        <p:nvGrpSpPr>
          <p:cNvPr id="5" name="Group 5"/>
          <p:cNvGrpSpPr/>
          <p:nvPr/>
        </p:nvGrpSpPr>
        <p:grpSpPr>
          <a:xfrm>
            <a:off x="1940727" y="4095889"/>
            <a:ext cx="14385955" cy="4858158"/>
            <a:chOff x="0" y="0"/>
            <a:chExt cx="19181273" cy="6477545"/>
          </a:xfrm>
        </p:grpSpPr>
        <p:sp>
          <p:nvSpPr>
            <p:cNvPr id="6" name="Freeform 6"/>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sp>
          <p:nvSpPr>
            <p:cNvPr id="7" name="Freeform 7"/>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grpSp>
      <p:sp>
        <p:nvSpPr>
          <p:cNvPr id="8" name="Freeform 8"/>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6">
              <a:extLst>
                <a:ext uri="{96DAC541-7B7A-43D3-8B79-37D633B846F1}">
                  <asvg:svgBlip xmlns:asvg="http://schemas.microsoft.com/office/drawing/2016/SVG/main" r:embed="rId7"/>
                </a:ext>
              </a:extLst>
            </a:blip>
            <a:stretch>
              <a:fillRect/>
            </a:stretch>
          </a:blipFill>
          <a:ln w="9525" cap="sq">
            <a:solidFill>
              <a:srgbClr val="000000"/>
            </a:solidFill>
            <a:prstDash val="solid"/>
            <a:miter/>
          </a:ln>
        </p:spPr>
      </p:sp>
      <p:sp>
        <p:nvSpPr>
          <p:cNvPr id="9" name="Freeform 9"/>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6">
              <a:extLst>
                <a:ext uri="{96DAC541-7B7A-43D3-8B79-37D633B846F1}">
                  <asvg:svgBlip xmlns:asvg="http://schemas.microsoft.com/office/drawing/2016/SVG/main" r:embed="rId7"/>
                </a:ext>
              </a:extLst>
            </a:blip>
            <a:stretch>
              <a:fillRect b="-76642"/>
            </a:stretch>
          </a:blipFill>
          <a:ln cap="sq">
            <a:noFill/>
            <a:prstDash val="solid"/>
            <a:miter/>
          </a:ln>
        </p:spPr>
      </p:sp>
      <p:grpSp>
        <p:nvGrpSpPr>
          <p:cNvPr id="10" name="Group 10"/>
          <p:cNvGrpSpPr/>
          <p:nvPr/>
        </p:nvGrpSpPr>
        <p:grpSpPr>
          <a:xfrm>
            <a:off x="5149083" y="1028700"/>
            <a:ext cx="7989835" cy="1682678"/>
            <a:chOff x="0" y="0"/>
            <a:chExt cx="1274557" cy="268425"/>
          </a:xfrm>
        </p:grpSpPr>
        <p:sp>
          <p:nvSpPr>
            <p:cNvPr id="11" name="Freeform 11"/>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2" name="TextBox 12"/>
            <p:cNvSpPr txBox="1"/>
            <p:nvPr/>
          </p:nvSpPr>
          <p:spPr>
            <a:xfrm>
              <a:off x="88900" y="-38100"/>
              <a:ext cx="1096757" cy="306525"/>
            </a:xfrm>
            <a:prstGeom prst="rect">
              <a:avLst/>
            </a:prstGeom>
          </p:spPr>
          <p:txBody>
            <a:bodyPr lIns="83872" tIns="83872" rIns="83872" bIns="83872" rtlCol="0" anchor="ctr"/>
            <a:lstStyle/>
            <a:p>
              <a:pPr algn="ctr">
                <a:lnSpc>
                  <a:spcPts val="2659"/>
                </a:lnSpc>
              </a:pPr>
              <a:endParaRPr/>
            </a:p>
          </p:txBody>
        </p:sp>
      </p:grpSp>
      <p:grpSp>
        <p:nvGrpSpPr>
          <p:cNvPr id="13" name="Group 13"/>
          <p:cNvGrpSpPr/>
          <p:nvPr/>
        </p:nvGrpSpPr>
        <p:grpSpPr>
          <a:xfrm>
            <a:off x="2704964" y="3846274"/>
            <a:ext cx="12878071" cy="4190632"/>
            <a:chOff x="0" y="0"/>
            <a:chExt cx="3391755" cy="1103706"/>
          </a:xfrm>
        </p:grpSpPr>
        <p:sp>
          <p:nvSpPr>
            <p:cNvPr id="14" name="Freeform 14"/>
            <p:cNvSpPr/>
            <p:nvPr/>
          </p:nvSpPr>
          <p:spPr>
            <a:xfrm>
              <a:off x="0" y="0"/>
              <a:ext cx="3391755" cy="1103705"/>
            </a:xfrm>
            <a:custGeom>
              <a:avLst/>
              <a:gdLst/>
              <a:ahLst/>
              <a:cxnLst/>
              <a:rect l="l" t="t" r="r" b="b"/>
              <a:pathLst>
                <a:path w="3391755" h="1103705">
                  <a:moveTo>
                    <a:pt x="0" y="0"/>
                  </a:moveTo>
                  <a:lnTo>
                    <a:pt x="3391755" y="0"/>
                  </a:lnTo>
                  <a:lnTo>
                    <a:pt x="3391755" y="1103705"/>
                  </a:lnTo>
                  <a:lnTo>
                    <a:pt x="0" y="1103705"/>
                  </a:lnTo>
                  <a:close/>
                </a:path>
              </a:pathLst>
            </a:custGeom>
            <a:solidFill>
              <a:srgbClr val="000000">
                <a:alpha val="0"/>
              </a:srgbClr>
            </a:solidFill>
            <a:ln w="19050" cap="sq">
              <a:solidFill>
                <a:srgbClr val="000000"/>
              </a:solidFill>
              <a:prstDash val="lgDash"/>
              <a:miter/>
            </a:ln>
          </p:spPr>
        </p:sp>
        <p:sp>
          <p:nvSpPr>
            <p:cNvPr id="15" name="TextBox 15"/>
            <p:cNvSpPr txBox="1"/>
            <p:nvPr/>
          </p:nvSpPr>
          <p:spPr>
            <a:xfrm>
              <a:off x="0" y="-38100"/>
              <a:ext cx="3391755" cy="1141806"/>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4907802" y="1377970"/>
            <a:ext cx="8472397" cy="888887"/>
          </a:xfrm>
          <a:prstGeom prst="rect">
            <a:avLst/>
          </a:prstGeom>
        </p:spPr>
        <p:txBody>
          <a:bodyPr lIns="0" tIns="0" rIns="0" bIns="0" rtlCol="0" anchor="t">
            <a:spAutoFit/>
          </a:bodyPr>
          <a:lstStyle/>
          <a:p>
            <a:pPr algn="ctr">
              <a:lnSpc>
                <a:spcPts val="7396"/>
              </a:lnSpc>
            </a:pPr>
            <a:r>
              <a:rPr lang="en-US" sz="5283">
                <a:solidFill>
                  <a:srgbClr val="FFFFFF"/>
                </a:solidFill>
                <a:latin typeface="Anton"/>
              </a:rPr>
              <a:t>Konveksi Bebas</a:t>
            </a:r>
          </a:p>
        </p:txBody>
      </p:sp>
      <p:sp>
        <p:nvSpPr>
          <p:cNvPr id="17" name="TextBox 17"/>
          <p:cNvSpPr txBox="1"/>
          <p:nvPr/>
        </p:nvSpPr>
        <p:spPr>
          <a:xfrm>
            <a:off x="3169573" y="4303106"/>
            <a:ext cx="11408142" cy="2649187"/>
          </a:xfrm>
          <a:prstGeom prst="rect">
            <a:avLst/>
          </a:prstGeom>
        </p:spPr>
        <p:txBody>
          <a:bodyPr lIns="0" tIns="0" rIns="0" bIns="0" rtlCol="0" anchor="t">
            <a:spAutoFit/>
          </a:bodyPr>
          <a:lstStyle/>
          <a:p>
            <a:pPr>
              <a:lnSpc>
                <a:spcPts val="4200"/>
              </a:lnSpc>
            </a:pPr>
            <a:r>
              <a:rPr lang="en-US" sz="2800">
                <a:effectLst/>
                <a:latin typeface="Now" panose="020B0604020202020204" charset="0"/>
                <a:ea typeface="Calibri" panose="020F0502020204030204" pitchFamily="34" charset="0"/>
              </a:rPr>
              <a:t>Transportasi secara konveksi bebas terjadi jika suatu benda yang suhunya sama ditempatkan dalam fluida yang suhunya lebih tinggi atau lebih rendah. Perpindahan panas antara benda dan fluida menyebabkan gradien densitas dalam fluida, dan gradien densitas ini menyebabkan fluida bercampur. </a:t>
            </a:r>
            <a:endParaRPr lang="en-US" sz="2800">
              <a:solidFill>
                <a:srgbClr val="2A2A2A"/>
              </a:solidFill>
              <a:latin typeface="Now" panose="020B0604020202020204" charset="0"/>
            </a:endParaRPr>
          </a:p>
        </p:txBody>
      </p:sp>
      <p:sp>
        <p:nvSpPr>
          <p:cNvPr id="19" name="Freeform 19"/>
          <p:cNvSpPr/>
          <p:nvPr/>
        </p:nvSpPr>
        <p:spPr>
          <a:xfrm>
            <a:off x="2704964" y="1473220"/>
            <a:ext cx="2156082" cy="2188916"/>
          </a:xfrm>
          <a:custGeom>
            <a:avLst/>
            <a:gdLst/>
            <a:ahLst/>
            <a:cxnLst/>
            <a:rect l="l" t="t" r="r" b="b"/>
            <a:pathLst>
              <a:path w="2156082" h="2188916">
                <a:moveTo>
                  <a:pt x="0" y="0"/>
                </a:moveTo>
                <a:lnTo>
                  <a:pt x="2156082" y="0"/>
                </a:lnTo>
                <a:lnTo>
                  <a:pt x="2156082" y="2188916"/>
                </a:lnTo>
                <a:lnTo>
                  <a:pt x="0" y="21889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3137623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302128" y="4157416"/>
            <a:ext cx="9980432" cy="1218282"/>
          </a:xfrm>
          <a:prstGeom prst="rect">
            <a:avLst/>
          </a:prstGeom>
        </p:spPr>
        <p:txBody>
          <a:bodyPr lIns="0" tIns="0" rIns="0" bIns="0" rtlCol="0" anchor="t">
            <a:spAutoFit/>
          </a:bodyPr>
          <a:lstStyle/>
          <a:p>
            <a:pPr algn="ctr">
              <a:lnSpc>
                <a:spcPts val="9468"/>
              </a:lnSpc>
            </a:pPr>
            <a:r>
              <a:rPr lang="en-US" sz="7956">
                <a:solidFill>
                  <a:srgbClr val="E05E53"/>
                </a:solidFill>
                <a:latin typeface="Anton"/>
              </a:rPr>
              <a:t>Transport Molekul</a:t>
            </a:r>
          </a:p>
        </p:txBody>
      </p:sp>
      <p:grpSp>
        <p:nvGrpSpPr>
          <p:cNvPr id="8" name="Group 8"/>
          <p:cNvGrpSpPr/>
          <p:nvPr/>
        </p:nvGrpSpPr>
        <p:grpSpPr>
          <a:xfrm>
            <a:off x="4907802" y="1028700"/>
            <a:ext cx="8472397" cy="1682678"/>
            <a:chOff x="0" y="0"/>
            <a:chExt cx="11296529" cy="2243571"/>
          </a:xfrm>
        </p:grpSpPr>
        <p:grpSp>
          <p:nvGrpSpPr>
            <p:cNvPr id="9" name="Group 9"/>
            <p:cNvGrpSpPr/>
            <p:nvPr/>
          </p:nvGrpSpPr>
          <p:grpSpPr>
            <a:xfrm>
              <a:off x="321708" y="0"/>
              <a:ext cx="10653113" cy="2243571"/>
              <a:chOff x="0" y="0"/>
              <a:chExt cx="1274557" cy="268425"/>
            </a:xfrm>
          </p:grpSpPr>
          <p:sp>
            <p:nvSpPr>
              <p:cNvPr id="10" name="Freeform 10"/>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1" name="TextBox 11"/>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sp>
        <p:nvSpPr>
          <p:cNvPr id="13" name="Freeform 13"/>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Tree>
    <p:extLst>
      <p:ext uri="{BB962C8B-B14F-4D97-AF65-F5344CB8AC3E}">
        <p14:creationId xmlns:p14="http://schemas.microsoft.com/office/powerpoint/2010/main" val="42646907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2685205" y="1028700"/>
            <a:ext cx="12917589" cy="1682678"/>
            <a:chOff x="0" y="0"/>
            <a:chExt cx="17223452" cy="2243571"/>
          </a:xfrm>
        </p:grpSpPr>
        <p:grpSp>
          <p:nvGrpSpPr>
            <p:cNvPr id="8" name="Group 8"/>
            <p:cNvGrpSpPr/>
            <p:nvPr/>
          </p:nvGrpSpPr>
          <p:grpSpPr>
            <a:xfrm>
              <a:off x="0" y="0"/>
              <a:ext cx="17223452" cy="2243571"/>
              <a:chOff x="0" y="0"/>
              <a:chExt cx="2060644" cy="268425"/>
            </a:xfrm>
          </p:grpSpPr>
          <p:sp>
            <p:nvSpPr>
              <p:cNvPr id="9" name="Freeform 9"/>
              <p:cNvSpPr/>
              <p:nvPr/>
            </p:nvSpPr>
            <p:spPr>
              <a:xfrm>
                <a:off x="0" y="0"/>
                <a:ext cx="2060644" cy="268425"/>
              </a:xfrm>
              <a:custGeom>
                <a:avLst/>
                <a:gdLst/>
                <a:ahLst/>
                <a:cxnLst/>
                <a:rect l="l" t="t" r="r" b="b"/>
                <a:pathLst>
                  <a:path w="2060644" h="268425">
                    <a:moveTo>
                      <a:pt x="2060644" y="0"/>
                    </a:moveTo>
                    <a:lnTo>
                      <a:pt x="0" y="0"/>
                    </a:lnTo>
                    <a:lnTo>
                      <a:pt x="101600" y="134212"/>
                    </a:lnTo>
                    <a:lnTo>
                      <a:pt x="0" y="268425"/>
                    </a:lnTo>
                    <a:lnTo>
                      <a:pt x="2060644" y="268425"/>
                    </a:lnTo>
                    <a:lnTo>
                      <a:pt x="1959044" y="134212"/>
                    </a:lnTo>
                    <a:lnTo>
                      <a:pt x="2060644"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882844" cy="306525"/>
              </a:xfrm>
              <a:prstGeom prst="rect">
                <a:avLst/>
              </a:prstGeom>
            </p:spPr>
            <p:txBody>
              <a:bodyPr lIns="83872" tIns="83872" rIns="83872" bIns="83872" rtlCol="0" anchor="ctr"/>
              <a:lstStyle/>
              <a:p>
                <a:pPr algn="ctr">
                  <a:lnSpc>
                    <a:spcPts val="2659"/>
                  </a:lnSpc>
                </a:pPr>
                <a:endParaRPr/>
              </a:p>
            </p:txBody>
          </p:sp>
        </p:grpSp>
        <p:sp>
          <p:nvSpPr>
            <p:cNvPr id="11" name="TextBox 11"/>
            <p:cNvSpPr txBox="1"/>
            <p:nvPr/>
          </p:nvSpPr>
          <p:spPr>
            <a:xfrm>
              <a:off x="1345733" y="497444"/>
              <a:ext cx="14531985"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PEMBAHASAN MATERI</a:t>
              </a:r>
            </a:p>
          </p:txBody>
        </p:sp>
      </p:grpSp>
      <p:grpSp>
        <p:nvGrpSpPr>
          <p:cNvPr id="12" name="Group 12"/>
          <p:cNvGrpSpPr/>
          <p:nvPr/>
        </p:nvGrpSpPr>
        <p:grpSpPr>
          <a:xfrm>
            <a:off x="2353148" y="3243908"/>
            <a:ext cx="6597750" cy="1495425"/>
            <a:chOff x="0" y="0"/>
            <a:chExt cx="1737679" cy="393857"/>
          </a:xfrm>
        </p:grpSpPr>
        <p:sp>
          <p:nvSpPr>
            <p:cNvPr id="13" name="Freeform 1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14" name="TextBox 1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2353148" y="3243908"/>
            <a:ext cx="973365" cy="1495425"/>
            <a:chOff x="0" y="0"/>
            <a:chExt cx="256360" cy="393857"/>
          </a:xfrm>
        </p:grpSpPr>
        <p:sp>
          <p:nvSpPr>
            <p:cNvPr id="16" name="Freeform 16"/>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7" name="TextBox 17"/>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a:off x="2353148" y="5029543"/>
            <a:ext cx="6597750" cy="1495425"/>
            <a:chOff x="0" y="0"/>
            <a:chExt cx="8797000" cy="1993900"/>
          </a:xfrm>
        </p:grpSpPr>
        <p:grpSp>
          <p:nvGrpSpPr>
            <p:cNvPr id="19" name="Group 19"/>
            <p:cNvGrpSpPr/>
            <p:nvPr/>
          </p:nvGrpSpPr>
          <p:grpSpPr>
            <a:xfrm>
              <a:off x="0" y="0"/>
              <a:ext cx="8797000" cy="1993900"/>
              <a:chOff x="0" y="0"/>
              <a:chExt cx="1737679" cy="393857"/>
            </a:xfrm>
          </p:grpSpPr>
          <p:sp>
            <p:nvSpPr>
              <p:cNvPr id="20" name="Freeform 20"/>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1" name="TextBox 21"/>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2" name="Group 22"/>
            <p:cNvGrpSpPr/>
            <p:nvPr/>
          </p:nvGrpSpPr>
          <p:grpSpPr>
            <a:xfrm>
              <a:off x="0" y="0"/>
              <a:ext cx="1297821" cy="1993900"/>
              <a:chOff x="0" y="0"/>
              <a:chExt cx="256360" cy="393857"/>
            </a:xfrm>
          </p:grpSpPr>
          <p:sp>
            <p:nvSpPr>
              <p:cNvPr id="23" name="Freeform 23"/>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24" name="TextBox 24"/>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grpSp>
        <p:nvGrpSpPr>
          <p:cNvPr id="25" name="Group 25"/>
          <p:cNvGrpSpPr/>
          <p:nvPr/>
        </p:nvGrpSpPr>
        <p:grpSpPr>
          <a:xfrm>
            <a:off x="9337102" y="3243908"/>
            <a:ext cx="6597750" cy="1495425"/>
            <a:chOff x="0" y="0"/>
            <a:chExt cx="1737679" cy="393857"/>
          </a:xfrm>
        </p:grpSpPr>
        <p:sp>
          <p:nvSpPr>
            <p:cNvPr id="26" name="Freeform 26"/>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7" name="TextBox 27"/>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8" name="Group 28"/>
          <p:cNvGrpSpPr/>
          <p:nvPr/>
        </p:nvGrpSpPr>
        <p:grpSpPr>
          <a:xfrm>
            <a:off x="9337102" y="3243908"/>
            <a:ext cx="973365" cy="1495425"/>
            <a:chOff x="0" y="0"/>
            <a:chExt cx="256360" cy="393857"/>
          </a:xfrm>
        </p:grpSpPr>
        <p:sp>
          <p:nvSpPr>
            <p:cNvPr id="29" name="Freeform 29"/>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30" name="TextBox 30"/>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1" name="Freeform 31"/>
          <p:cNvSpPr/>
          <p:nvPr/>
        </p:nvSpPr>
        <p:spPr>
          <a:xfrm>
            <a:off x="11473997" y="4095889"/>
            <a:ext cx="4862210" cy="4858158"/>
          </a:xfrm>
          <a:custGeom>
            <a:avLst/>
            <a:gdLst/>
            <a:ahLst/>
            <a:cxnLst/>
            <a:rect l="l" t="t" r="r" b="b"/>
            <a:pathLst>
              <a:path w="4862210" h="4858158">
                <a:moveTo>
                  <a:pt x="0" y="0"/>
                </a:moveTo>
                <a:lnTo>
                  <a:pt x="4862210" y="0"/>
                </a:lnTo>
                <a:lnTo>
                  <a:pt x="4862210" y="4858158"/>
                </a:lnTo>
                <a:lnTo>
                  <a:pt x="0" y="4858158"/>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nvGrpSpPr>
          <p:cNvPr id="32" name="Group 32"/>
          <p:cNvGrpSpPr/>
          <p:nvPr/>
        </p:nvGrpSpPr>
        <p:grpSpPr>
          <a:xfrm>
            <a:off x="9337102" y="5028767"/>
            <a:ext cx="6597750" cy="1495425"/>
            <a:chOff x="0" y="0"/>
            <a:chExt cx="1737679" cy="393857"/>
          </a:xfrm>
        </p:grpSpPr>
        <p:sp>
          <p:nvSpPr>
            <p:cNvPr id="33" name="Freeform 3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34" name="TextBox 3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5" name="Group 35"/>
          <p:cNvGrpSpPr/>
          <p:nvPr/>
        </p:nvGrpSpPr>
        <p:grpSpPr>
          <a:xfrm>
            <a:off x="9337102" y="5028767"/>
            <a:ext cx="973365" cy="1495425"/>
            <a:chOff x="0" y="0"/>
            <a:chExt cx="256360" cy="393857"/>
          </a:xfrm>
        </p:grpSpPr>
        <p:sp>
          <p:nvSpPr>
            <p:cNvPr id="36" name="Freeform 36"/>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37" name="TextBox 37"/>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8" name="Group 38"/>
          <p:cNvGrpSpPr/>
          <p:nvPr/>
        </p:nvGrpSpPr>
        <p:grpSpPr>
          <a:xfrm>
            <a:off x="4409976" y="6809942"/>
            <a:ext cx="8595362" cy="1495425"/>
            <a:chOff x="0" y="0"/>
            <a:chExt cx="11460483" cy="1993900"/>
          </a:xfrm>
        </p:grpSpPr>
        <p:grpSp>
          <p:nvGrpSpPr>
            <p:cNvPr id="39" name="Group 39"/>
            <p:cNvGrpSpPr/>
            <p:nvPr/>
          </p:nvGrpSpPr>
          <p:grpSpPr>
            <a:xfrm>
              <a:off x="0" y="0"/>
              <a:ext cx="11460483" cy="1993900"/>
              <a:chOff x="0" y="0"/>
              <a:chExt cx="2263799" cy="393857"/>
            </a:xfrm>
          </p:grpSpPr>
          <p:sp>
            <p:nvSpPr>
              <p:cNvPr id="40" name="Freeform 40"/>
              <p:cNvSpPr/>
              <p:nvPr/>
            </p:nvSpPr>
            <p:spPr>
              <a:xfrm>
                <a:off x="0" y="0"/>
                <a:ext cx="2263799" cy="393857"/>
              </a:xfrm>
              <a:custGeom>
                <a:avLst/>
                <a:gdLst/>
                <a:ahLst/>
                <a:cxnLst/>
                <a:rect l="l" t="t" r="r" b="b"/>
                <a:pathLst>
                  <a:path w="2263799" h="393857">
                    <a:moveTo>
                      <a:pt x="0" y="0"/>
                    </a:moveTo>
                    <a:lnTo>
                      <a:pt x="2263799" y="0"/>
                    </a:lnTo>
                    <a:lnTo>
                      <a:pt x="2263799" y="393857"/>
                    </a:lnTo>
                    <a:lnTo>
                      <a:pt x="0" y="393857"/>
                    </a:lnTo>
                    <a:close/>
                  </a:path>
                </a:pathLst>
              </a:custGeom>
              <a:solidFill>
                <a:srgbClr val="F5DCBB"/>
              </a:solidFill>
              <a:ln w="19050" cap="sq">
                <a:solidFill>
                  <a:srgbClr val="000000"/>
                </a:solidFill>
                <a:prstDash val="solid"/>
                <a:miter/>
              </a:ln>
            </p:spPr>
          </p:sp>
          <p:sp>
            <p:nvSpPr>
              <p:cNvPr id="41" name="TextBox 41"/>
              <p:cNvSpPr txBox="1"/>
              <p:nvPr/>
            </p:nvSpPr>
            <p:spPr>
              <a:xfrm>
                <a:off x="0" y="-38100"/>
                <a:ext cx="226379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42" name="Group 42"/>
            <p:cNvGrpSpPr/>
            <p:nvPr/>
          </p:nvGrpSpPr>
          <p:grpSpPr>
            <a:xfrm>
              <a:off x="0" y="0"/>
              <a:ext cx="1297821" cy="1993900"/>
              <a:chOff x="0" y="0"/>
              <a:chExt cx="256360" cy="393857"/>
            </a:xfrm>
          </p:grpSpPr>
          <p:sp>
            <p:nvSpPr>
              <p:cNvPr id="43" name="Freeform 43"/>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44" name="TextBox 44"/>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sp>
        <p:nvSpPr>
          <p:cNvPr id="45" name="Freeform 45"/>
          <p:cNvSpPr/>
          <p:nvPr/>
        </p:nvSpPr>
        <p:spPr>
          <a:xfrm>
            <a:off x="2501494" y="6809942"/>
            <a:ext cx="1276360" cy="1833193"/>
          </a:xfrm>
          <a:custGeom>
            <a:avLst/>
            <a:gdLst/>
            <a:ahLst/>
            <a:cxnLst/>
            <a:rect l="l" t="t" r="r" b="b"/>
            <a:pathLst>
              <a:path w="1276360" h="1833193">
                <a:moveTo>
                  <a:pt x="0" y="0"/>
                </a:moveTo>
                <a:lnTo>
                  <a:pt x="1276361" y="0"/>
                </a:lnTo>
                <a:lnTo>
                  <a:pt x="1276361" y="1833192"/>
                </a:lnTo>
                <a:lnTo>
                  <a:pt x="0" y="18331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TextBox 46"/>
          <p:cNvSpPr txBox="1"/>
          <p:nvPr/>
        </p:nvSpPr>
        <p:spPr>
          <a:xfrm>
            <a:off x="3587017" y="3420120"/>
            <a:ext cx="5117040" cy="10668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Studi Kasus Transfer Panas, Massa dan Momentum</a:t>
            </a:r>
          </a:p>
        </p:txBody>
      </p:sp>
      <p:sp>
        <p:nvSpPr>
          <p:cNvPr id="47" name="TextBox 47"/>
          <p:cNvSpPr txBox="1"/>
          <p:nvPr/>
        </p:nvSpPr>
        <p:spPr>
          <a:xfrm>
            <a:off x="3587017" y="5444183"/>
            <a:ext cx="5117040"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Difusi Molekul</a:t>
            </a:r>
          </a:p>
        </p:txBody>
      </p:sp>
      <p:sp>
        <p:nvSpPr>
          <p:cNvPr id="48" name="TextBox 48"/>
          <p:cNvSpPr txBox="1"/>
          <p:nvPr/>
        </p:nvSpPr>
        <p:spPr>
          <a:xfrm>
            <a:off x="10505230" y="5472456"/>
            <a:ext cx="5830977"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Konveksi Bebas</a:t>
            </a:r>
          </a:p>
        </p:txBody>
      </p:sp>
      <p:sp>
        <p:nvSpPr>
          <p:cNvPr id="49" name="TextBox 49"/>
          <p:cNvSpPr txBox="1"/>
          <p:nvPr/>
        </p:nvSpPr>
        <p:spPr>
          <a:xfrm>
            <a:off x="2501494" y="3517910"/>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1</a:t>
            </a:r>
          </a:p>
        </p:txBody>
      </p:sp>
      <p:sp>
        <p:nvSpPr>
          <p:cNvPr id="50" name="TextBox 50"/>
          <p:cNvSpPr txBox="1"/>
          <p:nvPr/>
        </p:nvSpPr>
        <p:spPr>
          <a:xfrm>
            <a:off x="2501494" y="523482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2</a:t>
            </a:r>
          </a:p>
        </p:txBody>
      </p:sp>
      <p:grpSp>
        <p:nvGrpSpPr>
          <p:cNvPr id="51" name="Group 51"/>
          <p:cNvGrpSpPr/>
          <p:nvPr/>
        </p:nvGrpSpPr>
        <p:grpSpPr>
          <a:xfrm>
            <a:off x="9485449" y="3632210"/>
            <a:ext cx="676672" cy="2571625"/>
            <a:chOff x="0" y="0"/>
            <a:chExt cx="902229" cy="3428833"/>
          </a:xfrm>
        </p:grpSpPr>
        <p:sp>
          <p:nvSpPr>
            <p:cNvPr id="52" name="TextBox 52"/>
            <p:cNvSpPr txBox="1"/>
            <p:nvPr/>
          </p:nvSpPr>
          <p:spPr>
            <a:xfrm>
              <a:off x="0" y="-114300"/>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3</a:t>
              </a:r>
            </a:p>
          </p:txBody>
        </p:sp>
        <p:sp>
          <p:nvSpPr>
            <p:cNvPr id="53" name="TextBox 53"/>
            <p:cNvSpPr txBox="1"/>
            <p:nvPr/>
          </p:nvSpPr>
          <p:spPr>
            <a:xfrm>
              <a:off x="0" y="2174919"/>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4</a:t>
              </a:r>
            </a:p>
          </p:txBody>
        </p:sp>
      </p:grpSp>
      <p:sp>
        <p:nvSpPr>
          <p:cNvPr id="54" name="TextBox 54"/>
          <p:cNvSpPr txBox="1"/>
          <p:nvPr/>
        </p:nvSpPr>
        <p:spPr>
          <a:xfrm>
            <a:off x="4574197" y="708267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5</a:t>
            </a:r>
          </a:p>
        </p:txBody>
      </p:sp>
      <p:sp>
        <p:nvSpPr>
          <p:cNvPr id="55" name="TextBox 55"/>
          <p:cNvSpPr txBox="1"/>
          <p:nvPr/>
        </p:nvSpPr>
        <p:spPr>
          <a:xfrm>
            <a:off x="10505230" y="3419042"/>
            <a:ext cx="5830977" cy="10668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Resistansi Transport Panas dan Massa</a:t>
            </a:r>
          </a:p>
        </p:txBody>
      </p:sp>
      <p:sp>
        <p:nvSpPr>
          <p:cNvPr id="56" name="TextBox 56"/>
          <p:cNvSpPr txBox="1"/>
          <p:nvPr/>
        </p:nvSpPr>
        <p:spPr>
          <a:xfrm>
            <a:off x="5652023" y="7252854"/>
            <a:ext cx="5830977" cy="533400"/>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Transport Molekul</a:t>
            </a:r>
          </a:p>
        </p:txBody>
      </p:sp>
    </p:spTree>
    <p:extLst>
      <p:ext uri="{BB962C8B-B14F-4D97-AF65-F5344CB8AC3E}">
        <p14:creationId xmlns:p14="http://schemas.microsoft.com/office/powerpoint/2010/main" val="16788890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grpSp>
        <p:nvGrpSpPr>
          <p:cNvPr id="5" name="Group 5"/>
          <p:cNvGrpSpPr/>
          <p:nvPr/>
        </p:nvGrpSpPr>
        <p:grpSpPr>
          <a:xfrm>
            <a:off x="1940727" y="4095889"/>
            <a:ext cx="14385955" cy="4858158"/>
            <a:chOff x="0" y="0"/>
            <a:chExt cx="19181273" cy="6477545"/>
          </a:xfrm>
        </p:grpSpPr>
        <p:sp>
          <p:nvSpPr>
            <p:cNvPr id="6" name="Freeform 6"/>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sp>
          <p:nvSpPr>
            <p:cNvPr id="7" name="Freeform 7"/>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4">
                <a:alphaModFix amt="4000"/>
                <a:extLst>
                  <a:ext uri="{96DAC541-7B7A-43D3-8B79-37D633B846F1}">
                    <asvg:svgBlip xmlns:asvg="http://schemas.microsoft.com/office/drawing/2016/SVG/main" r:embed="rId5"/>
                  </a:ext>
                </a:extLst>
              </a:blip>
              <a:stretch>
                <a:fillRect/>
              </a:stretch>
            </a:blipFill>
          </p:spPr>
        </p:sp>
      </p:grpSp>
      <p:sp>
        <p:nvSpPr>
          <p:cNvPr id="8" name="Freeform 8"/>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6">
              <a:extLst>
                <a:ext uri="{96DAC541-7B7A-43D3-8B79-37D633B846F1}">
                  <asvg:svgBlip xmlns:asvg="http://schemas.microsoft.com/office/drawing/2016/SVG/main" r:embed="rId7"/>
                </a:ext>
              </a:extLst>
            </a:blip>
            <a:stretch>
              <a:fillRect/>
            </a:stretch>
          </a:blipFill>
          <a:ln w="9525" cap="sq">
            <a:solidFill>
              <a:srgbClr val="000000"/>
            </a:solidFill>
            <a:prstDash val="solid"/>
            <a:miter/>
          </a:ln>
        </p:spPr>
      </p:sp>
      <p:sp>
        <p:nvSpPr>
          <p:cNvPr id="9" name="Freeform 9"/>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6">
              <a:extLst>
                <a:ext uri="{96DAC541-7B7A-43D3-8B79-37D633B846F1}">
                  <asvg:svgBlip xmlns:asvg="http://schemas.microsoft.com/office/drawing/2016/SVG/main" r:embed="rId7"/>
                </a:ext>
              </a:extLst>
            </a:blip>
            <a:stretch>
              <a:fillRect b="-76642"/>
            </a:stretch>
          </a:blipFill>
          <a:ln cap="sq">
            <a:noFill/>
            <a:prstDash val="solid"/>
            <a:miter/>
          </a:ln>
        </p:spPr>
      </p:sp>
      <p:grpSp>
        <p:nvGrpSpPr>
          <p:cNvPr id="10" name="Group 10"/>
          <p:cNvGrpSpPr/>
          <p:nvPr/>
        </p:nvGrpSpPr>
        <p:grpSpPr>
          <a:xfrm>
            <a:off x="5149083" y="1028700"/>
            <a:ext cx="7989835" cy="1682678"/>
            <a:chOff x="0" y="0"/>
            <a:chExt cx="1274557" cy="268425"/>
          </a:xfrm>
        </p:grpSpPr>
        <p:sp>
          <p:nvSpPr>
            <p:cNvPr id="11" name="Freeform 11"/>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2" name="TextBox 12"/>
            <p:cNvSpPr txBox="1"/>
            <p:nvPr/>
          </p:nvSpPr>
          <p:spPr>
            <a:xfrm>
              <a:off x="88900" y="-38100"/>
              <a:ext cx="1096757" cy="306525"/>
            </a:xfrm>
            <a:prstGeom prst="rect">
              <a:avLst/>
            </a:prstGeom>
          </p:spPr>
          <p:txBody>
            <a:bodyPr lIns="83872" tIns="83872" rIns="83872" bIns="83872" rtlCol="0" anchor="ctr"/>
            <a:lstStyle/>
            <a:p>
              <a:pPr algn="ctr">
                <a:lnSpc>
                  <a:spcPts val="2659"/>
                </a:lnSpc>
              </a:pPr>
              <a:endParaRPr/>
            </a:p>
          </p:txBody>
        </p:sp>
      </p:grpSp>
      <p:grpSp>
        <p:nvGrpSpPr>
          <p:cNvPr id="13" name="Group 13"/>
          <p:cNvGrpSpPr/>
          <p:nvPr/>
        </p:nvGrpSpPr>
        <p:grpSpPr>
          <a:xfrm>
            <a:off x="2704964" y="3846274"/>
            <a:ext cx="12878071" cy="4736978"/>
            <a:chOff x="0" y="0"/>
            <a:chExt cx="3391755" cy="1103706"/>
          </a:xfrm>
        </p:grpSpPr>
        <p:sp>
          <p:nvSpPr>
            <p:cNvPr id="14" name="Freeform 14"/>
            <p:cNvSpPr/>
            <p:nvPr/>
          </p:nvSpPr>
          <p:spPr>
            <a:xfrm>
              <a:off x="0" y="0"/>
              <a:ext cx="3391755" cy="1103705"/>
            </a:xfrm>
            <a:custGeom>
              <a:avLst/>
              <a:gdLst/>
              <a:ahLst/>
              <a:cxnLst/>
              <a:rect l="l" t="t" r="r" b="b"/>
              <a:pathLst>
                <a:path w="3391755" h="1103705">
                  <a:moveTo>
                    <a:pt x="0" y="0"/>
                  </a:moveTo>
                  <a:lnTo>
                    <a:pt x="3391755" y="0"/>
                  </a:lnTo>
                  <a:lnTo>
                    <a:pt x="3391755" y="1103705"/>
                  </a:lnTo>
                  <a:lnTo>
                    <a:pt x="0" y="1103705"/>
                  </a:lnTo>
                  <a:close/>
                </a:path>
              </a:pathLst>
            </a:custGeom>
            <a:solidFill>
              <a:srgbClr val="000000">
                <a:alpha val="0"/>
              </a:srgbClr>
            </a:solidFill>
            <a:ln w="19050" cap="sq">
              <a:solidFill>
                <a:srgbClr val="000000"/>
              </a:solidFill>
              <a:prstDash val="lgDash"/>
              <a:miter/>
            </a:ln>
          </p:spPr>
        </p:sp>
        <p:sp>
          <p:nvSpPr>
            <p:cNvPr id="15" name="TextBox 15"/>
            <p:cNvSpPr txBox="1"/>
            <p:nvPr/>
          </p:nvSpPr>
          <p:spPr>
            <a:xfrm>
              <a:off x="0" y="-38100"/>
              <a:ext cx="3391755" cy="1141806"/>
            </a:xfrm>
            <a:prstGeom prst="rect">
              <a:avLst/>
            </a:prstGeom>
          </p:spPr>
          <p:txBody>
            <a:bodyPr lIns="50800" tIns="50800" rIns="50800" bIns="50800" rtlCol="0" anchor="ctr"/>
            <a:lstStyle/>
            <a:p>
              <a:pPr algn="ctr">
                <a:lnSpc>
                  <a:spcPts val="2659"/>
                </a:lnSpc>
              </a:pPr>
              <a:endParaRPr/>
            </a:p>
          </p:txBody>
        </p:sp>
      </p:grpSp>
      <p:sp>
        <p:nvSpPr>
          <p:cNvPr id="16" name="TextBox 16"/>
          <p:cNvSpPr txBox="1"/>
          <p:nvPr/>
        </p:nvSpPr>
        <p:spPr>
          <a:xfrm>
            <a:off x="4907802" y="1377970"/>
            <a:ext cx="8472397" cy="888887"/>
          </a:xfrm>
          <a:prstGeom prst="rect">
            <a:avLst/>
          </a:prstGeom>
        </p:spPr>
        <p:txBody>
          <a:bodyPr lIns="0" tIns="0" rIns="0" bIns="0" rtlCol="0" anchor="t">
            <a:spAutoFit/>
          </a:bodyPr>
          <a:lstStyle/>
          <a:p>
            <a:pPr algn="ctr">
              <a:lnSpc>
                <a:spcPts val="7396"/>
              </a:lnSpc>
            </a:pPr>
            <a:r>
              <a:rPr lang="en-US" sz="4400">
                <a:solidFill>
                  <a:srgbClr val="FFFFFF"/>
                </a:solidFill>
                <a:latin typeface="Anton"/>
              </a:rPr>
              <a:t>Apa itu Transport Molekul?</a:t>
            </a:r>
          </a:p>
        </p:txBody>
      </p:sp>
      <p:sp>
        <p:nvSpPr>
          <p:cNvPr id="17" name="TextBox 17"/>
          <p:cNvSpPr txBox="1"/>
          <p:nvPr/>
        </p:nvSpPr>
        <p:spPr>
          <a:xfrm>
            <a:off x="3169573" y="4303106"/>
            <a:ext cx="11408142" cy="4280146"/>
          </a:xfrm>
          <a:prstGeom prst="rect">
            <a:avLst/>
          </a:prstGeom>
        </p:spPr>
        <p:txBody>
          <a:bodyPr lIns="0" tIns="0" rIns="0" bIns="0" rtlCol="0" anchor="t">
            <a:spAutoFit/>
          </a:bodyPr>
          <a:lstStyle/>
          <a:p>
            <a:pPr>
              <a:lnSpc>
                <a:spcPts val="4200"/>
              </a:lnSpc>
            </a:pPr>
            <a:r>
              <a:rPr lang="en-US" sz="3200" kern="100">
                <a:effectLst/>
                <a:latin typeface="Times New Roman" panose="02020603050405020304" pitchFamily="18" charset="0"/>
                <a:ea typeface="Calibri" panose="020F0502020204030204" pitchFamily="34" charset="0"/>
                <a:cs typeface="Times New Roman" panose="02020603050405020304" pitchFamily="18" charset="0"/>
              </a:rPr>
              <a:t>Transport molekul dalam fisika lingkungan mengacu pada perpindahan molekul dari satu tempat ke tempat lain dalam suatu sistem. Transport molekul merupakan proses yang penting dalam berbagai fenomena lingkungan, seperti perpindahan panas, perpindahan massa (seperti difusi dan osmosis), dan perpindahan energi (seperti perpindahan energi dalam sistem atmosfer dan hidrosfer).</a:t>
            </a:r>
            <a:endParaRPr lang="en-ID" sz="3200" kern="100">
              <a:effectLst/>
              <a:latin typeface="Calibri" panose="020F0502020204030204" pitchFamily="34" charset="0"/>
              <a:ea typeface="Calibri" panose="020F0502020204030204" pitchFamily="34" charset="0"/>
              <a:cs typeface="Times New Roman" panose="02020603050405020304" pitchFamily="18" charset="0"/>
            </a:endParaRPr>
          </a:p>
          <a:p>
            <a:pPr>
              <a:lnSpc>
                <a:spcPts val="4200"/>
              </a:lnSpc>
            </a:pPr>
            <a:endParaRPr lang="en-US" sz="2800">
              <a:solidFill>
                <a:srgbClr val="2A2A2A"/>
              </a:solidFill>
              <a:latin typeface="Now" panose="020B0604020202020204" charset="0"/>
            </a:endParaRPr>
          </a:p>
        </p:txBody>
      </p:sp>
      <p:sp>
        <p:nvSpPr>
          <p:cNvPr id="18" name="TextBox 18"/>
          <p:cNvSpPr txBox="1"/>
          <p:nvPr/>
        </p:nvSpPr>
        <p:spPr>
          <a:xfrm>
            <a:off x="13283146" y="466725"/>
            <a:ext cx="2541170" cy="4952574"/>
          </a:xfrm>
          <a:prstGeom prst="rect">
            <a:avLst/>
          </a:prstGeom>
        </p:spPr>
        <p:txBody>
          <a:bodyPr wrap="square" lIns="0" tIns="0" rIns="0" bIns="0" rtlCol="0" anchor="t">
            <a:spAutoFit/>
          </a:bodyPr>
          <a:lstStyle/>
          <a:p>
            <a:pPr algn="ctr">
              <a:lnSpc>
                <a:spcPts val="41195"/>
              </a:lnSpc>
            </a:pPr>
            <a:r>
              <a:rPr lang="en-US" sz="29425">
                <a:solidFill>
                  <a:srgbClr val="E05E53"/>
                </a:solidFill>
                <a:latin typeface="Anton"/>
              </a:rPr>
              <a:t>?</a:t>
            </a:r>
          </a:p>
        </p:txBody>
      </p:sp>
      <p:sp>
        <p:nvSpPr>
          <p:cNvPr id="19" name="Freeform 19"/>
          <p:cNvSpPr/>
          <p:nvPr/>
        </p:nvSpPr>
        <p:spPr>
          <a:xfrm>
            <a:off x="2704964" y="1473220"/>
            <a:ext cx="2156082" cy="2188916"/>
          </a:xfrm>
          <a:custGeom>
            <a:avLst/>
            <a:gdLst/>
            <a:ahLst/>
            <a:cxnLst/>
            <a:rect l="l" t="t" r="r" b="b"/>
            <a:pathLst>
              <a:path w="2156082" h="2188916">
                <a:moveTo>
                  <a:pt x="0" y="0"/>
                </a:moveTo>
                <a:lnTo>
                  <a:pt x="2156082" y="0"/>
                </a:lnTo>
                <a:lnTo>
                  <a:pt x="2156082" y="2188916"/>
                </a:lnTo>
                <a:lnTo>
                  <a:pt x="0" y="218891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1178835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33845"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51718" y="1028700"/>
            <a:ext cx="8472397" cy="1682678"/>
            <a:chOff x="58555" y="0"/>
            <a:chExt cx="11296529" cy="2243571"/>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58555" y="517089"/>
              <a:ext cx="11296529" cy="992495"/>
            </a:xfrm>
            <a:prstGeom prst="rect">
              <a:avLst/>
            </a:prstGeom>
          </p:spPr>
          <p:txBody>
            <a:bodyPr lIns="0" tIns="0" rIns="0" bIns="0" rtlCol="0" anchor="t">
              <a:spAutoFit/>
            </a:bodyPr>
            <a:lstStyle/>
            <a:p>
              <a:pPr algn="ctr">
                <a:lnSpc>
                  <a:spcPct val="150000"/>
                </a:lnSpc>
              </a:pPr>
              <a:r>
                <a:rPr lang="en-US" sz="3600">
                  <a:solidFill>
                    <a:srgbClr val="FFFFFF"/>
                  </a:solidFill>
                  <a:latin typeface="Anton"/>
                </a:rPr>
                <a:t>Manfaat Transport Molekul</a:t>
              </a: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2905737"/>
            <a:ext cx="12878071" cy="6018930"/>
            <a:chOff x="0" y="-192881"/>
            <a:chExt cx="17170761" cy="5815932"/>
          </a:xfrm>
        </p:grpSpPr>
        <p:grpSp>
          <p:nvGrpSpPr>
            <p:cNvPr id="16" name="Group 16"/>
            <p:cNvGrpSpPr/>
            <p:nvPr/>
          </p:nvGrpSpPr>
          <p:grpSpPr>
            <a:xfrm>
              <a:off x="0" y="-192881"/>
              <a:ext cx="17170761" cy="5474118"/>
              <a:chOff x="0" y="-38100"/>
              <a:chExt cx="3391755" cy="1081307"/>
            </a:xfrm>
          </p:grpSpPr>
          <p:sp>
            <p:nvSpPr>
              <p:cNvPr id="17" name="Freeform 17"/>
              <p:cNvSpPr/>
              <p:nvPr/>
            </p:nvSpPr>
            <p:spPr>
              <a:xfrm>
                <a:off x="0" y="-9799"/>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7969" y="49596"/>
              <a:ext cx="16854821" cy="5573455"/>
            </a:xfrm>
            <a:prstGeom prst="rect">
              <a:avLst/>
            </a:prstGeom>
          </p:spPr>
          <p:txBody>
            <a:bodyPr wrap="square" lIns="0" tIns="0" rIns="0" bIns="0" rtlCol="0" anchor="t">
              <a:spAutoFit/>
            </a:bodyPr>
            <a:lstStyle/>
            <a:p>
              <a:pPr marL="342900" lvl="0" indent="-342900">
                <a:lnSpc>
                  <a:spcPct val="150000"/>
                </a:lnSpc>
                <a:buFont typeface="+mj-lt"/>
                <a:buAutoNum type="arabicPeriod"/>
              </a:pPr>
              <a:r>
                <a:rPr lang="en-US"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Transportasi molekuler memiliki manfaat dalam siklus air yang ada dibumi.</a:t>
              </a:r>
              <a:endParaRPr lang="en-ID"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Proses transportasi molekuler juga memiliki manfaat terhadap peredaan karbon di alam.</a:t>
              </a:r>
              <a:endParaRPr lang="en-ID"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marL="342900" lvl="0" indent="-342900">
                <a:lnSpc>
                  <a:spcPct val="150000"/>
                </a:lnSpc>
                <a:buFont typeface="+mj-lt"/>
                <a:buAutoNum type="arabicPeriod"/>
              </a:pPr>
              <a:r>
                <a:rPr lang="en-US"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Manfaat berikutnya yaitu proses transportasi molekuler juga dapat membantu dalam pengendalian pencemaran.</a:t>
              </a:r>
              <a:endParaRPr lang="en-ID"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marL="342900" lvl="0" indent="-342900">
                <a:lnSpc>
                  <a:spcPct val="150000"/>
                </a:lnSpc>
                <a:spcAft>
                  <a:spcPts val="800"/>
                </a:spcAft>
                <a:buFont typeface="+mj-lt"/>
                <a:buAutoNum type="arabicPeriod"/>
              </a:pPr>
              <a:r>
                <a:rPr lang="en-US"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Transpotasi molekul juga memiliki manfaat dalam membantu mengatur suhu yang ada di bumi.</a:t>
              </a:r>
              <a:endParaRPr lang="en-ID"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marL="0" lvl="0" indent="0" algn="just">
                <a:lnSpc>
                  <a:spcPts val="4200"/>
                </a:lnSpc>
              </a:pPr>
              <a:endParaRPr lang="en-US" sz="2400">
                <a:solidFill>
                  <a:schemeClr val="accent6">
                    <a:lumMod val="40000"/>
                    <a:lumOff val="60000"/>
                  </a:schemeClr>
                </a:solidFill>
                <a:latin typeface="Now" panose="020B0604020202020204" charset="0"/>
              </a:endParaRPr>
            </a:p>
          </p:txBody>
        </p:sp>
      </p:grpSp>
    </p:spTree>
    <p:extLst>
      <p:ext uri="{BB962C8B-B14F-4D97-AF65-F5344CB8AC3E}">
        <p14:creationId xmlns:p14="http://schemas.microsoft.com/office/powerpoint/2010/main" val="29904427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2685205" y="1028700"/>
            <a:ext cx="12917589" cy="1509683"/>
            <a:chOff x="0" y="0"/>
            <a:chExt cx="17223452" cy="2243571"/>
          </a:xfrm>
        </p:grpSpPr>
        <p:grpSp>
          <p:nvGrpSpPr>
            <p:cNvPr id="8" name="Group 8"/>
            <p:cNvGrpSpPr/>
            <p:nvPr/>
          </p:nvGrpSpPr>
          <p:grpSpPr>
            <a:xfrm>
              <a:off x="0" y="0"/>
              <a:ext cx="17223452" cy="2243571"/>
              <a:chOff x="0" y="0"/>
              <a:chExt cx="2060644" cy="268425"/>
            </a:xfrm>
          </p:grpSpPr>
          <p:sp>
            <p:nvSpPr>
              <p:cNvPr id="9" name="Freeform 9"/>
              <p:cNvSpPr/>
              <p:nvPr/>
            </p:nvSpPr>
            <p:spPr>
              <a:xfrm>
                <a:off x="0" y="0"/>
                <a:ext cx="2060644" cy="268425"/>
              </a:xfrm>
              <a:custGeom>
                <a:avLst/>
                <a:gdLst/>
                <a:ahLst/>
                <a:cxnLst/>
                <a:rect l="l" t="t" r="r" b="b"/>
                <a:pathLst>
                  <a:path w="2060644" h="268425">
                    <a:moveTo>
                      <a:pt x="2060644" y="0"/>
                    </a:moveTo>
                    <a:lnTo>
                      <a:pt x="0" y="0"/>
                    </a:lnTo>
                    <a:lnTo>
                      <a:pt x="101600" y="134212"/>
                    </a:lnTo>
                    <a:lnTo>
                      <a:pt x="0" y="268425"/>
                    </a:lnTo>
                    <a:lnTo>
                      <a:pt x="2060644" y="268425"/>
                    </a:lnTo>
                    <a:lnTo>
                      <a:pt x="1959044" y="134212"/>
                    </a:lnTo>
                    <a:lnTo>
                      <a:pt x="2060644"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882844" cy="306525"/>
              </a:xfrm>
              <a:prstGeom prst="rect">
                <a:avLst/>
              </a:prstGeom>
            </p:spPr>
            <p:txBody>
              <a:bodyPr lIns="83872" tIns="83872" rIns="83872" bIns="83872" rtlCol="0" anchor="ctr"/>
              <a:lstStyle/>
              <a:p>
                <a:pPr algn="ctr">
                  <a:lnSpc>
                    <a:spcPts val="2659"/>
                  </a:lnSpc>
                </a:pPr>
                <a:endParaRPr/>
              </a:p>
            </p:txBody>
          </p:sp>
        </p:grpSp>
        <p:sp>
          <p:nvSpPr>
            <p:cNvPr id="11" name="TextBox 11"/>
            <p:cNvSpPr txBox="1"/>
            <p:nvPr/>
          </p:nvSpPr>
          <p:spPr>
            <a:xfrm>
              <a:off x="1345732" y="103746"/>
              <a:ext cx="14531985" cy="1488699"/>
            </a:xfrm>
            <a:prstGeom prst="rect">
              <a:avLst/>
            </a:prstGeom>
          </p:spPr>
          <p:txBody>
            <a:bodyPr lIns="0" tIns="0" rIns="0" bIns="0" rtlCol="0" anchor="t">
              <a:spAutoFit/>
            </a:bodyPr>
            <a:lstStyle/>
            <a:p>
              <a:pPr algn="ctr">
                <a:lnSpc>
                  <a:spcPct val="150000"/>
                </a:lnSpc>
              </a:pPr>
              <a:r>
                <a:rPr lang="en-US" sz="5400">
                  <a:solidFill>
                    <a:srgbClr val="FFFFFF"/>
                  </a:solidFill>
                  <a:latin typeface="Anton"/>
                </a:rPr>
                <a:t>Macam-macam Transport Molekul</a:t>
              </a:r>
            </a:p>
          </p:txBody>
        </p:sp>
      </p:grpSp>
      <p:grpSp>
        <p:nvGrpSpPr>
          <p:cNvPr id="12" name="Group 12"/>
          <p:cNvGrpSpPr/>
          <p:nvPr/>
        </p:nvGrpSpPr>
        <p:grpSpPr>
          <a:xfrm>
            <a:off x="2381109" y="2786160"/>
            <a:ext cx="6597750" cy="914220"/>
            <a:chOff x="0" y="0"/>
            <a:chExt cx="1737679" cy="393857"/>
          </a:xfrm>
        </p:grpSpPr>
        <p:sp>
          <p:nvSpPr>
            <p:cNvPr id="13" name="Freeform 1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14" name="TextBox 1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2394612" y="2807377"/>
            <a:ext cx="825018" cy="851981"/>
            <a:chOff x="0" y="0"/>
            <a:chExt cx="256360" cy="393857"/>
          </a:xfrm>
        </p:grpSpPr>
        <p:sp>
          <p:nvSpPr>
            <p:cNvPr id="16" name="Freeform 16"/>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7" name="TextBox 17"/>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1" name="Freeform 31"/>
          <p:cNvSpPr/>
          <p:nvPr/>
        </p:nvSpPr>
        <p:spPr>
          <a:xfrm>
            <a:off x="11473997" y="4095889"/>
            <a:ext cx="4862210" cy="4858158"/>
          </a:xfrm>
          <a:custGeom>
            <a:avLst/>
            <a:gdLst/>
            <a:ahLst/>
            <a:cxnLst/>
            <a:rect l="l" t="t" r="r" b="b"/>
            <a:pathLst>
              <a:path w="4862210" h="4858158">
                <a:moveTo>
                  <a:pt x="0" y="0"/>
                </a:moveTo>
                <a:lnTo>
                  <a:pt x="4862210" y="0"/>
                </a:lnTo>
                <a:lnTo>
                  <a:pt x="4862210" y="4858158"/>
                </a:lnTo>
                <a:lnTo>
                  <a:pt x="0" y="4858158"/>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45" name="Freeform 45"/>
          <p:cNvSpPr/>
          <p:nvPr/>
        </p:nvSpPr>
        <p:spPr>
          <a:xfrm>
            <a:off x="2501494" y="6809942"/>
            <a:ext cx="1276360" cy="1833193"/>
          </a:xfrm>
          <a:custGeom>
            <a:avLst/>
            <a:gdLst/>
            <a:ahLst/>
            <a:cxnLst/>
            <a:rect l="l" t="t" r="r" b="b"/>
            <a:pathLst>
              <a:path w="1276360" h="1833193">
                <a:moveTo>
                  <a:pt x="0" y="0"/>
                </a:moveTo>
                <a:lnTo>
                  <a:pt x="1276361" y="0"/>
                </a:lnTo>
                <a:lnTo>
                  <a:pt x="1276361" y="1833192"/>
                </a:lnTo>
                <a:lnTo>
                  <a:pt x="0" y="18331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TextBox 46"/>
          <p:cNvSpPr txBox="1"/>
          <p:nvPr/>
        </p:nvSpPr>
        <p:spPr>
          <a:xfrm>
            <a:off x="3390805" y="2984545"/>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Difusi</a:t>
            </a:r>
          </a:p>
        </p:txBody>
      </p:sp>
      <p:sp>
        <p:nvSpPr>
          <p:cNvPr id="49" name="TextBox 49"/>
          <p:cNvSpPr txBox="1"/>
          <p:nvPr/>
        </p:nvSpPr>
        <p:spPr>
          <a:xfrm>
            <a:off x="2413907" y="2665074"/>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1</a:t>
            </a:r>
          </a:p>
        </p:txBody>
      </p:sp>
      <p:sp>
        <p:nvSpPr>
          <p:cNvPr id="50" name="TextBox 50"/>
          <p:cNvSpPr txBox="1"/>
          <p:nvPr/>
        </p:nvSpPr>
        <p:spPr>
          <a:xfrm>
            <a:off x="2501494" y="523482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2</a:t>
            </a:r>
          </a:p>
        </p:txBody>
      </p:sp>
      <p:grpSp>
        <p:nvGrpSpPr>
          <p:cNvPr id="51" name="Group 51"/>
          <p:cNvGrpSpPr/>
          <p:nvPr/>
        </p:nvGrpSpPr>
        <p:grpSpPr>
          <a:xfrm>
            <a:off x="9485449" y="3632210"/>
            <a:ext cx="676672" cy="2571625"/>
            <a:chOff x="0" y="0"/>
            <a:chExt cx="902229" cy="3428833"/>
          </a:xfrm>
        </p:grpSpPr>
        <p:sp>
          <p:nvSpPr>
            <p:cNvPr id="52" name="TextBox 52"/>
            <p:cNvSpPr txBox="1"/>
            <p:nvPr/>
          </p:nvSpPr>
          <p:spPr>
            <a:xfrm>
              <a:off x="0" y="-114300"/>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3</a:t>
              </a:r>
            </a:p>
          </p:txBody>
        </p:sp>
        <p:sp>
          <p:nvSpPr>
            <p:cNvPr id="53" name="TextBox 53"/>
            <p:cNvSpPr txBox="1"/>
            <p:nvPr/>
          </p:nvSpPr>
          <p:spPr>
            <a:xfrm>
              <a:off x="0" y="2174919"/>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4</a:t>
              </a:r>
            </a:p>
          </p:txBody>
        </p:sp>
      </p:grpSp>
      <p:sp>
        <p:nvSpPr>
          <p:cNvPr id="54" name="TextBox 54"/>
          <p:cNvSpPr txBox="1"/>
          <p:nvPr/>
        </p:nvSpPr>
        <p:spPr>
          <a:xfrm>
            <a:off x="4574197" y="708267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5</a:t>
            </a:r>
          </a:p>
        </p:txBody>
      </p:sp>
      <p:grpSp>
        <p:nvGrpSpPr>
          <p:cNvPr id="64" name="Group 12">
            <a:extLst>
              <a:ext uri="{FF2B5EF4-FFF2-40B4-BE49-F238E27FC236}">
                <a16:creationId xmlns:a16="http://schemas.microsoft.com/office/drawing/2014/main" id="{01650336-C97F-8062-B90B-76561ECD7D31}"/>
              </a:ext>
            </a:extLst>
          </p:cNvPr>
          <p:cNvGrpSpPr/>
          <p:nvPr/>
        </p:nvGrpSpPr>
        <p:grpSpPr>
          <a:xfrm>
            <a:off x="2423145" y="3977537"/>
            <a:ext cx="6597750" cy="914220"/>
            <a:chOff x="0" y="0"/>
            <a:chExt cx="1737679" cy="393857"/>
          </a:xfrm>
        </p:grpSpPr>
        <p:sp>
          <p:nvSpPr>
            <p:cNvPr id="65" name="Freeform 13">
              <a:extLst>
                <a:ext uri="{FF2B5EF4-FFF2-40B4-BE49-F238E27FC236}">
                  <a16:creationId xmlns:a16="http://schemas.microsoft.com/office/drawing/2014/main" id="{7A0991E0-B889-460F-88C0-6810F3C0C486}"/>
                </a:ext>
              </a:extLst>
            </p:cNvPr>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66" name="TextBox 14">
              <a:extLst>
                <a:ext uri="{FF2B5EF4-FFF2-40B4-BE49-F238E27FC236}">
                  <a16:creationId xmlns:a16="http://schemas.microsoft.com/office/drawing/2014/main" id="{2C047D98-F54A-A691-C64F-ED7F6C0679ED}"/>
                </a:ext>
              </a:extLst>
            </p:cNvPr>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67" name="Group 15">
            <a:extLst>
              <a:ext uri="{FF2B5EF4-FFF2-40B4-BE49-F238E27FC236}">
                <a16:creationId xmlns:a16="http://schemas.microsoft.com/office/drawing/2014/main" id="{C68F6EFE-D684-0018-FCAA-578CC7EF347A}"/>
              </a:ext>
            </a:extLst>
          </p:cNvPr>
          <p:cNvGrpSpPr/>
          <p:nvPr/>
        </p:nvGrpSpPr>
        <p:grpSpPr>
          <a:xfrm>
            <a:off x="2406468" y="4018857"/>
            <a:ext cx="825018" cy="851981"/>
            <a:chOff x="0" y="0"/>
            <a:chExt cx="256360" cy="393857"/>
          </a:xfrm>
        </p:grpSpPr>
        <p:sp>
          <p:nvSpPr>
            <p:cNvPr id="68" name="Freeform 16">
              <a:extLst>
                <a:ext uri="{FF2B5EF4-FFF2-40B4-BE49-F238E27FC236}">
                  <a16:creationId xmlns:a16="http://schemas.microsoft.com/office/drawing/2014/main" id="{C2ACC898-C5DF-DC65-A083-7C44314B2D89}"/>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69" name="TextBox 17">
              <a:extLst>
                <a:ext uri="{FF2B5EF4-FFF2-40B4-BE49-F238E27FC236}">
                  <a16:creationId xmlns:a16="http://schemas.microsoft.com/office/drawing/2014/main" id="{F5C570A0-2027-B451-4028-3C042C2813AE}"/>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70" name="TextBox 49">
            <a:extLst>
              <a:ext uri="{FF2B5EF4-FFF2-40B4-BE49-F238E27FC236}">
                <a16:creationId xmlns:a16="http://schemas.microsoft.com/office/drawing/2014/main" id="{A08E062D-FF94-D80A-DA06-3A2884211D0C}"/>
              </a:ext>
            </a:extLst>
          </p:cNvPr>
          <p:cNvSpPr txBox="1"/>
          <p:nvPr/>
        </p:nvSpPr>
        <p:spPr>
          <a:xfrm>
            <a:off x="2424721" y="3857447"/>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2</a:t>
            </a:r>
          </a:p>
        </p:txBody>
      </p:sp>
      <p:sp>
        <p:nvSpPr>
          <p:cNvPr id="71" name="TextBox 46">
            <a:extLst>
              <a:ext uri="{FF2B5EF4-FFF2-40B4-BE49-F238E27FC236}">
                <a16:creationId xmlns:a16="http://schemas.microsoft.com/office/drawing/2014/main" id="{2833C529-2FB0-A833-8403-3FB5A48229C6}"/>
              </a:ext>
            </a:extLst>
          </p:cNvPr>
          <p:cNvSpPr txBox="1"/>
          <p:nvPr/>
        </p:nvSpPr>
        <p:spPr>
          <a:xfrm>
            <a:off x="3388553" y="4212747"/>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Osmosis</a:t>
            </a:r>
          </a:p>
        </p:txBody>
      </p:sp>
      <p:grpSp>
        <p:nvGrpSpPr>
          <p:cNvPr id="73" name="Group 12">
            <a:extLst>
              <a:ext uri="{FF2B5EF4-FFF2-40B4-BE49-F238E27FC236}">
                <a16:creationId xmlns:a16="http://schemas.microsoft.com/office/drawing/2014/main" id="{329AA0EE-B3B5-66FF-54CF-2BD7F3B6F045}"/>
              </a:ext>
            </a:extLst>
          </p:cNvPr>
          <p:cNvGrpSpPr/>
          <p:nvPr/>
        </p:nvGrpSpPr>
        <p:grpSpPr>
          <a:xfrm>
            <a:off x="2443681" y="5152322"/>
            <a:ext cx="6597750" cy="914220"/>
            <a:chOff x="0" y="0"/>
            <a:chExt cx="1737679" cy="393857"/>
          </a:xfrm>
        </p:grpSpPr>
        <p:sp>
          <p:nvSpPr>
            <p:cNvPr id="74" name="Freeform 13">
              <a:extLst>
                <a:ext uri="{FF2B5EF4-FFF2-40B4-BE49-F238E27FC236}">
                  <a16:creationId xmlns:a16="http://schemas.microsoft.com/office/drawing/2014/main" id="{5C46D39A-2B90-2608-0C33-6FF46FE92FF3}"/>
                </a:ext>
              </a:extLst>
            </p:cNvPr>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75" name="TextBox 14">
              <a:extLst>
                <a:ext uri="{FF2B5EF4-FFF2-40B4-BE49-F238E27FC236}">
                  <a16:creationId xmlns:a16="http://schemas.microsoft.com/office/drawing/2014/main" id="{AE598CB6-D220-2ABA-08A2-05FBA4F9A4F7}"/>
                </a:ext>
              </a:extLst>
            </p:cNvPr>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76" name="Group 12">
            <a:extLst>
              <a:ext uri="{FF2B5EF4-FFF2-40B4-BE49-F238E27FC236}">
                <a16:creationId xmlns:a16="http://schemas.microsoft.com/office/drawing/2014/main" id="{80EEA04B-6F15-F433-33CF-76705687EB2D}"/>
              </a:ext>
            </a:extLst>
          </p:cNvPr>
          <p:cNvGrpSpPr/>
          <p:nvPr/>
        </p:nvGrpSpPr>
        <p:grpSpPr>
          <a:xfrm>
            <a:off x="2443681" y="6451995"/>
            <a:ext cx="6597750" cy="914220"/>
            <a:chOff x="0" y="0"/>
            <a:chExt cx="1737679" cy="393857"/>
          </a:xfrm>
        </p:grpSpPr>
        <p:sp>
          <p:nvSpPr>
            <p:cNvPr id="77" name="Freeform 13">
              <a:extLst>
                <a:ext uri="{FF2B5EF4-FFF2-40B4-BE49-F238E27FC236}">
                  <a16:creationId xmlns:a16="http://schemas.microsoft.com/office/drawing/2014/main" id="{314F890E-C0C5-A0DF-F27A-35B99D94A595}"/>
                </a:ext>
              </a:extLst>
            </p:cNvPr>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78" name="TextBox 14">
              <a:extLst>
                <a:ext uri="{FF2B5EF4-FFF2-40B4-BE49-F238E27FC236}">
                  <a16:creationId xmlns:a16="http://schemas.microsoft.com/office/drawing/2014/main" id="{14AB0383-DBB1-6F5E-226D-93F4C3E029DD}"/>
                </a:ext>
              </a:extLst>
            </p:cNvPr>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0" name="Group 12">
            <a:extLst>
              <a:ext uri="{FF2B5EF4-FFF2-40B4-BE49-F238E27FC236}">
                <a16:creationId xmlns:a16="http://schemas.microsoft.com/office/drawing/2014/main" id="{E81C2685-C307-5ACE-DFF3-5C9BBBB6551C}"/>
              </a:ext>
            </a:extLst>
          </p:cNvPr>
          <p:cNvGrpSpPr/>
          <p:nvPr/>
        </p:nvGrpSpPr>
        <p:grpSpPr>
          <a:xfrm>
            <a:off x="6651484" y="7726538"/>
            <a:ext cx="6597750" cy="914220"/>
            <a:chOff x="0" y="0"/>
            <a:chExt cx="1737679" cy="393857"/>
          </a:xfrm>
        </p:grpSpPr>
        <p:sp>
          <p:nvSpPr>
            <p:cNvPr id="81" name="Freeform 13">
              <a:extLst>
                <a:ext uri="{FF2B5EF4-FFF2-40B4-BE49-F238E27FC236}">
                  <a16:creationId xmlns:a16="http://schemas.microsoft.com/office/drawing/2014/main" id="{3924C957-02D9-8FFC-6D77-9A796CECBAB3}"/>
                </a:ext>
              </a:extLst>
            </p:cNvPr>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82" name="TextBox 14">
              <a:extLst>
                <a:ext uri="{FF2B5EF4-FFF2-40B4-BE49-F238E27FC236}">
                  <a16:creationId xmlns:a16="http://schemas.microsoft.com/office/drawing/2014/main" id="{51B026E2-B70B-C83C-2850-53461CF1169F}"/>
                </a:ext>
              </a:extLst>
            </p:cNvPr>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3" name="Group 12">
            <a:extLst>
              <a:ext uri="{FF2B5EF4-FFF2-40B4-BE49-F238E27FC236}">
                <a16:creationId xmlns:a16="http://schemas.microsoft.com/office/drawing/2014/main" id="{45286297-6909-3763-26CC-CDB8BC53FE17}"/>
              </a:ext>
            </a:extLst>
          </p:cNvPr>
          <p:cNvGrpSpPr/>
          <p:nvPr/>
        </p:nvGrpSpPr>
        <p:grpSpPr>
          <a:xfrm>
            <a:off x="9309141" y="2704992"/>
            <a:ext cx="6597894" cy="4655947"/>
            <a:chOff x="0" y="-38100"/>
            <a:chExt cx="1737717" cy="2005837"/>
          </a:xfrm>
        </p:grpSpPr>
        <p:sp>
          <p:nvSpPr>
            <p:cNvPr id="84" name="Freeform 13">
              <a:extLst>
                <a:ext uri="{FF2B5EF4-FFF2-40B4-BE49-F238E27FC236}">
                  <a16:creationId xmlns:a16="http://schemas.microsoft.com/office/drawing/2014/main" id="{FD93F586-C357-E254-0F8B-80245A31C393}"/>
                </a:ext>
              </a:extLst>
            </p:cNvPr>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85" name="TextBox 14">
              <a:extLst>
                <a:ext uri="{FF2B5EF4-FFF2-40B4-BE49-F238E27FC236}">
                  <a16:creationId xmlns:a16="http://schemas.microsoft.com/office/drawing/2014/main" id="{6FCDE6BD-AF93-0D10-AC73-CE75A3DD5B4C}"/>
                </a:ext>
              </a:extLst>
            </p:cNvPr>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sp>
          <p:nvSpPr>
            <p:cNvPr id="87" name="Freeform 13">
              <a:extLst>
                <a:ext uri="{FF2B5EF4-FFF2-40B4-BE49-F238E27FC236}">
                  <a16:creationId xmlns:a16="http://schemas.microsoft.com/office/drawing/2014/main" id="{A2017136-D6C5-5D0F-D663-9BE6E91BB9DB}"/>
                </a:ext>
              </a:extLst>
            </p:cNvPr>
            <p:cNvSpPr/>
            <p:nvPr/>
          </p:nvSpPr>
          <p:spPr>
            <a:xfrm>
              <a:off x="38" y="502977"/>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88" name="Freeform 13">
              <a:extLst>
                <a:ext uri="{FF2B5EF4-FFF2-40B4-BE49-F238E27FC236}">
                  <a16:creationId xmlns:a16="http://schemas.microsoft.com/office/drawing/2014/main" id="{163ED95B-EA19-D421-4DC9-1079DA0F4755}"/>
                </a:ext>
              </a:extLst>
            </p:cNvPr>
            <p:cNvSpPr/>
            <p:nvPr/>
          </p:nvSpPr>
          <p:spPr>
            <a:xfrm>
              <a:off x="0" y="1005954"/>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89" name="Freeform 13">
              <a:extLst>
                <a:ext uri="{FF2B5EF4-FFF2-40B4-BE49-F238E27FC236}">
                  <a16:creationId xmlns:a16="http://schemas.microsoft.com/office/drawing/2014/main" id="{83EEAC1B-D0F9-D304-6701-23A59BCD696A}"/>
                </a:ext>
              </a:extLst>
            </p:cNvPr>
            <p:cNvSpPr/>
            <p:nvPr/>
          </p:nvSpPr>
          <p:spPr>
            <a:xfrm>
              <a:off x="0" y="157388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grpSp>
      <p:grpSp>
        <p:nvGrpSpPr>
          <p:cNvPr id="90" name="Group 15">
            <a:extLst>
              <a:ext uri="{FF2B5EF4-FFF2-40B4-BE49-F238E27FC236}">
                <a16:creationId xmlns:a16="http://schemas.microsoft.com/office/drawing/2014/main" id="{3C715B1D-EE42-887D-0C23-C915B3F21B23}"/>
              </a:ext>
            </a:extLst>
          </p:cNvPr>
          <p:cNvGrpSpPr/>
          <p:nvPr/>
        </p:nvGrpSpPr>
        <p:grpSpPr>
          <a:xfrm>
            <a:off x="2452724" y="5188825"/>
            <a:ext cx="825018" cy="851981"/>
            <a:chOff x="0" y="0"/>
            <a:chExt cx="256360" cy="393857"/>
          </a:xfrm>
        </p:grpSpPr>
        <p:sp>
          <p:nvSpPr>
            <p:cNvPr id="91" name="Freeform 16">
              <a:extLst>
                <a:ext uri="{FF2B5EF4-FFF2-40B4-BE49-F238E27FC236}">
                  <a16:creationId xmlns:a16="http://schemas.microsoft.com/office/drawing/2014/main" id="{2EAB9B9B-AE99-1D6C-0995-48EB0DB32A4A}"/>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92" name="TextBox 17">
              <a:extLst>
                <a:ext uri="{FF2B5EF4-FFF2-40B4-BE49-F238E27FC236}">
                  <a16:creationId xmlns:a16="http://schemas.microsoft.com/office/drawing/2014/main" id="{0C862D50-8C05-7F3F-6147-7F1435946736}"/>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3" name="Group 15">
            <a:extLst>
              <a:ext uri="{FF2B5EF4-FFF2-40B4-BE49-F238E27FC236}">
                <a16:creationId xmlns:a16="http://schemas.microsoft.com/office/drawing/2014/main" id="{21E5A21F-3AEE-8BBB-F07C-1654367616E4}"/>
              </a:ext>
            </a:extLst>
          </p:cNvPr>
          <p:cNvGrpSpPr/>
          <p:nvPr/>
        </p:nvGrpSpPr>
        <p:grpSpPr>
          <a:xfrm>
            <a:off x="2452724" y="6483114"/>
            <a:ext cx="825018" cy="851981"/>
            <a:chOff x="0" y="0"/>
            <a:chExt cx="256360" cy="393857"/>
          </a:xfrm>
        </p:grpSpPr>
        <p:sp>
          <p:nvSpPr>
            <p:cNvPr id="94" name="Freeform 16">
              <a:extLst>
                <a:ext uri="{FF2B5EF4-FFF2-40B4-BE49-F238E27FC236}">
                  <a16:creationId xmlns:a16="http://schemas.microsoft.com/office/drawing/2014/main" id="{B3B1DA56-3799-FD19-085A-F1E93979B973}"/>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95" name="TextBox 17">
              <a:extLst>
                <a:ext uri="{FF2B5EF4-FFF2-40B4-BE49-F238E27FC236}">
                  <a16:creationId xmlns:a16="http://schemas.microsoft.com/office/drawing/2014/main" id="{579D828E-968A-BB37-534B-B5C378FCAF90}"/>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6" name="Group 15">
            <a:extLst>
              <a:ext uri="{FF2B5EF4-FFF2-40B4-BE49-F238E27FC236}">
                <a16:creationId xmlns:a16="http://schemas.microsoft.com/office/drawing/2014/main" id="{20F49605-5E45-C6BB-C686-AEF168CA59F6}"/>
              </a:ext>
            </a:extLst>
          </p:cNvPr>
          <p:cNvGrpSpPr/>
          <p:nvPr/>
        </p:nvGrpSpPr>
        <p:grpSpPr>
          <a:xfrm>
            <a:off x="6651484" y="7757657"/>
            <a:ext cx="825018" cy="851981"/>
            <a:chOff x="0" y="0"/>
            <a:chExt cx="256360" cy="393857"/>
          </a:xfrm>
        </p:grpSpPr>
        <p:sp>
          <p:nvSpPr>
            <p:cNvPr id="97" name="Freeform 16">
              <a:extLst>
                <a:ext uri="{FF2B5EF4-FFF2-40B4-BE49-F238E27FC236}">
                  <a16:creationId xmlns:a16="http://schemas.microsoft.com/office/drawing/2014/main" id="{AF29B997-4323-859C-D774-49888DF18B8D}"/>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98" name="TextBox 17">
              <a:extLst>
                <a:ext uri="{FF2B5EF4-FFF2-40B4-BE49-F238E27FC236}">
                  <a16:creationId xmlns:a16="http://schemas.microsoft.com/office/drawing/2014/main" id="{58787EDF-094A-8A49-14AA-6713B2CD963F}"/>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99" name="Group 15">
            <a:extLst>
              <a:ext uri="{FF2B5EF4-FFF2-40B4-BE49-F238E27FC236}">
                <a16:creationId xmlns:a16="http://schemas.microsoft.com/office/drawing/2014/main" id="{15E9D3DE-4632-5736-64AC-F04C7B43E7D2}"/>
              </a:ext>
            </a:extLst>
          </p:cNvPr>
          <p:cNvGrpSpPr/>
          <p:nvPr/>
        </p:nvGrpSpPr>
        <p:grpSpPr>
          <a:xfrm>
            <a:off x="9334200" y="2795669"/>
            <a:ext cx="825018" cy="851981"/>
            <a:chOff x="0" y="0"/>
            <a:chExt cx="256360" cy="393857"/>
          </a:xfrm>
        </p:grpSpPr>
        <p:sp>
          <p:nvSpPr>
            <p:cNvPr id="100" name="Freeform 16">
              <a:extLst>
                <a:ext uri="{FF2B5EF4-FFF2-40B4-BE49-F238E27FC236}">
                  <a16:creationId xmlns:a16="http://schemas.microsoft.com/office/drawing/2014/main" id="{C025D899-B617-4554-8438-B5D2EF2F0604}"/>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01" name="TextBox 17">
              <a:extLst>
                <a:ext uri="{FF2B5EF4-FFF2-40B4-BE49-F238E27FC236}">
                  <a16:creationId xmlns:a16="http://schemas.microsoft.com/office/drawing/2014/main" id="{14609C6E-03D3-D005-9710-96BCBF021DA4}"/>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02" name="Group 15">
            <a:extLst>
              <a:ext uri="{FF2B5EF4-FFF2-40B4-BE49-F238E27FC236}">
                <a16:creationId xmlns:a16="http://schemas.microsoft.com/office/drawing/2014/main" id="{C1FD5E45-3F31-8CF5-9666-7C0199A248C0}"/>
              </a:ext>
            </a:extLst>
          </p:cNvPr>
          <p:cNvGrpSpPr/>
          <p:nvPr/>
        </p:nvGrpSpPr>
        <p:grpSpPr>
          <a:xfrm>
            <a:off x="9318150" y="3999307"/>
            <a:ext cx="825018" cy="851981"/>
            <a:chOff x="0" y="0"/>
            <a:chExt cx="256360" cy="393857"/>
          </a:xfrm>
        </p:grpSpPr>
        <p:sp>
          <p:nvSpPr>
            <p:cNvPr id="103" name="Freeform 16">
              <a:extLst>
                <a:ext uri="{FF2B5EF4-FFF2-40B4-BE49-F238E27FC236}">
                  <a16:creationId xmlns:a16="http://schemas.microsoft.com/office/drawing/2014/main" id="{E2D6DB13-3682-AA6B-2B57-3EB6E2BCD457}"/>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04" name="TextBox 17">
              <a:extLst>
                <a:ext uri="{FF2B5EF4-FFF2-40B4-BE49-F238E27FC236}">
                  <a16:creationId xmlns:a16="http://schemas.microsoft.com/office/drawing/2014/main" id="{20B0811D-ADA8-1B62-976E-63B072477CE7}"/>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05" name="Group 15">
            <a:extLst>
              <a:ext uri="{FF2B5EF4-FFF2-40B4-BE49-F238E27FC236}">
                <a16:creationId xmlns:a16="http://schemas.microsoft.com/office/drawing/2014/main" id="{06C2D547-EB26-BD34-E1C7-70DEC4A1EA38}"/>
              </a:ext>
            </a:extLst>
          </p:cNvPr>
          <p:cNvGrpSpPr/>
          <p:nvPr/>
        </p:nvGrpSpPr>
        <p:grpSpPr>
          <a:xfrm>
            <a:off x="9303893" y="5178713"/>
            <a:ext cx="825018" cy="851981"/>
            <a:chOff x="0" y="0"/>
            <a:chExt cx="256360" cy="393857"/>
          </a:xfrm>
        </p:grpSpPr>
        <p:sp>
          <p:nvSpPr>
            <p:cNvPr id="106" name="Freeform 16">
              <a:extLst>
                <a:ext uri="{FF2B5EF4-FFF2-40B4-BE49-F238E27FC236}">
                  <a16:creationId xmlns:a16="http://schemas.microsoft.com/office/drawing/2014/main" id="{BD4EA95A-50BD-99BD-06CD-D571B61E3641}"/>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07" name="TextBox 17">
              <a:extLst>
                <a:ext uri="{FF2B5EF4-FFF2-40B4-BE49-F238E27FC236}">
                  <a16:creationId xmlns:a16="http://schemas.microsoft.com/office/drawing/2014/main" id="{BD751851-BE1D-1473-9247-EC26551C86D6}"/>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08" name="Group 15">
            <a:extLst>
              <a:ext uri="{FF2B5EF4-FFF2-40B4-BE49-F238E27FC236}">
                <a16:creationId xmlns:a16="http://schemas.microsoft.com/office/drawing/2014/main" id="{B91EFA88-68D6-75AD-78AC-B627863294DF}"/>
              </a:ext>
            </a:extLst>
          </p:cNvPr>
          <p:cNvGrpSpPr/>
          <p:nvPr/>
        </p:nvGrpSpPr>
        <p:grpSpPr>
          <a:xfrm>
            <a:off x="9303929" y="6458694"/>
            <a:ext cx="825018" cy="851981"/>
            <a:chOff x="0" y="0"/>
            <a:chExt cx="256360" cy="393857"/>
          </a:xfrm>
        </p:grpSpPr>
        <p:sp>
          <p:nvSpPr>
            <p:cNvPr id="109" name="Freeform 16">
              <a:extLst>
                <a:ext uri="{FF2B5EF4-FFF2-40B4-BE49-F238E27FC236}">
                  <a16:creationId xmlns:a16="http://schemas.microsoft.com/office/drawing/2014/main" id="{549BB550-4D1B-7583-A4BC-CE6662A7A3BC}"/>
                </a:ext>
              </a:extLst>
            </p:cNvPr>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10" name="TextBox 17">
              <a:extLst>
                <a:ext uri="{FF2B5EF4-FFF2-40B4-BE49-F238E27FC236}">
                  <a16:creationId xmlns:a16="http://schemas.microsoft.com/office/drawing/2014/main" id="{DF868AD3-F107-278F-67FB-86D415E6AB64}"/>
                </a:ext>
              </a:extLst>
            </p:cNvPr>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11" name="TextBox 49">
            <a:extLst>
              <a:ext uri="{FF2B5EF4-FFF2-40B4-BE49-F238E27FC236}">
                <a16:creationId xmlns:a16="http://schemas.microsoft.com/office/drawing/2014/main" id="{E911D10A-AB87-B4C4-1EFB-1C61D7EF9DA3}"/>
              </a:ext>
            </a:extLst>
          </p:cNvPr>
          <p:cNvSpPr txBox="1"/>
          <p:nvPr/>
        </p:nvSpPr>
        <p:spPr>
          <a:xfrm>
            <a:off x="2424721" y="5029103"/>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3</a:t>
            </a:r>
          </a:p>
        </p:txBody>
      </p:sp>
      <p:sp>
        <p:nvSpPr>
          <p:cNvPr id="112" name="TextBox 49">
            <a:extLst>
              <a:ext uri="{FF2B5EF4-FFF2-40B4-BE49-F238E27FC236}">
                <a16:creationId xmlns:a16="http://schemas.microsoft.com/office/drawing/2014/main" id="{DB69A578-64BD-3E40-7232-92902A85F74B}"/>
              </a:ext>
            </a:extLst>
          </p:cNvPr>
          <p:cNvSpPr txBox="1"/>
          <p:nvPr/>
        </p:nvSpPr>
        <p:spPr>
          <a:xfrm>
            <a:off x="2424721" y="6259486"/>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4</a:t>
            </a:r>
          </a:p>
        </p:txBody>
      </p:sp>
      <p:sp>
        <p:nvSpPr>
          <p:cNvPr id="113" name="TextBox 49">
            <a:extLst>
              <a:ext uri="{FF2B5EF4-FFF2-40B4-BE49-F238E27FC236}">
                <a16:creationId xmlns:a16="http://schemas.microsoft.com/office/drawing/2014/main" id="{D7C78182-D50A-1F80-958A-08E8FC084773}"/>
              </a:ext>
            </a:extLst>
          </p:cNvPr>
          <p:cNvSpPr txBox="1"/>
          <p:nvPr/>
        </p:nvSpPr>
        <p:spPr>
          <a:xfrm>
            <a:off x="9392323" y="2669531"/>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5</a:t>
            </a:r>
          </a:p>
        </p:txBody>
      </p:sp>
      <p:sp>
        <p:nvSpPr>
          <p:cNvPr id="114" name="TextBox 49">
            <a:extLst>
              <a:ext uri="{FF2B5EF4-FFF2-40B4-BE49-F238E27FC236}">
                <a16:creationId xmlns:a16="http://schemas.microsoft.com/office/drawing/2014/main" id="{E48FFB4B-775B-2761-11D4-DB62563B4351}"/>
              </a:ext>
            </a:extLst>
          </p:cNvPr>
          <p:cNvSpPr txBox="1"/>
          <p:nvPr/>
        </p:nvSpPr>
        <p:spPr>
          <a:xfrm>
            <a:off x="9378066" y="3838142"/>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6</a:t>
            </a:r>
          </a:p>
        </p:txBody>
      </p:sp>
      <p:sp>
        <p:nvSpPr>
          <p:cNvPr id="115" name="TextBox 49">
            <a:extLst>
              <a:ext uri="{FF2B5EF4-FFF2-40B4-BE49-F238E27FC236}">
                <a16:creationId xmlns:a16="http://schemas.microsoft.com/office/drawing/2014/main" id="{4B2D75E3-0F4A-831A-2625-5D2BE39544D4}"/>
              </a:ext>
            </a:extLst>
          </p:cNvPr>
          <p:cNvSpPr txBox="1"/>
          <p:nvPr/>
        </p:nvSpPr>
        <p:spPr>
          <a:xfrm>
            <a:off x="9363809" y="5006753"/>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7</a:t>
            </a:r>
          </a:p>
        </p:txBody>
      </p:sp>
      <p:sp>
        <p:nvSpPr>
          <p:cNvPr id="116" name="TextBox 49">
            <a:extLst>
              <a:ext uri="{FF2B5EF4-FFF2-40B4-BE49-F238E27FC236}">
                <a16:creationId xmlns:a16="http://schemas.microsoft.com/office/drawing/2014/main" id="{E29C98F8-D99B-5379-B56D-F88720B811D5}"/>
              </a:ext>
            </a:extLst>
          </p:cNvPr>
          <p:cNvSpPr txBox="1"/>
          <p:nvPr/>
        </p:nvSpPr>
        <p:spPr>
          <a:xfrm>
            <a:off x="9349552" y="6175364"/>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8</a:t>
            </a:r>
          </a:p>
        </p:txBody>
      </p:sp>
      <p:sp>
        <p:nvSpPr>
          <p:cNvPr id="117" name="TextBox 49">
            <a:extLst>
              <a:ext uri="{FF2B5EF4-FFF2-40B4-BE49-F238E27FC236}">
                <a16:creationId xmlns:a16="http://schemas.microsoft.com/office/drawing/2014/main" id="{5BEEF212-3CEB-71EB-0D5A-89F1C4DAC5D7}"/>
              </a:ext>
            </a:extLst>
          </p:cNvPr>
          <p:cNvSpPr txBox="1"/>
          <p:nvPr/>
        </p:nvSpPr>
        <p:spPr>
          <a:xfrm>
            <a:off x="6719898" y="7622721"/>
            <a:ext cx="676672" cy="857927"/>
          </a:xfrm>
          <a:prstGeom prst="rect">
            <a:avLst/>
          </a:prstGeom>
        </p:spPr>
        <p:txBody>
          <a:bodyPr lIns="0" tIns="0" rIns="0" bIns="0" rtlCol="0" anchor="t">
            <a:spAutoFit/>
          </a:bodyPr>
          <a:lstStyle/>
          <a:p>
            <a:pPr marL="0" lvl="0" indent="0" algn="ctr">
              <a:lnSpc>
                <a:spcPts val="7839"/>
              </a:lnSpc>
              <a:spcBef>
                <a:spcPct val="0"/>
              </a:spcBef>
            </a:pPr>
            <a:r>
              <a:rPr lang="en-US" sz="2800">
                <a:solidFill>
                  <a:srgbClr val="F5DCBB"/>
                </a:solidFill>
                <a:latin typeface="Now Heavy"/>
              </a:rPr>
              <a:t>9</a:t>
            </a:r>
          </a:p>
        </p:txBody>
      </p:sp>
      <p:sp>
        <p:nvSpPr>
          <p:cNvPr id="118" name="TextBox 46">
            <a:extLst>
              <a:ext uri="{FF2B5EF4-FFF2-40B4-BE49-F238E27FC236}">
                <a16:creationId xmlns:a16="http://schemas.microsoft.com/office/drawing/2014/main" id="{A4166877-E8D9-5620-848C-C359E5BDF8C5}"/>
              </a:ext>
            </a:extLst>
          </p:cNvPr>
          <p:cNvSpPr txBox="1"/>
          <p:nvPr/>
        </p:nvSpPr>
        <p:spPr>
          <a:xfrm>
            <a:off x="3396281" y="5426311"/>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Perkolasi</a:t>
            </a:r>
          </a:p>
        </p:txBody>
      </p:sp>
      <p:sp>
        <p:nvSpPr>
          <p:cNvPr id="119" name="TextBox 46">
            <a:extLst>
              <a:ext uri="{FF2B5EF4-FFF2-40B4-BE49-F238E27FC236}">
                <a16:creationId xmlns:a16="http://schemas.microsoft.com/office/drawing/2014/main" id="{81EAEA13-581C-4499-3B44-520101DD0E98}"/>
              </a:ext>
            </a:extLst>
          </p:cNvPr>
          <p:cNvSpPr txBox="1"/>
          <p:nvPr/>
        </p:nvSpPr>
        <p:spPr>
          <a:xfrm>
            <a:off x="3404009" y="6639875"/>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Adveksi</a:t>
            </a:r>
          </a:p>
        </p:txBody>
      </p:sp>
      <p:sp>
        <p:nvSpPr>
          <p:cNvPr id="121" name="TextBox 46">
            <a:extLst>
              <a:ext uri="{FF2B5EF4-FFF2-40B4-BE49-F238E27FC236}">
                <a16:creationId xmlns:a16="http://schemas.microsoft.com/office/drawing/2014/main" id="{1966517A-628C-8F7E-CEA6-4180CC9B8DCF}"/>
              </a:ext>
            </a:extLst>
          </p:cNvPr>
          <p:cNvSpPr txBox="1"/>
          <p:nvPr/>
        </p:nvSpPr>
        <p:spPr>
          <a:xfrm>
            <a:off x="10373389" y="4148442"/>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Transpirasi</a:t>
            </a:r>
          </a:p>
        </p:txBody>
      </p:sp>
      <p:sp>
        <p:nvSpPr>
          <p:cNvPr id="122" name="TextBox 46">
            <a:extLst>
              <a:ext uri="{FF2B5EF4-FFF2-40B4-BE49-F238E27FC236}">
                <a16:creationId xmlns:a16="http://schemas.microsoft.com/office/drawing/2014/main" id="{323AE1EA-FB54-5A52-3AB7-BB884BF0FFB4}"/>
              </a:ext>
            </a:extLst>
          </p:cNvPr>
          <p:cNvSpPr txBox="1"/>
          <p:nvPr/>
        </p:nvSpPr>
        <p:spPr>
          <a:xfrm>
            <a:off x="10405607" y="5426311"/>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Deposisi</a:t>
            </a:r>
          </a:p>
        </p:txBody>
      </p:sp>
      <p:sp>
        <p:nvSpPr>
          <p:cNvPr id="123" name="TextBox 46">
            <a:extLst>
              <a:ext uri="{FF2B5EF4-FFF2-40B4-BE49-F238E27FC236}">
                <a16:creationId xmlns:a16="http://schemas.microsoft.com/office/drawing/2014/main" id="{4EFE61F3-2230-2406-F756-9E82576C1D8B}"/>
              </a:ext>
            </a:extLst>
          </p:cNvPr>
          <p:cNvSpPr txBox="1"/>
          <p:nvPr/>
        </p:nvSpPr>
        <p:spPr>
          <a:xfrm>
            <a:off x="10402504" y="6599964"/>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Evaporasi</a:t>
            </a:r>
          </a:p>
        </p:txBody>
      </p:sp>
      <p:sp>
        <p:nvSpPr>
          <p:cNvPr id="124" name="TextBox 46">
            <a:extLst>
              <a:ext uri="{FF2B5EF4-FFF2-40B4-BE49-F238E27FC236}">
                <a16:creationId xmlns:a16="http://schemas.microsoft.com/office/drawing/2014/main" id="{0EB535B9-60BF-65B5-F2BB-004037501515}"/>
              </a:ext>
            </a:extLst>
          </p:cNvPr>
          <p:cNvSpPr txBox="1"/>
          <p:nvPr/>
        </p:nvSpPr>
        <p:spPr>
          <a:xfrm>
            <a:off x="7753067" y="8016711"/>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Sublimasi</a:t>
            </a:r>
          </a:p>
        </p:txBody>
      </p:sp>
      <p:sp>
        <p:nvSpPr>
          <p:cNvPr id="125" name="TextBox 46">
            <a:extLst>
              <a:ext uri="{FF2B5EF4-FFF2-40B4-BE49-F238E27FC236}">
                <a16:creationId xmlns:a16="http://schemas.microsoft.com/office/drawing/2014/main" id="{B8BA283B-8595-20B0-8626-76DD96F4BE67}"/>
              </a:ext>
            </a:extLst>
          </p:cNvPr>
          <p:cNvSpPr txBox="1"/>
          <p:nvPr/>
        </p:nvSpPr>
        <p:spPr>
          <a:xfrm>
            <a:off x="10418855" y="2999235"/>
            <a:ext cx="5117040" cy="517449"/>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Konveksi</a:t>
            </a:r>
          </a:p>
        </p:txBody>
      </p:sp>
    </p:spTree>
    <p:extLst>
      <p:ext uri="{BB962C8B-B14F-4D97-AF65-F5344CB8AC3E}">
        <p14:creationId xmlns:p14="http://schemas.microsoft.com/office/powerpoint/2010/main" val="15235539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1950252" y="4095889"/>
            <a:ext cx="14385955" cy="4858158"/>
            <a:chOff x="0" y="0"/>
            <a:chExt cx="19181273" cy="6477545"/>
          </a:xfrm>
        </p:grpSpPr>
        <p:sp>
          <p:nvSpPr>
            <p:cNvPr id="8" name="Freeform 8"/>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9" name="Freeform 9"/>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sp>
        <p:nvSpPr>
          <p:cNvPr id="10" name="Freeform 10"/>
          <p:cNvSpPr/>
          <p:nvPr/>
        </p:nvSpPr>
        <p:spPr>
          <a:xfrm>
            <a:off x="10798047" y="2512234"/>
            <a:ext cx="3707171" cy="5018861"/>
          </a:xfrm>
          <a:custGeom>
            <a:avLst/>
            <a:gdLst/>
            <a:ahLst/>
            <a:cxnLst/>
            <a:rect l="l" t="t" r="r" b="b"/>
            <a:pathLst>
              <a:path w="3707171" h="5018861">
                <a:moveTo>
                  <a:pt x="0" y="0"/>
                </a:moveTo>
                <a:lnTo>
                  <a:pt x="3707171" y="0"/>
                </a:lnTo>
                <a:lnTo>
                  <a:pt x="3707171" y="5018860"/>
                </a:lnTo>
                <a:lnTo>
                  <a:pt x="0" y="5018860"/>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
        <p:nvSpPr>
          <p:cNvPr id="11" name="Freeform 11"/>
          <p:cNvSpPr/>
          <p:nvPr/>
        </p:nvSpPr>
        <p:spPr>
          <a:xfrm rot="1198657">
            <a:off x="2607534" y="3599872"/>
            <a:ext cx="3811737" cy="1812469"/>
          </a:xfrm>
          <a:custGeom>
            <a:avLst/>
            <a:gdLst/>
            <a:ahLst/>
            <a:cxnLst/>
            <a:rect l="l" t="t" r="r" b="b"/>
            <a:pathLst>
              <a:path w="3811737" h="1812469">
                <a:moveTo>
                  <a:pt x="0" y="0"/>
                </a:moveTo>
                <a:lnTo>
                  <a:pt x="3811736" y="0"/>
                </a:lnTo>
                <a:lnTo>
                  <a:pt x="3811736" y="1812468"/>
                </a:lnTo>
                <a:lnTo>
                  <a:pt x="0" y="1812468"/>
                </a:lnTo>
                <a:lnTo>
                  <a:pt x="0" y="0"/>
                </a:lnTo>
                <a:close/>
              </a:path>
            </a:pathLst>
          </a:custGeom>
          <a:blipFill>
            <a:blip r:embed="rId10">
              <a:extLst>
                <a:ext uri="{96DAC541-7B7A-43D3-8B79-37D633B846F1}">
                  <asvg:svgBlip xmlns:asvg="http://schemas.microsoft.com/office/drawing/2016/SVG/main" r:embed="rId11"/>
                </a:ext>
              </a:extLst>
            </a:blip>
            <a:stretch>
              <a:fillRect t="-15802" r="-15316"/>
            </a:stretch>
          </a:blipFill>
        </p:spPr>
      </p:sp>
      <p:sp>
        <p:nvSpPr>
          <p:cNvPr id="12" name="TextBox 12"/>
          <p:cNvSpPr txBox="1"/>
          <p:nvPr/>
        </p:nvSpPr>
        <p:spPr>
          <a:xfrm>
            <a:off x="3580365" y="2254780"/>
            <a:ext cx="11125729" cy="5796491"/>
          </a:xfrm>
          <a:prstGeom prst="rect">
            <a:avLst/>
          </a:prstGeom>
        </p:spPr>
        <p:txBody>
          <a:bodyPr lIns="0" tIns="0" rIns="0" bIns="0" rtlCol="0" anchor="t">
            <a:spAutoFit/>
          </a:bodyPr>
          <a:lstStyle/>
          <a:p>
            <a:pPr>
              <a:lnSpc>
                <a:spcPts val="22807"/>
              </a:lnSpc>
            </a:pPr>
            <a:r>
              <a:rPr lang="en-US" sz="19166">
                <a:solidFill>
                  <a:srgbClr val="E05E53"/>
                </a:solidFill>
                <a:latin typeface="Anton"/>
              </a:rPr>
              <a:t>TERIMA</a:t>
            </a:r>
          </a:p>
          <a:p>
            <a:pPr>
              <a:lnSpc>
                <a:spcPts val="22807"/>
              </a:lnSpc>
            </a:pPr>
            <a:r>
              <a:rPr lang="en-US" sz="19166">
                <a:solidFill>
                  <a:srgbClr val="E05E53"/>
                </a:solidFill>
                <a:latin typeface="Anton"/>
              </a:rPr>
              <a:t>KASIH!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2685205" y="1028700"/>
            <a:ext cx="12917589" cy="1682678"/>
            <a:chOff x="0" y="0"/>
            <a:chExt cx="17223452" cy="2243571"/>
          </a:xfrm>
        </p:grpSpPr>
        <p:grpSp>
          <p:nvGrpSpPr>
            <p:cNvPr id="8" name="Group 8"/>
            <p:cNvGrpSpPr/>
            <p:nvPr/>
          </p:nvGrpSpPr>
          <p:grpSpPr>
            <a:xfrm>
              <a:off x="0" y="0"/>
              <a:ext cx="17223452" cy="2243571"/>
              <a:chOff x="0" y="0"/>
              <a:chExt cx="2060644" cy="268425"/>
            </a:xfrm>
          </p:grpSpPr>
          <p:sp>
            <p:nvSpPr>
              <p:cNvPr id="9" name="Freeform 9"/>
              <p:cNvSpPr/>
              <p:nvPr/>
            </p:nvSpPr>
            <p:spPr>
              <a:xfrm>
                <a:off x="0" y="0"/>
                <a:ext cx="2060644" cy="268425"/>
              </a:xfrm>
              <a:custGeom>
                <a:avLst/>
                <a:gdLst/>
                <a:ahLst/>
                <a:cxnLst/>
                <a:rect l="l" t="t" r="r" b="b"/>
                <a:pathLst>
                  <a:path w="2060644" h="268425">
                    <a:moveTo>
                      <a:pt x="2060644" y="0"/>
                    </a:moveTo>
                    <a:lnTo>
                      <a:pt x="0" y="0"/>
                    </a:lnTo>
                    <a:lnTo>
                      <a:pt x="101600" y="134212"/>
                    </a:lnTo>
                    <a:lnTo>
                      <a:pt x="0" y="268425"/>
                    </a:lnTo>
                    <a:lnTo>
                      <a:pt x="2060644" y="268425"/>
                    </a:lnTo>
                    <a:lnTo>
                      <a:pt x="1959044" y="134212"/>
                    </a:lnTo>
                    <a:lnTo>
                      <a:pt x="2060644"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882844" cy="306525"/>
              </a:xfrm>
              <a:prstGeom prst="rect">
                <a:avLst/>
              </a:prstGeom>
            </p:spPr>
            <p:txBody>
              <a:bodyPr lIns="83872" tIns="83872" rIns="83872" bIns="83872" rtlCol="0" anchor="ctr"/>
              <a:lstStyle/>
              <a:p>
                <a:pPr algn="ctr">
                  <a:lnSpc>
                    <a:spcPts val="2659"/>
                  </a:lnSpc>
                </a:pPr>
                <a:endParaRPr/>
              </a:p>
            </p:txBody>
          </p:sp>
        </p:grpSp>
        <p:sp>
          <p:nvSpPr>
            <p:cNvPr id="11" name="TextBox 11"/>
            <p:cNvSpPr txBox="1"/>
            <p:nvPr/>
          </p:nvSpPr>
          <p:spPr>
            <a:xfrm>
              <a:off x="1345733" y="497444"/>
              <a:ext cx="14531985" cy="1185966"/>
            </a:xfrm>
            <a:prstGeom prst="rect">
              <a:avLst/>
            </a:prstGeom>
          </p:spPr>
          <p:txBody>
            <a:bodyPr lIns="0" tIns="0" rIns="0" bIns="0" rtlCol="0" anchor="t">
              <a:spAutoFit/>
            </a:bodyPr>
            <a:lstStyle/>
            <a:p>
              <a:pPr algn="ctr">
                <a:lnSpc>
                  <a:spcPts val="7396"/>
                </a:lnSpc>
              </a:pPr>
              <a:r>
                <a:rPr lang="en-US" sz="5283">
                  <a:solidFill>
                    <a:srgbClr val="FFFFFF"/>
                  </a:solidFill>
                  <a:latin typeface="Anton"/>
                </a:rPr>
                <a:t>Anggota Kelompok 2</a:t>
              </a:r>
            </a:p>
          </p:txBody>
        </p:sp>
      </p:grpSp>
      <p:grpSp>
        <p:nvGrpSpPr>
          <p:cNvPr id="12" name="Group 12"/>
          <p:cNvGrpSpPr/>
          <p:nvPr/>
        </p:nvGrpSpPr>
        <p:grpSpPr>
          <a:xfrm>
            <a:off x="2353148" y="3243908"/>
            <a:ext cx="6597750" cy="1495425"/>
            <a:chOff x="0" y="0"/>
            <a:chExt cx="1737679" cy="393857"/>
          </a:xfrm>
        </p:grpSpPr>
        <p:sp>
          <p:nvSpPr>
            <p:cNvPr id="13" name="Freeform 1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14" name="TextBox 1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5" name="Group 15"/>
          <p:cNvGrpSpPr/>
          <p:nvPr/>
        </p:nvGrpSpPr>
        <p:grpSpPr>
          <a:xfrm>
            <a:off x="2353148" y="3243908"/>
            <a:ext cx="973365" cy="1495425"/>
            <a:chOff x="0" y="0"/>
            <a:chExt cx="256360" cy="393857"/>
          </a:xfrm>
        </p:grpSpPr>
        <p:sp>
          <p:nvSpPr>
            <p:cNvPr id="16" name="Freeform 16"/>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17" name="TextBox 17"/>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a:off x="2353148" y="5029543"/>
            <a:ext cx="6597750" cy="1495425"/>
            <a:chOff x="0" y="0"/>
            <a:chExt cx="8797000" cy="1993900"/>
          </a:xfrm>
        </p:grpSpPr>
        <p:grpSp>
          <p:nvGrpSpPr>
            <p:cNvPr id="19" name="Group 19"/>
            <p:cNvGrpSpPr/>
            <p:nvPr/>
          </p:nvGrpSpPr>
          <p:grpSpPr>
            <a:xfrm>
              <a:off x="0" y="0"/>
              <a:ext cx="8797000" cy="1993900"/>
              <a:chOff x="0" y="0"/>
              <a:chExt cx="1737679" cy="393857"/>
            </a:xfrm>
          </p:grpSpPr>
          <p:sp>
            <p:nvSpPr>
              <p:cNvPr id="20" name="Freeform 20"/>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1" name="TextBox 21"/>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2" name="Group 22"/>
            <p:cNvGrpSpPr/>
            <p:nvPr/>
          </p:nvGrpSpPr>
          <p:grpSpPr>
            <a:xfrm>
              <a:off x="0" y="0"/>
              <a:ext cx="1297821" cy="1993900"/>
              <a:chOff x="0" y="0"/>
              <a:chExt cx="256360" cy="393857"/>
            </a:xfrm>
          </p:grpSpPr>
          <p:sp>
            <p:nvSpPr>
              <p:cNvPr id="23" name="Freeform 23"/>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24" name="TextBox 24"/>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grpSp>
        <p:nvGrpSpPr>
          <p:cNvPr id="25" name="Group 25"/>
          <p:cNvGrpSpPr/>
          <p:nvPr/>
        </p:nvGrpSpPr>
        <p:grpSpPr>
          <a:xfrm>
            <a:off x="9337102" y="3243908"/>
            <a:ext cx="6597750" cy="1495425"/>
            <a:chOff x="0" y="0"/>
            <a:chExt cx="1737679" cy="393857"/>
          </a:xfrm>
        </p:grpSpPr>
        <p:sp>
          <p:nvSpPr>
            <p:cNvPr id="26" name="Freeform 26"/>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27" name="TextBox 27"/>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8" name="Group 28"/>
          <p:cNvGrpSpPr/>
          <p:nvPr/>
        </p:nvGrpSpPr>
        <p:grpSpPr>
          <a:xfrm>
            <a:off x="9337102" y="3243908"/>
            <a:ext cx="973365" cy="1495425"/>
            <a:chOff x="0" y="0"/>
            <a:chExt cx="256360" cy="393857"/>
          </a:xfrm>
        </p:grpSpPr>
        <p:sp>
          <p:nvSpPr>
            <p:cNvPr id="29" name="Freeform 29"/>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30" name="TextBox 30"/>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1" name="Freeform 31"/>
          <p:cNvSpPr/>
          <p:nvPr/>
        </p:nvSpPr>
        <p:spPr>
          <a:xfrm>
            <a:off x="11473997" y="4095889"/>
            <a:ext cx="4862210" cy="4858158"/>
          </a:xfrm>
          <a:custGeom>
            <a:avLst/>
            <a:gdLst/>
            <a:ahLst/>
            <a:cxnLst/>
            <a:rect l="l" t="t" r="r" b="b"/>
            <a:pathLst>
              <a:path w="4862210" h="4858158">
                <a:moveTo>
                  <a:pt x="0" y="0"/>
                </a:moveTo>
                <a:lnTo>
                  <a:pt x="4862210" y="0"/>
                </a:lnTo>
                <a:lnTo>
                  <a:pt x="4862210" y="4858158"/>
                </a:lnTo>
                <a:lnTo>
                  <a:pt x="0" y="4858158"/>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nvGrpSpPr>
          <p:cNvPr id="32" name="Group 32"/>
          <p:cNvGrpSpPr/>
          <p:nvPr/>
        </p:nvGrpSpPr>
        <p:grpSpPr>
          <a:xfrm>
            <a:off x="9337102" y="5028767"/>
            <a:ext cx="6597750" cy="1495425"/>
            <a:chOff x="0" y="0"/>
            <a:chExt cx="1737679" cy="393857"/>
          </a:xfrm>
        </p:grpSpPr>
        <p:sp>
          <p:nvSpPr>
            <p:cNvPr id="33" name="Freeform 33"/>
            <p:cNvSpPr/>
            <p:nvPr/>
          </p:nvSpPr>
          <p:spPr>
            <a:xfrm>
              <a:off x="0" y="0"/>
              <a:ext cx="1737679" cy="393857"/>
            </a:xfrm>
            <a:custGeom>
              <a:avLst/>
              <a:gdLst/>
              <a:ahLst/>
              <a:cxnLst/>
              <a:rect l="l" t="t" r="r" b="b"/>
              <a:pathLst>
                <a:path w="1737679" h="393857">
                  <a:moveTo>
                    <a:pt x="0" y="0"/>
                  </a:moveTo>
                  <a:lnTo>
                    <a:pt x="1737679" y="0"/>
                  </a:lnTo>
                  <a:lnTo>
                    <a:pt x="1737679" y="393857"/>
                  </a:lnTo>
                  <a:lnTo>
                    <a:pt x="0" y="393857"/>
                  </a:lnTo>
                  <a:close/>
                </a:path>
              </a:pathLst>
            </a:custGeom>
            <a:solidFill>
              <a:srgbClr val="F5DCBB"/>
            </a:solidFill>
            <a:ln w="19050" cap="sq">
              <a:solidFill>
                <a:srgbClr val="000000"/>
              </a:solidFill>
              <a:prstDash val="solid"/>
              <a:miter/>
            </a:ln>
          </p:spPr>
        </p:sp>
        <p:sp>
          <p:nvSpPr>
            <p:cNvPr id="34" name="TextBox 34"/>
            <p:cNvSpPr txBox="1"/>
            <p:nvPr/>
          </p:nvSpPr>
          <p:spPr>
            <a:xfrm>
              <a:off x="0" y="-38100"/>
              <a:ext cx="1737679" cy="431957"/>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5" name="Group 35"/>
          <p:cNvGrpSpPr/>
          <p:nvPr/>
        </p:nvGrpSpPr>
        <p:grpSpPr>
          <a:xfrm>
            <a:off x="9337102" y="5028767"/>
            <a:ext cx="973365" cy="1495425"/>
            <a:chOff x="0" y="0"/>
            <a:chExt cx="256360" cy="393857"/>
          </a:xfrm>
        </p:grpSpPr>
        <p:sp>
          <p:nvSpPr>
            <p:cNvPr id="36" name="Freeform 36"/>
            <p:cNvSpPr/>
            <p:nvPr/>
          </p:nvSpPr>
          <p:spPr>
            <a:xfrm>
              <a:off x="0" y="0"/>
              <a:ext cx="256360" cy="393857"/>
            </a:xfrm>
            <a:custGeom>
              <a:avLst/>
              <a:gdLst/>
              <a:ahLst/>
              <a:cxnLst/>
              <a:rect l="l" t="t" r="r" b="b"/>
              <a:pathLst>
                <a:path w="256360" h="393857">
                  <a:moveTo>
                    <a:pt x="0" y="0"/>
                  </a:moveTo>
                  <a:lnTo>
                    <a:pt x="256360" y="0"/>
                  </a:lnTo>
                  <a:lnTo>
                    <a:pt x="256360" y="393857"/>
                  </a:lnTo>
                  <a:lnTo>
                    <a:pt x="0" y="393857"/>
                  </a:lnTo>
                  <a:close/>
                </a:path>
              </a:pathLst>
            </a:custGeom>
            <a:solidFill>
              <a:srgbClr val="E05E53"/>
            </a:solidFill>
            <a:ln w="9525" cap="sq">
              <a:solidFill>
                <a:srgbClr val="000000"/>
              </a:solidFill>
              <a:prstDash val="solid"/>
              <a:miter/>
            </a:ln>
          </p:spPr>
        </p:sp>
        <p:sp>
          <p:nvSpPr>
            <p:cNvPr id="37" name="TextBox 37"/>
            <p:cNvSpPr txBox="1"/>
            <p:nvPr/>
          </p:nvSpPr>
          <p:spPr>
            <a:xfrm>
              <a:off x="0" y="-38100"/>
              <a:ext cx="256360" cy="431957"/>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45" name="Freeform 45"/>
          <p:cNvSpPr/>
          <p:nvPr/>
        </p:nvSpPr>
        <p:spPr>
          <a:xfrm>
            <a:off x="2501494" y="6809942"/>
            <a:ext cx="1276360" cy="1833193"/>
          </a:xfrm>
          <a:custGeom>
            <a:avLst/>
            <a:gdLst/>
            <a:ahLst/>
            <a:cxnLst/>
            <a:rect l="l" t="t" r="r" b="b"/>
            <a:pathLst>
              <a:path w="1276360" h="1833193">
                <a:moveTo>
                  <a:pt x="0" y="0"/>
                </a:moveTo>
                <a:lnTo>
                  <a:pt x="1276361" y="0"/>
                </a:lnTo>
                <a:lnTo>
                  <a:pt x="1276361" y="1833192"/>
                </a:lnTo>
                <a:lnTo>
                  <a:pt x="0" y="18331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46" name="TextBox 46"/>
          <p:cNvSpPr txBox="1"/>
          <p:nvPr/>
        </p:nvSpPr>
        <p:spPr>
          <a:xfrm>
            <a:off x="3587017" y="3420120"/>
            <a:ext cx="5117040" cy="1056058"/>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Ni Komang Satyawati</a:t>
            </a:r>
          </a:p>
          <a:p>
            <a:pPr marL="0" lvl="0" indent="0" algn="l">
              <a:lnSpc>
                <a:spcPts val="4200"/>
              </a:lnSpc>
              <a:spcBef>
                <a:spcPct val="0"/>
              </a:spcBef>
            </a:pPr>
            <a:r>
              <a:rPr lang="en-US" sz="3000">
                <a:solidFill>
                  <a:srgbClr val="2A2A2A"/>
                </a:solidFill>
                <a:latin typeface="Now"/>
              </a:rPr>
              <a:t>2113022005</a:t>
            </a:r>
          </a:p>
        </p:txBody>
      </p:sp>
      <p:sp>
        <p:nvSpPr>
          <p:cNvPr id="47" name="TextBox 47"/>
          <p:cNvSpPr txBox="1"/>
          <p:nvPr/>
        </p:nvSpPr>
        <p:spPr>
          <a:xfrm>
            <a:off x="3587017" y="5234824"/>
            <a:ext cx="5117040" cy="1056058"/>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Nia Nurma Yunita</a:t>
            </a:r>
          </a:p>
          <a:p>
            <a:pPr marL="0" lvl="0" indent="0" algn="l">
              <a:lnSpc>
                <a:spcPts val="4200"/>
              </a:lnSpc>
              <a:spcBef>
                <a:spcPct val="0"/>
              </a:spcBef>
            </a:pPr>
            <a:r>
              <a:rPr lang="en-US" sz="3000">
                <a:solidFill>
                  <a:srgbClr val="2A2A2A"/>
                </a:solidFill>
                <a:latin typeface="Now"/>
              </a:rPr>
              <a:t>2113022027</a:t>
            </a:r>
          </a:p>
        </p:txBody>
      </p:sp>
      <p:sp>
        <p:nvSpPr>
          <p:cNvPr id="48" name="TextBox 48"/>
          <p:cNvSpPr txBox="1"/>
          <p:nvPr/>
        </p:nvSpPr>
        <p:spPr>
          <a:xfrm>
            <a:off x="10505230" y="5263399"/>
            <a:ext cx="5830977" cy="1056058"/>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Mita Ardila</a:t>
            </a:r>
          </a:p>
          <a:p>
            <a:pPr marL="0" lvl="0" indent="0" algn="l">
              <a:lnSpc>
                <a:spcPts val="4200"/>
              </a:lnSpc>
              <a:spcBef>
                <a:spcPct val="0"/>
              </a:spcBef>
            </a:pPr>
            <a:r>
              <a:rPr lang="en-US" sz="3000">
                <a:solidFill>
                  <a:srgbClr val="2A2A2A"/>
                </a:solidFill>
                <a:latin typeface="Now"/>
              </a:rPr>
              <a:t>2113022072</a:t>
            </a:r>
          </a:p>
        </p:txBody>
      </p:sp>
      <p:sp>
        <p:nvSpPr>
          <p:cNvPr id="49" name="TextBox 49"/>
          <p:cNvSpPr txBox="1"/>
          <p:nvPr/>
        </p:nvSpPr>
        <p:spPr>
          <a:xfrm>
            <a:off x="2501494" y="3517910"/>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1</a:t>
            </a:r>
          </a:p>
        </p:txBody>
      </p:sp>
      <p:sp>
        <p:nvSpPr>
          <p:cNvPr id="50" name="TextBox 50"/>
          <p:cNvSpPr txBox="1"/>
          <p:nvPr/>
        </p:nvSpPr>
        <p:spPr>
          <a:xfrm>
            <a:off x="2501494" y="523482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2</a:t>
            </a:r>
          </a:p>
        </p:txBody>
      </p:sp>
      <p:grpSp>
        <p:nvGrpSpPr>
          <p:cNvPr id="51" name="Group 51"/>
          <p:cNvGrpSpPr/>
          <p:nvPr/>
        </p:nvGrpSpPr>
        <p:grpSpPr>
          <a:xfrm>
            <a:off x="9485449" y="3632210"/>
            <a:ext cx="676672" cy="2571625"/>
            <a:chOff x="0" y="0"/>
            <a:chExt cx="902229" cy="3428833"/>
          </a:xfrm>
        </p:grpSpPr>
        <p:sp>
          <p:nvSpPr>
            <p:cNvPr id="52" name="TextBox 52"/>
            <p:cNvSpPr txBox="1"/>
            <p:nvPr/>
          </p:nvSpPr>
          <p:spPr>
            <a:xfrm>
              <a:off x="0" y="-114300"/>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3</a:t>
              </a:r>
            </a:p>
          </p:txBody>
        </p:sp>
        <p:sp>
          <p:nvSpPr>
            <p:cNvPr id="53" name="TextBox 53"/>
            <p:cNvSpPr txBox="1"/>
            <p:nvPr/>
          </p:nvSpPr>
          <p:spPr>
            <a:xfrm>
              <a:off x="0" y="2174919"/>
              <a:ext cx="902229" cy="1253914"/>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4</a:t>
              </a:r>
            </a:p>
          </p:txBody>
        </p:sp>
      </p:grpSp>
      <p:sp>
        <p:nvSpPr>
          <p:cNvPr id="54" name="TextBox 54"/>
          <p:cNvSpPr txBox="1"/>
          <p:nvPr/>
        </p:nvSpPr>
        <p:spPr>
          <a:xfrm>
            <a:off x="4574197" y="7082674"/>
            <a:ext cx="676672" cy="969011"/>
          </a:xfrm>
          <a:prstGeom prst="rect">
            <a:avLst/>
          </a:prstGeom>
        </p:spPr>
        <p:txBody>
          <a:bodyPr lIns="0" tIns="0" rIns="0" bIns="0" rtlCol="0" anchor="t">
            <a:spAutoFit/>
          </a:bodyPr>
          <a:lstStyle/>
          <a:p>
            <a:pPr marL="0" lvl="0" indent="0" algn="ctr">
              <a:lnSpc>
                <a:spcPts val="7839"/>
              </a:lnSpc>
              <a:spcBef>
                <a:spcPct val="0"/>
              </a:spcBef>
            </a:pPr>
            <a:r>
              <a:rPr lang="en-US" sz="5599">
                <a:solidFill>
                  <a:srgbClr val="F5DCBB"/>
                </a:solidFill>
                <a:latin typeface="Now Heavy"/>
              </a:rPr>
              <a:t>5</a:t>
            </a:r>
          </a:p>
        </p:txBody>
      </p:sp>
      <p:sp>
        <p:nvSpPr>
          <p:cNvPr id="55" name="TextBox 55"/>
          <p:cNvSpPr txBox="1"/>
          <p:nvPr/>
        </p:nvSpPr>
        <p:spPr>
          <a:xfrm>
            <a:off x="10505230" y="3419042"/>
            <a:ext cx="5830977" cy="1056058"/>
          </a:xfrm>
          <a:prstGeom prst="rect">
            <a:avLst/>
          </a:prstGeom>
        </p:spPr>
        <p:txBody>
          <a:bodyPr lIns="0" tIns="0" rIns="0" bIns="0" rtlCol="0" anchor="t">
            <a:spAutoFit/>
          </a:bodyPr>
          <a:lstStyle/>
          <a:p>
            <a:pPr marL="0" lvl="0" indent="0" algn="l">
              <a:lnSpc>
                <a:spcPts val="4200"/>
              </a:lnSpc>
              <a:spcBef>
                <a:spcPct val="0"/>
              </a:spcBef>
            </a:pPr>
            <a:r>
              <a:rPr lang="en-US" sz="3000">
                <a:solidFill>
                  <a:srgbClr val="2A2A2A"/>
                </a:solidFill>
                <a:latin typeface="Now"/>
              </a:rPr>
              <a:t>Septina Amelia</a:t>
            </a:r>
          </a:p>
          <a:p>
            <a:pPr marL="0" lvl="0" indent="0" algn="l">
              <a:lnSpc>
                <a:spcPts val="4200"/>
              </a:lnSpc>
              <a:spcBef>
                <a:spcPct val="0"/>
              </a:spcBef>
            </a:pPr>
            <a:r>
              <a:rPr lang="en-US" sz="3000">
                <a:solidFill>
                  <a:srgbClr val="2A2A2A"/>
                </a:solidFill>
                <a:latin typeface="Now"/>
              </a:rPr>
              <a:t>2113022033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153784" y="3810531"/>
            <a:ext cx="9980432" cy="3606003"/>
          </a:xfrm>
          <a:prstGeom prst="rect">
            <a:avLst/>
          </a:prstGeom>
        </p:spPr>
        <p:txBody>
          <a:bodyPr lIns="0" tIns="0" rIns="0" bIns="0" rtlCol="0" anchor="t">
            <a:spAutoFit/>
          </a:bodyPr>
          <a:lstStyle/>
          <a:p>
            <a:pPr algn="ctr">
              <a:lnSpc>
                <a:spcPts val="9468"/>
              </a:lnSpc>
            </a:pPr>
            <a:r>
              <a:rPr lang="en-US" sz="7956">
                <a:solidFill>
                  <a:srgbClr val="E05E53"/>
                </a:solidFill>
                <a:latin typeface="Anton"/>
              </a:rPr>
              <a:t>STUDI KASUS TRANSFER PANAS, MASSA DAN MOMENTUM</a:t>
            </a:r>
          </a:p>
        </p:txBody>
      </p:sp>
      <p:grpSp>
        <p:nvGrpSpPr>
          <p:cNvPr id="8" name="Group 8"/>
          <p:cNvGrpSpPr/>
          <p:nvPr/>
        </p:nvGrpSpPr>
        <p:grpSpPr>
          <a:xfrm>
            <a:off x="4907802" y="1028700"/>
            <a:ext cx="8472397" cy="1682678"/>
            <a:chOff x="0" y="0"/>
            <a:chExt cx="11296529" cy="2243571"/>
          </a:xfrm>
        </p:grpSpPr>
        <p:grpSp>
          <p:nvGrpSpPr>
            <p:cNvPr id="9" name="Group 9"/>
            <p:cNvGrpSpPr/>
            <p:nvPr/>
          </p:nvGrpSpPr>
          <p:grpSpPr>
            <a:xfrm>
              <a:off x="321708" y="0"/>
              <a:ext cx="10653113" cy="2243571"/>
              <a:chOff x="0" y="0"/>
              <a:chExt cx="1274557" cy="268425"/>
            </a:xfrm>
          </p:grpSpPr>
          <p:sp>
            <p:nvSpPr>
              <p:cNvPr id="10" name="Freeform 10"/>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1" name="TextBox 11"/>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sp>
        <p:nvSpPr>
          <p:cNvPr id="13" name="Freeform 13"/>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07800" y="1028700"/>
            <a:ext cx="8472397" cy="2440119"/>
            <a:chOff x="-3" y="0"/>
            <a:chExt cx="11296529" cy="3253492"/>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 y="343977"/>
              <a:ext cx="11296529" cy="2909515"/>
            </a:xfrm>
            <a:prstGeom prst="rect">
              <a:avLst/>
            </a:prstGeom>
          </p:spPr>
          <p:txBody>
            <a:bodyPr lIns="0" tIns="0" rIns="0" bIns="0" rtlCol="0" anchor="t">
              <a:spAutoFit/>
            </a:bodyPr>
            <a:lstStyle/>
            <a:p>
              <a:pPr algn="ctr">
                <a:lnSpc>
                  <a:spcPct val="150000"/>
                </a:lnSpc>
              </a:pPr>
              <a:r>
                <a:rPr lang="en-US" sz="28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Kasus </a:t>
              </a:r>
              <a:r>
                <a:rPr lang="id-ID" sz="28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Res</a:t>
              </a:r>
              <a:r>
                <a:rPr lang="en-US" sz="28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istansi Transport Panas </a:t>
              </a:r>
            </a:p>
            <a:p>
              <a:pPr algn="ctr">
                <a:lnSpc>
                  <a:spcPct val="150000"/>
                </a:lnSpc>
              </a:pPr>
              <a:r>
                <a:rPr lang="en-US" sz="28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dan Massa</a:t>
              </a:r>
              <a:endParaRPr lang="en-ID" sz="28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algn="ctr">
                <a:lnSpc>
                  <a:spcPts val="7396"/>
                </a:lnSpc>
              </a:pPr>
              <a:endParaRPr lang="en-US" sz="5283">
                <a:solidFill>
                  <a:srgbClr val="FFFFFF"/>
                </a:solidFill>
                <a:latin typeface="Anton"/>
              </a:endParaRP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307453"/>
            <a:ext cx="12878071" cy="3960928"/>
            <a:chOff x="0" y="0"/>
            <a:chExt cx="17170761" cy="5281237"/>
          </a:xfrm>
        </p:grpSpPr>
        <p:grpSp>
          <p:nvGrpSpPr>
            <p:cNvPr id="16" name="Group 16"/>
            <p:cNvGrpSpPr/>
            <p:nvPr/>
          </p:nvGrpSpPr>
          <p:grpSpPr>
            <a:xfrm>
              <a:off x="0" y="0"/>
              <a:ext cx="17170761" cy="5281237"/>
              <a:chOff x="0" y="0"/>
              <a:chExt cx="3391755" cy="10432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39611" y="424321"/>
              <a:ext cx="14223017" cy="4270570"/>
            </a:xfrm>
            <a:prstGeom prst="rect">
              <a:avLst/>
            </a:prstGeom>
          </p:spPr>
          <p:txBody>
            <a:bodyPr lIns="0" tIns="0" rIns="0" bIns="0" rtlCol="0" anchor="t">
              <a:spAutoFit/>
            </a:bodyPr>
            <a:lstStyle/>
            <a:p>
              <a:pPr marL="0" lvl="0" indent="0" algn="ctr">
                <a:lnSpc>
                  <a:spcPts val="4200"/>
                </a:lnSpc>
              </a:pPr>
              <a:r>
                <a:rPr lang="id-ID" sz="2800">
                  <a:solidFill>
                    <a:schemeClr val="accent6">
                      <a:lumMod val="20000"/>
                      <a:lumOff val="80000"/>
                    </a:schemeClr>
                  </a:solidFill>
                  <a:effectLst/>
                  <a:latin typeface="Now" panose="020B0604020202020204" charset="0"/>
                  <a:ea typeface="Calibri" panose="020F0502020204030204" pitchFamily="34" charset="0"/>
                </a:rPr>
                <a:t>Pemanasan global adalah fenomena yang mendapat perhatian besar dalam konteks perubahan iklim global saat ini. Dalam hal ini, resistansi transport panas dan massa memainkan peran kunci dalam memahami bagaimana energi termal berinteraksi dengan atmosfer bumi dan mengapa pemanasan global terjadi</a:t>
              </a:r>
              <a:r>
                <a:rPr lang="en-US" sz="2800">
                  <a:solidFill>
                    <a:schemeClr val="accent6">
                      <a:lumMod val="20000"/>
                      <a:lumOff val="80000"/>
                    </a:schemeClr>
                  </a:solidFill>
                  <a:effectLst/>
                  <a:latin typeface="Now" panose="020B0604020202020204" charset="0"/>
                  <a:ea typeface="Calibri" panose="020F0502020204030204" pitchFamily="34" charset="0"/>
                </a:rPr>
                <a:t>.</a:t>
              </a:r>
              <a:endParaRPr lang="en-US" sz="2800">
                <a:solidFill>
                  <a:schemeClr val="accent6">
                    <a:lumMod val="20000"/>
                    <a:lumOff val="80000"/>
                  </a:schemeClr>
                </a:solidFill>
                <a:latin typeface="Now" panose="020B0604020202020204" charset="0"/>
              </a:endParaRP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3646546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07800" y="1028700"/>
            <a:ext cx="8472397" cy="1682678"/>
            <a:chOff x="-3" y="0"/>
            <a:chExt cx="11296529" cy="2243571"/>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 y="343977"/>
              <a:ext cx="11296529" cy="1185965"/>
            </a:xfrm>
            <a:prstGeom prst="rect">
              <a:avLst/>
            </a:prstGeom>
          </p:spPr>
          <p:txBody>
            <a:bodyPr lIns="0" tIns="0" rIns="0" bIns="0" rtlCol="0" anchor="t">
              <a:spAutoFit/>
            </a:bodyPr>
            <a:lstStyle/>
            <a:p>
              <a:pPr algn="ctr">
                <a:lnSpc>
                  <a:spcPts val="7396"/>
                </a:lnSpc>
              </a:pPr>
              <a:r>
                <a:rPr lang="en-US" sz="5283">
                  <a:solidFill>
                    <a:srgbClr val="FFFFFF"/>
                  </a:solidFill>
                  <a:latin typeface="Anton"/>
                </a:rPr>
                <a:t>Solusi</a:t>
              </a: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307452"/>
            <a:ext cx="12878071" cy="4858158"/>
            <a:chOff x="0" y="0"/>
            <a:chExt cx="17170761" cy="5281237"/>
          </a:xfrm>
        </p:grpSpPr>
        <p:grpSp>
          <p:nvGrpSpPr>
            <p:cNvPr id="16" name="Group 16"/>
            <p:cNvGrpSpPr/>
            <p:nvPr/>
          </p:nvGrpSpPr>
          <p:grpSpPr>
            <a:xfrm>
              <a:off x="0" y="0"/>
              <a:ext cx="17170761" cy="5281237"/>
              <a:chOff x="0" y="0"/>
              <a:chExt cx="3391755" cy="10432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418933" y="223832"/>
              <a:ext cx="14223017" cy="5040617"/>
            </a:xfrm>
            <a:prstGeom prst="rect">
              <a:avLst/>
            </a:prstGeom>
          </p:spPr>
          <p:txBody>
            <a:bodyPr lIns="0" tIns="0" rIns="0" bIns="0" rtlCol="0" anchor="t">
              <a:spAutoFit/>
            </a:bodyPr>
            <a:lstStyle/>
            <a:p>
              <a:pPr marL="0" lvl="0" indent="0" algn="ctr">
                <a:lnSpc>
                  <a:spcPts val="4200"/>
                </a:lnSpc>
              </a:pPr>
              <a:r>
                <a:rPr lang="id-ID" sz="2800">
                  <a:solidFill>
                    <a:schemeClr val="accent6">
                      <a:lumMod val="20000"/>
                      <a:lumOff val="80000"/>
                    </a:schemeClr>
                  </a:solidFill>
                  <a:effectLst/>
                  <a:latin typeface="Now" panose="020B0604020202020204" charset="0"/>
                  <a:ea typeface="Calibri" panose="020F0502020204030204" pitchFamily="34" charset="0"/>
                </a:rPr>
                <a:t>Transisi ke Energi terbarukan </a:t>
              </a:r>
              <a:r>
                <a:rPr lang="en-US" sz="2800">
                  <a:solidFill>
                    <a:schemeClr val="accent6">
                      <a:lumMod val="20000"/>
                      <a:lumOff val="80000"/>
                    </a:schemeClr>
                  </a:solidFill>
                  <a:effectLst/>
                  <a:latin typeface="Now" panose="020B0604020202020204" charset="0"/>
                  <a:ea typeface="Calibri" panose="020F0502020204030204" pitchFamily="34" charset="0"/>
                </a:rPr>
                <a:t>Mengurangi ketergantungan pada bahan bakar fosil seperti batu bara, minyak bumi, dan gas alam adalah langkah penting dalam mengurangi emisi gas rumah kaca. Investasi dalam energi terbarukan seperti energi surya, angin, hidro, dan biomassa dapat membantu mengurangi emisi karbon secara signifikan. Selain itu penanaman hutan kembali juga dapat mengurangi kasus pemanasan global. </a:t>
              </a:r>
              <a:endParaRPr lang="en-US" sz="2800">
                <a:solidFill>
                  <a:schemeClr val="accent6">
                    <a:lumMod val="20000"/>
                    <a:lumOff val="80000"/>
                  </a:schemeClr>
                </a:solidFill>
                <a:latin typeface="Now" panose="020B0604020202020204" charset="0"/>
              </a:endParaRP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1570167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07800" y="1028700"/>
            <a:ext cx="8472397" cy="1978454"/>
            <a:chOff x="-3" y="0"/>
            <a:chExt cx="11296529" cy="2637938"/>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 y="343977"/>
              <a:ext cx="11296529" cy="2293961"/>
            </a:xfrm>
            <a:prstGeom prst="rect">
              <a:avLst/>
            </a:prstGeom>
          </p:spPr>
          <p:txBody>
            <a:bodyPr lIns="0" tIns="0" rIns="0" bIns="0" rtlCol="0" anchor="t">
              <a:spAutoFit/>
            </a:bodyPr>
            <a:lstStyle/>
            <a:p>
              <a:pPr algn="ctr">
                <a:lnSpc>
                  <a:spcPct val="150000"/>
                </a:lnSpc>
              </a:pPr>
              <a:r>
                <a:rPr lang="en-US" sz="36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Kasus </a:t>
              </a:r>
              <a:r>
                <a:rPr lang="en-US" sz="3600" b="1" kern="100">
                  <a:solidFill>
                    <a:schemeClr val="accent6">
                      <a:lumMod val="20000"/>
                      <a:lumOff val="80000"/>
                    </a:schemeClr>
                  </a:solidFill>
                  <a:latin typeface="Now" panose="020B0604020202020204" charset="0"/>
                  <a:ea typeface="Calibri" panose="020F0502020204030204" pitchFamily="34" charset="0"/>
                  <a:cs typeface="Times New Roman" panose="02020603050405020304" pitchFamily="18" charset="0"/>
                </a:rPr>
                <a:t>Konveksi Bebas</a:t>
              </a:r>
              <a:endParaRPr lang="en-ID" sz="36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algn="ctr">
                <a:lnSpc>
                  <a:spcPts val="7396"/>
                </a:lnSpc>
              </a:pPr>
              <a:endParaRPr lang="en-US" sz="5283">
                <a:solidFill>
                  <a:srgbClr val="FFFFFF"/>
                </a:solidFill>
                <a:latin typeface="Anton"/>
              </a:endParaRP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307452"/>
            <a:ext cx="12878071" cy="4319059"/>
            <a:chOff x="0" y="0"/>
            <a:chExt cx="17170761" cy="5281237"/>
          </a:xfrm>
        </p:grpSpPr>
        <p:grpSp>
          <p:nvGrpSpPr>
            <p:cNvPr id="16" name="Group 16"/>
            <p:cNvGrpSpPr/>
            <p:nvPr/>
          </p:nvGrpSpPr>
          <p:grpSpPr>
            <a:xfrm>
              <a:off x="0" y="0"/>
              <a:ext cx="17170761" cy="5281237"/>
              <a:chOff x="0" y="0"/>
              <a:chExt cx="3391755" cy="10432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39611" y="424321"/>
              <a:ext cx="14223017" cy="4575057"/>
            </a:xfrm>
            <a:prstGeom prst="rect">
              <a:avLst/>
            </a:prstGeom>
          </p:spPr>
          <p:txBody>
            <a:bodyPr lIns="0" tIns="0" rIns="0" bIns="0" rtlCol="0" anchor="t">
              <a:spAutoFit/>
            </a:bodyPr>
            <a:lstStyle/>
            <a:p>
              <a:pPr marL="0" lvl="0" indent="0" algn="ctr">
                <a:lnSpc>
                  <a:spcPts val="4200"/>
                </a:lnSpc>
              </a:pPr>
              <a:r>
                <a:rPr lang="id-ID" sz="2800">
                  <a:solidFill>
                    <a:schemeClr val="accent6">
                      <a:lumMod val="20000"/>
                      <a:lumOff val="80000"/>
                    </a:schemeClr>
                  </a:solidFill>
                  <a:effectLst/>
                  <a:latin typeface="Now" panose="020B0604020202020204" charset="0"/>
                  <a:ea typeface="Calibri" panose="020F0502020204030204" pitchFamily="34" charset="0"/>
                </a:rPr>
                <a:t>Salah satu contoh kasus konveksi bebas yang sering kita temui dalam kehidupan sehari-hari adalah fenomena aliran udara di dalam rumah atau bangunan yang terjadi karena perbedaan suhu antara udara di dalam dan di luar bangunan. Ini terjadi terutama pada musim panas ketika suhu udara di luar lebih tinggi daripada di dalam rumah atau bangunan. </a:t>
              </a:r>
              <a:endParaRPr lang="en-US" sz="2800">
                <a:solidFill>
                  <a:schemeClr val="accent6">
                    <a:lumMod val="20000"/>
                    <a:lumOff val="80000"/>
                  </a:schemeClr>
                </a:solidFill>
                <a:latin typeface="Now" panose="020B0604020202020204" charset="0"/>
              </a:endParaRP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3187965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w="9525" cap="sq">
            <a:solidFill>
              <a:srgbClr val="000000"/>
            </a:solid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grpSp>
        <p:nvGrpSpPr>
          <p:cNvPr id="7" name="Group 7"/>
          <p:cNvGrpSpPr/>
          <p:nvPr/>
        </p:nvGrpSpPr>
        <p:grpSpPr>
          <a:xfrm>
            <a:off x="4907800" y="1028700"/>
            <a:ext cx="8472397" cy="1978454"/>
            <a:chOff x="-3" y="0"/>
            <a:chExt cx="11296529" cy="2637938"/>
          </a:xfrm>
        </p:grpSpPr>
        <p:grpSp>
          <p:nvGrpSpPr>
            <p:cNvPr id="8" name="Group 8"/>
            <p:cNvGrpSpPr/>
            <p:nvPr/>
          </p:nvGrpSpPr>
          <p:grpSpPr>
            <a:xfrm>
              <a:off x="321708" y="0"/>
              <a:ext cx="10653113" cy="2243571"/>
              <a:chOff x="0" y="0"/>
              <a:chExt cx="1274557" cy="268425"/>
            </a:xfrm>
          </p:grpSpPr>
          <p:sp>
            <p:nvSpPr>
              <p:cNvPr id="9" name="Freeform 9"/>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0" name="TextBox 10"/>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 y="343977"/>
              <a:ext cx="11296529" cy="2293961"/>
            </a:xfrm>
            <a:prstGeom prst="rect">
              <a:avLst/>
            </a:prstGeom>
          </p:spPr>
          <p:txBody>
            <a:bodyPr lIns="0" tIns="0" rIns="0" bIns="0" rtlCol="0" anchor="t">
              <a:spAutoFit/>
            </a:bodyPr>
            <a:lstStyle/>
            <a:p>
              <a:pPr algn="ctr">
                <a:lnSpc>
                  <a:spcPct val="150000"/>
                </a:lnSpc>
              </a:pPr>
              <a:r>
                <a:rPr lang="en-US" sz="3600" b="1" kern="100">
                  <a:solidFill>
                    <a:schemeClr val="accent6">
                      <a:lumMod val="20000"/>
                      <a:lumOff val="80000"/>
                    </a:schemeClr>
                  </a:solidFill>
                  <a:latin typeface="Now" panose="020B0604020202020204" charset="0"/>
                  <a:ea typeface="Calibri" panose="020F0502020204030204" pitchFamily="34" charset="0"/>
                  <a:cs typeface="Times New Roman" panose="02020603050405020304" pitchFamily="18" charset="0"/>
                </a:rPr>
                <a:t>Solusi</a:t>
              </a:r>
              <a:r>
                <a:rPr lang="en-US" sz="3600" b="1"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rPr>
                <a:t> Kasus </a:t>
              </a:r>
              <a:r>
                <a:rPr lang="en-US" sz="3600" b="1" kern="100">
                  <a:solidFill>
                    <a:schemeClr val="accent6">
                      <a:lumMod val="20000"/>
                      <a:lumOff val="80000"/>
                    </a:schemeClr>
                  </a:solidFill>
                  <a:latin typeface="Now" panose="020B0604020202020204" charset="0"/>
                  <a:ea typeface="Calibri" panose="020F0502020204030204" pitchFamily="34" charset="0"/>
                  <a:cs typeface="Times New Roman" panose="02020603050405020304" pitchFamily="18" charset="0"/>
                </a:rPr>
                <a:t>Konveksi Bebas</a:t>
              </a:r>
              <a:endParaRPr lang="en-ID" sz="3600" kern="100">
                <a:solidFill>
                  <a:schemeClr val="accent6">
                    <a:lumMod val="20000"/>
                    <a:lumOff val="80000"/>
                  </a:schemeClr>
                </a:solidFill>
                <a:effectLst/>
                <a:latin typeface="Now" panose="020B0604020202020204" charset="0"/>
                <a:ea typeface="Calibri" panose="020F0502020204030204" pitchFamily="34" charset="0"/>
                <a:cs typeface="Times New Roman" panose="02020603050405020304" pitchFamily="18" charset="0"/>
              </a:endParaRPr>
            </a:p>
            <a:p>
              <a:pPr algn="ctr">
                <a:lnSpc>
                  <a:spcPts val="7396"/>
                </a:lnSpc>
              </a:pPr>
              <a:endParaRPr lang="en-US" sz="5283">
                <a:solidFill>
                  <a:srgbClr val="FFFFFF"/>
                </a:solidFill>
                <a:latin typeface="Anton"/>
              </a:endParaRPr>
            </a:p>
          </p:txBody>
        </p:sp>
      </p:grpSp>
      <p:grpSp>
        <p:nvGrpSpPr>
          <p:cNvPr id="12" name="Group 12"/>
          <p:cNvGrpSpPr/>
          <p:nvPr/>
        </p:nvGrpSpPr>
        <p:grpSpPr>
          <a:xfrm>
            <a:off x="1950252" y="4095889"/>
            <a:ext cx="14385955" cy="4858158"/>
            <a:chOff x="0" y="0"/>
            <a:chExt cx="19181273" cy="6477545"/>
          </a:xfrm>
        </p:grpSpPr>
        <p:sp>
          <p:nvSpPr>
            <p:cNvPr id="13" name="Freeform 13"/>
            <p:cNvSpPr/>
            <p:nvPr/>
          </p:nvSpPr>
          <p:spPr>
            <a:xfrm>
              <a:off x="12698326" y="0"/>
              <a:ext cx="6482947" cy="6477545"/>
            </a:xfrm>
            <a:custGeom>
              <a:avLst/>
              <a:gdLst/>
              <a:ahLst/>
              <a:cxnLst/>
              <a:rect l="l" t="t" r="r" b="b"/>
              <a:pathLst>
                <a:path w="6482947" h="6477545">
                  <a:moveTo>
                    <a:pt x="0" y="0"/>
                  </a:moveTo>
                  <a:lnTo>
                    <a:pt x="6482947" y="0"/>
                  </a:lnTo>
                  <a:lnTo>
                    <a:pt x="6482947" y="6477545"/>
                  </a:lnTo>
                  <a:lnTo>
                    <a:pt x="0" y="6477545"/>
                  </a:lnTo>
                  <a:lnTo>
                    <a:pt x="0"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0" y="0"/>
              <a:ext cx="6482947" cy="6477545"/>
            </a:xfrm>
            <a:custGeom>
              <a:avLst/>
              <a:gdLst/>
              <a:ahLst/>
              <a:cxnLst/>
              <a:rect l="l" t="t" r="r" b="b"/>
              <a:pathLst>
                <a:path w="6482947" h="6477545">
                  <a:moveTo>
                    <a:pt x="6482947" y="0"/>
                  </a:moveTo>
                  <a:lnTo>
                    <a:pt x="0" y="0"/>
                  </a:lnTo>
                  <a:lnTo>
                    <a:pt x="0" y="6477545"/>
                  </a:lnTo>
                  <a:lnTo>
                    <a:pt x="6482947" y="6477545"/>
                  </a:lnTo>
                  <a:lnTo>
                    <a:pt x="6482947" y="0"/>
                  </a:lnTo>
                  <a:close/>
                </a:path>
              </a:pathLst>
            </a:custGeom>
            <a:blipFill>
              <a:blip r:embed="rId6">
                <a:alphaModFix amt="4000"/>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a:off x="2704964" y="3307452"/>
            <a:ext cx="12878071" cy="4319059"/>
            <a:chOff x="0" y="0"/>
            <a:chExt cx="17170761" cy="5281237"/>
          </a:xfrm>
        </p:grpSpPr>
        <p:grpSp>
          <p:nvGrpSpPr>
            <p:cNvPr id="16" name="Group 16"/>
            <p:cNvGrpSpPr/>
            <p:nvPr/>
          </p:nvGrpSpPr>
          <p:grpSpPr>
            <a:xfrm>
              <a:off x="0" y="0"/>
              <a:ext cx="17170761" cy="5281237"/>
              <a:chOff x="0" y="0"/>
              <a:chExt cx="3391755" cy="1043207"/>
            </a:xfrm>
          </p:grpSpPr>
          <p:sp>
            <p:nvSpPr>
              <p:cNvPr id="17" name="Freeform 17"/>
              <p:cNvSpPr/>
              <p:nvPr/>
            </p:nvSpPr>
            <p:spPr>
              <a:xfrm>
                <a:off x="0" y="0"/>
                <a:ext cx="3391755" cy="1043207"/>
              </a:xfrm>
              <a:custGeom>
                <a:avLst/>
                <a:gdLst/>
                <a:ahLst/>
                <a:cxnLst/>
                <a:rect l="l" t="t" r="r" b="b"/>
                <a:pathLst>
                  <a:path w="3391755" h="1043207">
                    <a:moveTo>
                      <a:pt x="0" y="0"/>
                    </a:moveTo>
                    <a:lnTo>
                      <a:pt x="3391755" y="0"/>
                    </a:lnTo>
                    <a:lnTo>
                      <a:pt x="3391755" y="1043207"/>
                    </a:lnTo>
                    <a:lnTo>
                      <a:pt x="0" y="1043207"/>
                    </a:lnTo>
                    <a:close/>
                  </a:path>
                </a:pathLst>
              </a:custGeom>
              <a:solidFill>
                <a:srgbClr val="E05E53"/>
              </a:solidFill>
              <a:ln w="19050" cap="sq">
                <a:solidFill>
                  <a:srgbClr val="000000"/>
                </a:solidFill>
                <a:prstDash val="lgDash"/>
                <a:miter/>
              </a:ln>
            </p:spPr>
          </p:sp>
          <p:sp>
            <p:nvSpPr>
              <p:cNvPr id="18" name="TextBox 18"/>
              <p:cNvSpPr txBox="1"/>
              <p:nvPr/>
            </p:nvSpPr>
            <p:spPr>
              <a:xfrm>
                <a:off x="0" y="-38100"/>
                <a:ext cx="3391755" cy="1081307"/>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539611" y="424321"/>
              <a:ext cx="14223017" cy="4575058"/>
            </a:xfrm>
            <a:prstGeom prst="rect">
              <a:avLst/>
            </a:prstGeom>
          </p:spPr>
          <p:txBody>
            <a:bodyPr lIns="0" tIns="0" rIns="0" bIns="0" rtlCol="0" anchor="t">
              <a:spAutoFit/>
            </a:bodyPr>
            <a:lstStyle/>
            <a:p>
              <a:pPr marL="0" lvl="0" indent="0" algn="ctr">
                <a:lnSpc>
                  <a:spcPts val="4200"/>
                </a:lnSpc>
              </a:pPr>
              <a:r>
                <a:rPr lang="id-ID" sz="2800">
                  <a:solidFill>
                    <a:schemeClr val="accent6">
                      <a:lumMod val="20000"/>
                      <a:lumOff val="80000"/>
                    </a:schemeClr>
                  </a:solidFill>
                  <a:effectLst/>
                  <a:latin typeface="Now" panose="020B0604020202020204" charset="0"/>
                  <a:ea typeface="Calibri" panose="020F0502020204030204" pitchFamily="34" charset="0"/>
                </a:rPr>
                <a:t>Solusi untuk memanfaatkan fenomena konveksi bebas ini adalah dengan merancang ventilasi alami pada bangunan. Misalnya, dengan menempatkan jendela ventilasi di bagian atas dinding atau atap bangunan dan jendela terbuka di bagian bawah, udara panas dari dalam bangunan akan naik melalui jendela ventilasi dan digantikan oleh udara segar</a:t>
              </a:r>
              <a:r>
                <a:rPr lang="en-US" sz="2800">
                  <a:solidFill>
                    <a:schemeClr val="accent6">
                      <a:lumMod val="20000"/>
                      <a:lumOff val="80000"/>
                    </a:schemeClr>
                  </a:solidFill>
                  <a:effectLst/>
                  <a:latin typeface="Now" panose="020B0604020202020204" charset="0"/>
                  <a:ea typeface="Calibri" panose="020F0502020204030204" pitchFamily="34" charset="0"/>
                </a:rPr>
                <a:t> </a:t>
              </a:r>
              <a:r>
                <a:rPr lang="id-ID" sz="2800">
                  <a:solidFill>
                    <a:schemeClr val="accent6">
                      <a:lumMod val="20000"/>
                      <a:lumOff val="80000"/>
                    </a:schemeClr>
                  </a:solidFill>
                  <a:effectLst/>
                  <a:latin typeface="Now" panose="020B0604020202020204" charset="0"/>
                  <a:ea typeface="Calibri" panose="020F0502020204030204" pitchFamily="34" charset="0"/>
                </a:rPr>
                <a:t>yang masuk melalui jendela terbuka di bagian bawah. </a:t>
              </a:r>
              <a:endParaRPr lang="en-US" sz="2800">
                <a:solidFill>
                  <a:schemeClr val="accent6">
                    <a:lumMod val="20000"/>
                    <a:lumOff val="80000"/>
                  </a:schemeClr>
                </a:solidFill>
                <a:latin typeface="Now" panose="020B0604020202020204" charset="0"/>
              </a:endParaRPr>
            </a:p>
          </p:txBody>
        </p:sp>
      </p:grpSp>
      <p:sp>
        <p:nvSpPr>
          <p:cNvPr id="20" name="Freeform 20"/>
          <p:cNvSpPr/>
          <p:nvPr/>
        </p:nvSpPr>
        <p:spPr>
          <a:xfrm>
            <a:off x="15154963"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14881914" y="2801181"/>
            <a:ext cx="191118" cy="1012543"/>
          </a:xfrm>
          <a:custGeom>
            <a:avLst/>
            <a:gdLst/>
            <a:ahLst/>
            <a:cxnLst/>
            <a:rect l="l" t="t" r="r" b="b"/>
            <a:pathLst>
              <a:path w="191118" h="1012543">
                <a:moveTo>
                  <a:pt x="0" y="0"/>
                </a:moveTo>
                <a:lnTo>
                  <a:pt x="191118" y="0"/>
                </a:lnTo>
                <a:lnTo>
                  <a:pt x="191118"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4608866" y="2801181"/>
            <a:ext cx="191118" cy="1012543"/>
          </a:xfrm>
          <a:custGeom>
            <a:avLst/>
            <a:gdLst/>
            <a:ahLst/>
            <a:cxnLst/>
            <a:rect l="l" t="t" r="r" b="b"/>
            <a:pathLst>
              <a:path w="191118" h="1012543">
                <a:moveTo>
                  <a:pt x="0" y="0"/>
                </a:moveTo>
                <a:lnTo>
                  <a:pt x="191117" y="0"/>
                </a:lnTo>
                <a:lnTo>
                  <a:pt x="191117" y="1012543"/>
                </a:lnTo>
                <a:lnTo>
                  <a:pt x="0" y="101254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extLst>
      <p:ext uri="{BB962C8B-B14F-4D97-AF65-F5344CB8AC3E}">
        <p14:creationId xmlns:p14="http://schemas.microsoft.com/office/powerpoint/2010/main" val="119533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83034"/>
        </a:solidFill>
        <a:effectLst/>
      </p:bgPr>
    </p:bg>
    <p:spTree>
      <p:nvGrpSpPr>
        <p:cNvPr id="1" name=""/>
        <p:cNvGrpSpPr/>
        <p:nvPr/>
      </p:nvGrpSpPr>
      <p:grpSpPr>
        <a:xfrm>
          <a:off x="0" y="0"/>
          <a:ext cx="0" cy="0"/>
          <a:chOff x="0" y="0"/>
          <a:chExt cx="0" cy="0"/>
        </a:xfrm>
      </p:grpSpPr>
      <p:grpSp>
        <p:nvGrpSpPr>
          <p:cNvPr id="2" name="Group 2"/>
          <p:cNvGrpSpPr/>
          <p:nvPr/>
        </p:nvGrpSpPr>
        <p:grpSpPr>
          <a:xfrm>
            <a:off x="-947930" y="-106559"/>
            <a:ext cx="20183861" cy="10500117"/>
            <a:chOff x="0" y="0"/>
            <a:chExt cx="26911814" cy="14000156"/>
          </a:xfrm>
        </p:grpSpPr>
        <p:sp>
          <p:nvSpPr>
            <p:cNvPr id="3" name="Freeform 3"/>
            <p:cNvSpPr/>
            <p:nvPr/>
          </p:nvSpPr>
          <p:spPr>
            <a:xfrm>
              <a:off x="0"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sp>
          <p:nvSpPr>
            <p:cNvPr id="4" name="Freeform 4"/>
            <p:cNvSpPr/>
            <p:nvPr/>
          </p:nvSpPr>
          <p:spPr>
            <a:xfrm>
              <a:off x="12911658" y="0"/>
              <a:ext cx="14000156" cy="14000156"/>
            </a:xfrm>
            <a:custGeom>
              <a:avLst/>
              <a:gdLst/>
              <a:ahLst/>
              <a:cxnLst/>
              <a:rect l="l" t="t" r="r" b="b"/>
              <a:pathLst>
                <a:path w="14000156" h="14000156">
                  <a:moveTo>
                    <a:pt x="0" y="0"/>
                  </a:moveTo>
                  <a:lnTo>
                    <a:pt x="14000156" y="0"/>
                  </a:lnTo>
                  <a:lnTo>
                    <a:pt x="14000156" y="14000156"/>
                  </a:lnTo>
                  <a:lnTo>
                    <a:pt x="0" y="14000156"/>
                  </a:lnTo>
                  <a:lnTo>
                    <a:pt x="0" y="0"/>
                  </a:lnTo>
                  <a:close/>
                </a:path>
              </a:pathLst>
            </a:custGeom>
            <a:blipFill>
              <a:blip r:embed="rId2">
                <a:alphaModFix amt="12000"/>
                <a:extLst>
                  <a:ext uri="{96DAC541-7B7A-43D3-8B79-37D633B846F1}">
                    <asvg:svgBlip xmlns:asvg="http://schemas.microsoft.com/office/drawing/2016/SVG/main" r:embed="rId3"/>
                  </a:ext>
                </a:extLst>
              </a:blip>
              <a:stretch>
                <a:fillRect/>
              </a:stretch>
            </a:blipFill>
            <a:ln cap="sq">
              <a:noFill/>
              <a:prstDash val="solid"/>
              <a:miter/>
            </a:ln>
          </p:spPr>
        </p:sp>
      </p:grpSp>
      <p:sp>
        <p:nvSpPr>
          <p:cNvPr id="5" name="Freeform 5"/>
          <p:cNvSpPr/>
          <p:nvPr/>
        </p:nvSpPr>
        <p:spPr>
          <a:xfrm rot="-5400000">
            <a:off x="2755674" y="-1067519"/>
            <a:ext cx="8229600" cy="12422038"/>
          </a:xfrm>
          <a:custGeom>
            <a:avLst/>
            <a:gdLst/>
            <a:ahLst/>
            <a:cxnLst/>
            <a:rect l="l" t="t" r="r" b="b"/>
            <a:pathLst>
              <a:path w="8229600" h="12422038">
                <a:moveTo>
                  <a:pt x="0" y="0"/>
                </a:moveTo>
                <a:lnTo>
                  <a:pt x="8229600" y="0"/>
                </a:lnTo>
                <a:lnTo>
                  <a:pt x="8229600" y="12422038"/>
                </a:lnTo>
                <a:lnTo>
                  <a:pt x="0" y="12422038"/>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6" name="Freeform 6"/>
          <p:cNvSpPr/>
          <p:nvPr/>
        </p:nvSpPr>
        <p:spPr>
          <a:xfrm rot="-5400000" flipV="1">
            <a:off x="10019416" y="1627343"/>
            <a:ext cx="8229600" cy="7032314"/>
          </a:xfrm>
          <a:custGeom>
            <a:avLst/>
            <a:gdLst/>
            <a:ahLst/>
            <a:cxnLst/>
            <a:rect l="l" t="t" r="r" b="b"/>
            <a:pathLst>
              <a:path w="8229600" h="7032314">
                <a:moveTo>
                  <a:pt x="0" y="7032314"/>
                </a:moveTo>
                <a:lnTo>
                  <a:pt x="8229600" y="7032314"/>
                </a:lnTo>
                <a:lnTo>
                  <a:pt x="8229600" y="0"/>
                </a:lnTo>
                <a:lnTo>
                  <a:pt x="0" y="0"/>
                </a:lnTo>
                <a:lnTo>
                  <a:pt x="0" y="7032314"/>
                </a:lnTo>
                <a:close/>
              </a:path>
            </a:pathLst>
          </a:custGeom>
          <a:blipFill>
            <a:blip r:embed="rId4">
              <a:extLst>
                <a:ext uri="{96DAC541-7B7A-43D3-8B79-37D633B846F1}">
                  <asvg:svgBlip xmlns:asvg="http://schemas.microsoft.com/office/drawing/2016/SVG/main" r:embed="rId5"/>
                </a:ext>
              </a:extLst>
            </a:blip>
            <a:stretch>
              <a:fillRect b="-76642"/>
            </a:stretch>
          </a:blipFill>
          <a:ln cap="sq">
            <a:noFill/>
            <a:prstDash val="solid"/>
            <a:miter/>
          </a:ln>
        </p:spPr>
      </p:sp>
      <p:sp>
        <p:nvSpPr>
          <p:cNvPr id="7" name="TextBox 7"/>
          <p:cNvSpPr txBox="1"/>
          <p:nvPr/>
        </p:nvSpPr>
        <p:spPr>
          <a:xfrm>
            <a:off x="4153784" y="4547068"/>
            <a:ext cx="9980432" cy="1202388"/>
          </a:xfrm>
          <a:prstGeom prst="rect">
            <a:avLst/>
          </a:prstGeom>
        </p:spPr>
        <p:txBody>
          <a:bodyPr lIns="0" tIns="0" rIns="0" bIns="0" rtlCol="0" anchor="t">
            <a:spAutoFit/>
          </a:bodyPr>
          <a:lstStyle/>
          <a:p>
            <a:pPr algn="ctr">
              <a:lnSpc>
                <a:spcPts val="9468"/>
              </a:lnSpc>
            </a:pPr>
            <a:r>
              <a:rPr lang="en-US" sz="7956">
                <a:solidFill>
                  <a:srgbClr val="E05E53"/>
                </a:solidFill>
                <a:latin typeface="Anton"/>
              </a:rPr>
              <a:t>DIFUSI MOLEKUL</a:t>
            </a:r>
          </a:p>
        </p:txBody>
      </p:sp>
      <p:grpSp>
        <p:nvGrpSpPr>
          <p:cNvPr id="8" name="Group 8"/>
          <p:cNvGrpSpPr/>
          <p:nvPr/>
        </p:nvGrpSpPr>
        <p:grpSpPr>
          <a:xfrm>
            <a:off x="4907802" y="1028700"/>
            <a:ext cx="8472397" cy="1682678"/>
            <a:chOff x="0" y="0"/>
            <a:chExt cx="11296529" cy="2243571"/>
          </a:xfrm>
        </p:grpSpPr>
        <p:grpSp>
          <p:nvGrpSpPr>
            <p:cNvPr id="9" name="Group 9"/>
            <p:cNvGrpSpPr/>
            <p:nvPr/>
          </p:nvGrpSpPr>
          <p:grpSpPr>
            <a:xfrm>
              <a:off x="321708" y="0"/>
              <a:ext cx="10653113" cy="2243571"/>
              <a:chOff x="0" y="0"/>
              <a:chExt cx="1274557" cy="268425"/>
            </a:xfrm>
          </p:grpSpPr>
          <p:sp>
            <p:nvSpPr>
              <p:cNvPr id="10" name="Freeform 10"/>
              <p:cNvSpPr/>
              <p:nvPr/>
            </p:nvSpPr>
            <p:spPr>
              <a:xfrm>
                <a:off x="0" y="0"/>
                <a:ext cx="1274557" cy="268425"/>
              </a:xfrm>
              <a:custGeom>
                <a:avLst/>
                <a:gdLst/>
                <a:ahLst/>
                <a:cxnLst/>
                <a:rect l="l" t="t" r="r" b="b"/>
                <a:pathLst>
                  <a:path w="1274557" h="268425">
                    <a:moveTo>
                      <a:pt x="1274557" y="0"/>
                    </a:moveTo>
                    <a:lnTo>
                      <a:pt x="0" y="0"/>
                    </a:lnTo>
                    <a:lnTo>
                      <a:pt x="101600" y="134212"/>
                    </a:lnTo>
                    <a:lnTo>
                      <a:pt x="0" y="268425"/>
                    </a:lnTo>
                    <a:lnTo>
                      <a:pt x="1274557" y="268425"/>
                    </a:lnTo>
                    <a:lnTo>
                      <a:pt x="1172957" y="134212"/>
                    </a:lnTo>
                    <a:lnTo>
                      <a:pt x="1274557" y="0"/>
                    </a:lnTo>
                    <a:close/>
                  </a:path>
                </a:pathLst>
              </a:custGeom>
              <a:solidFill>
                <a:srgbClr val="E05E53"/>
              </a:solidFill>
              <a:ln w="19050" cap="sq">
                <a:solidFill>
                  <a:srgbClr val="2A2A2A"/>
                </a:solidFill>
                <a:prstDash val="solid"/>
                <a:miter/>
              </a:ln>
            </p:spPr>
          </p:sp>
          <p:sp>
            <p:nvSpPr>
              <p:cNvPr id="11" name="TextBox 11"/>
              <p:cNvSpPr txBox="1"/>
              <p:nvPr/>
            </p:nvSpPr>
            <p:spPr>
              <a:xfrm>
                <a:off x="88900" y="-38100"/>
                <a:ext cx="1096757" cy="306525"/>
              </a:xfrm>
              <a:prstGeom prst="rect">
                <a:avLst/>
              </a:prstGeom>
            </p:spPr>
            <p:txBody>
              <a:bodyPr lIns="50800" tIns="50800" rIns="50800" bIns="50800" rtlCol="0" anchor="ctr"/>
              <a:lstStyle/>
              <a:p>
                <a:pPr algn="ctr">
                  <a:lnSpc>
                    <a:spcPts val="2659"/>
                  </a:lnSpc>
                </a:pPr>
                <a:endParaRPr/>
              </a:p>
            </p:txBody>
          </p:sp>
        </p:grpSp>
        <p:sp>
          <p:nvSpPr>
            <p:cNvPr id="12" name="TextBox 12"/>
            <p:cNvSpPr txBox="1"/>
            <p:nvPr/>
          </p:nvSpPr>
          <p:spPr>
            <a:xfrm>
              <a:off x="0" y="497444"/>
              <a:ext cx="11296529" cy="1153433"/>
            </a:xfrm>
            <a:prstGeom prst="rect">
              <a:avLst/>
            </a:prstGeom>
          </p:spPr>
          <p:txBody>
            <a:bodyPr lIns="0" tIns="0" rIns="0" bIns="0" rtlCol="0" anchor="t">
              <a:spAutoFit/>
            </a:bodyPr>
            <a:lstStyle/>
            <a:p>
              <a:pPr algn="ctr">
                <a:lnSpc>
                  <a:spcPts val="7396"/>
                </a:lnSpc>
              </a:pPr>
              <a:r>
                <a:rPr lang="en-US" sz="5283">
                  <a:solidFill>
                    <a:srgbClr val="FFFFFF"/>
                  </a:solidFill>
                  <a:latin typeface="Anton"/>
                </a:rPr>
                <a:t>FISIKA LINGKUNGAN</a:t>
              </a:r>
            </a:p>
          </p:txBody>
        </p:sp>
      </p:grpSp>
      <p:sp>
        <p:nvSpPr>
          <p:cNvPr id="13" name="Freeform 13"/>
          <p:cNvSpPr/>
          <p:nvPr/>
        </p:nvSpPr>
        <p:spPr>
          <a:xfrm>
            <a:off x="2527254" y="5080133"/>
            <a:ext cx="2588618" cy="3504535"/>
          </a:xfrm>
          <a:custGeom>
            <a:avLst/>
            <a:gdLst/>
            <a:ahLst/>
            <a:cxnLst/>
            <a:rect l="l" t="t" r="r" b="b"/>
            <a:pathLst>
              <a:path w="2588618" h="3504535">
                <a:moveTo>
                  <a:pt x="0" y="0"/>
                </a:moveTo>
                <a:lnTo>
                  <a:pt x="2588617" y="0"/>
                </a:lnTo>
                <a:lnTo>
                  <a:pt x="2588617" y="3504535"/>
                </a:lnTo>
                <a:lnTo>
                  <a:pt x="0" y="3504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Freeform 14"/>
          <p:cNvSpPr/>
          <p:nvPr/>
        </p:nvSpPr>
        <p:spPr>
          <a:xfrm flipH="1">
            <a:off x="13534079" y="5080133"/>
            <a:ext cx="2588618" cy="3504535"/>
          </a:xfrm>
          <a:custGeom>
            <a:avLst/>
            <a:gdLst/>
            <a:ahLst/>
            <a:cxnLst/>
            <a:rect l="l" t="t" r="r" b="b"/>
            <a:pathLst>
              <a:path w="2588618" h="3504535">
                <a:moveTo>
                  <a:pt x="2588617" y="0"/>
                </a:moveTo>
                <a:lnTo>
                  <a:pt x="0" y="0"/>
                </a:lnTo>
                <a:lnTo>
                  <a:pt x="0" y="3504535"/>
                </a:lnTo>
                <a:lnTo>
                  <a:pt x="2588617" y="3504535"/>
                </a:lnTo>
                <a:lnTo>
                  <a:pt x="2588617"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896</Words>
  <Application>Microsoft Office PowerPoint</Application>
  <PresentationFormat>Custom</PresentationFormat>
  <Paragraphs>126</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Calibri</vt:lpstr>
      <vt:lpstr>Times New Roman</vt:lpstr>
      <vt:lpstr>Now Medium</vt:lpstr>
      <vt:lpstr>Anton</vt:lpstr>
      <vt:lpstr>Arial</vt:lpstr>
      <vt:lpstr>Now Bold</vt:lpstr>
      <vt:lpstr>Now Heavy</vt:lpstr>
      <vt:lpstr>Now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Hitam dan Merah Vintage Geometris Transformasi Digital Presentation</dc:title>
  <cp:lastModifiedBy>made sunarjaya</cp:lastModifiedBy>
  <cp:revision>6</cp:revision>
  <dcterms:created xsi:type="dcterms:W3CDTF">2006-08-16T00:00:00Z</dcterms:created>
  <dcterms:modified xsi:type="dcterms:W3CDTF">2024-03-28T10:48:20Z</dcterms:modified>
  <dc:identifier>DAGAt122mo4</dc:identifier>
</cp:coreProperties>
</file>