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>
        <p:scale>
          <a:sx n="70" d="100"/>
          <a:sy n="70" d="100"/>
        </p:scale>
        <p:origin x="-1284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notesViewPr>
    <p:cSldViewPr>
      <p:cViewPr varScale="1">
        <p:scale>
          <a:sx n="52" d="100"/>
          <a:sy n="52" d="100"/>
        </p:scale>
        <p:origin x="-287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19157-B48C-4EDB-99EF-C338444F997D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9FC0D-94CB-4E57-9937-32FA8B1496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9853F-22F6-48D6-801B-B32623C1335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58A-30A7-4ED5-B6E0-839FF5E53F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9853F-22F6-48D6-801B-B32623C1335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58A-30A7-4ED5-B6E0-839FF5E53F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9853F-22F6-48D6-801B-B32623C1335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58A-30A7-4ED5-B6E0-839FF5E53F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9853F-22F6-48D6-801B-B32623C1335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58A-30A7-4ED5-B6E0-839FF5E53F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9853F-22F6-48D6-801B-B32623C1335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58A-30A7-4ED5-B6E0-839FF5E53F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9853F-22F6-48D6-801B-B32623C1335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58A-30A7-4ED5-B6E0-839FF5E53F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9853F-22F6-48D6-801B-B32623C1335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58A-30A7-4ED5-B6E0-839FF5E53F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9853F-22F6-48D6-801B-B32623C1335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58A-30A7-4ED5-B6E0-839FF5E53F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9853F-22F6-48D6-801B-B32623C1335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58A-30A7-4ED5-B6E0-839FF5E53F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9853F-22F6-48D6-801B-B32623C1335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58A-30A7-4ED5-B6E0-839FF5E53F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9853F-22F6-48D6-801B-B32623C1335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D58A-30A7-4ED5-B6E0-839FF5E53F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9853F-22F6-48D6-801B-B32623C1335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ED58A-30A7-4ED5-B6E0-839FF5E53F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pic>
        <p:nvPicPr>
          <p:cNvPr id="5" name="Picture 4" descr="download (1)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8148" y="214290"/>
            <a:ext cx="1082128" cy="1000132"/>
          </a:xfrm>
          <a:prstGeom prst="rect">
            <a:avLst/>
          </a:prstGeom>
        </p:spPr>
      </p:pic>
      <p:sp>
        <p:nvSpPr>
          <p:cNvPr id="6" name="Flowchart: Process 5"/>
          <p:cNvSpPr/>
          <p:nvPr/>
        </p:nvSpPr>
        <p:spPr>
          <a:xfrm>
            <a:off x="1714480" y="285728"/>
            <a:ext cx="5929354" cy="642942"/>
          </a:xfrm>
          <a:prstGeom prst="flowChart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KONTRAK PERKULIAHAN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85720" y="1714488"/>
            <a:ext cx="86439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-2000296" y="4000504"/>
            <a:ext cx="48577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6287306" y="3999710"/>
            <a:ext cx="48577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85720" y="6215082"/>
            <a:ext cx="86439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PULAU INDONESIA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662" y="2357430"/>
            <a:ext cx="7429552" cy="3071834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2928926" y="1071546"/>
            <a:ext cx="3643338" cy="5000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PENDIDIKAN KEWARGANEGARAAN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UNI620107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1670" y="500042"/>
            <a:ext cx="5715040" cy="10001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Capaian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Pertemuan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642910" y="2000240"/>
            <a:ext cx="7858180" cy="35719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dirty="0" err="1">
                <a:solidFill>
                  <a:schemeClr val="tx1"/>
                </a:solidFill>
              </a:rPr>
              <a:t>Mahasiswa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mampu</a:t>
            </a:r>
            <a:r>
              <a:rPr lang="en-US" sz="3200" dirty="0">
                <a:solidFill>
                  <a:schemeClr val="tx1"/>
                </a:solidFill>
              </a:rPr>
              <a:t> m</a:t>
            </a:r>
            <a:r>
              <a:rPr lang="en-GB" sz="3200" dirty="0" err="1">
                <a:solidFill>
                  <a:schemeClr val="tx1"/>
                </a:solidFill>
              </a:rPr>
              <a:t>engevaluasi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urgensi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integrasi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nasional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sebagai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salah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satu</a:t>
            </a:r>
            <a:r>
              <a:rPr lang="en-GB" sz="3200" dirty="0">
                <a:solidFill>
                  <a:schemeClr val="tx1"/>
                </a:solidFill>
              </a:rPr>
              <a:t> parameter </a:t>
            </a:r>
            <a:r>
              <a:rPr lang="en-GB" sz="3200" dirty="0" err="1">
                <a:solidFill>
                  <a:schemeClr val="tx1"/>
                </a:solidFill>
              </a:rPr>
              <a:t>persatuan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kesatuan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bangsa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dalam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wadah</a:t>
            </a:r>
            <a:r>
              <a:rPr lang="en-GB" sz="3200" dirty="0">
                <a:solidFill>
                  <a:schemeClr val="tx1"/>
                </a:solidFill>
              </a:rPr>
              <a:t> Negara </a:t>
            </a:r>
            <a:r>
              <a:rPr lang="en-GB" sz="3200" dirty="0" err="1">
                <a:solidFill>
                  <a:schemeClr val="tx1"/>
                </a:solidFill>
              </a:rPr>
              <a:t>Kesatuan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Republik</a:t>
            </a:r>
            <a:r>
              <a:rPr lang="en-GB" sz="3200" dirty="0">
                <a:solidFill>
                  <a:schemeClr val="tx1"/>
                </a:solidFill>
              </a:rPr>
              <a:t> Indonesia</a:t>
            </a:r>
            <a:endParaRPr lang="en-US" sz="32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1670" y="500042"/>
            <a:ext cx="5715040" cy="10001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Capaian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Pertemuan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642910" y="2000240"/>
            <a:ext cx="7858180" cy="35719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dirty="0" err="1">
                <a:solidFill>
                  <a:schemeClr val="tx1"/>
                </a:solidFill>
              </a:rPr>
              <a:t>Mahasiswa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mampu</a:t>
            </a:r>
            <a:r>
              <a:rPr lang="en-US" sz="3200" dirty="0">
                <a:solidFill>
                  <a:schemeClr val="tx1"/>
                </a:solidFill>
              </a:rPr>
              <a:t> m</a:t>
            </a:r>
            <a:r>
              <a:rPr lang="en-GB" sz="3200" dirty="0" err="1">
                <a:solidFill>
                  <a:schemeClr val="tx1"/>
                </a:solidFill>
              </a:rPr>
              <a:t>enganalisis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nilai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norma</a:t>
            </a:r>
            <a:r>
              <a:rPr lang="en-GB" sz="3200" dirty="0">
                <a:solidFill>
                  <a:schemeClr val="tx1"/>
                </a:solidFill>
              </a:rPr>
              <a:t> yang </a:t>
            </a:r>
            <a:r>
              <a:rPr lang="en-GB" sz="3200" dirty="0" err="1">
                <a:solidFill>
                  <a:schemeClr val="tx1"/>
                </a:solidFill>
              </a:rPr>
              <a:t>terkandung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dalam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konstitusi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di</a:t>
            </a:r>
            <a:r>
              <a:rPr lang="en-GB" sz="3200" dirty="0">
                <a:solidFill>
                  <a:schemeClr val="tx1"/>
                </a:solidFill>
              </a:rPr>
              <a:t> Indonesia </a:t>
            </a:r>
            <a:r>
              <a:rPr lang="en-GB" sz="3200" dirty="0" err="1">
                <a:solidFill>
                  <a:schemeClr val="tx1"/>
                </a:solidFill>
              </a:rPr>
              <a:t>dan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konstitusionalitas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ketentuan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bawah</a:t>
            </a:r>
            <a:r>
              <a:rPr lang="en-GB" sz="3200" dirty="0">
                <a:solidFill>
                  <a:schemeClr val="tx1"/>
                </a:solidFill>
              </a:rPr>
              <a:t> UUD </a:t>
            </a:r>
            <a:r>
              <a:rPr lang="en-GB" sz="3200" dirty="0" err="1">
                <a:solidFill>
                  <a:schemeClr val="tx1"/>
                </a:solidFill>
              </a:rPr>
              <a:t>dalam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konteks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kehidupan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bernegara-kebangsaan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smtClean="0">
                <a:solidFill>
                  <a:schemeClr val="tx1"/>
                </a:solidFill>
              </a:rPr>
              <a:t>Indonesia</a:t>
            </a:r>
            <a:endParaRPr lang="en-US" sz="32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1670" y="500042"/>
            <a:ext cx="5715040" cy="10001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Capaian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Pertemuan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642910" y="2000240"/>
            <a:ext cx="7858180" cy="35719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 startAt="5"/>
            </a:pPr>
            <a:r>
              <a:rPr lang="en-US" sz="3200" dirty="0" err="1">
                <a:solidFill>
                  <a:schemeClr val="tx1"/>
                </a:solidFill>
              </a:rPr>
              <a:t>Mahasiswa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mampu</a:t>
            </a:r>
            <a:r>
              <a:rPr lang="en-US" sz="3200" dirty="0">
                <a:solidFill>
                  <a:schemeClr val="tx1"/>
                </a:solidFill>
              </a:rPr>
              <a:t> m</a:t>
            </a:r>
            <a:r>
              <a:rPr lang="en-GB" sz="3200" dirty="0" err="1">
                <a:solidFill>
                  <a:schemeClr val="tx1"/>
                </a:solidFill>
              </a:rPr>
              <a:t>enerapkan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harmoni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kewajiban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hak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negara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warga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negara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dalam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tatanan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kehidupan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demokrasi</a:t>
            </a:r>
            <a:r>
              <a:rPr lang="en-GB" sz="3200" dirty="0">
                <a:solidFill>
                  <a:schemeClr val="tx1"/>
                </a:solidFill>
              </a:rPr>
              <a:t> Indonesia yang </a:t>
            </a:r>
            <a:r>
              <a:rPr lang="en-GB" sz="3200" dirty="0" err="1">
                <a:solidFill>
                  <a:schemeClr val="tx1"/>
                </a:solidFill>
              </a:rPr>
              <a:t>bersumbu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pada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kedaulatan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rakyat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musyawarah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untuk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mufakat</a:t>
            </a:r>
            <a:endParaRPr lang="en-US" sz="32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1670" y="500042"/>
            <a:ext cx="5715040" cy="10001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Capaian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Pertemuan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642910" y="2000240"/>
            <a:ext cx="7858180" cy="35719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 startAt="6"/>
            </a:pPr>
            <a:r>
              <a:rPr lang="en-US" sz="3200" dirty="0" err="1">
                <a:solidFill>
                  <a:schemeClr val="tx1"/>
                </a:solidFill>
              </a:rPr>
              <a:t>Mahasiswa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mampu</a:t>
            </a:r>
            <a:r>
              <a:rPr lang="en-US" sz="3200" dirty="0">
                <a:solidFill>
                  <a:schemeClr val="tx1"/>
                </a:solidFill>
              </a:rPr>
              <a:t> m</a:t>
            </a:r>
            <a:r>
              <a:rPr lang="en-GB" sz="3200" dirty="0" err="1">
                <a:solidFill>
                  <a:schemeClr val="tx1"/>
                </a:solidFill>
              </a:rPr>
              <a:t>enganalisis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hakikat</a:t>
            </a:r>
            <a:r>
              <a:rPr lang="en-GB" sz="3200" dirty="0">
                <a:solidFill>
                  <a:schemeClr val="tx1"/>
                </a:solidFill>
              </a:rPr>
              <a:t>, </a:t>
            </a:r>
            <a:r>
              <a:rPr lang="en-GB" sz="3200" dirty="0" err="1">
                <a:solidFill>
                  <a:schemeClr val="tx1"/>
                </a:solidFill>
              </a:rPr>
              <a:t>instrumentasi</a:t>
            </a:r>
            <a:r>
              <a:rPr lang="en-GB" sz="3200" dirty="0">
                <a:solidFill>
                  <a:schemeClr val="tx1"/>
                </a:solidFill>
              </a:rPr>
              <a:t>, </a:t>
            </a:r>
            <a:r>
              <a:rPr lang="en-GB" sz="3200" dirty="0" err="1">
                <a:solidFill>
                  <a:schemeClr val="tx1"/>
                </a:solidFill>
              </a:rPr>
              <a:t>dan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praksis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demokrasi</a:t>
            </a:r>
            <a:r>
              <a:rPr lang="en-GB" sz="3200" dirty="0">
                <a:solidFill>
                  <a:schemeClr val="tx1"/>
                </a:solidFill>
              </a:rPr>
              <a:t> Indonesia yang </a:t>
            </a:r>
            <a:r>
              <a:rPr lang="en-GB" sz="3200" dirty="0" err="1">
                <a:solidFill>
                  <a:schemeClr val="tx1"/>
                </a:solidFill>
              </a:rPr>
              <a:t>bersumber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dari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Pancasila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Undang-Undang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Dasar</a:t>
            </a:r>
            <a:r>
              <a:rPr lang="en-GB" sz="3200" dirty="0">
                <a:solidFill>
                  <a:schemeClr val="tx1"/>
                </a:solidFill>
              </a:rPr>
              <a:t> Negara </a:t>
            </a:r>
            <a:r>
              <a:rPr lang="en-GB" sz="3200" dirty="0" err="1">
                <a:solidFill>
                  <a:schemeClr val="tx1"/>
                </a:solidFill>
              </a:rPr>
              <a:t>Republik</a:t>
            </a:r>
            <a:r>
              <a:rPr lang="en-GB" sz="3200" dirty="0">
                <a:solidFill>
                  <a:schemeClr val="tx1"/>
                </a:solidFill>
              </a:rPr>
              <a:t> Indonesia </a:t>
            </a:r>
            <a:r>
              <a:rPr lang="en-GB" sz="3200" dirty="0" err="1">
                <a:solidFill>
                  <a:schemeClr val="tx1"/>
                </a:solidFill>
              </a:rPr>
              <a:t>Tahun</a:t>
            </a:r>
            <a:r>
              <a:rPr lang="en-GB" sz="3200" dirty="0">
                <a:solidFill>
                  <a:schemeClr val="tx1"/>
                </a:solidFill>
              </a:rPr>
              <a:t> 1945 </a:t>
            </a:r>
            <a:r>
              <a:rPr lang="en-GB" sz="3200" dirty="0" err="1">
                <a:solidFill>
                  <a:schemeClr val="tx1"/>
                </a:solidFill>
              </a:rPr>
              <a:t>sebagai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wahana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penyelenggaran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negara</a:t>
            </a:r>
            <a:r>
              <a:rPr lang="en-GB" sz="3200" dirty="0">
                <a:solidFill>
                  <a:schemeClr val="tx1"/>
                </a:solidFill>
              </a:rPr>
              <a:t> yang </a:t>
            </a:r>
            <a:r>
              <a:rPr lang="en-GB" sz="3200" dirty="0" err="1">
                <a:solidFill>
                  <a:schemeClr val="tx1"/>
                </a:solidFill>
              </a:rPr>
              <a:t>sejahtera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berkeadilan</a:t>
            </a:r>
            <a:endParaRPr lang="en-US" sz="32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1670" y="500042"/>
            <a:ext cx="5715040" cy="10001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Capaian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Pertemuan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642910" y="2000240"/>
            <a:ext cx="7858180" cy="35719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 startAt="7"/>
            </a:pPr>
            <a:r>
              <a:rPr lang="en-US" sz="3200" dirty="0" err="1">
                <a:solidFill>
                  <a:schemeClr val="tx1"/>
                </a:solidFill>
              </a:rPr>
              <a:t>Mahasiswa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mampu</a:t>
            </a:r>
            <a:r>
              <a:rPr lang="en-US" sz="3200" dirty="0">
                <a:solidFill>
                  <a:schemeClr val="tx1"/>
                </a:solidFill>
              </a:rPr>
              <a:t> m</a:t>
            </a:r>
            <a:r>
              <a:rPr lang="en-GB" sz="3200" dirty="0" err="1">
                <a:solidFill>
                  <a:schemeClr val="tx1"/>
                </a:solidFill>
              </a:rPr>
              <a:t>enganalisis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dinamika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historis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konstitusional</a:t>
            </a:r>
            <a:r>
              <a:rPr lang="en-GB" sz="3200" dirty="0">
                <a:solidFill>
                  <a:schemeClr val="tx1"/>
                </a:solidFill>
              </a:rPr>
              <a:t>, </a:t>
            </a:r>
            <a:r>
              <a:rPr lang="en-GB" sz="3200" dirty="0" err="1">
                <a:solidFill>
                  <a:schemeClr val="tx1"/>
                </a:solidFill>
              </a:rPr>
              <a:t>sosiaL-politik</a:t>
            </a:r>
            <a:r>
              <a:rPr lang="en-GB" sz="3200" dirty="0">
                <a:solidFill>
                  <a:schemeClr val="tx1"/>
                </a:solidFill>
              </a:rPr>
              <a:t>, </a:t>
            </a:r>
            <a:r>
              <a:rPr lang="en-GB" sz="3200" dirty="0" err="1">
                <a:solidFill>
                  <a:schemeClr val="tx1"/>
                </a:solidFill>
              </a:rPr>
              <a:t>kultural</a:t>
            </a:r>
            <a:r>
              <a:rPr lang="en-GB" sz="3200" dirty="0">
                <a:solidFill>
                  <a:schemeClr val="tx1"/>
                </a:solidFill>
              </a:rPr>
              <a:t>, </a:t>
            </a:r>
            <a:r>
              <a:rPr lang="en-GB" sz="3200" dirty="0" err="1">
                <a:solidFill>
                  <a:schemeClr val="tx1"/>
                </a:solidFill>
              </a:rPr>
              <a:t>serta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konteks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kontemporer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penegakan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hukum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dalam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konteks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pembangunan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negara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hukum</a:t>
            </a:r>
            <a:r>
              <a:rPr lang="en-GB" sz="3200" dirty="0">
                <a:solidFill>
                  <a:schemeClr val="tx1"/>
                </a:solidFill>
              </a:rPr>
              <a:t> yang </a:t>
            </a:r>
            <a:r>
              <a:rPr lang="en-GB" sz="3200" dirty="0" err="1">
                <a:solidFill>
                  <a:schemeClr val="tx1"/>
                </a:solidFill>
              </a:rPr>
              <a:t>berkeadilan</a:t>
            </a:r>
            <a:endParaRPr lang="en-US" sz="32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1670" y="500042"/>
            <a:ext cx="5715040" cy="10001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Capaian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Pertemuan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642910" y="2000240"/>
            <a:ext cx="7858180" cy="35719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 startAt="8"/>
            </a:pPr>
            <a:r>
              <a:rPr lang="en-US" sz="3200" dirty="0" err="1">
                <a:solidFill>
                  <a:schemeClr val="tx1"/>
                </a:solidFill>
              </a:rPr>
              <a:t>Mahasiswa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mampu</a:t>
            </a:r>
            <a:r>
              <a:rPr lang="en-US" sz="3200" dirty="0">
                <a:solidFill>
                  <a:schemeClr val="tx1"/>
                </a:solidFill>
              </a:rPr>
              <a:t> m</a:t>
            </a:r>
            <a:r>
              <a:rPr lang="en-GB" sz="3200" dirty="0" err="1">
                <a:solidFill>
                  <a:schemeClr val="tx1"/>
                </a:solidFill>
              </a:rPr>
              <a:t>engevaluasi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dinamika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historis</a:t>
            </a:r>
            <a:r>
              <a:rPr lang="en-GB" sz="3200" dirty="0">
                <a:solidFill>
                  <a:schemeClr val="tx1"/>
                </a:solidFill>
              </a:rPr>
              <a:t>, </a:t>
            </a:r>
            <a:r>
              <a:rPr lang="en-GB" sz="3200" dirty="0" err="1">
                <a:solidFill>
                  <a:schemeClr val="tx1"/>
                </a:solidFill>
              </a:rPr>
              <a:t>dan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urgensi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Wawasan</a:t>
            </a:r>
            <a:r>
              <a:rPr lang="en-GB" sz="3200" dirty="0">
                <a:solidFill>
                  <a:schemeClr val="tx1"/>
                </a:solidFill>
              </a:rPr>
              <a:t> Nusantara </a:t>
            </a:r>
            <a:r>
              <a:rPr lang="en-GB" sz="3200" dirty="0" err="1">
                <a:solidFill>
                  <a:schemeClr val="tx1"/>
                </a:solidFill>
              </a:rPr>
              <a:t>sebagai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konsepsi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pandangan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kolektif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kebangsaan</a:t>
            </a:r>
            <a:r>
              <a:rPr lang="en-GB" sz="3200" dirty="0">
                <a:solidFill>
                  <a:schemeClr val="tx1"/>
                </a:solidFill>
              </a:rPr>
              <a:t> Indonesia </a:t>
            </a:r>
            <a:r>
              <a:rPr lang="en-GB" sz="3200" dirty="0" err="1">
                <a:solidFill>
                  <a:schemeClr val="tx1"/>
                </a:solidFill>
              </a:rPr>
              <a:t>dalam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konteks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pergaulan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dunia</a:t>
            </a:r>
            <a:endParaRPr lang="en-US" sz="32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1670" y="500042"/>
            <a:ext cx="5715040" cy="10001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Capaian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Pertemuan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642910" y="2000240"/>
            <a:ext cx="7858180" cy="35719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 startAt="9"/>
            </a:pPr>
            <a:r>
              <a:rPr lang="en-US" sz="3200" dirty="0" err="1">
                <a:solidFill>
                  <a:schemeClr val="tx1"/>
                </a:solidFill>
              </a:rPr>
              <a:t>Mahasiswa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mampu</a:t>
            </a:r>
            <a:r>
              <a:rPr lang="en-US" sz="3200" dirty="0">
                <a:solidFill>
                  <a:schemeClr val="tx1"/>
                </a:solidFill>
              </a:rPr>
              <a:t> m</a:t>
            </a:r>
            <a:r>
              <a:rPr lang="en-GB" sz="3200" dirty="0" err="1">
                <a:solidFill>
                  <a:schemeClr val="tx1"/>
                </a:solidFill>
              </a:rPr>
              <a:t>enganalisis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urgensi</a:t>
            </a:r>
            <a:r>
              <a:rPr lang="en-GB" sz="3200" dirty="0">
                <a:solidFill>
                  <a:schemeClr val="tx1"/>
                </a:solidFill>
              </a:rPr>
              <a:t>, </a:t>
            </a:r>
            <a:r>
              <a:rPr lang="en-GB" sz="3200" dirty="0" err="1">
                <a:solidFill>
                  <a:schemeClr val="tx1"/>
                </a:solidFill>
              </a:rPr>
              <a:t>dan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tantangan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ketahanan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nasional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bagi</a:t>
            </a:r>
            <a:r>
              <a:rPr lang="en-GB" sz="3200" dirty="0">
                <a:solidFill>
                  <a:schemeClr val="tx1"/>
                </a:solidFill>
              </a:rPr>
              <a:t> Indonesia </a:t>
            </a:r>
            <a:r>
              <a:rPr lang="en-GB" sz="3200" dirty="0" err="1">
                <a:solidFill>
                  <a:schemeClr val="tx1"/>
                </a:solidFill>
              </a:rPr>
              <a:t>dalam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mebangun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komitmen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kolektif</a:t>
            </a:r>
            <a:r>
              <a:rPr lang="en-GB" sz="3200" dirty="0">
                <a:solidFill>
                  <a:schemeClr val="tx1"/>
                </a:solidFill>
              </a:rPr>
              <a:t> yang </a:t>
            </a:r>
            <a:r>
              <a:rPr lang="en-GB" sz="3200" dirty="0" err="1">
                <a:solidFill>
                  <a:schemeClr val="tx1"/>
                </a:solidFill>
              </a:rPr>
              <a:t>kuat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dari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seluruh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komponen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bangsa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untuk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mengisi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kemerdekaan</a:t>
            </a:r>
            <a:r>
              <a:rPr lang="en-GB" sz="3200" dirty="0">
                <a:solidFill>
                  <a:schemeClr val="tx1"/>
                </a:solidFill>
              </a:rPr>
              <a:t> Indonesia</a:t>
            </a:r>
            <a:endParaRPr lang="en-US" sz="32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1670" y="500042"/>
            <a:ext cx="5715040" cy="10001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Materi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Peta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Mata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Kuliah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IMG_20210318_13535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480" y="1928802"/>
            <a:ext cx="5572164" cy="457203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1670" y="500042"/>
            <a:ext cx="5715040" cy="10001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Perkuliahan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642910" y="2000240"/>
            <a:ext cx="7858180" cy="35719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Kuliah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ini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diberikan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dalam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pendekatan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GB" sz="3200" i="1" dirty="0" smtClean="0">
                <a:solidFill>
                  <a:schemeClr val="tx1"/>
                </a:solidFill>
              </a:rPr>
              <a:t>active learning,</a:t>
            </a:r>
            <a:r>
              <a:rPr lang="id-ID" sz="3200" dirty="0">
                <a:solidFill>
                  <a:schemeClr val="tx1"/>
                </a:solidFill>
              </a:rPr>
              <a:t>tipe </a:t>
            </a:r>
            <a:r>
              <a:rPr lang="en-US" sz="3200" dirty="0" err="1" smtClean="0">
                <a:solidFill>
                  <a:schemeClr val="tx1"/>
                </a:solidFill>
              </a:rPr>
              <a:t>diskusi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id-ID" sz="3200" i="1" dirty="0" smtClean="0">
                <a:solidFill>
                  <a:schemeClr val="tx1"/>
                </a:solidFill>
              </a:rPr>
              <a:t>jigshaw</a:t>
            </a:r>
            <a:r>
              <a:rPr lang="id-ID" sz="3200" dirty="0">
                <a:solidFill>
                  <a:schemeClr val="tx1"/>
                </a:solidFill>
              </a:rPr>
              <a:t>, </a:t>
            </a:r>
            <a:r>
              <a:rPr lang="id-ID" sz="3200" i="1" dirty="0">
                <a:solidFill>
                  <a:schemeClr val="tx1"/>
                </a:solidFill>
              </a:rPr>
              <a:t>problem </a:t>
            </a:r>
            <a:r>
              <a:rPr lang="id-ID" sz="3200" i="1" dirty="0" smtClean="0">
                <a:solidFill>
                  <a:schemeClr val="tx1"/>
                </a:solidFill>
              </a:rPr>
              <a:t>solving</a:t>
            </a:r>
            <a:r>
              <a:rPr lang="en-US" sz="3200" i="1" dirty="0" smtClean="0">
                <a:solidFill>
                  <a:schemeClr val="tx1"/>
                </a:solidFill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</a:rPr>
              <a:t>dan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penggunaan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metode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ceramah</a:t>
            </a:r>
            <a:r>
              <a:rPr lang="en-US" sz="3200" i="1" dirty="0" smtClean="0">
                <a:solidFill>
                  <a:schemeClr val="tx1"/>
                </a:solidFill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</a:rPr>
              <a:t>Selain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itu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</a:rPr>
              <a:t>dibentuknya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i="1" dirty="0" smtClean="0">
                <a:solidFill>
                  <a:schemeClr val="tx1"/>
                </a:solidFill>
              </a:rPr>
              <a:t>small group</a:t>
            </a:r>
            <a:r>
              <a:rPr lang="en-US" sz="3200" dirty="0" smtClean="0">
                <a:solidFill>
                  <a:schemeClr val="tx1"/>
                </a:solidFill>
              </a:rPr>
              <a:t> yang </a:t>
            </a:r>
            <a:r>
              <a:rPr lang="en-US" sz="3200" dirty="0" err="1" smtClean="0">
                <a:solidFill>
                  <a:schemeClr val="tx1"/>
                </a:solidFill>
              </a:rPr>
              <a:t>diberi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tugas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membuat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makalah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untuk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mempresentasikan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hasilnya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menggunakan</a:t>
            </a:r>
            <a:r>
              <a:rPr lang="en-US" sz="3200" dirty="0" smtClean="0">
                <a:solidFill>
                  <a:schemeClr val="tx1"/>
                </a:solidFill>
              </a:rPr>
              <a:t> laptop/</a:t>
            </a:r>
            <a:r>
              <a:rPr lang="en-US" sz="3200" dirty="0" err="1" smtClean="0">
                <a:solidFill>
                  <a:schemeClr val="tx1"/>
                </a:solidFill>
              </a:rPr>
              <a:t>komputer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endParaRPr lang="en-US" sz="32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1670" y="500042"/>
            <a:ext cx="5715040" cy="10001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Belajar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357158" y="1714488"/>
            <a:ext cx="8572560" cy="5143512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d-ID" sz="1400" dirty="0">
                <a:solidFill>
                  <a:schemeClr val="tx1"/>
                </a:solidFill>
              </a:rPr>
              <a:t>Amin, Zainul Ittihad. 2009. </a:t>
            </a:r>
            <a:r>
              <a:rPr lang="id-ID" sz="1400" i="1" dirty="0">
                <a:solidFill>
                  <a:schemeClr val="tx1"/>
                </a:solidFill>
              </a:rPr>
              <a:t>Pendidikan Kewarganegaraan</a:t>
            </a:r>
            <a:r>
              <a:rPr lang="id-ID" sz="1400" dirty="0">
                <a:solidFill>
                  <a:schemeClr val="tx1"/>
                </a:solidFill>
              </a:rPr>
              <a:t>. Jakarta: </a:t>
            </a:r>
            <a:r>
              <a:rPr lang="id-ID" sz="1400" dirty="0" smtClean="0">
                <a:solidFill>
                  <a:schemeClr val="tx1"/>
                </a:solidFill>
              </a:rPr>
              <a:t>Penerbit </a:t>
            </a:r>
            <a:r>
              <a:rPr lang="id-ID" sz="1400" dirty="0">
                <a:solidFill>
                  <a:schemeClr val="tx1"/>
                </a:solidFill>
              </a:rPr>
              <a:t>Universitas Terbuka</a:t>
            </a:r>
            <a:r>
              <a:rPr lang="id-ID" sz="1400" dirty="0" smtClean="0">
                <a:solidFill>
                  <a:schemeClr val="tx1"/>
                </a:solidFill>
              </a:rPr>
              <a:t>.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0"/>
            <a:endParaRPr lang="en-US" sz="1400" dirty="0">
              <a:solidFill>
                <a:schemeClr val="tx1"/>
              </a:solidFill>
            </a:endParaRPr>
          </a:p>
          <a:p>
            <a:pPr lvl="0"/>
            <a:r>
              <a:rPr lang="id-ID" sz="1400" dirty="0">
                <a:solidFill>
                  <a:schemeClr val="tx1"/>
                </a:solidFill>
              </a:rPr>
              <a:t>Anggoro,Yogo. 2010. </a:t>
            </a:r>
            <a:r>
              <a:rPr lang="id-ID" sz="1400" i="1" dirty="0">
                <a:solidFill>
                  <a:schemeClr val="tx1"/>
                </a:solidFill>
              </a:rPr>
              <a:t>Undang-Undang HAM</a:t>
            </a:r>
            <a:r>
              <a:rPr lang="id-ID" sz="1400" dirty="0">
                <a:solidFill>
                  <a:schemeClr val="tx1"/>
                </a:solidFill>
              </a:rPr>
              <a:t>.Jakarta Selatan:Visipedia</a:t>
            </a:r>
            <a:r>
              <a:rPr lang="id-ID" sz="1400" dirty="0" smtClean="0">
                <a:solidFill>
                  <a:schemeClr val="tx1"/>
                </a:solidFill>
              </a:rPr>
              <a:t>.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0"/>
            <a:endParaRPr lang="en-US" sz="1400" dirty="0">
              <a:solidFill>
                <a:schemeClr val="tx1"/>
              </a:solidFill>
            </a:endParaRPr>
          </a:p>
          <a:p>
            <a:pPr lvl="0"/>
            <a:r>
              <a:rPr lang="en-GB" sz="1400" dirty="0" err="1">
                <a:solidFill>
                  <a:schemeClr val="tx1"/>
                </a:solidFill>
              </a:rPr>
              <a:t>Arianto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Mahagyarso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dkk</a:t>
            </a:r>
            <a:r>
              <a:rPr lang="en-GB" sz="1400" dirty="0">
                <a:solidFill>
                  <a:schemeClr val="tx1"/>
                </a:solidFill>
              </a:rPr>
              <a:t>. 2002. </a:t>
            </a:r>
            <a:r>
              <a:rPr lang="en-GB" sz="1400" i="1" dirty="0">
                <a:solidFill>
                  <a:schemeClr val="tx1"/>
                </a:solidFill>
              </a:rPr>
              <a:t>Good </a:t>
            </a:r>
            <a:r>
              <a:rPr lang="en-GB" sz="1400" i="1" dirty="0" err="1">
                <a:solidFill>
                  <a:schemeClr val="tx1"/>
                </a:solidFill>
              </a:rPr>
              <a:t>Lokal</a:t>
            </a:r>
            <a:r>
              <a:rPr lang="en-GB" sz="1400" i="1" dirty="0">
                <a:solidFill>
                  <a:schemeClr val="tx1"/>
                </a:solidFill>
              </a:rPr>
              <a:t> </a:t>
            </a:r>
            <a:r>
              <a:rPr lang="en-GB" sz="1400" i="1" dirty="0" err="1">
                <a:solidFill>
                  <a:schemeClr val="tx1"/>
                </a:solidFill>
              </a:rPr>
              <a:t>Govermance</a:t>
            </a:r>
            <a:r>
              <a:rPr lang="en-GB" sz="1400" i="1" dirty="0">
                <a:solidFill>
                  <a:schemeClr val="tx1"/>
                </a:solidFill>
              </a:rPr>
              <a:t>; </a:t>
            </a:r>
            <a:r>
              <a:rPr lang="en-GB" sz="1400" i="1" dirty="0" err="1">
                <a:solidFill>
                  <a:schemeClr val="tx1"/>
                </a:solidFill>
              </a:rPr>
              <a:t>Instrumen</a:t>
            </a:r>
            <a:r>
              <a:rPr lang="en-GB" sz="1400" i="1" dirty="0">
                <a:solidFill>
                  <a:schemeClr val="tx1"/>
                </a:solidFill>
              </a:rPr>
              <a:t>  </a:t>
            </a:r>
            <a:r>
              <a:rPr lang="en-GB" sz="1400" i="1" dirty="0" err="1" smtClean="0">
                <a:solidFill>
                  <a:schemeClr val="tx1"/>
                </a:solidFill>
              </a:rPr>
              <a:t>Instrumen</a:t>
            </a:r>
            <a:r>
              <a:rPr lang="en-GB" sz="1400" i="1" dirty="0" smtClean="0">
                <a:solidFill>
                  <a:schemeClr val="tx1"/>
                </a:solidFill>
              </a:rPr>
              <a:t> </a:t>
            </a:r>
            <a:r>
              <a:rPr lang="en-GB" sz="1400" i="1" dirty="0" err="1">
                <a:solidFill>
                  <a:schemeClr val="tx1"/>
                </a:solidFill>
              </a:rPr>
              <a:t>Pendukung</a:t>
            </a:r>
            <a:r>
              <a:rPr lang="en-GB" sz="1400" i="1" dirty="0">
                <a:solidFill>
                  <a:schemeClr val="tx1"/>
                </a:solidFill>
              </a:rPr>
              <a:t> </a:t>
            </a:r>
            <a:r>
              <a:rPr lang="en-GB" sz="1400" i="1" dirty="0" err="1">
                <a:solidFill>
                  <a:schemeClr val="tx1"/>
                </a:solidFill>
              </a:rPr>
              <a:t>Penerapan</a:t>
            </a:r>
            <a:r>
              <a:rPr lang="en-GB" sz="1400" i="1" dirty="0">
                <a:solidFill>
                  <a:schemeClr val="tx1"/>
                </a:solidFill>
              </a:rPr>
              <a:t> Tata </a:t>
            </a:r>
            <a:r>
              <a:rPr lang="en-GB" sz="1400" i="1" dirty="0" smtClean="0">
                <a:solidFill>
                  <a:schemeClr val="tx1"/>
                </a:solidFill>
              </a:rPr>
              <a:t>	</a:t>
            </a:r>
            <a:r>
              <a:rPr lang="en-GB" sz="1400" i="1" dirty="0" err="1" smtClean="0">
                <a:solidFill>
                  <a:schemeClr val="tx1"/>
                </a:solidFill>
              </a:rPr>
              <a:t>Pemerintah</a:t>
            </a:r>
            <a:r>
              <a:rPr lang="en-GB" sz="1400" i="1" dirty="0" smtClean="0">
                <a:solidFill>
                  <a:schemeClr val="tx1"/>
                </a:solidFill>
              </a:rPr>
              <a:t> </a:t>
            </a:r>
            <a:r>
              <a:rPr lang="en-GB" sz="1400" i="1" dirty="0">
                <a:solidFill>
                  <a:schemeClr val="tx1"/>
                </a:solidFill>
              </a:rPr>
              <a:t>yang </a:t>
            </a:r>
            <a:r>
              <a:rPr lang="en-GB" sz="1400" i="1" dirty="0" err="1">
                <a:solidFill>
                  <a:schemeClr val="tx1"/>
                </a:solidFill>
              </a:rPr>
              <a:t>Baik</a:t>
            </a:r>
            <a:r>
              <a:rPr lang="en-GB" sz="1400" dirty="0">
                <a:solidFill>
                  <a:schemeClr val="tx1"/>
                </a:solidFill>
              </a:rPr>
              <a:t>. </a:t>
            </a:r>
            <a:r>
              <a:rPr lang="en-GB" sz="1400" dirty="0" smtClean="0">
                <a:solidFill>
                  <a:schemeClr val="tx1"/>
                </a:solidFill>
              </a:rPr>
              <a:t>	</a:t>
            </a:r>
            <a:r>
              <a:rPr lang="en-GB" sz="1400" dirty="0" err="1" smtClean="0">
                <a:solidFill>
                  <a:schemeClr val="tx1"/>
                </a:solidFill>
              </a:rPr>
              <a:t>Penerbit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id-ID" sz="1400" dirty="0">
                <a:solidFill>
                  <a:schemeClr val="tx1"/>
                </a:solidFill>
              </a:rPr>
              <a:t>: BUILD –Breaktrough Urban Initiatives For Local 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id-ID" sz="1400" dirty="0" smtClean="0">
                <a:solidFill>
                  <a:schemeClr val="tx1"/>
                </a:solidFill>
              </a:rPr>
              <a:t>Development </a:t>
            </a:r>
            <a:r>
              <a:rPr lang="en-US" sz="1400" dirty="0" smtClean="0">
                <a:solidFill>
                  <a:schemeClr val="tx1"/>
                </a:solidFill>
              </a:rPr>
              <a:t>	</a:t>
            </a:r>
            <a:r>
              <a:rPr lang="id-ID" sz="1400" dirty="0" smtClean="0">
                <a:solidFill>
                  <a:schemeClr val="tx1"/>
                </a:solidFill>
              </a:rPr>
              <a:t>– </a:t>
            </a:r>
            <a:r>
              <a:rPr lang="en-US" sz="1400" dirty="0" smtClean="0">
                <a:solidFill>
                  <a:schemeClr val="tx1"/>
                </a:solidFill>
              </a:rPr>
              <a:t>	</a:t>
            </a:r>
            <a:r>
              <a:rPr lang="id-ID" sz="1400" dirty="0" smtClean="0">
                <a:solidFill>
                  <a:schemeClr val="tx1"/>
                </a:solidFill>
              </a:rPr>
              <a:t>Jakarta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pPr lvl="0"/>
            <a:endParaRPr lang="en-US" sz="1400" dirty="0">
              <a:solidFill>
                <a:schemeClr val="tx1"/>
              </a:solidFill>
            </a:endParaRPr>
          </a:p>
          <a:p>
            <a:pPr lvl="0"/>
            <a:r>
              <a:rPr lang="id-ID" sz="1400" dirty="0">
                <a:solidFill>
                  <a:schemeClr val="tx1"/>
                </a:solidFill>
              </a:rPr>
              <a:t>Direktorat Jendral Pembelajran dan Kemahasiswaan Riset Teknologi dan 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id-ID" sz="1400" dirty="0" smtClean="0">
                <a:solidFill>
                  <a:schemeClr val="tx1"/>
                </a:solidFill>
              </a:rPr>
              <a:t>Perguruan </a:t>
            </a:r>
            <a:r>
              <a:rPr lang="id-ID" sz="1400" dirty="0">
                <a:solidFill>
                  <a:schemeClr val="tx1"/>
                </a:solidFill>
              </a:rPr>
              <a:t>Tinggi. 2016. </a:t>
            </a:r>
            <a:r>
              <a:rPr lang="id-ID" sz="1400" i="1" dirty="0">
                <a:solidFill>
                  <a:schemeClr val="tx1"/>
                </a:solidFill>
              </a:rPr>
              <a:t>Buku Ajar Mata </a:t>
            </a:r>
            <a:r>
              <a:rPr lang="en-US" sz="1400" i="1" dirty="0" smtClean="0">
                <a:solidFill>
                  <a:schemeClr val="tx1"/>
                </a:solidFill>
              </a:rPr>
              <a:t>	</a:t>
            </a:r>
            <a:r>
              <a:rPr lang="id-ID" sz="1400" i="1" dirty="0" smtClean="0">
                <a:solidFill>
                  <a:schemeClr val="tx1"/>
                </a:solidFill>
              </a:rPr>
              <a:t>Kuliah </a:t>
            </a:r>
            <a:r>
              <a:rPr lang="id-ID" sz="1400" i="1" dirty="0">
                <a:solidFill>
                  <a:schemeClr val="tx1"/>
                </a:solidFill>
              </a:rPr>
              <a:t>Wajib Umum </a:t>
            </a:r>
            <a:r>
              <a:rPr lang="id-ID" sz="1400" i="1" dirty="0" smtClean="0">
                <a:solidFill>
                  <a:schemeClr val="tx1"/>
                </a:solidFill>
              </a:rPr>
              <a:t>Pancasila.</a:t>
            </a:r>
            <a:endParaRPr lang="en-US" sz="1400" i="1" dirty="0" smtClean="0">
              <a:solidFill>
                <a:schemeClr val="tx1"/>
              </a:solidFill>
            </a:endParaRPr>
          </a:p>
          <a:p>
            <a:pPr lvl="0"/>
            <a:r>
              <a:rPr lang="id-ID" sz="1400" dirty="0" smtClean="0">
                <a:solidFill>
                  <a:schemeClr val="tx1"/>
                </a:solidFill>
              </a:rPr>
              <a:t> 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0"/>
            <a:r>
              <a:rPr lang="id-ID" sz="1400" dirty="0">
                <a:solidFill>
                  <a:schemeClr val="tx1"/>
                </a:solidFill>
              </a:rPr>
              <a:t>Direktorat Jendral Pembelajran dan Kemahasiswaan Riset Teknologi </a:t>
            </a:r>
            <a:r>
              <a:rPr lang="id-ID" sz="1400" dirty="0" smtClean="0">
                <a:solidFill>
                  <a:schemeClr val="tx1"/>
                </a:solidFill>
              </a:rPr>
              <a:t>dan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id-ID" sz="1400" dirty="0" smtClean="0">
                <a:solidFill>
                  <a:schemeClr val="tx1"/>
                </a:solidFill>
              </a:rPr>
              <a:t>Perguruan </a:t>
            </a:r>
            <a:r>
              <a:rPr lang="id-ID" sz="1400" dirty="0">
                <a:solidFill>
                  <a:schemeClr val="tx1"/>
                </a:solidFill>
              </a:rPr>
              <a:t>Tinggi. 2016. </a:t>
            </a:r>
            <a:r>
              <a:rPr lang="id-ID" sz="1400" i="1" dirty="0">
                <a:solidFill>
                  <a:schemeClr val="tx1"/>
                </a:solidFill>
              </a:rPr>
              <a:t>Buku Ajar Mata </a:t>
            </a:r>
            <a:r>
              <a:rPr lang="en-US" sz="1400" i="1" dirty="0" smtClean="0">
                <a:solidFill>
                  <a:schemeClr val="tx1"/>
                </a:solidFill>
              </a:rPr>
              <a:t>	</a:t>
            </a:r>
            <a:r>
              <a:rPr lang="id-ID" sz="1400" i="1" dirty="0" smtClean="0">
                <a:solidFill>
                  <a:schemeClr val="tx1"/>
                </a:solidFill>
              </a:rPr>
              <a:t>Kuliah </a:t>
            </a:r>
            <a:r>
              <a:rPr lang="id-ID" sz="1400" i="1" dirty="0">
                <a:solidFill>
                  <a:schemeClr val="tx1"/>
                </a:solidFill>
              </a:rPr>
              <a:t>Wajib </a:t>
            </a:r>
            <a:r>
              <a:rPr lang="id-ID" sz="1400" i="1" dirty="0" smtClean="0">
                <a:solidFill>
                  <a:schemeClr val="tx1"/>
                </a:solidFill>
              </a:rPr>
              <a:t>Umum</a:t>
            </a:r>
            <a:r>
              <a:rPr lang="en-US" sz="1400" i="1" dirty="0" smtClean="0">
                <a:solidFill>
                  <a:schemeClr val="tx1"/>
                </a:solidFill>
              </a:rPr>
              <a:t> </a:t>
            </a:r>
            <a:r>
              <a:rPr lang="id-ID" sz="1400" i="1" dirty="0" smtClean="0">
                <a:solidFill>
                  <a:schemeClr val="tx1"/>
                </a:solidFill>
              </a:rPr>
              <a:t>Pancasila</a:t>
            </a:r>
            <a:r>
              <a:rPr lang="id-ID" sz="1400" i="1" dirty="0">
                <a:solidFill>
                  <a:schemeClr val="tx1"/>
                </a:solidFill>
              </a:rPr>
              <a:t>.</a:t>
            </a:r>
            <a:r>
              <a:rPr lang="id-ID" sz="1400" dirty="0">
                <a:solidFill>
                  <a:schemeClr val="tx1"/>
                </a:solidFill>
              </a:rPr>
              <a:t> </a:t>
            </a:r>
            <a:r>
              <a:rPr lang="id-ID" sz="1400" dirty="0" smtClean="0">
                <a:solidFill>
                  <a:schemeClr val="tx1"/>
                </a:solidFill>
              </a:rPr>
              <a:t>Diakses </a:t>
            </a:r>
            <a:r>
              <a:rPr lang="id-ID" sz="1400" dirty="0">
                <a:solidFill>
                  <a:schemeClr val="tx1"/>
                </a:solidFill>
              </a:rPr>
              <a:t>Pada Link: </a:t>
            </a:r>
            <a:r>
              <a:rPr lang="id-ID" sz="1400" dirty="0" smtClean="0">
                <a:solidFill>
                  <a:schemeClr val="tx1"/>
                </a:solidFill>
              </a:rPr>
              <a:t>http</a:t>
            </a:r>
            <a:r>
              <a:rPr lang="id-ID" sz="1400" dirty="0">
                <a:solidFill>
                  <a:schemeClr val="tx1"/>
                </a:solidFill>
              </a:rPr>
              <a:t>://</a:t>
            </a:r>
            <a:r>
              <a:rPr lang="id-ID" sz="1400" dirty="0" smtClean="0">
                <a:solidFill>
                  <a:schemeClr val="tx1"/>
                </a:solidFill>
              </a:rPr>
              <a:t>belmawa.ristekdikti.go.id/2016/12/09/surat-</a:t>
            </a:r>
            <a:r>
              <a:rPr lang="en-US" sz="1400" dirty="0" smtClean="0">
                <a:solidFill>
                  <a:schemeClr val="tx1"/>
                </a:solidFill>
              </a:rPr>
              <a:t>	</a:t>
            </a:r>
            <a:r>
              <a:rPr lang="id-ID" sz="1400" dirty="0" smtClean="0">
                <a:solidFill>
                  <a:schemeClr val="tx1"/>
                </a:solidFill>
              </a:rPr>
              <a:t>edaran</a:t>
            </a:r>
            <a:r>
              <a:rPr lang="en-US" sz="1400" dirty="0">
                <a:solidFill>
                  <a:schemeClr val="tx1"/>
                </a:solidFill>
              </a:rPr>
              <a:t>-</a:t>
            </a:r>
            <a:r>
              <a:rPr lang="id-ID" sz="1400" dirty="0" smtClean="0">
                <a:solidFill>
                  <a:schemeClr val="tx1"/>
                </a:solidFill>
              </a:rPr>
              <a:t>bahan-ajar-mata-kuliah-wajib-umum.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0"/>
            <a:endParaRPr lang="en-US" sz="1400" dirty="0" smtClean="0">
              <a:solidFill>
                <a:schemeClr val="tx1"/>
              </a:solidFill>
            </a:endParaRPr>
          </a:p>
          <a:p>
            <a:pPr lvl="0"/>
            <a:r>
              <a:rPr lang="id-ID" sz="1400" dirty="0">
                <a:solidFill>
                  <a:schemeClr val="tx1"/>
                </a:solidFill>
              </a:rPr>
              <a:t>Elly M. Setiardi. 2007. </a:t>
            </a:r>
            <a:r>
              <a:rPr lang="id-ID" sz="1400" i="1" dirty="0">
                <a:solidFill>
                  <a:schemeClr val="tx1"/>
                </a:solidFill>
              </a:rPr>
              <a:t>Pendidikan Pancasila untuk Perguruan Tinggi</a:t>
            </a:r>
            <a:r>
              <a:rPr lang="id-ID" sz="1400" dirty="0">
                <a:solidFill>
                  <a:schemeClr val="tx1"/>
                </a:solidFill>
              </a:rPr>
              <a:t>. Penerbit : PT. Gramedia Pustaka Utama Jakarta</a:t>
            </a:r>
            <a:endParaRPr lang="en-US" sz="1400" dirty="0">
              <a:solidFill>
                <a:schemeClr val="tx1"/>
              </a:solidFill>
            </a:endParaRPr>
          </a:p>
          <a:p>
            <a:pPr lvl="0"/>
            <a:r>
              <a:rPr lang="en-US" sz="1400" dirty="0" smtClean="0">
                <a:solidFill>
                  <a:schemeClr val="tx1"/>
                </a:solidFill>
              </a:rPr>
              <a:t>	</a:t>
            </a:r>
            <a:r>
              <a:rPr lang="id-ID" sz="1400" dirty="0" smtClean="0">
                <a:solidFill>
                  <a:schemeClr val="tx1"/>
                </a:solidFill>
              </a:rPr>
              <a:t>Malian</a:t>
            </a:r>
            <a:r>
              <a:rPr lang="id-ID" sz="1400" dirty="0">
                <a:solidFill>
                  <a:schemeClr val="tx1"/>
                </a:solidFill>
              </a:rPr>
              <a:t>, S. dan S. Marjuki (editor). 2003. </a:t>
            </a:r>
            <a:r>
              <a:rPr lang="id-ID" sz="1400" i="1" dirty="0">
                <a:solidFill>
                  <a:schemeClr val="tx1"/>
                </a:solidFill>
              </a:rPr>
              <a:t>Pendidikan Kewarganegaraan dan Hak Asasi Manusia.</a:t>
            </a:r>
            <a:r>
              <a:rPr lang="id-ID" sz="1400" dirty="0">
                <a:solidFill>
                  <a:schemeClr val="tx1"/>
                </a:solidFill>
              </a:rPr>
              <a:t> UII </a:t>
            </a:r>
            <a:r>
              <a:rPr lang="en-US" sz="1400" dirty="0" smtClean="0">
                <a:solidFill>
                  <a:schemeClr val="tx1"/>
                </a:solidFill>
              </a:rPr>
              <a:t>	</a:t>
            </a:r>
            <a:r>
              <a:rPr lang="id-ID" sz="1400" dirty="0" smtClean="0">
                <a:solidFill>
                  <a:schemeClr val="tx1"/>
                </a:solidFill>
              </a:rPr>
              <a:t>Press</a:t>
            </a:r>
            <a:r>
              <a:rPr lang="id-ID" sz="1400" dirty="0">
                <a:solidFill>
                  <a:schemeClr val="tx1"/>
                </a:solidFill>
              </a:rPr>
              <a:t>: Yogyakarta</a:t>
            </a:r>
            <a:r>
              <a:rPr lang="id-ID" sz="1400" dirty="0" smtClean="0">
                <a:solidFill>
                  <a:schemeClr val="tx1"/>
                </a:solidFill>
              </a:rPr>
              <a:t>.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0"/>
            <a:endParaRPr lang="en-US" sz="1400" dirty="0">
              <a:solidFill>
                <a:schemeClr val="tx1"/>
              </a:solidFill>
            </a:endParaRPr>
          </a:p>
          <a:p>
            <a:pPr lvl="0"/>
            <a:r>
              <a:rPr lang="id-ID" sz="1400" dirty="0">
                <a:solidFill>
                  <a:schemeClr val="tx1"/>
                </a:solidFill>
              </a:rPr>
              <a:t>Soegito, A T. 2005. </a:t>
            </a:r>
            <a:r>
              <a:rPr lang="id-ID" sz="1400" i="1" dirty="0">
                <a:solidFill>
                  <a:schemeClr val="tx1"/>
                </a:solidFill>
              </a:rPr>
              <a:t>Hak dan Kewajiban Warga Negara (Makalah Suscados PKn Desember 2005 di Jakarta</a:t>
            </a:r>
            <a:r>
              <a:rPr lang="id-ID" sz="1400" dirty="0">
                <a:solidFill>
                  <a:schemeClr val="tx1"/>
                </a:solidFill>
              </a:rPr>
              <a:t>. Jakarta: </a:t>
            </a:r>
            <a:r>
              <a:rPr lang="en-US" sz="1400" dirty="0" smtClean="0">
                <a:solidFill>
                  <a:schemeClr val="tx1"/>
                </a:solidFill>
              </a:rPr>
              <a:t>	</a:t>
            </a:r>
            <a:r>
              <a:rPr lang="id-ID" sz="1400" dirty="0" smtClean="0">
                <a:solidFill>
                  <a:schemeClr val="tx1"/>
                </a:solidFill>
              </a:rPr>
              <a:t>Dikti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643182"/>
            <a:ext cx="6143668" cy="142876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1. Drs.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Rapani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M.Pd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Dayu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Rika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Perdana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S.Pd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M.Pd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pic>
        <p:nvPicPr>
          <p:cNvPr id="4" name="Picture 3" descr="download (1)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8148" y="285728"/>
            <a:ext cx="1082128" cy="100013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57356" y="357166"/>
            <a:ext cx="5572164" cy="121444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DOSEN PENGAMPU MATA KULIAH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PENDIDIKAN KEWARGANEGARAAN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71736" y="4714884"/>
            <a:ext cx="6143668" cy="1428760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algn="ctr"/>
            <a:r>
              <a:rPr lang="id-ID" sz="3200" b="1" dirty="0"/>
              <a:t>KEMENTERIAN </a:t>
            </a:r>
            <a:r>
              <a:rPr lang="en-US" sz="3200" b="1" dirty="0"/>
              <a:t>PENDIDIKAN DAN KEBUDAYAAN</a:t>
            </a:r>
            <a:endParaRPr lang="en-US" sz="3200" dirty="0"/>
          </a:p>
          <a:p>
            <a:pPr algn="ctr"/>
            <a:r>
              <a:rPr lang="en-US" sz="3200" b="1" dirty="0"/>
              <a:t>REPUBLIK INDONESIA</a:t>
            </a:r>
            <a:endParaRPr lang="en-US" sz="3200" dirty="0"/>
          </a:p>
          <a:p>
            <a:pPr algn="ctr"/>
            <a:r>
              <a:rPr lang="id-ID" sz="3200" b="1" dirty="0"/>
              <a:t>UNIVERSITAS LAMPUNG</a:t>
            </a:r>
            <a:endParaRPr lang="en-US" sz="3200" dirty="0"/>
          </a:p>
          <a:p>
            <a:pPr algn="ctr"/>
            <a:r>
              <a:rPr lang="en-GB" sz="3200" b="1" dirty="0"/>
              <a:t>2020</a:t>
            </a:r>
            <a:r>
              <a:rPr lang="en-US" sz="3200" b="1" dirty="0"/>
              <a:t>/2021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1670" y="500042"/>
            <a:ext cx="5715040" cy="10001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Belajar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357158" y="1714488"/>
            <a:ext cx="8572560" cy="5143512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509558" y="1866888"/>
            <a:ext cx="8572560" cy="5143512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d-ID" sz="1400" dirty="0">
                <a:solidFill>
                  <a:schemeClr val="tx1"/>
                </a:solidFill>
              </a:rPr>
              <a:t>Soemiarno, S. 2005. </a:t>
            </a:r>
            <a:r>
              <a:rPr lang="id-ID" sz="1400" i="1" dirty="0">
                <a:solidFill>
                  <a:schemeClr val="tx1"/>
                </a:solidFill>
              </a:rPr>
              <a:t>Hak Asasi Manusia. Makalah yang disampaikan dalam Kursus Calon Dosen Kewarganegaraan </a:t>
            </a:r>
            <a:r>
              <a:rPr lang="en-US" sz="1400" i="1" dirty="0" smtClean="0">
                <a:solidFill>
                  <a:schemeClr val="tx1"/>
                </a:solidFill>
              </a:rPr>
              <a:t>	</a:t>
            </a:r>
            <a:r>
              <a:rPr lang="id-ID" sz="1400" i="1" dirty="0" smtClean="0">
                <a:solidFill>
                  <a:schemeClr val="tx1"/>
                </a:solidFill>
              </a:rPr>
              <a:t>Angkatan</a:t>
            </a:r>
            <a:r>
              <a:rPr lang="id-ID" sz="1400" dirty="0" smtClean="0">
                <a:solidFill>
                  <a:schemeClr val="tx1"/>
                </a:solidFill>
              </a:rPr>
              <a:t> </a:t>
            </a:r>
            <a:r>
              <a:rPr lang="id-ID" sz="1400" dirty="0">
                <a:solidFill>
                  <a:schemeClr val="tx1"/>
                </a:solidFill>
              </a:rPr>
              <a:t>I , 12 – 23 Desember 2005. Dirjen Dikti Depdiknas, Jakarta</a:t>
            </a:r>
            <a:r>
              <a:rPr lang="id-ID" sz="1400" dirty="0" smtClean="0">
                <a:solidFill>
                  <a:schemeClr val="tx1"/>
                </a:solidFill>
              </a:rPr>
              <a:t>.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0"/>
            <a:endParaRPr lang="en-US" sz="1400" dirty="0">
              <a:solidFill>
                <a:schemeClr val="tx1"/>
              </a:solidFill>
            </a:endParaRPr>
          </a:p>
          <a:p>
            <a:pPr lvl="0"/>
            <a:r>
              <a:rPr lang="id-ID" sz="1400" dirty="0">
                <a:solidFill>
                  <a:schemeClr val="tx1"/>
                </a:solidFill>
              </a:rPr>
              <a:t>Srijanti dkk. 2009. </a:t>
            </a:r>
            <a:r>
              <a:rPr lang="id-ID" sz="1400" i="1" dirty="0">
                <a:solidFill>
                  <a:schemeClr val="tx1"/>
                </a:solidFill>
              </a:rPr>
              <a:t>Pendidikan Kewarganegaraan Untuk Mahasiswa</a:t>
            </a:r>
            <a:r>
              <a:rPr lang="id-ID" sz="1400" dirty="0">
                <a:solidFill>
                  <a:schemeClr val="tx1"/>
                </a:solidFill>
              </a:rPr>
              <a:t>. Graha Ilmu. Yogyakarta</a:t>
            </a:r>
            <a:r>
              <a:rPr lang="id-ID" sz="1400" dirty="0" smtClean="0">
                <a:solidFill>
                  <a:schemeClr val="tx1"/>
                </a:solidFill>
              </a:rPr>
              <a:t>.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0"/>
            <a:endParaRPr lang="en-US" sz="1400" dirty="0">
              <a:solidFill>
                <a:schemeClr val="tx1"/>
              </a:solidFill>
            </a:endParaRPr>
          </a:p>
          <a:p>
            <a:pPr lvl="0"/>
            <a:r>
              <a:rPr lang="id-ID" sz="1400" dirty="0">
                <a:solidFill>
                  <a:schemeClr val="tx1"/>
                </a:solidFill>
              </a:rPr>
              <a:t>Sumarsono dkk.2008. </a:t>
            </a:r>
            <a:r>
              <a:rPr lang="id-ID" sz="1400" i="1" dirty="0">
                <a:solidFill>
                  <a:schemeClr val="tx1"/>
                </a:solidFill>
              </a:rPr>
              <a:t>Pendidikan Kewarganegaraan</a:t>
            </a:r>
            <a:r>
              <a:rPr lang="id-ID" sz="1400" dirty="0">
                <a:solidFill>
                  <a:schemeClr val="tx1"/>
                </a:solidFill>
              </a:rPr>
              <a:t>. Penerbit : PT. Gramedia Pustaka Utama </a:t>
            </a:r>
            <a:r>
              <a:rPr lang="id-ID" sz="1400" dirty="0" smtClean="0">
                <a:solidFill>
                  <a:schemeClr val="tx1"/>
                </a:solidFill>
              </a:rPr>
              <a:t>Jakarta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pPr lvl="0"/>
            <a:endParaRPr lang="en-US" sz="1400" dirty="0">
              <a:solidFill>
                <a:schemeClr val="tx1"/>
              </a:solidFill>
            </a:endParaRPr>
          </a:p>
          <a:p>
            <a:pPr lvl="0"/>
            <a:r>
              <a:rPr lang="id-ID" sz="1400" dirty="0">
                <a:solidFill>
                  <a:schemeClr val="tx1"/>
                </a:solidFill>
              </a:rPr>
              <a:t>Syahruri, Taufiqurrohman.2004.</a:t>
            </a:r>
            <a:r>
              <a:rPr lang="id-ID" sz="1400" i="1" dirty="0">
                <a:solidFill>
                  <a:schemeClr val="tx1"/>
                </a:solidFill>
              </a:rPr>
              <a:t>Hukum Konstitusi.</a:t>
            </a:r>
            <a:r>
              <a:rPr lang="id-ID" sz="1400" dirty="0">
                <a:solidFill>
                  <a:schemeClr val="tx1"/>
                </a:solidFill>
              </a:rPr>
              <a:t>Ghalia Indonesia.Jakarta</a:t>
            </a:r>
            <a:r>
              <a:rPr lang="id-ID" sz="1400" dirty="0" smtClean="0">
                <a:solidFill>
                  <a:schemeClr val="tx1"/>
                </a:solidFill>
              </a:rPr>
              <a:t>.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0"/>
            <a:endParaRPr lang="en-US" sz="1400" dirty="0">
              <a:solidFill>
                <a:schemeClr val="tx1"/>
              </a:solidFill>
            </a:endParaRPr>
          </a:p>
          <a:p>
            <a:pPr lvl="0"/>
            <a:r>
              <a:rPr lang="id-ID" sz="1400" dirty="0">
                <a:solidFill>
                  <a:schemeClr val="tx1"/>
                </a:solidFill>
              </a:rPr>
              <a:t>Tim Nasional Dosen Pendidika</a:t>
            </a:r>
            <a:r>
              <a:rPr lang="en-ID" sz="1400" dirty="0">
                <a:solidFill>
                  <a:schemeClr val="tx1"/>
                </a:solidFill>
              </a:rPr>
              <a:t>n </a:t>
            </a:r>
            <a:r>
              <a:rPr lang="id-ID" sz="1400" dirty="0">
                <a:solidFill>
                  <a:schemeClr val="tx1"/>
                </a:solidFill>
              </a:rPr>
              <a:t>Kewarganegaraan.2010.</a:t>
            </a:r>
            <a:r>
              <a:rPr lang="id-ID" sz="1400" i="1" dirty="0">
                <a:solidFill>
                  <a:schemeClr val="tx1"/>
                </a:solidFill>
              </a:rPr>
              <a:t>Penidikan Kewarganegaraan Paradigma Terbaru untuk </a:t>
            </a:r>
            <a:r>
              <a:rPr lang="en-US" sz="1400" i="1" dirty="0" smtClean="0">
                <a:solidFill>
                  <a:schemeClr val="tx1"/>
                </a:solidFill>
              </a:rPr>
              <a:t>	</a:t>
            </a:r>
            <a:r>
              <a:rPr lang="id-ID" sz="1400" i="1" dirty="0" smtClean="0">
                <a:solidFill>
                  <a:schemeClr val="tx1"/>
                </a:solidFill>
              </a:rPr>
              <a:t>Mahasiswa</a:t>
            </a:r>
            <a:r>
              <a:rPr lang="id-ID" sz="1400" dirty="0" smtClean="0">
                <a:solidFill>
                  <a:schemeClr val="tx1"/>
                </a:solidFill>
              </a:rPr>
              <a:t>.ALFABETA.Purwokerto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pPr lvl="0"/>
            <a:endParaRPr lang="en-US" sz="1400" dirty="0">
              <a:solidFill>
                <a:schemeClr val="tx1"/>
              </a:solidFill>
            </a:endParaRPr>
          </a:p>
          <a:p>
            <a:pPr lvl="0"/>
            <a:r>
              <a:rPr lang="id-ID" sz="1400" dirty="0">
                <a:solidFill>
                  <a:schemeClr val="tx1"/>
                </a:solidFill>
              </a:rPr>
              <a:t>Trianto dan Titik Triwulan Tutik.2007. </a:t>
            </a:r>
            <a:r>
              <a:rPr lang="id-ID" sz="1400" i="1" dirty="0">
                <a:solidFill>
                  <a:schemeClr val="tx1"/>
                </a:solidFill>
              </a:rPr>
              <a:t>Falsafah Negara dan Pendidikan Kewarganegaraan.</a:t>
            </a:r>
            <a:r>
              <a:rPr lang="id-ID" sz="1400" dirty="0">
                <a:solidFill>
                  <a:schemeClr val="tx1"/>
                </a:solidFill>
              </a:rPr>
              <a:t> Penerbit : Prestasi Pustaka </a:t>
            </a:r>
            <a:r>
              <a:rPr lang="id-ID" sz="1400" dirty="0" smtClean="0">
                <a:solidFill>
                  <a:schemeClr val="tx1"/>
                </a:solidFill>
              </a:rPr>
              <a:t>Publisher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pPr lvl="0"/>
            <a:endParaRPr lang="en-US" sz="1400" dirty="0">
              <a:solidFill>
                <a:schemeClr val="tx1"/>
              </a:solidFill>
            </a:endParaRPr>
          </a:p>
          <a:p>
            <a:pPr lvl="0"/>
            <a:r>
              <a:rPr lang="en-US" sz="1400" dirty="0" err="1">
                <a:solidFill>
                  <a:schemeClr val="tx1"/>
                </a:solidFill>
              </a:rPr>
              <a:t>Winarno</a:t>
            </a:r>
            <a:r>
              <a:rPr lang="en-US" sz="1400" dirty="0">
                <a:solidFill>
                  <a:schemeClr val="tx1"/>
                </a:solidFill>
              </a:rPr>
              <a:t>. 2006. </a:t>
            </a:r>
            <a:r>
              <a:rPr lang="en-US" sz="1400" i="1" dirty="0" err="1">
                <a:solidFill>
                  <a:schemeClr val="tx1"/>
                </a:solidFill>
              </a:rPr>
              <a:t>Pendidikan</a:t>
            </a:r>
            <a:r>
              <a:rPr lang="en-US" sz="1400" i="1" dirty="0">
                <a:solidFill>
                  <a:schemeClr val="tx1"/>
                </a:solidFill>
              </a:rPr>
              <a:t> </a:t>
            </a:r>
            <a:r>
              <a:rPr lang="en-US" sz="1400" i="1" dirty="0" err="1">
                <a:solidFill>
                  <a:schemeClr val="tx1"/>
                </a:solidFill>
              </a:rPr>
              <a:t>Kewarganegaraan</a:t>
            </a:r>
            <a:r>
              <a:rPr lang="en-US" sz="1400" dirty="0" err="1">
                <a:solidFill>
                  <a:schemeClr val="tx1"/>
                </a:solidFill>
              </a:rPr>
              <a:t>.Jakarta</a:t>
            </a:r>
            <a:r>
              <a:rPr lang="en-US" sz="1400" dirty="0">
                <a:solidFill>
                  <a:schemeClr val="tx1"/>
                </a:solidFill>
              </a:rPr>
              <a:t>: Bum</a:t>
            </a:r>
            <a:r>
              <a:rPr lang="id-ID" sz="1400" dirty="0">
                <a:solidFill>
                  <a:schemeClr val="tx1"/>
                </a:solidFill>
              </a:rPr>
              <a:t>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Aksara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0"/>
            <a:endParaRPr lang="en-US" sz="1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1670" y="500042"/>
            <a:ext cx="5715040" cy="10001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Tugas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357158" y="1714488"/>
            <a:ext cx="8572560" cy="5143512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509558" y="1866888"/>
            <a:ext cx="7777218" cy="363381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57224" y="1928802"/>
            <a:ext cx="7429552" cy="39290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+mj-lt"/>
              <a:buAutoNum type="arabicPeriod"/>
            </a:pPr>
            <a:r>
              <a:rPr lang="id-ID" sz="3200" dirty="0">
                <a:solidFill>
                  <a:schemeClr val="tx1"/>
                </a:solidFill>
              </a:rPr>
              <a:t>Membuat tugas untuk diskusi kelompok </a:t>
            </a:r>
            <a:r>
              <a:rPr lang="en-US" sz="3200" dirty="0" err="1">
                <a:solidFill>
                  <a:schemeClr val="tx1"/>
                </a:solidFill>
              </a:rPr>
              <a:t>berupa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i="1" dirty="0">
                <a:solidFill>
                  <a:schemeClr val="tx1"/>
                </a:solidFill>
              </a:rPr>
              <a:t>paper</a:t>
            </a:r>
            <a:r>
              <a:rPr lang="en-US" sz="3200" dirty="0">
                <a:solidFill>
                  <a:schemeClr val="tx1"/>
                </a:solidFill>
              </a:rPr>
              <a:t> (</a:t>
            </a:r>
            <a:r>
              <a:rPr lang="en-US" sz="3200" dirty="0" err="1">
                <a:solidFill>
                  <a:schemeClr val="tx1"/>
                </a:solidFill>
              </a:rPr>
              <a:t>makalah</a:t>
            </a:r>
            <a:r>
              <a:rPr lang="en-US" sz="3200" dirty="0">
                <a:solidFill>
                  <a:schemeClr val="tx1"/>
                </a:solidFill>
              </a:rPr>
              <a:t>), 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id-ID" sz="3200" dirty="0" smtClean="0">
                <a:solidFill>
                  <a:schemeClr val="tx1"/>
                </a:solidFill>
              </a:rPr>
              <a:t>Membuat </a:t>
            </a:r>
            <a:r>
              <a:rPr lang="id-ID" sz="3200" dirty="0">
                <a:solidFill>
                  <a:schemeClr val="tx1"/>
                </a:solidFill>
              </a:rPr>
              <a:t>bahan presentasi (PPT) </a:t>
            </a:r>
            <a:r>
              <a:rPr lang="id-ID" sz="3200" dirty="0" smtClean="0">
                <a:solidFill>
                  <a:schemeClr val="tx1"/>
                </a:solidFill>
              </a:rPr>
              <a:t>kelompok,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id-ID" sz="3200" dirty="0" smtClean="0">
                <a:solidFill>
                  <a:schemeClr val="tx1"/>
                </a:solidFill>
              </a:rPr>
              <a:t>Membuat </a:t>
            </a:r>
            <a:r>
              <a:rPr lang="id-ID" sz="3200" i="1" dirty="0">
                <a:solidFill>
                  <a:schemeClr val="tx1"/>
                </a:solidFill>
              </a:rPr>
              <a:t>summary</a:t>
            </a:r>
            <a:r>
              <a:rPr lang="id-ID" sz="3200" dirty="0">
                <a:solidFill>
                  <a:schemeClr val="tx1"/>
                </a:solidFill>
              </a:rPr>
              <a:t> materi pembelajaran secara individu.</a:t>
            </a:r>
            <a:endParaRPr lang="en-US" sz="3200" dirty="0">
              <a:solidFill>
                <a:schemeClr val="tx1"/>
              </a:solidFill>
            </a:endParaRP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1670" y="500042"/>
            <a:ext cx="5715040" cy="10001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Kriteria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Penilaian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357158" y="1714488"/>
            <a:ext cx="8572560" cy="5143512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509558" y="1866888"/>
            <a:ext cx="7777218" cy="363381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1928802"/>
            <a:ext cx="8358246" cy="1000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800" dirty="0">
                <a:solidFill>
                  <a:schemeClr val="tx1"/>
                </a:solidFill>
              </a:rPr>
              <a:t>Kriteria penilaian mengacu pada </a:t>
            </a:r>
            <a:r>
              <a:rPr lang="id-ID" sz="2800" dirty="0" smtClean="0">
                <a:solidFill>
                  <a:schemeClr val="tx1"/>
                </a:solidFill>
              </a:rPr>
              <a:t>peraturan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id-ID" sz="2800" dirty="0" smtClean="0">
                <a:solidFill>
                  <a:schemeClr val="tx1"/>
                </a:solidFill>
              </a:rPr>
              <a:t>akademik </a:t>
            </a:r>
            <a:r>
              <a:rPr lang="id-ID" sz="2800" dirty="0">
                <a:solidFill>
                  <a:schemeClr val="tx1"/>
                </a:solidFill>
              </a:rPr>
              <a:t>Universitas </a:t>
            </a:r>
            <a:r>
              <a:rPr lang="id-ID" sz="2800" dirty="0" smtClean="0">
                <a:solidFill>
                  <a:schemeClr val="tx1"/>
                </a:solidFill>
              </a:rPr>
              <a:t>Lampung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00034" y="2714620"/>
          <a:ext cx="60960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1866896"/>
                <a:gridCol w="1219200"/>
                <a:gridCol w="1219200"/>
                <a:gridCol w="1219200"/>
              </a:tblGrid>
              <a:tr h="307733"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No.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Nilai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8533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Rentang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US" b="1" baseline="0" dirty="0" err="1" smtClean="0">
                          <a:solidFill>
                            <a:schemeClr val="bg1"/>
                          </a:solidFill>
                        </a:rPr>
                        <a:t>Nilai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Huruf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Mutu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Angka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bg1"/>
                          </a:solidFill>
                        </a:rPr>
                        <a:t>Mutu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Status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bg1"/>
                          </a:solidFill>
                        </a:rPr>
                        <a:t>Penilaian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077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Nilai</a:t>
                      </a:r>
                      <a:r>
                        <a:rPr lang="en-US" dirty="0" smtClean="0"/>
                        <a:t> </a:t>
                      </a:r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Lulus</a:t>
                      </a:r>
                      <a:endParaRPr lang="en-US" dirty="0"/>
                    </a:p>
                  </a:txBody>
                  <a:tcPr/>
                </a:tc>
              </a:tr>
              <a:tr h="3077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71≤ nilai ≥ 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Lulus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077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 ≤ nilai ≥ 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Lulus </a:t>
                      </a:r>
                      <a:endParaRPr lang="en-US" dirty="0"/>
                    </a:p>
                  </a:txBody>
                  <a:tcPr/>
                </a:tc>
              </a:tr>
              <a:tr h="3077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61≤  nilai ≥ 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Lulus</a:t>
                      </a:r>
                      <a:endParaRPr lang="en-US" dirty="0"/>
                    </a:p>
                  </a:txBody>
                  <a:tcPr/>
                </a:tc>
              </a:tr>
              <a:tr h="3077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 ≤ nilai ≥ 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Lulus</a:t>
                      </a:r>
                      <a:endParaRPr lang="en-US" dirty="0"/>
                    </a:p>
                  </a:txBody>
                  <a:tcPr/>
                </a:tc>
              </a:tr>
              <a:tr h="3077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 ≤ nilai ≥ 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Lulus**</a:t>
                      </a:r>
                      <a:endParaRPr lang="en-US" dirty="0"/>
                    </a:p>
                  </a:txBody>
                  <a:tcPr/>
                </a:tc>
              </a:tr>
              <a:tr h="3077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Nilai &lt; 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Tidak</a:t>
                      </a:r>
                      <a:r>
                        <a:rPr lang="en-US" dirty="0" smtClean="0"/>
                        <a:t> Lulus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Flowchart: Process 8"/>
          <p:cNvSpPr/>
          <p:nvPr/>
        </p:nvSpPr>
        <p:spPr>
          <a:xfrm>
            <a:off x="5572100" y="6357958"/>
            <a:ext cx="3571900" cy="500042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1400" b="1" dirty="0">
                <a:solidFill>
                  <a:schemeClr val="tx1"/>
                </a:solidFill>
              </a:rPr>
              <a:t>** D dinyatakan lulus bersyarat</a:t>
            </a:r>
            <a:endParaRPr lang="en-US" sz="1400" b="1" dirty="0">
              <a:solidFill>
                <a:schemeClr val="tx1"/>
              </a:solidFill>
            </a:endParaRPr>
          </a:p>
          <a:p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1670" y="500042"/>
            <a:ext cx="5715040" cy="10001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Kriteria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Penilaian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357158" y="1714488"/>
            <a:ext cx="8572560" cy="5143512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509558" y="1866888"/>
            <a:ext cx="7777218" cy="363381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00166" y="1714488"/>
            <a:ext cx="6072230" cy="1000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Pembobotan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nilai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akhir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sebagai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berikut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00166" y="2786058"/>
          <a:ext cx="6096000" cy="3235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14380"/>
                <a:gridCol w="3143272"/>
                <a:gridCol w="22383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Kegiatan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Presentase</a:t>
                      </a:r>
                      <a:r>
                        <a:rPr lang="en-US" baseline="0" dirty="0" smtClean="0"/>
                        <a:t> (%) </a:t>
                      </a:r>
                      <a:r>
                        <a:rPr lang="en-US" baseline="0" dirty="0" err="1" smtClean="0"/>
                        <a:t>Nilai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Kehadiran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Partisipasi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dalam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perkuliahan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Tugas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makalah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presentasi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kelompok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individu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Quis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Ujian</a:t>
                      </a:r>
                      <a:r>
                        <a:rPr lang="en-US" dirty="0" smtClean="0"/>
                        <a:t> Tengah</a:t>
                      </a:r>
                      <a:r>
                        <a:rPr lang="en-US" baseline="0" dirty="0" smtClean="0"/>
                        <a:t> Semester (UTS)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Ujian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Akhir</a:t>
                      </a:r>
                      <a:r>
                        <a:rPr lang="en-US" baseline="0" dirty="0" smtClean="0"/>
                        <a:t> Semester (UAS)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100%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1670" y="500042"/>
            <a:ext cx="5715040" cy="10001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Jadwal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Perkuliahan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357158" y="1714488"/>
            <a:ext cx="8572560" cy="5143512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509558" y="1866888"/>
            <a:ext cx="7777218" cy="363381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000232" y="1785926"/>
          <a:ext cx="5357850" cy="4690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50897"/>
                <a:gridCol w="3906953"/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Pertemuan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</a:t>
                      </a:r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Materi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Pembelajaran</a:t>
                      </a:r>
                      <a:endParaRPr lang="en-US" sz="1200" dirty="0"/>
                    </a:p>
                  </a:txBody>
                  <a:tcPr anchor="ctr"/>
                </a:tc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/>
                        <a:t>Kontrak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Kuliah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Pengantar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Pendidikan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Kewarganegaraan</a:t>
                      </a:r>
                      <a:endParaRPr lang="en-US" sz="1200" dirty="0"/>
                    </a:p>
                  </a:txBody>
                  <a:tcPr anchor="ctr"/>
                </a:tc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/>
                        <a:t>Identitas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Nasional</a:t>
                      </a:r>
                      <a:endParaRPr lang="en-US" sz="1200" dirty="0"/>
                    </a:p>
                  </a:txBody>
                  <a:tcPr anchor="ctr"/>
                </a:tc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/>
                        <a:t>Identitas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Nasional</a:t>
                      </a:r>
                      <a:endParaRPr lang="en-US" sz="1200" dirty="0"/>
                    </a:p>
                  </a:txBody>
                  <a:tcPr anchor="ctr"/>
                </a:tc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/>
                        <a:t>Integrasi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Nasional</a:t>
                      </a:r>
                      <a:endParaRPr lang="en-US" sz="1200" dirty="0"/>
                    </a:p>
                  </a:txBody>
                  <a:tcPr anchor="ctr"/>
                </a:tc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5.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/>
                        <a:t>Integrasi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Nasional</a:t>
                      </a:r>
                      <a:endParaRPr lang="en-US" sz="1200" dirty="0"/>
                    </a:p>
                  </a:txBody>
                  <a:tcPr anchor="ctr"/>
                </a:tc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/>
                        <a:t>Kontitusi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di</a:t>
                      </a:r>
                      <a:r>
                        <a:rPr lang="en-US" sz="1200" baseline="0" dirty="0" smtClean="0"/>
                        <a:t> Indonesia</a:t>
                      </a:r>
                      <a:endParaRPr lang="en-US" sz="1200" dirty="0"/>
                    </a:p>
                  </a:txBody>
                  <a:tcPr anchor="ctr"/>
                </a:tc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7.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/>
                        <a:t>Kewajiban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Hak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Warga</a:t>
                      </a:r>
                      <a:r>
                        <a:rPr lang="en-US" sz="1200" baseline="0" dirty="0" smtClean="0"/>
                        <a:t> Negara</a:t>
                      </a:r>
                      <a:endParaRPr lang="en-US" sz="1200" b="0" dirty="0"/>
                    </a:p>
                  </a:txBody>
                  <a:tcPr anchor="ctr"/>
                </a:tc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Ulangan</a:t>
                      </a:r>
                      <a:r>
                        <a:rPr lang="en-US" sz="1200" dirty="0" smtClean="0"/>
                        <a:t> Tengah</a:t>
                      </a:r>
                      <a:r>
                        <a:rPr lang="en-US" sz="1200" baseline="0" dirty="0" smtClean="0"/>
                        <a:t> Semester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9.</a:t>
                      </a:r>
                      <a:endParaRPr 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err="1" smtClean="0"/>
                        <a:t>Dinamika</a:t>
                      </a:r>
                      <a:r>
                        <a:rPr lang="en-US" sz="1200" b="0" dirty="0" smtClean="0"/>
                        <a:t> </a:t>
                      </a:r>
                      <a:r>
                        <a:rPr lang="en-US" sz="1200" b="0" dirty="0" err="1" smtClean="0"/>
                        <a:t>Demokrasi</a:t>
                      </a:r>
                      <a:r>
                        <a:rPr lang="en-US" sz="1200" b="0" dirty="0" smtClean="0"/>
                        <a:t> </a:t>
                      </a:r>
                      <a:r>
                        <a:rPr lang="en-US" sz="1200" b="0" dirty="0" err="1" smtClean="0"/>
                        <a:t>di</a:t>
                      </a:r>
                      <a:r>
                        <a:rPr lang="en-US" sz="1200" b="0" dirty="0" smtClean="0"/>
                        <a:t> Indonesia</a:t>
                      </a:r>
                      <a:endParaRPr lang="en-US" sz="1200" b="0" dirty="0"/>
                    </a:p>
                  </a:txBody>
                  <a:tcPr anchor="ctr"/>
                </a:tc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10.</a:t>
                      </a:r>
                      <a:endParaRPr 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err="1" smtClean="0"/>
                        <a:t>Dinamika</a:t>
                      </a:r>
                      <a:r>
                        <a:rPr lang="en-US" sz="1200" b="0" dirty="0" smtClean="0"/>
                        <a:t> </a:t>
                      </a:r>
                      <a:r>
                        <a:rPr lang="en-US" sz="1200" b="0" dirty="0" err="1" smtClean="0"/>
                        <a:t>Demokrasi</a:t>
                      </a:r>
                      <a:r>
                        <a:rPr lang="en-US" sz="1200" b="0" dirty="0" smtClean="0"/>
                        <a:t> </a:t>
                      </a:r>
                      <a:r>
                        <a:rPr lang="en-US" sz="1200" b="0" dirty="0" err="1" smtClean="0"/>
                        <a:t>di</a:t>
                      </a:r>
                      <a:r>
                        <a:rPr lang="en-US" sz="1200" b="0" dirty="0" smtClean="0"/>
                        <a:t> Indonesia</a:t>
                      </a:r>
                      <a:endParaRPr lang="en-US" sz="1200" b="0" dirty="0"/>
                    </a:p>
                  </a:txBody>
                  <a:tcPr anchor="ctr"/>
                </a:tc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11.</a:t>
                      </a:r>
                      <a:endParaRPr 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err="1" smtClean="0"/>
                        <a:t>Penegakan</a:t>
                      </a:r>
                      <a:r>
                        <a:rPr lang="en-US" sz="1200" b="0" dirty="0" smtClean="0"/>
                        <a:t> </a:t>
                      </a:r>
                      <a:r>
                        <a:rPr lang="en-US" sz="1200" b="0" dirty="0" err="1" smtClean="0"/>
                        <a:t>Hukum</a:t>
                      </a:r>
                      <a:r>
                        <a:rPr lang="en-US" sz="1200" b="0" baseline="0" dirty="0" smtClean="0"/>
                        <a:t> </a:t>
                      </a:r>
                      <a:r>
                        <a:rPr lang="en-US" sz="1200" b="0" baseline="0" dirty="0" err="1" smtClean="0"/>
                        <a:t>di</a:t>
                      </a:r>
                      <a:r>
                        <a:rPr lang="en-US" sz="1200" b="0" baseline="0" dirty="0" smtClean="0"/>
                        <a:t> Indonesia</a:t>
                      </a:r>
                      <a:endParaRPr lang="en-US" sz="1200" b="0" dirty="0"/>
                    </a:p>
                  </a:txBody>
                  <a:tcPr anchor="ctr"/>
                </a:tc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12.</a:t>
                      </a:r>
                      <a:endParaRPr 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err="1" smtClean="0"/>
                        <a:t>Penegakan</a:t>
                      </a:r>
                      <a:r>
                        <a:rPr lang="en-US" sz="1200" b="0" dirty="0" smtClean="0"/>
                        <a:t> </a:t>
                      </a:r>
                      <a:r>
                        <a:rPr lang="en-US" sz="1200" b="0" dirty="0" err="1" smtClean="0"/>
                        <a:t>Hukum</a:t>
                      </a:r>
                      <a:r>
                        <a:rPr lang="en-US" sz="1200" b="0" dirty="0" smtClean="0"/>
                        <a:t> </a:t>
                      </a:r>
                      <a:r>
                        <a:rPr lang="en-US" sz="1200" b="0" dirty="0" err="1" smtClean="0"/>
                        <a:t>di</a:t>
                      </a:r>
                      <a:r>
                        <a:rPr lang="en-US" sz="1200" b="0" dirty="0" smtClean="0"/>
                        <a:t> Indonesia</a:t>
                      </a:r>
                      <a:endParaRPr lang="en-US" sz="1200" b="0" dirty="0"/>
                    </a:p>
                  </a:txBody>
                  <a:tcPr anchor="ctr"/>
                </a:tc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13.</a:t>
                      </a:r>
                      <a:endParaRPr 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err="1" smtClean="0"/>
                        <a:t>Wawasan</a:t>
                      </a:r>
                      <a:r>
                        <a:rPr lang="en-US" sz="1200" b="0" dirty="0" smtClean="0"/>
                        <a:t> Nusantara</a:t>
                      </a:r>
                      <a:endParaRPr lang="en-US" sz="1200" b="0" dirty="0"/>
                    </a:p>
                  </a:txBody>
                  <a:tcPr anchor="ctr"/>
                </a:tc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14.</a:t>
                      </a:r>
                      <a:endParaRPr 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err="1" smtClean="0"/>
                        <a:t>Ketahanan</a:t>
                      </a:r>
                      <a:r>
                        <a:rPr lang="en-US" sz="1200" b="0" dirty="0" smtClean="0"/>
                        <a:t> </a:t>
                      </a:r>
                      <a:r>
                        <a:rPr lang="en-US" sz="1200" b="0" dirty="0" err="1" smtClean="0"/>
                        <a:t>Nasional</a:t>
                      </a:r>
                      <a:endParaRPr lang="en-US" sz="1200" b="0" dirty="0"/>
                    </a:p>
                  </a:txBody>
                  <a:tcPr anchor="ctr"/>
                </a:tc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15.</a:t>
                      </a:r>
                      <a:endParaRPr 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err="1" smtClean="0"/>
                        <a:t>Ketahanan</a:t>
                      </a:r>
                      <a:r>
                        <a:rPr lang="en-US" sz="1200" b="0" dirty="0" smtClean="0"/>
                        <a:t> </a:t>
                      </a:r>
                      <a:r>
                        <a:rPr lang="en-US" sz="1200" b="0" dirty="0" err="1" smtClean="0"/>
                        <a:t>Nasional</a:t>
                      </a:r>
                      <a:endParaRPr lang="en-US" sz="1200" b="0" dirty="0"/>
                    </a:p>
                  </a:txBody>
                  <a:tcPr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16.</a:t>
                      </a:r>
                      <a:endParaRPr lang="en-US" sz="1200" b="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Ulangan</a:t>
                      </a:r>
                      <a:r>
                        <a:rPr lang="en-US" sz="1200" b="0" baseline="0" dirty="0" smtClean="0"/>
                        <a:t> </a:t>
                      </a:r>
                      <a:r>
                        <a:rPr lang="en-US" sz="1200" b="0" baseline="0" dirty="0" err="1" smtClean="0"/>
                        <a:t>Akhir</a:t>
                      </a:r>
                      <a:r>
                        <a:rPr lang="en-US" sz="1200" b="0" baseline="0" dirty="0" smtClean="0"/>
                        <a:t> Semester (UAS)</a:t>
                      </a:r>
                      <a:endParaRPr lang="en-US" sz="1200" b="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1670" y="500042"/>
            <a:ext cx="5715040" cy="10001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Tata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Tertib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357158" y="1714488"/>
            <a:ext cx="8572560" cy="5143512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509558" y="1866888"/>
            <a:ext cx="7777218" cy="363381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28662" y="2071678"/>
            <a:ext cx="7429552" cy="45005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+mj-lt"/>
              <a:buAutoNum type="arabicPeriod"/>
            </a:pPr>
            <a:r>
              <a:rPr lang="id-ID" sz="2400" dirty="0" smtClean="0">
                <a:solidFill>
                  <a:schemeClr val="tx1"/>
                </a:solidFill>
              </a:rPr>
              <a:t>Mahasiswa diwajibkan menggunakan pakaian sopan, rapi, berkerah, pada waktu mengikuti perkuliahan di kelas.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0"/>
            <a:endParaRPr lang="en-US" sz="2400" dirty="0" smtClean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rabicPeriod" startAt="2"/>
            </a:pPr>
            <a:r>
              <a:rPr lang="id-ID" sz="2400" dirty="0" smtClean="0">
                <a:solidFill>
                  <a:schemeClr val="tx1"/>
                </a:solidFill>
              </a:rPr>
              <a:t>Mahasiswa tidak diperkenankan memakai sandal waktu mengikuti perkuliahan, kecuali alasan tertentu (sakit, habis kecelakaan).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0"/>
            <a:endParaRPr lang="en-US" sz="2400" dirty="0" smtClean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rabicPeriod" startAt="3"/>
            </a:pPr>
            <a:r>
              <a:rPr lang="id-ID" sz="2400" dirty="0" smtClean="0">
                <a:solidFill>
                  <a:schemeClr val="tx1"/>
                </a:solidFill>
              </a:rPr>
              <a:t>Keterlambatan masuk di kelas hanya diijinkan maksimal 15 menit dari jadwal. Lewat dari batas tersebut mahasiswa boleh masuk tapi tidak diperkenankan untuk absensi.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1670" y="500042"/>
            <a:ext cx="5715040" cy="10001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Tata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Tertib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357158" y="1714488"/>
            <a:ext cx="8572560" cy="5143512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509558" y="1866888"/>
            <a:ext cx="7777218" cy="363381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28662" y="2071678"/>
            <a:ext cx="7429552" cy="45005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+mj-lt"/>
              <a:buAutoNum type="arabicPeriod" startAt="4"/>
            </a:pPr>
            <a:r>
              <a:rPr lang="id-ID" sz="2400" dirty="0" smtClean="0">
                <a:solidFill>
                  <a:schemeClr val="tx1"/>
                </a:solidFill>
              </a:rPr>
              <a:t>Tugas individu dikumpulkan tepat waktu apabila ada keterlambatan/ tidak mengerjakan maka nilai tugas individu 0.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0"/>
            <a:endParaRPr lang="en-US" sz="2400" dirty="0" smtClean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rabicPeriod" startAt="5"/>
            </a:pPr>
            <a:r>
              <a:rPr lang="id-ID" sz="2400" dirty="0" smtClean="0">
                <a:solidFill>
                  <a:schemeClr val="tx1"/>
                </a:solidFill>
              </a:rPr>
              <a:t>Tugas kelompok menjadi tanggung jawab kelompok, apabila ada keterlambatan/ tidak mengerjakan maka sanksi nilai menjadi pertanggung jawaban bersama.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0"/>
            <a:endParaRPr lang="en-US" sz="2400" dirty="0" smtClean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rabicPeriod" startAt="6"/>
            </a:pPr>
            <a:r>
              <a:rPr lang="id-ID" sz="2400" dirty="0" smtClean="0">
                <a:solidFill>
                  <a:schemeClr val="tx1"/>
                </a:solidFill>
              </a:rPr>
              <a:t>Mahasiswa wajib hadir minimal 75%.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0"/>
            <a:endParaRPr lang="en-US" sz="2400" dirty="0" smtClean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id-ID" sz="2400" dirty="0" smtClean="0">
                <a:solidFill>
                  <a:schemeClr val="tx1"/>
                </a:solidFill>
              </a:rPr>
              <a:t>Hasil evaluasi mahasiswa wajib dikembalikan pada mahasiswa 2 minggu setelah ujian berakhir.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5720" y="1714488"/>
            <a:ext cx="864399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rot="5400000" flipH="1" flipV="1">
            <a:off x="6287306" y="3999710"/>
            <a:ext cx="4857784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642910" y="500042"/>
            <a:ext cx="3214710" cy="64294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PENGANTAR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285720" y="1928802"/>
            <a:ext cx="5929354" cy="2428892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Pengadaan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cs typeface="Times New Roman" pitchFamily="18" charset="0"/>
              </a:rPr>
              <a:t>p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endidikan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kewarganegaraan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tertuang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aturan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tertulis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seperti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undang-undang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nomor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2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tahun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1989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tentang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cs typeface="Times New Roman" pitchFamily="18" charset="0"/>
              </a:rPr>
              <a:t>S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istem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cs typeface="Times New Roman" pitchFamily="18" charset="0"/>
              </a:rPr>
              <a:t>P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endidikan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cs typeface="Times New Roman" pitchFamily="18" charset="0"/>
              </a:rPr>
              <a:t>N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asional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atau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SISDIKNAS yang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menyatakan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bahwa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cs typeface="Times New Roman" pitchFamily="18" charset="0"/>
              </a:rPr>
              <a:t>P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endidikan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kewiraan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termasuk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cs typeface="Times New Roman" pitchFamily="18" charset="0"/>
              </a:rPr>
              <a:t>P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endidikan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cs typeface="Times New Roman" pitchFamily="18" charset="0"/>
              </a:rPr>
              <a:t>K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ewarganegaraan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merupakan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kurikulum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wajib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pada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setiap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jenjang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jenis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Times New Roman" pitchFamily="18" charset="0"/>
              </a:rPr>
              <a:t>pendidikan</a:t>
            </a:r>
            <a:endParaRPr lang="en-US" sz="2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3071802" y="4929198"/>
            <a:ext cx="5643602" cy="1643098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00398" y="4357694"/>
            <a:ext cx="5643602" cy="2000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>
                <a:solidFill>
                  <a:schemeClr val="tx1"/>
                </a:solidFill>
              </a:rPr>
              <a:t>Landasan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Pendidikan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Kewarganegaraan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Bangsa</a:t>
            </a:r>
            <a:r>
              <a:rPr lang="en-US" sz="2000" dirty="0" smtClean="0">
                <a:solidFill>
                  <a:schemeClr val="tx1"/>
                </a:solidFill>
              </a:rPr>
              <a:t> Indonesia </a:t>
            </a:r>
            <a:r>
              <a:rPr lang="en-US" sz="2000" dirty="0" err="1" smtClean="0">
                <a:solidFill>
                  <a:schemeClr val="tx1"/>
                </a:solidFill>
              </a:rPr>
              <a:t>terdapat</a:t>
            </a:r>
            <a:r>
              <a:rPr lang="en-US" sz="2000" dirty="0" smtClean="0">
                <a:solidFill>
                  <a:schemeClr val="tx1"/>
                </a:solidFill>
              </a:rPr>
              <a:t> 5, </a:t>
            </a:r>
            <a:r>
              <a:rPr lang="en-US" sz="2000" dirty="0" err="1" smtClean="0">
                <a:solidFill>
                  <a:schemeClr val="tx1"/>
                </a:solidFill>
              </a:rPr>
              <a:t>diantaranya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</a:p>
          <a:p>
            <a:pPr marL="342900" indent="-342900"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Landasan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Filosofi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Landasan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Historis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Landasan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Sosiologis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Landasan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Yuridis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Landasan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Teoritis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10" name="Picture 9" descr="PANCASIL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20" y="285728"/>
            <a:ext cx="1000132" cy="122516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57818" y="500042"/>
            <a:ext cx="3214710" cy="64294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TUJUAN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85720" y="1714488"/>
            <a:ext cx="864399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rot="5400000" flipH="1" flipV="1">
            <a:off x="6287306" y="3999710"/>
            <a:ext cx="4857784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Process 4"/>
          <p:cNvSpPr/>
          <p:nvPr/>
        </p:nvSpPr>
        <p:spPr>
          <a:xfrm>
            <a:off x="285720" y="1928802"/>
            <a:ext cx="7000924" cy="35719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Pendidikan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Pancasila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Bertujuan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membentuk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peserta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didik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menjadi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manusia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memiliki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rasa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kebangsaan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cinta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tanah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air yang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diwujudkan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dalam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bentuk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bela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negara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seperti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tercantum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pada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pasal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27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ayat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3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ditegaskan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kembali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di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dalam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pasal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30 </a:t>
            </a:r>
            <a:r>
              <a:rPr lang="en-US" sz="2400" dirty="0" err="1" smtClean="0">
                <a:solidFill>
                  <a:schemeClr val="tx1"/>
                </a:solidFill>
                <a:cs typeface="Times New Roman" pitchFamily="18" charset="0"/>
              </a:rPr>
              <a:t>ayat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1</a:t>
            </a:r>
            <a:endParaRPr lang="en-US" sz="24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2857488" y="5000636"/>
            <a:ext cx="5929354" cy="128588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026" name="AutoShape 2" descr="Pancasila dan Lambangnya Disertai Arti dan Gambarny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Makna 5 Lambang di Garuda Pancasila yang Wajib Diketahu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" name="Picture 25" descr="PANCASIL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14290"/>
            <a:ext cx="1000132" cy="122516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1670" y="500042"/>
            <a:ext cx="5715040" cy="7143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Manfaat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Mata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Kuliah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4" name="Flowchart: Process 3"/>
          <p:cNvSpPr/>
          <p:nvPr/>
        </p:nvSpPr>
        <p:spPr>
          <a:xfrm>
            <a:off x="642910" y="2000240"/>
            <a:ext cx="7858180" cy="35719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solidFill>
                  <a:schemeClr val="tx1"/>
                </a:solidFill>
              </a:rPr>
              <a:t>Setelah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mengambil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kuliah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ini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</a:rPr>
              <a:t>mahasiswa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diharapkan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dapat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mengembangkan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kepribadian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dirinya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sesuai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tujuan</a:t>
            </a:r>
            <a:r>
              <a:rPr lang="en-US" sz="3200" dirty="0">
                <a:solidFill>
                  <a:schemeClr val="tx1"/>
                </a:solidFill>
              </a:rPr>
              <a:t> program </a:t>
            </a:r>
            <a:r>
              <a:rPr lang="en-US" sz="3200" dirty="0" err="1">
                <a:solidFill>
                  <a:schemeClr val="tx1"/>
                </a:solidFill>
              </a:rPr>
              <a:t>studi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atau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jurusan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dimana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mahasiswa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tersebut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sedang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mengikuti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perkuliahan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endParaRPr lang="en-US" sz="32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1670" y="500042"/>
            <a:ext cx="5715040" cy="7143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Deskripsi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Perkuliahan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642910" y="2000240"/>
            <a:ext cx="7858180" cy="35719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Mata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kuliah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ini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mempelajari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tentang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pengantar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pendidikan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kewarganegaraan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identitas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nasional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integrasi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nasional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konstitusi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di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Indonesia,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hak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dan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kewajiban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warga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negara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dinamika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demokrasi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di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Indonesia,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penegakan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hukum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di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Indonesia,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wawasan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nusantara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dan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ketahanan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nasional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.</a:t>
            </a:r>
            <a:endParaRPr lang="en-US" sz="32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1670" y="500042"/>
            <a:ext cx="5715040" cy="10001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Capaian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Mata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Kuliah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642910" y="2000240"/>
            <a:ext cx="7858180" cy="35719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Mahasiswa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mampu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</a:rPr>
              <a:t>mengembangkan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kecerdasan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kewarganegaraan</a:t>
            </a:r>
            <a:r>
              <a:rPr lang="en-GB" sz="3200" dirty="0">
                <a:solidFill>
                  <a:schemeClr val="tx1"/>
                </a:solidFill>
              </a:rPr>
              <a:t> (</a:t>
            </a:r>
            <a:r>
              <a:rPr lang="en-GB" sz="3200" i="1" dirty="0">
                <a:solidFill>
                  <a:schemeClr val="tx1"/>
                </a:solidFill>
              </a:rPr>
              <a:t>civic intelligence</a:t>
            </a:r>
            <a:r>
              <a:rPr lang="en-GB" sz="3200" dirty="0">
                <a:solidFill>
                  <a:schemeClr val="tx1"/>
                </a:solidFill>
              </a:rPr>
              <a:t>) yang </a:t>
            </a:r>
            <a:r>
              <a:rPr lang="en-GB" sz="3200" dirty="0" err="1">
                <a:solidFill>
                  <a:schemeClr val="tx1"/>
                </a:solidFill>
              </a:rPr>
              <a:t>secara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psikososial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tercermin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dalam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penguasaan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pengetahuan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kewarganegaraan</a:t>
            </a:r>
            <a:r>
              <a:rPr lang="en-GB" sz="3200" dirty="0">
                <a:solidFill>
                  <a:schemeClr val="tx1"/>
                </a:solidFill>
              </a:rPr>
              <a:t> (</a:t>
            </a:r>
            <a:r>
              <a:rPr lang="en-GB" sz="3200" i="1" dirty="0">
                <a:solidFill>
                  <a:schemeClr val="tx1"/>
                </a:solidFill>
              </a:rPr>
              <a:t>civic knowledge</a:t>
            </a:r>
            <a:r>
              <a:rPr lang="en-GB" sz="3200" dirty="0">
                <a:solidFill>
                  <a:schemeClr val="tx1"/>
                </a:solidFill>
              </a:rPr>
              <a:t>)</a:t>
            </a:r>
            <a:endParaRPr lang="en-US" sz="32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1670" y="500042"/>
            <a:ext cx="5715040" cy="10001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Capaian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Pertemuan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642910" y="2000240"/>
            <a:ext cx="7858180" cy="35719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</a:rPr>
              <a:t>Mahasiswa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mampu</a:t>
            </a:r>
            <a:r>
              <a:rPr lang="en-US" sz="3200" dirty="0">
                <a:solidFill>
                  <a:schemeClr val="tx1"/>
                </a:solidFill>
              </a:rPr>
              <a:t> m</a:t>
            </a:r>
            <a:r>
              <a:rPr lang="en-GB" sz="3200" dirty="0" err="1">
                <a:solidFill>
                  <a:schemeClr val="tx1"/>
                </a:solidFill>
              </a:rPr>
              <a:t>enjelaskan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tujuan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fungsi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pendidikan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kewarganegaraan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dalam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pengembangan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kemampuan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utuh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sarjana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atau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profesional</a:t>
            </a:r>
            <a:r>
              <a:rPr lang="en-GB" sz="3200" dirty="0">
                <a:solidFill>
                  <a:schemeClr val="tx1"/>
                </a:solidFill>
              </a:rPr>
              <a:t>.</a:t>
            </a:r>
            <a:endParaRPr lang="en-US" sz="32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438649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285884" cy="1143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1670" y="500042"/>
            <a:ext cx="5715040" cy="10001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Capaian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Pertemuan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642910" y="2000240"/>
            <a:ext cx="7858180" cy="35719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 startAt="2"/>
            </a:pPr>
            <a:r>
              <a:rPr lang="en-US" sz="3200" dirty="0" err="1">
                <a:solidFill>
                  <a:schemeClr val="tx1"/>
                </a:solidFill>
              </a:rPr>
              <a:t>Mahasiswa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mampu</a:t>
            </a:r>
            <a:r>
              <a:rPr lang="en-US" sz="3200" dirty="0">
                <a:solidFill>
                  <a:schemeClr val="tx1"/>
                </a:solidFill>
              </a:rPr>
              <a:t> m</a:t>
            </a:r>
            <a:r>
              <a:rPr lang="en-GB" sz="3200" dirty="0" err="1">
                <a:solidFill>
                  <a:schemeClr val="tx1"/>
                </a:solidFill>
              </a:rPr>
              <a:t>enganalisis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esensi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urgensi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identitas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nasional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sebagai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salah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satu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determinan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dalam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pembangunan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bangsa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karakter</a:t>
            </a:r>
            <a:r>
              <a:rPr lang="en-GB" sz="3200" dirty="0">
                <a:solidFill>
                  <a:schemeClr val="tx1"/>
                </a:solidFill>
              </a:rPr>
              <a:t> yang </a:t>
            </a:r>
            <a:r>
              <a:rPr lang="en-GB" sz="3200" dirty="0" err="1">
                <a:solidFill>
                  <a:schemeClr val="tx1"/>
                </a:solidFill>
              </a:rPr>
              <a:t>bersumber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dari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nilai-nilai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Pancasila</a:t>
            </a:r>
            <a:endParaRPr lang="en-US" sz="32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998</Words>
  <Application>Microsoft Office PowerPoint</Application>
  <PresentationFormat>On-screen Show (4:3)</PresentationFormat>
  <Paragraphs>199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1. Drs. Rapani, M.Pd 2. Dayu Rika Perdana, S.Pd, M.Pd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29</cp:revision>
  <dcterms:created xsi:type="dcterms:W3CDTF">2021-03-18T05:16:35Z</dcterms:created>
  <dcterms:modified xsi:type="dcterms:W3CDTF">2021-03-18T15:01:43Z</dcterms:modified>
</cp:coreProperties>
</file>