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78" r:id="rId7"/>
    <p:sldId id="268" r:id="rId8"/>
    <p:sldId id="269" r:id="rId9"/>
    <p:sldId id="270" r:id="rId10"/>
    <p:sldId id="262" r:id="rId11"/>
    <p:sldId id="271" r:id="rId12"/>
    <p:sldId id="272" r:id="rId13"/>
    <p:sldId id="274" r:id="rId14"/>
    <p:sldId id="273" r:id="rId15"/>
    <p:sldId id="264" r:id="rId16"/>
    <p:sldId id="275" r:id="rId17"/>
    <p:sldId id="276" r:id="rId18"/>
    <p:sldId id="266" r:id="rId19"/>
    <p:sldId id="265" r:id="rId20"/>
    <p:sldId id="277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77" autoAdjust="0"/>
  </p:normalViewPr>
  <p:slideViewPr>
    <p:cSldViewPr>
      <p:cViewPr>
        <p:scale>
          <a:sx n="75" d="100"/>
          <a:sy n="75" d="100"/>
        </p:scale>
        <p:origin x="-99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58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91441-228A-47A9-B551-4E01483F933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EBD384-9883-4BF6-9C69-7695D8971370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d-ID" sz="2400" b="1" dirty="0" smtClean="0">
              <a:latin typeface="Arial Narrow" pitchFamily="34" charset="0"/>
              <a:cs typeface="Arial" pitchFamily="34" charset="0"/>
            </a:rPr>
            <a:t>Kelimpahan Logam</a:t>
          </a:r>
          <a:endParaRPr lang="en-US" sz="2400" b="1" dirty="0">
            <a:latin typeface="Arial Narrow" pitchFamily="34" charset="0"/>
            <a:cs typeface="Arial" pitchFamily="34" charset="0"/>
          </a:endParaRPr>
        </a:p>
      </dgm:t>
    </dgm:pt>
    <dgm:pt modelId="{711EDFD6-95BC-4DC0-ADE9-83EB2E138E20}" type="parTrans" cxnId="{1A635083-DFB5-49E1-8FFF-F2FF2615DC4D}">
      <dgm:prSet/>
      <dgm:spPr/>
      <dgm:t>
        <a:bodyPr/>
        <a:lstStyle/>
        <a:p>
          <a:endParaRPr lang="en-US"/>
        </a:p>
      </dgm:t>
    </dgm:pt>
    <dgm:pt modelId="{961D82B2-54E3-41E9-8B88-A3083E66B8A2}" type="sibTrans" cxnId="{1A635083-DFB5-49E1-8FFF-F2FF2615DC4D}">
      <dgm:prSet/>
      <dgm:spPr/>
      <dgm:t>
        <a:bodyPr/>
        <a:lstStyle/>
        <a:p>
          <a:endParaRPr lang="en-US"/>
        </a:p>
      </dgm:t>
    </dgm:pt>
    <dgm:pt modelId="{C2D82D2B-E531-4584-BE87-EA0FAE34E56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d-ID" sz="2400" b="1" dirty="0" smtClean="0">
              <a:latin typeface="Arial Narrow" pitchFamily="34" charset="0"/>
              <a:cs typeface="Arial" pitchFamily="34" charset="0"/>
            </a:rPr>
            <a:t>Reaktivitas Logam</a:t>
          </a:r>
          <a:endParaRPr lang="en-US" sz="2400" b="1" dirty="0">
            <a:latin typeface="Arial Narrow" pitchFamily="34" charset="0"/>
            <a:cs typeface="Arial" pitchFamily="34" charset="0"/>
          </a:endParaRPr>
        </a:p>
      </dgm:t>
    </dgm:pt>
    <dgm:pt modelId="{58289E95-8E83-49D5-B960-DD1BFFD58C8D}" type="parTrans" cxnId="{5CA0B49C-86BF-4DBA-9C1D-F62302169D03}">
      <dgm:prSet/>
      <dgm:spPr/>
      <dgm:t>
        <a:bodyPr/>
        <a:lstStyle/>
        <a:p>
          <a:endParaRPr lang="en-US"/>
        </a:p>
      </dgm:t>
    </dgm:pt>
    <dgm:pt modelId="{BFCBC668-D2C8-4094-96BA-A1E9F5F0E5D1}" type="sibTrans" cxnId="{5CA0B49C-86BF-4DBA-9C1D-F62302169D03}">
      <dgm:prSet/>
      <dgm:spPr/>
      <dgm:t>
        <a:bodyPr/>
        <a:lstStyle/>
        <a:p>
          <a:endParaRPr lang="en-US"/>
        </a:p>
      </dgm:t>
    </dgm:pt>
    <dgm:pt modelId="{3F7905BE-614E-40E8-BC91-00B7B76564D0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d-ID" sz="2400" b="1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Kelarutan Garam</a:t>
          </a:r>
          <a:endParaRPr lang="en-US" sz="2400" b="1" dirty="0">
            <a:solidFill>
              <a:schemeClr val="bg1"/>
            </a:solidFill>
            <a:latin typeface="Arial Narrow" pitchFamily="34" charset="0"/>
            <a:cs typeface="Arial" pitchFamily="34" charset="0"/>
          </a:endParaRPr>
        </a:p>
      </dgm:t>
    </dgm:pt>
    <dgm:pt modelId="{6FD41EEC-E417-45C7-B613-18540B0C2EC0}" type="parTrans" cxnId="{854D8151-26B4-491E-AA34-DB74EEC76609}">
      <dgm:prSet/>
      <dgm:spPr/>
      <dgm:t>
        <a:bodyPr/>
        <a:lstStyle/>
        <a:p>
          <a:endParaRPr lang="en-US"/>
        </a:p>
      </dgm:t>
    </dgm:pt>
    <dgm:pt modelId="{C2A4BDD4-50C1-4DFD-8AD4-C682B4266AD0}" type="sibTrans" cxnId="{854D8151-26B4-491E-AA34-DB74EEC76609}">
      <dgm:prSet/>
      <dgm:spPr/>
      <dgm:t>
        <a:bodyPr/>
        <a:lstStyle/>
        <a:p>
          <a:endParaRPr lang="en-US"/>
        </a:p>
      </dgm:t>
    </dgm:pt>
    <dgm:pt modelId="{5EB920DE-99A4-496A-9792-9421D98ABBE5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d-ID" sz="2400" b="1" dirty="0" smtClean="0">
              <a:latin typeface="Arial Narrow" pitchFamily="34" charset="0"/>
              <a:cs typeface="Arial" pitchFamily="34" charset="0"/>
            </a:rPr>
            <a:t>Kemudahan garam bereaksi dengan air atau terhadap proses oksidasi</a:t>
          </a:r>
          <a:endParaRPr lang="en-US" sz="2400" b="1" dirty="0">
            <a:latin typeface="Arial Narrow" pitchFamily="34" charset="0"/>
            <a:cs typeface="Arial" pitchFamily="34" charset="0"/>
          </a:endParaRPr>
        </a:p>
      </dgm:t>
    </dgm:pt>
    <dgm:pt modelId="{F5563939-6361-4CBA-A152-FB1209B9D00C}" type="parTrans" cxnId="{CEBB6CA3-6973-4B3D-B230-8E17FE9BDA68}">
      <dgm:prSet/>
      <dgm:spPr/>
      <dgm:t>
        <a:bodyPr/>
        <a:lstStyle/>
        <a:p>
          <a:endParaRPr lang="en-US"/>
        </a:p>
      </dgm:t>
    </dgm:pt>
    <dgm:pt modelId="{052BD352-2EF0-4EEB-9E66-E6D2E6561141}" type="sibTrans" cxnId="{CEBB6CA3-6973-4B3D-B230-8E17FE9BDA68}">
      <dgm:prSet/>
      <dgm:spPr/>
      <dgm:t>
        <a:bodyPr/>
        <a:lstStyle/>
        <a:p>
          <a:endParaRPr lang="en-US"/>
        </a:p>
      </dgm:t>
    </dgm:pt>
    <dgm:pt modelId="{3AB3CDFD-38D3-459C-8B27-645EF94989BC}" type="pres">
      <dgm:prSet presAssocID="{66A91441-228A-47A9-B551-4E01483F933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017AB8-BA9D-4579-91C4-1A19DF03BD5B}" type="pres">
      <dgm:prSet presAssocID="{1CEBD384-9883-4BF6-9C69-7695D8971370}" presName="root1" presStyleCnt="0"/>
      <dgm:spPr/>
    </dgm:pt>
    <dgm:pt modelId="{D8E427ED-0F46-404A-9F00-9B77EB89C121}" type="pres">
      <dgm:prSet presAssocID="{1CEBD384-9883-4BF6-9C69-7695D8971370}" presName="LevelOneTextNode" presStyleLbl="node0" presStyleIdx="0" presStyleCnt="1" custAng="5400000" custScaleY="588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53B2E2-94B0-4031-A726-F443211E4B79}" type="pres">
      <dgm:prSet presAssocID="{1CEBD384-9883-4BF6-9C69-7695D8971370}" presName="level2hierChild" presStyleCnt="0"/>
      <dgm:spPr/>
    </dgm:pt>
    <dgm:pt modelId="{FA263C73-84A0-44DF-A7A9-89C845AAF05E}" type="pres">
      <dgm:prSet presAssocID="{58289E95-8E83-49D5-B960-DD1BFFD58C8D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C9ACC4F-E6B6-42C6-82A5-7F1EA86F7043}" type="pres">
      <dgm:prSet presAssocID="{58289E95-8E83-49D5-B960-DD1BFFD58C8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00BC50F-1800-4F79-882B-1D547DFB3AD2}" type="pres">
      <dgm:prSet presAssocID="{C2D82D2B-E531-4584-BE87-EA0FAE34E564}" presName="root2" presStyleCnt="0"/>
      <dgm:spPr/>
    </dgm:pt>
    <dgm:pt modelId="{E56D8965-B349-4DF6-BFD7-6F4D47EC93A0}" type="pres">
      <dgm:prSet presAssocID="{C2D82D2B-E531-4584-BE87-EA0FAE34E564}" presName="LevelTwoTextNode" presStyleLbl="node2" presStyleIdx="0" presStyleCnt="3" custScaleX="137846" custScaleY="120646" custLinFactNeighborX="20491" custLinFactNeighborY="-4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AD99D-D26C-4B56-8ED7-21396FFAFA2E}" type="pres">
      <dgm:prSet presAssocID="{C2D82D2B-E531-4584-BE87-EA0FAE34E564}" presName="level3hierChild" presStyleCnt="0"/>
      <dgm:spPr/>
    </dgm:pt>
    <dgm:pt modelId="{D65951F3-D254-4DB8-B0DE-2E5B77069CBD}" type="pres">
      <dgm:prSet presAssocID="{6FD41EEC-E417-45C7-B613-18540B0C2EC0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AFEF334-29B3-4308-9E48-1F180F5915F3}" type="pres">
      <dgm:prSet presAssocID="{6FD41EEC-E417-45C7-B613-18540B0C2EC0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3235F6F-5C6D-4F4E-B794-B5D74CAF6B69}" type="pres">
      <dgm:prSet presAssocID="{3F7905BE-614E-40E8-BC91-00B7B76564D0}" presName="root2" presStyleCnt="0"/>
      <dgm:spPr/>
    </dgm:pt>
    <dgm:pt modelId="{1ADF1680-B8DF-4570-8071-C0222C3C0575}" type="pres">
      <dgm:prSet presAssocID="{3F7905BE-614E-40E8-BC91-00B7B76564D0}" presName="LevelTwoTextNode" presStyleLbl="node2" presStyleIdx="1" presStyleCnt="3" custScaleX="126474" custScaleY="128974" custLinFactNeighborX="19454" custLinFactNeighborY="-75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F293D1-116C-4934-8811-6684B4898D9D}" type="pres">
      <dgm:prSet presAssocID="{3F7905BE-614E-40E8-BC91-00B7B76564D0}" presName="level3hierChild" presStyleCnt="0"/>
      <dgm:spPr/>
    </dgm:pt>
    <dgm:pt modelId="{2F6215F0-E893-40CF-B6A6-B8EBCD5B8FC1}" type="pres">
      <dgm:prSet presAssocID="{F5563939-6361-4CBA-A152-FB1209B9D00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03EE1B3-F25A-4E67-97D6-5BB55EE4D33A}" type="pres">
      <dgm:prSet presAssocID="{F5563939-6361-4CBA-A152-FB1209B9D00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6FDAD9-25E7-4681-803D-92DF58C32340}" type="pres">
      <dgm:prSet presAssocID="{5EB920DE-99A4-496A-9792-9421D98ABBE5}" presName="root2" presStyleCnt="0"/>
      <dgm:spPr/>
    </dgm:pt>
    <dgm:pt modelId="{970F500B-EF0B-4F4A-A6C0-3280373A716C}" type="pres">
      <dgm:prSet presAssocID="{5EB920DE-99A4-496A-9792-9421D98ABBE5}" presName="LevelTwoTextNode" presStyleLbl="node2" presStyleIdx="2" presStyleCnt="3" custScaleX="149219" custScaleY="148797" custLinFactNeighborX="20491" custLinFactNeighborY="-24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CC6D8A-8DEB-47B6-9598-8CED723FC2E3}" type="pres">
      <dgm:prSet presAssocID="{5EB920DE-99A4-496A-9792-9421D98ABBE5}" presName="level3hierChild" presStyleCnt="0"/>
      <dgm:spPr/>
    </dgm:pt>
  </dgm:ptLst>
  <dgm:cxnLst>
    <dgm:cxn modelId="{0B3B6E49-9547-419D-86FA-13DAB4FA4F75}" type="presOf" srcId="{5EB920DE-99A4-496A-9792-9421D98ABBE5}" destId="{970F500B-EF0B-4F4A-A6C0-3280373A716C}" srcOrd="0" destOrd="0" presId="urn:microsoft.com/office/officeart/2008/layout/HorizontalMultiLevelHierarchy"/>
    <dgm:cxn modelId="{102112A2-E862-4B0C-BFC5-95A99855F177}" type="presOf" srcId="{58289E95-8E83-49D5-B960-DD1BFFD58C8D}" destId="{FC9ACC4F-E6B6-42C6-82A5-7F1EA86F7043}" srcOrd="1" destOrd="0" presId="urn:microsoft.com/office/officeart/2008/layout/HorizontalMultiLevelHierarchy"/>
    <dgm:cxn modelId="{DBC989EA-6B43-4CA4-A904-61DD1D2F93DD}" type="presOf" srcId="{1CEBD384-9883-4BF6-9C69-7695D8971370}" destId="{D8E427ED-0F46-404A-9F00-9B77EB89C121}" srcOrd="0" destOrd="0" presId="urn:microsoft.com/office/officeart/2008/layout/HorizontalMultiLevelHierarchy"/>
    <dgm:cxn modelId="{5CA0B49C-86BF-4DBA-9C1D-F62302169D03}" srcId="{1CEBD384-9883-4BF6-9C69-7695D8971370}" destId="{C2D82D2B-E531-4584-BE87-EA0FAE34E564}" srcOrd="0" destOrd="0" parTransId="{58289E95-8E83-49D5-B960-DD1BFFD58C8D}" sibTransId="{BFCBC668-D2C8-4094-96BA-A1E9F5F0E5D1}"/>
    <dgm:cxn modelId="{DFE2270E-68F5-452D-B260-EB0D606371F8}" type="presOf" srcId="{C2D82D2B-E531-4584-BE87-EA0FAE34E564}" destId="{E56D8965-B349-4DF6-BFD7-6F4D47EC93A0}" srcOrd="0" destOrd="0" presId="urn:microsoft.com/office/officeart/2008/layout/HorizontalMultiLevelHierarchy"/>
    <dgm:cxn modelId="{3010B01E-1094-471D-892B-ED45D4738EAF}" type="presOf" srcId="{6FD41EEC-E417-45C7-B613-18540B0C2EC0}" destId="{D65951F3-D254-4DB8-B0DE-2E5B77069CBD}" srcOrd="0" destOrd="0" presId="urn:microsoft.com/office/officeart/2008/layout/HorizontalMultiLevelHierarchy"/>
    <dgm:cxn modelId="{FEAE39D5-5F8B-4E22-833C-7CA14E0FBF17}" type="presOf" srcId="{58289E95-8E83-49D5-B960-DD1BFFD58C8D}" destId="{FA263C73-84A0-44DF-A7A9-89C845AAF05E}" srcOrd="0" destOrd="0" presId="urn:microsoft.com/office/officeart/2008/layout/HorizontalMultiLevelHierarchy"/>
    <dgm:cxn modelId="{854D8151-26B4-491E-AA34-DB74EEC76609}" srcId="{1CEBD384-9883-4BF6-9C69-7695D8971370}" destId="{3F7905BE-614E-40E8-BC91-00B7B76564D0}" srcOrd="1" destOrd="0" parTransId="{6FD41EEC-E417-45C7-B613-18540B0C2EC0}" sibTransId="{C2A4BDD4-50C1-4DFD-8AD4-C682B4266AD0}"/>
    <dgm:cxn modelId="{D97DCE74-AD8F-4526-A4E4-76116AB57208}" type="presOf" srcId="{6FD41EEC-E417-45C7-B613-18540B0C2EC0}" destId="{BAFEF334-29B3-4308-9E48-1F180F5915F3}" srcOrd="1" destOrd="0" presId="urn:microsoft.com/office/officeart/2008/layout/HorizontalMultiLevelHierarchy"/>
    <dgm:cxn modelId="{BD061EE8-E2A8-48EC-A5A5-058708647D4A}" type="presOf" srcId="{F5563939-6361-4CBA-A152-FB1209B9D00C}" destId="{103EE1B3-F25A-4E67-97D6-5BB55EE4D33A}" srcOrd="1" destOrd="0" presId="urn:microsoft.com/office/officeart/2008/layout/HorizontalMultiLevelHierarchy"/>
    <dgm:cxn modelId="{5262F9BA-D2D0-4454-94CE-B8713A7A42CA}" type="presOf" srcId="{F5563939-6361-4CBA-A152-FB1209B9D00C}" destId="{2F6215F0-E893-40CF-B6A6-B8EBCD5B8FC1}" srcOrd="0" destOrd="0" presId="urn:microsoft.com/office/officeart/2008/layout/HorizontalMultiLevelHierarchy"/>
    <dgm:cxn modelId="{1A635083-DFB5-49E1-8FFF-F2FF2615DC4D}" srcId="{66A91441-228A-47A9-B551-4E01483F9334}" destId="{1CEBD384-9883-4BF6-9C69-7695D8971370}" srcOrd="0" destOrd="0" parTransId="{711EDFD6-95BC-4DC0-ADE9-83EB2E138E20}" sibTransId="{961D82B2-54E3-41E9-8B88-A3083E66B8A2}"/>
    <dgm:cxn modelId="{E180159E-FF30-4AD3-B46F-0E0DE8C0F522}" type="presOf" srcId="{66A91441-228A-47A9-B551-4E01483F9334}" destId="{3AB3CDFD-38D3-459C-8B27-645EF94989BC}" srcOrd="0" destOrd="0" presId="urn:microsoft.com/office/officeart/2008/layout/HorizontalMultiLevelHierarchy"/>
    <dgm:cxn modelId="{CEBB6CA3-6973-4B3D-B230-8E17FE9BDA68}" srcId="{1CEBD384-9883-4BF6-9C69-7695D8971370}" destId="{5EB920DE-99A4-496A-9792-9421D98ABBE5}" srcOrd="2" destOrd="0" parTransId="{F5563939-6361-4CBA-A152-FB1209B9D00C}" sibTransId="{052BD352-2EF0-4EEB-9E66-E6D2E6561141}"/>
    <dgm:cxn modelId="{35A385D1-3372-44CF-A941-0E1A7125660B}" type="presOf" srcId="{3F7905BE-614E-40E8-BC91-00B7B76564D0}" destId="{1ADF1680-B8DF-4570-8071-C0222C3C0575}" srcOrd="0" destOrd="0" presId="urn:microsoft.com/office/officeart/2008/layout/HorizontalMultiLevelHierarchy"/>
    <dgm:cxn modelId="{F29A636B-DDE8-4109-AFA2-12C810776AC1}" type="presParOf" srcId="{3AB3CDFD-38D3-459C-8B27-645EF94989BC}" destId="{39017AB8-BA9D-4579-91C4-1A19DF03BD5B}" srcOrd="0" destOrd="0" presId="urn:microsoft.com/office/officeart/2008/layout/HorizontalMultiLevelHierarchy"/>
    <dgm:cxn modelId="{3567F0E5-F710-4A26-88FA-ACF0AFFC1EB4}" type="presParOf" srcId="{39017AB8-BA9D-4579-91C4-1A19DF03BD5B}" destId="{D8E427ED-0F46-404A-9F00-9B77EB89C121}" srcOrd="0" destOrd="0" presId="urn:microsoft.com/office/officeart/2008/layout/HorizontalMultiLevelHierarchy"/>
    <dgm:cxn modelId="{88E5023E-6DBF-48E3-BCDA-A049DD57CB91}" type="presParOf" srcId="{39017AB8-BA9D-4579-91C4-1A19DF03BD5B}" destId="{7D53B2E2-94B0-4031-A726-F443211E4B79}" srcOrd="1" destOrd="0" presId="urn:microsoft.com/office/officeart/2008/layout/HorizontalMultiLevelHierarchy"/>
    <dgm:cxn modelId="{129E6752-1949-416A-BDD5-3C5E981ADB6A}" type="presParOf" srcId="{7D53B2E2-94B0-4031-A726-F443211E4B79}" destId="{FA263C73-84A0-44DF-A7A9-89C845AAF05E}" srcOrd="0" destOrd="0" presId="urn:microsoft.com/office/officeart/2008/layout/HorizontalMultiLevelHierarchy"/>
    <dgm:cxn modelId="{C3041066-BAB1-4D46-9A42-9683111F0C22}" type="presParOf" srcId="{FA263C73-84A0-44DF-A7A9-89C845AAF05E}" destId="{FC9ACC4F-E6B6-42C6-82A5-7F1EA86F7043}" srcOrd="0" destOrd="0" presId="urn:microsoft.com/office/officeart/2008/layout/HorizontalMultiLevelHierarchy"/>
    <dgm:cxn modelId="{A1603904-2180-47FB-9A38-DC84697472EF}" type="presParOf" srcId="{7D53B2E2-94B0-4031-A726-F443211E4B79}" destId="{400BC50F-1800-4F79-882B-1D547DFB3AD2}" srcOrd="1" destOrd="0" presId="urn:microsoft.com/office/officeart/2008/layout/HorizontalMultiLevelHierarchy"/>
    <dgm:cxn modelId="{C0BC40C2-5F5D-49B6-A5DB-18C97F0C4A74}" type="presParOf" srcId="{400BC50F-1800-4F79-882B-1D547DFB3AD2}" destId="{E56D8965-B349-4DF6-BFD7-6F4D47EC93A0}" srcOrd="0" destOrd="0" presId="urn:microsoft.com/office/officeart/2008/layout/HorizontalMultiLevelHierarchy"/>
    <dgm:cxn modelId="{AE9831D0-1A37-43D4-88C2-ADE2AF4D4613}" type="presParOf" srcId="{400BC50F-1800-4F79-882B-1D547DFB3AD2}" destId="{75DAD99D-D26C-4B56-8ED7-21396FFAFA2E}" srcOrd="1" destOrd="0" presId="urn:microsoft.com/office/officeart/2008/layout/HorizontalMultiLevelHierarchy"/>
    <dgm:cxn modelId="{25D15A20-BED2-4261-A1B3-6AB6F6DE7FFB}" type="presParOf" srcId="{7D53B2E2-94B0-4031-A726-F443211E4B79}" destId="{D65951F3-D254-4DB8-B0DE-2E5B77069CBD}" srcOrd="2" destOrd="0" presId="urn:microsoft.com/office/officeart/2008/layout/HorizontalMultiLevelHierarchy"/>
    <dgm:cxn modelId="{A006C15C-EE5D-443D-A3BF-3504D7BBB4BA}" type="presParOf" srcId="{D65951F3-D254-4DB8-B0DE-2E5B77069CBD}" destId="{BAFEF334-29B3-4308-9E48-1F180F5915F3}" srcOrd="0" destOrd="0" presId="urn:microsoft.com/office/officeart/2008/layout/HorizontalMultiLevelHierarchy"/>
    <dgm:cxn modelId="{F1E19625-EE89-460C-83A1-1B59F649BD81}" type="presParOf" srcId="{7D53B2E2-94B0-4031-A726-F443211E4B79}" destId="{03235F6F-5C6D-4F4E-B794-B5D74CAF6B69}" srcOrd="3" destOrd="0" presId="urn:microsoft.com/office/officeart/2008/layout/HorizontalMultiLevelHierarchy"/>
    <dgm:cxn modelId="{473B54DE-DFB6-4C12-BD05-6B4CF5336A2E}" type="presParOf" srcId="{03235F6F-5C6D-4F4E-B794-B5D74CAF6B69}" destId="{1ADF1680-B8DF-4570-8071-C0222C3C0575}" srcOrd="0" destOrd="0" presId="urn:microsoft.com/office/officeart/2008/layout/HorizontalMultiLevelHierarchy"/>
    <dgm:cxn modelId="{96A5D471-00B6-4714-8656-27B47CBC8819}" type="presParOf" srcId="{03235F6F-5C6D-4F4E-B794-B5D74CAF6B69}" destId="{54F293D1-116C-4934-8811-6684B4898D9D}" srcOrd="1" destOrd="0" presId="urn:microsoft.com/office/officeart/2008/layout/HorizontalMultiLevelHierarchy"/>
    <dgm:cxn modelId="{8952683E-72E2-42B2-9E71-90CA4A8DECC3}" type="presParOf" srcId="{7D53B2E2-94B0-4031-A726-F443211E4B79}" destId="{2F6215F0-E893-40CF-B6A6-B8EBCD5B8FC1}" srcOrd="4" destOrd="0" presId="urn:microsoft.com/office/officeart/2008/layout/HorizontalMultiLevelHierarchy"/>
    <dgm:cxn modelId="{ACEE254A-F330-4140-B75D-8F29151B1E92}" type="presParOf" srcId="{2F6215F0-E893-40CF-B6A6-B8EBCD5B8FC1}" destId="{103EE1B3-F25A-4E67-97D6-5BB55EE4D33A}" srcOrd="0" destOrd="0" presId="urn:microsoft.com/office/officeart/2008/layout/HorizontalMultiLevelHierarchy"/>
    <dgm:cxn modelId="{33E1B82A-21AF-4FCD-BFBB-752A3899C068}" type="presParOf" srcId="{7D53B2E2-94B0-4031-A726-F443211E4B79}" destId="{276FDAD9-25E7-4681-803D-92DF58C32340}" srcOrd="5" destOrd="0" presId="urn:microsoft.com/office/officeart/2008/layout/HorizontalMultiLevelHierarchy"/>
    <dgm:cxn modelId="{1BCD1D69-9132-4412-9719-B2922518B726}" type="presParOf" srcId="{276FDAD9-25E7-4681-803D-92DF58C32340}" destId="{970F500B-EF0B-4F4A-A6C0-3280373A716C}" srcOrd="0" destOrd="0" presId="urn:microsoft.com/office/officeart/2008/layout/HorizontalMultiLevelHierarchy"/>
    <dgm:cxn modelId="{2D1FC2BD-380F-40D3-B8EE-1C61103A5BFE}" type="presParOf" srcId="{276FDAD9-25E7-4681-803D-92DF58C32340}" destId="{74CC6D8A-8DEB-47B6-9598-8CED723FC2E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007587-C4FB-48C7-9B1A-8C0B9B8368E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0F00CED-CF7F-4086-A1B7-6D5510C2110C}" type="pres">
      <dgm:prSet presAssocID="{60007587-C4FB-48C7-9B1A-8C0B9B8368EF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395A4B-76CB-4954-834A-762E35436D15}" type="presOf" srcId="{60007587-C4FB-48C7-9B1A-8C0B9B8368EF}" destId="{C0F00CED-CF7F-4086-A1B7-6D5510C2110C}" srcOrd="0" destOrd="0" presId="urn:microsoft.com/office/officeart/2005/8/layout/chevron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215F0-E893-40CF-B6A6-B8EBCD5B8FC1}">
      <dsp:nvSpPr>
        <dsp:cNvPr id="0" name=""/>
        <dsp:cNvSpPr/>
      </dsp:nvSpPr>
      <dsp:spPr>
        <a:xfrm>
          <a:off x="1739005" y="2032000"/>
          <a:ext cx="1023507" cy="1135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1753" y="0"/>
              </a:lnTo>
              <a:lnTo>
                <a:pt x="511753" y="1135718"/>
              </a:lnTo>
              <a:lnTo>
                <a:pt x="1023507" y="11357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12537" y="2561637"/>
        <a:ext cx="76443" cy="76443"/>
      </dsp:txXfrm>
    </dsp:sp>
    <dsp:sp modelId="{D65951F3-D254-4DB8-B0DE-2E5B77069CBD}">
      <dsp:nvSpPr>
        <dsp:cNvPr id="0" name=""/>
        <dsp:cNvSpPr/>
      </dsp:nvSpPr>
      <dsp:spPr>
        <a:xfrm>
          <a:off x="1739005" y="1865126"/>
          <a:ext cx="997294" cy="166873"/>
        </a:xfrm>
        <a:custGeom>
          <a:avLst/>
          <a:gdLst/>
          <a:ahLst/>
          <a:cxnLst/>
          <a:rect l="0" t="0" r="0" b="0"/>
          <a:pathLst>
            <a:path>
              <a:moveTo>
                <a:pt x="0" y="166873"/>
              </a:moveTo>
              <a:lnTo>
                <a:pt x="498647" y="166873"/>
              </a:lnTo>
              <a:lnTo>
                <a:pt x="498647" y="0"/>
              </a:lnTo>
              <a:lnTo>
                <a:pt x="99729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12374" y="1923284"/>
        <a:ext cx="50557" cy="50557"/>
      </dsp:txXfrm>
    </dsp:sp>
    <dsp:sp modelId="{FA263C73-84A0-44DF-A7A9-89C845AAF05E}">
      <dsp:nvSpPr>
        <dsp:cNvPr id="0" name=""/>
        <dsp:cNvSpPr/>
      </dsp:nvSpPr>
      <dsp:spPr>
        <a:xfrm>
          <a:off x="1739005" y="736428"/>
          <a:ext cx="1023507" cy="1295571"/>
        </a:xfrm>
        <a:custGeom>
          <a:avLst/>
          <a:gdLst/>
          <a:ahLst/>
          <a:cxnLst/>
          <a:rect l="0" t="0" r="0" b="0"/>
          <a:pathLst>
            <a:path>
              <a:moveTo>
                <a:pt x="0" y="1295571"/>
              </a:moveTo>
              <a:lnTo>
                <a:pt x="511753" y="1295571"/>
              </a:lnTo>
              <a:lnTo>
                <a:pt x="511753" y="0"/>
              </a:lnTo>
              <a:lnTo>
                <a:pt x="102350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209482" y="1342937"/>
        <a:ext cx="82554" cy="82554"/>
      </dsp:txXfrm>
    </dsp:sp>
    <dsp:sp modelId="{D8E427ED-0F46-404A-9F00-9B77EB89C121}">
      <dsp:nvSpPr>
        <dsp:cNvPr id="0" name=""/>
        <dsp:cNvSpPr/>
      </dsp:nvSpPr>
      <dsp:spPr>
        <a:xfrm>
          <a:off x="160445" y="1646673"/>
          <a:ext cx="2386467" cy="770652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Arial Narrow" pitchFamily="34" charset="0"/>
              <a:cs typeface="Arial" pitchFamily="34" charset="0"/>
            </a:rPr>
            <a:t>Kelimpahan Logam</a:t>
          </a:r>
          <a:endParaRPr lang="en-US" sz="2400" b="1" kern="1200" dirty="0">
            <a:latin typeface="Arial Narrow" pitchFamily="34" charset="0"/>
            <a:cs typeface="Arial" pitchFamily="34" charset="0"/>
          </a:endParaRPr>
        </a:p>
      </dsp:txBody>
      <dsp:txXfrm>
        <a:off x="160445" y="1646673"/>
        <a:ext cx="2386467" cy="770652"/>
      </dsp:txXfrm>
    </dsp:sp>
    <dsp:sp modelId="{E56D8965-B349-4DF6-BFD7-6F4D47EC93A0}">
      <dsp:nvSpPr>
        <dsp:cNvPr id="0" name=""/>
        <dsp:cNvSpPr/>
      </dsp:nvSpPr>
      <dsp:spPr>
        <a:xfrm>
          <a:off x="2762513" y="271548"/>
          <a:ext cx="3484389" cy="929761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Arial Narrow" pitchFamily="34" charset="0"/>
              <a:cs typeface="Arial" pitchFamily="34" charset="0"/>
            </a:rPr>
            <a:t>Reaktivitas Logam</a:t>
          </a:r>
          <a:endParaRPr lang="en-US" sz="2400" b="1" kern="1200" dirty="0">
            <a:latin typeface="Arial Narrow" pitchFamily="34" charset="0"/>
            <a:cs typeface="Arial" pitchFamily="34" charset="0"/>
          </a:endParaRPr>
        </a:p>
      </dsp:txBody>
      <dsp:txXfrm>
        <a:off x="2762513" y="271548"/>
        <a:ext cx="3484389" cy="929761"/>
      </dsp:txXfrm>
    </dsp:sp>
    <dsp:sp modelId="{1ADF1680-B8DF-4570-8071-C0222C3C0575}">
      <dsp:nvSpPr>
        <dsp:cNvPr id="0" name=""/>
        <dsp:cNvSpPr/>
      </dsp:nvSpPr>
      <dsp:spPr>
        <a:xfrm>
          <a:off x="2736300" y="1368155"/>
          <a:ext cx="3196934" cy="993941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Kelarutan Garam</a:t>
          </a:r>
          <a:endParaRPr lang="en-US" sz="2400" b="1" kern="1200" dirty="0">
            <a:solidFill>
              <a:schemeClr val="bg1"/>
            </a:solidFill>
            <a:latin typeface="Arial Narrow" pitchFamily="34" charset="0"/>
            <a:cs typeface="Arial" pitchFamily="34" charset="0"/>
          </a:endParaRPr>
        </a:p>
      </dsp:txBody>
      <dsp:txXfrm>
        <a:off x="2736300" y="1368155"/>
        <a:ext cx="3196934" cy="993941"/>
      </dsp:txXfrm>
    </dsp:sp>
    <dsp:sp modelId="{970F500B-EF0B-4F4A-A6C0-3280373A716C}">
      <dsp:nvSpPr>
        <dsp:cNvPr id="0" name=""/>
        <dsp:cNvSpPr/>
      </dsp:nvSpPr>
      <dsp:spPr>
        <a:xfrm>
          <a:off x="2762513" y="2594364"/>
          <a:ext cx="3771869" cy="1146707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Arial Narrow" pitchFamily="34" charset="0"/>
              <a:cs typeface="Arial" pitchFamily="34" charset="0"/>
            </a:rPr>
            <a:t>Kemudahan garam bereaksi dengan air atau terhadap proses oksidasi</a:t>
          </a:r>
          <a:endParaRPr lang="en-US" sz="2400" b="1" kern="1200" dirty="0">
            <a:latin typeface="Arial Narrow" pitchFamily="34" charset="0"/>
            <a:cs typeface="Arial" pitchFamily="34" charset="0"/>
          </a:endParaRPr>
        </a:p>
      </dsp:txBody>
      <dsp:txXfrm>
        <a:off x="2762513" y="2594364"/>
        <a:ext cx="3771869" cy="1146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AF9F1-4C6F-4EC4-819D-6C745520A1E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20471-C6F5-4D3E-A8DA-203895162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6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0471-C6F5-4D3E-A8DA-203895162E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7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0A7F0F0-CB6D-48C4-9494-58CAEB3F81C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B1235D6-3958-4568-B85C-F66DFC12D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0F0-CB6D-48C4-9494-58CAEB3F81C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5D6-3958-4568-B85C-F66DFC12D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0F0-CB6D-48C4-9494-58CAEB3F81C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5D6-3958-4568-B85C-F66DFC12D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0F0-CB6D-48C4-9494-58CAEB3F81C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5D6-3958-4568-B85C-F66DFC12D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0F0-CB6D-48C4-9494-58CAEB3F81C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5D6-3958-4568-B85C-F66DFC12D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0F0-CB6D-48C4-9494-58CAEB3F81C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5D6-3958-4568-B85C-F66DFC12DE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0F0-CB6D-48C4-9494-58CAEB3F81C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5D6-3958-4568-B85C-F66DFC12DE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0F0-CB6D-48C4-9494-58CAEB3F81C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5D6-3958-4568-B85C-F66DFC12D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F0F0-CB6D-48C4-9494-58CAEB3F81C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5D6-3958-4568-B85C-F66DFC12D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0A7F0F0-CB6D-48C4-9494-58CAEB3F81C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B1235D6-3958-4568-B85C-F66DFC12D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0A7F0F0-CB6D-48C4-9494-58CAEB3F81C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B1235D6-3958-4568-B85C-F66DFC12D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0A7F0F0-CB6D-48C4-9494-58CAEB3F81C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1235D6-3958-4568-B85C-F66DFC12DE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>
                <a:latin typeface="Cambria" pitchFamily="18" charset="0"/>
                <a:cs typeface="Arial" pitchFamily="34" charset="0"/>
              </a:rPr>
              <a:t>Metalurgi dan Aloi</a:t>
            </a:r>
            <a:endParaRPr lang="en-US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>
                <a:latin typeface="Arial Narrow" pitchFamily="34" charset="0"/>
              </a:rPr>
              <a:t>Kelompok 13</a:t>
            </a: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Cambria" pitchFamily="18" charset="0"/>
              </a:rPr>
              <a:t>KLASIFIKASI BERDASARKAN </a:t>
            </a:r>
            <a:br>
              <a:rPr lang="en-US" sz="2800" dirty="0">
                <a:latin typeface="Cambria" pitchFamily="18" charset="0"/>
              </a:rPr>
            </a:br>
            <a:r>
              <a:rPr lang="en-US" sz="2800" dirty="0">
                <a:latin typeface="Cambria" pitchFamily="18" charset="0"/>
              </a:rPr>
              <a:t>BENTUK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4752528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nya, Classifier dibedakan menjadi 3 yaitu: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Klasifikasi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basah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hydrocyclone</a:t>
            </a:r>
            <a:r>
              <a:rPr lang="id-ID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Klasifikasi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basah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    d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engan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spiral classifier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Klasifikasi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kering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0848"/>
            <a:ext cx="253535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rmAutofit/>
          </a:bodyPr>
          <a:lstStyle/>
          <a:p>
            <a:r>
              <a:rPr lang="id-ID" sz="2800" dirty="0" smtClean="0">
                <a:latin typeface="Cambria" pitchFamily="18" charset="0"/>
              </a:rPr>
              <a:t>Tahapan Pemekatan Bijih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1648942"/>
            <a:ext cx="3252976" cy="407412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Floating </a:t>
            </a:r>
            <a:endParaRPr lang="id-ID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d-ID" sz="2000" dirty="0" smtClean="0">
                <a:latin typeface="Calibri" pitchFamily="34" charset="0"/>
                <a:cs typeface="Calibri" pitchFamily="34" charset="0"/>
              </a:rPr>
              <a:t>Flotasi (pengapungan) untuk memekatkan bijih tembaga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6"/>
            <a:ext cx="2808312" cy="2821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164894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sz="2400" b="1" dirty="0" smtClean="0">
                <a:latin typeface="Arial" pitchFamily="34" charset="0"/>
                <a:cs typeface="Arial" pitchFamily="34" charset="0"/>
              </a:rPr>
              <a:t>Sintering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087906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Calibri" pitchFamily="34" charset="0"/>
                <a:cs typeface="Calibri" pitchFamily="34" charset="0"/>
              </a:rPr>
              <a:t>Proses sintering meliputi 3 tahap mekanisme pemanasan:</a:t>
            </a:r>
          </a:p>
          <a:p>
            <a:pPr marL="342900" indent="-342900">
              <a:buAutoNum type="arabicPeriod"/>
            </a:pPr>
            <a:r>
              <a:rPr lang="id-ID" sz="2000" dirty="0" smtClean="0">
                <a:latin typeface="Calibri" pitchFamily="34" charset="0"/>
                <a:cs typeface="Calibri" pitchFamily="34" charset="0"/>
              </a:rPr>
              <a:t>Presintering</a:t>
            </a:r>
          </a:p>
          <a:p>
            <a:pPr marL="342900" indent="-342900">
              <a:buAutoNum type="arabicPeriod"/>
            </a:pPr>
            <a:r>
              <a:rPr lang="id-ID" sz="2000" dirty="0" smtClean="0">
                <a:latin typeface="Calibri" pitchFamily="34" charset="0"/>
                <a:cs typeface="Calibri" pitchFamily="34" charset="0"/>
              </a:rPr>
              <a:t>Difusi permukaan</a:t>
            </a:r>
          </a:p>
          <a:p>
            <a:pPr marL="342900" indent="-342900">
              <a:buAutoNum type="arabicPeriod"/>
            </a:pPr>
            <a:r>
              <a:rPr lang="id-ID" sz="2000" dirty="0" smtClean="0">
                <a:latin typeface="Calibri" pitchFamily="34" charset="0"/>
                <a:cs typeface="Calibri" pitchFamily="34" charset="0"/>
              </a:rPr>
              <a:t>Eliminasi porositas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dirty="0" smtClean="0">
                <a:latin typeface="Cambria" pitchFamily="18" charset="0"/>
              </a:rPr>
              <a:t>Tahapan Pemekatan Bijih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348796"/>
            <a:ext cx="2892936" cy="23897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Calcining</a:t>
            </a:r>
          </a:p>
          <a:p>
            <a:pPr marL="0" indent="0">
              <a:buNone/>
            </a:pPr>
            <a:endParaRPr lang="id-ID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Calcining  atau kalsinasi adalah dekomposisi panas material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848" y="227687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sz="2400" b="1" dirty="0" smtClean="0">
                <a:latin typeface="Arial" pitchFamily="34" charset="0"/>
                <a:cs typeface="Arial" pitchFamily="34" charset="0"/>
              </a:rPr>
              <a:t>Roasting</a:t>
            </a:r>
            <a:endParaRPr lang="id-ID" sz="2400" b="1" dirty="0">
              <a:latin typeface="Arial" pitchFamily="34" charset="0"/>
              <a:cs typeface="Arial" pitchFamily="34" charset="0"/>
            </a:endParaRPr>
          </a:p>
          <a:p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id-ID" sz="2400" dirty="0" err="1">
                <a:latin typeface="Calibri" pitchFamily="34" charset="0"/>
                <a:cs typeface="Calibri" pitchFamily="34" charset="0"/>
              </a:rPr>
              <a:t>D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igunakan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400" dirty="0" err="1">
                <a:latin typeface="Calibri" pitchFamily="34" charset="0"/>
                <a:cs typeface="Calibri" pitchFamily="34" charset="0"/>
              </a:rPr>
              <a:t>mengusir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keluar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400" dirty="0" err="1">
                <a:latin typeface="Calibri" pitchFamily="34" charset="0"/>
                <a:cs typeface="Calibri" pitchFamily="34" charset="0"/>
              </a:rPr>
              <a:t>bahan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kotoran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yang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lebih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mudah</a:t>
            </a:r>
            <a:r>
              <a:rPr lang="id-ID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enguap</a:t>
            </a:r>
            <a:r>
              <a:rPr lang="id-ID" sz="2400" dirty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861353" cy="811218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Cambria" pitchFamily="18" charset="0"/>
              </a:rPr>
              <a:t>Tahapan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ekstraksi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dalam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metalurgi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758756"/>
            <a:ext cx="2939521" cy="460168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Pirometalurgi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982694" y="4301088"/>
            <a:ext cx="3317498" cy="157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2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roses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reduksi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mineral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pemurnian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logam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yang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energy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listri</a:t>
            </a:r>
            <a:r>
              <a:rPr lang="id-ID" sz="2200" dirty="0" smtClean="0">
                <a:latin typeface="Calibri" pitchFamily="34" charset="0"/>
                <a:cs typeface="Calibri" pitchFamily="34" charset="0"/>
              </a:rPr>
              <a:t>k.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788024" y="2255253"/>
            <a:ext cx="2950150" cy="1352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roses yang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melibatkan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larutan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air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ekstraksi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reduksi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logam</a:t>
            </a:r>
            <a:r>
              <a:rPr lang="id-ID" dirty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768116" y="3941048"/>
            <a:ext cx="2952328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id-ID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Elektrmetalurgi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547664" y="2276872"/>
            <a:ext cx="252028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600" dirty="0">
                <a:latin typeface="Calibri" pitchFamily="34" charset="0"/>
                <a:cs typeface="Calibri" pitchFamily="34" charset="0"/>
              </a:rPr>
              <a:t>M</a:t>
            </a:r>
            <a:r>
              <a:rPr lang="fi-FI" sz="2600" dirty="0" smtClean="0">
                <a:latin typeface="Calibri" pitchFamily="34" charset="0"/>
                <a:cs typeface="Calibri" pitchFamily="34" charset="0"/>
              </a:rPr>
              <a:t>elibatkan reaksi </a:t>
            </a:r>
            <a:r>
              <a:rPr lang="fi-FI" sz="2600" dirty="0">
                <a:latin typeface="Calibri" pitchFamily="34" charset="0"/>
                <a:cs typeface="Calibri" pitchFamily="34" charset="0"/>
              </a:rPr>
              <a:t>kimia </a:t>
            </a:r>
            <a:r>
              <a:rPr lang="id-ID" sz="2600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fi-FI" sz="2600" dirty="0" smtClean="0">
                <a:latin typeface="Calibri" pitchFamily="34" charset="0"/>
                <a:cs typeface="Calibri" pitchFamily="34" charset="0"/>
              </a:rPr>
              <a:t>ang dilaksanakan pada temperature tinggi</a:t>
            </a:r>
            <a:r>
              <a:rPr lang="id-ID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fi-FI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Brush Script MT" pitchFamily="66" charset="0"/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1855142"/>
            <a:ext cx="306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Hidrometalurg</a:t>
            </a:r>
            <a:r>
              <a:rPr lang="id-ID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ambria" pitchFamily="18" charset="0"/>
              </a:rPr>
              <a:t>Tahapan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Pemurnian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Logam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dalam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metalurgi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276871"/>
            <a:ext cx="6196405" cy="3446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Metode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pemurnian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logam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kasar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meliputi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pemurnian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arenBoth"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Distilasi logam</a:t>
            </a:r>
          </a:p>
          <a:p>
            <a:pPr marL="457200" indent="-457200">
              <a:buAutoNum type="arabicParenBoth"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Proses elektrolisis</a:t>
            </a:r>
          </a:p>
          <a:p>
            <a:pPr marL="457200" indent="-457200">
              <a:buAutoNum type="arabicParenBoth"/>
            </a:pPr>
            <a:r>
              <a:rPr lang="id-ID" dirty="0" err="1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ksidasi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pengotor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sudah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dipisahkan</a:t>
            </a:r>
            <a:endParaRPr lang="id-ID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arenBoth"/>
            </a:pPr>
            <a:r>
              <a:rPr lang="id-ID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emurnian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zona</a:t>
            </a:r>
            <a:r>
              <a:rPr lang="id-ID" dirty="0" smtClean="0">
                <a:latin typeface="Calibri" pitchFamily="34" charset="0"/>
                <a:cs typeface="Calibri" pitchFamily="34" charset="0"/>
              </a:rPr>
              <a:t> (zona refining)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Paduan</a:t>
            </a:r>
            <a:r>
              <a:rPr lang="en-US" sz="2800" b="1" dirty="0" smtClean="0"/>
              <a:t> </a:t>
            </a:r>
            <a:r>
              <a:rPr lang="en-US" sz="2800" b="1" dirty="0" err="1"/>
              <a:t>logam</a:t>
            </a:r>
            <a:r>
              <a:rPr lang="en-US" sz="2800" b="1" dirty="0"/>
              <a:t> (</a:t>
            </a:r>
            <a:r>
              <a:rPr lang="en-US" sz="2800" b="1" dirty="0" err="1"/>
              <a:t>Aloi</a:t>
            </a:r>
            <a:r>
              <a:rPr lang="en-US" sz="2800" b="1" dirty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Aloi atau logam paduan paduan adalah kombinasi dua jenis logam atau lebih. Aloi dapat dibuat dari leburan campuran dua macam atau lebih logam atau leburan suatu logam dengan unsur-unsur non logam yang didinginkan. Pada dasarnya, aloi juga didefinisikan sebagai solid solution atau larutan padatan</a:t>
            </a:r>
            <a:r>
              <a:rPr lang="id-ID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Jenis-Jenis</a:t>
            </a:r>
            <a:r>
              <a:rPr lang="en-US" sz="2800" b="1" dirty="0"/>
              <a:t> </a:t>
            </a:r>
            <a:r>
              <a:rPr lang="en-US" sz="2800" b="1" dirty="0" err="1"/>
              <a:t>Aloi</a:t>
            </a:r>
            <a:r>
              <a:rPr lang="en-US" sz="2800" b="1" dirty="0"/>
              <a:t>, </a:t>
            </a:r>
            <a:r>
              <a:rPr lang="en-US" sz="2800" b="1" dirty="0" err="1"/>
              <a:t>Ciri-Ciri</a:t>
            </a:r>
            <a:r>
              <a:rPr lang="en-US" sz="2800" b="1" dirty="0"/>
              <a:t>, </a:t>
            </a:r>
            <a:r>
              <a:rPr lang="en-US" sz="2800" b="1" dirty="0" err="1"/>
              <a:t>Sifat</a:t>
            </a:r>
            <a:r>
              <a:rPr lang="en-US" sz="2800" b="1" dirty="0"/>
              <a:t> </a:t>
            </a:r>
            <a:r>
              <a:rPr lang="en-US" sz="2800" b="1" dirty="0" err="1" smtClean="0"/>
              <a:t>Fisik</a:t>
            </a:r>
            <a:r>
              <a:rPr lang="id-ID" sz="2800" b="1" dirty="0"/>
              <a:t> </a:t>
            </a:r>
            <a:r>
              <a:rPr lang="id-ID" sz="2800" b="1" dirty="0" smtClean="0"/>
              <a:t>Aloi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2939521" cy="820208"/>
          </a:xfrm>
        </p:spPr>
        <p:txBody>
          <a:bodyPr/>
          <a:lstStyle/>
          <a:p>
            <a:endParaRPr lang="en-US" dirty="0"/>
          </a:p>
          <a:p>
            <a:r>
              <a:rPr lang="en-US" b="0" dirty="0"/>
              <a:t>1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b="0" dirty="0" err="1">
                <a:latin typeface="Calibri" pitchFamily="34" charset="0"/>
                <a:cs typeface="Calibri" pitchFamily="34" charset="0"/>
              </a:rPr>
              <a:t>Aloi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>
                <a:latin typeface="Calibri" pitchFamily="34" charset="0"/>
                <a:cs typeface="Calibri" pitchFamily="34" charset="0"/>
              </a:rPr>
              <a:t>Selitan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636912"/>
            <a:ext cx="18764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18224"/>
            <a:ext cx="1962150" cy="245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40" y="2618224"/>
            <a:ext cx="1905000" cy="245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b="1" dirty="0">
                <a:latin typeface="Cambria" pitchFamily="18" charset="0"/>
              </a:rPr>
              <a:t>J</a:t>
            </a:r>
            <a:r>
              <a:rPr lang="en-US" sz="2800" b="1" dirty="0" err="1" smtClean="0">
                <a:latin typeface="Cambria" pitchFamily="18" charset="0"/>
              </a:rPr>
              <a:t>enis-Jenis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Aloi</a:t>
            </a:r>
            <a:r>
              <a:rPr lang="en-US" sz="2800" b="1" dirty="0">
                <a:latin typeface="Cambria" pitchFamily="18" charset="0"/>
              </a:rPr>
              <a:t>, </a:t>
            </a:r>
            <a:r>
              <a:rPr lang="en-US" sz="2800" b="1" dirty="0" err="1">
                <a:latin typeface="Cambria" pitchFamily="18" charset="0"/>
              </a:rPr>
              <a:t>Ciri-Ciri</a:t>
            </a:r>
            <a:r>
              <a:rPr lang="en-US" sz="2800" b="1" dirty="0">
                <a:latin typeface="Cambria" pitchFamily="18" charset="0"/>
              </a:rPr>
              <a:t>, </a:t>
            </a:r>
            <a:r>
              <a:rPr lang="en-US" sz="2800" b="1" dirty="0" err="1">
                <a:latin typeface="Cambria" pitchFamily="18" charset="0"/>
              </a:rPr>
              <a:t>Sifat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</a:rPr>
              <a:t>Fisik</a:t>
            </a:r>
            <a:r>
              <a:rPr lang="id-ID" sz="2800" b="1" dirty="0">
                <a:latin typeface="Cambria" pitchFamily="18" charset="0"/>
              </a:rPr>
              <a:t> </a:t>
            </a:r>
            <a:r>
              <a:rPr lang="id-ID" sz="2800" b="1" dirty="0" smtClean="0">
                <a:latin typeface="Cambria" pitchFamily="18" charset="0"/>
              </a:rPr>
              <a:t>Aloi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2060848"/>
            <a:ext cx="3743272" cy="353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Sifat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fisik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aloi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selitan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2000" dirty="0">
                <a:latin typeface="Calibri" pitchFamily="34" charset="0"/>
                <a:cs typeface="Calibri" pitchFamily="34" charset="0"/>
              </a:rPr>
              <a:t>Massa jenisnya lebih tinggi daripada massa jenis logam murni</a:t>
            </a:r>
            <a:endParaRPr lang="id-ID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menghantarkan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panas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listrik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id-ID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err="1">
                <a:latin typeface="Calibri" pitchFamily="34" charset="0"/>
                <a:cs typeface="Calibri" pitchFamily="34" charset="0"/>
              </a:rPr>
              <a:t>Titik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leburnya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relatif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lebih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tinggi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dibandingkan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titik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lebur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logam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murninya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796992" cy="360521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Lebih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keras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tetapi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lebih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rapuh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logam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murninya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Lebih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sulit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ditempa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dibandingkan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logam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murninya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cs typeface="Arial" pitchFamily="34" charset="0"/>
              </a:rPr>
              <a:t>Jenis-Jenis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Aloi</a:t>
            </a:r>
            <a:r>
              <a:rPr lang="en-US" sz="2800" b="1" dirty="0">
                <a:cs typeface="Arial" pitchFamily="34" charset="0"/>
              </a:rPr>
              <a:t>, </a:t>
            </a:r>
            <a:r>
              <a:rPr lang="en-US" sz="2800" b="1" dirty="0" err="1">
                <a:cs typeface="Arial" pitchFamily="34" charset="0"/>
              </a:rPr>
              <a:t>Ciri-Ciri</a:t>
            </a:r>
            <a:r>
              <a:rPr lang="en-US" sz="2800" b="1" dirty="0">
                <a:cs typeface="Arial" pitchFamily="34" charset="0"/>
              </a:rPr>
              <a:t>, </a:t>
            </a:r>
            <a:r>
              <a:rPr lang="en-US" sz="2800" b="1" dirty="0" err="1">
                <a:cs typeface="Arial" pitchFamily="34" charset="0"/>
              </a:rPr>
              <a:t>Sifat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 smtClean="0">
                <a:cs typeface="Arial" pitchFamily="34" charset="0"/>
              </a:rPr>
              <a:t>Fisik</a:t>
            </a:r>
            <a:r>
              <a:rPr lang="id-ID" sz="2800" b="1" dirty="0">
                <a:cs typeface="Arial" pitchFamily="34" charset="0"/>
              </a:rPr>
              <a:t> </a:t>
            </a:r>
            <a:r>
              <a:rPr lang="id-ID" sz="2800" b="1" dirty="0" smtClean="0">
                <a:cs typeface="Arial" pitchFamily="34" charset="0"/>
              </a:rPr>
              <a:t>Aloi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060848"/>
            <a:ext cx="7374185" cy="3662221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2.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Aloi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Substitusi</a:t>
            </a:r>
            <a:endParaRPr lang="id-ID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218122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11192"/>
            <a:ext cx="2301354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528"/>
            <a:ext cx="23336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8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onstantia" pitchFamily="18" charset="0"/>
              </a:rPr>
              <a:t>Sifat</a:t>
            </a:r>
            <a:r>
              <a:rPr lang="en-US" sz="2800" dirty="0">
                <a:latin typeface="Constantia" pitchFamily="18" charset="0"/>
              </a:rPr>
              <a:t> </a:t>
            </a:r>
            <a:r>
              <a:rPr lang="id-ID" sz="2800" dirty="0" err="1" smtClean="0">
                <a:latin typeface="Constantia" pitchFamily="18" charset="0"/>
              </a:rPr>
              <a:t>F</a:t>
            </a:r>
            <a:r>
              <a:rPr lang="en-US" sz="2800" dirty="0" err="1" smtClean="0">
                <a:latin typeface="Constantia" pitchFamily="18" charset="0"/>
              </a:rPr>
              <a:t>isik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id-ID" sz="2800" dirty="0" smtClean="0">
                <a:latin typeface="Constantia" pitchFamily="18" charset="0"/>
              </a:rPr>
              <a:t>A</a:t>
            </a:r>
            <a:r>
              <a:rPr lang="en-US" sz="2800" dirty="0" err="1" smtClean="0">
                <a:latin typeface="Constantia" pitchFamily="18" charset="0"/>
              </a:rPr>
              <a:t>loi</a:t>
            </a:r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US" sz="2800" dirty="0" err="1">
                <a:latin typeface="Constantia" pitchFamily="18" charset="0"/>
              </a:rPr>
              <a:t>Substitusi</a:t>
            </a:r>
            <a:r>
              <a:rPr lang="en-US" sz="2800" dirty="0">
                <a:latin typeface="Constantia" pitchFamily="18" charset="0"/>
              </a:rPr>
              <a:t> </a:t>
            </a:r>
            <a:r>
              <a:rPr lang="en-US" sz="2800" dirty="0" smtClean="0">
                <a:latin typeface="Constantia" pitchFamily="18" charset="0"/>
              </a:rPr>
              <a:t> </a:t>
            </a:r>
            <a:endParaRPr lang="en-US" sz="28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132856"/>
            <a:ext cx="6183789" cy="31581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d-ID" dirty="0" smtClean="0"/>
          </a:p>
          <a:p>
            <a:pPr marL="457200" indent="-457200">
              <a:buAutoNum type="arabicPeriod"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Perbedaan jari-jari atom logam yang dipadukan tidak lebih dari 15%</a:t>
            </a:r>
          </a:p>
          <a:p>
            <a:pPr marL="457200" indent="-457200">
              <a:buAutoNum type="arabicPeriod"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Dua logam yang dipadukan memiliki struktur kristal yang sama </a:t>
            </a:r>
          </a:p>
          <a:p>
            <a:pPr marL="457200" indent="-457200">
              <a:buAutoNum type="arabicPeriod"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Dua logam yang dipadukan memiliki sifat kimia, khususnya elektron valensi yang sama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988840"/>
            <a:ext cx="5723468" cy="747970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Cambria" pitchFamily="18" charset="0"/>
                <a:cs typeface="Arial" pitchFamily="34" charset="0"/>
              </a:rPr>
              <a:t>Anggota kelompok </a:t>
            </a:r>
            <a:endParaRPr lang="en-US" sz="4000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068960"/>
            <a:ext cx="5712179" cy="15240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id-ID" dirty="0" smtClean="0">
                <a:latin typeface="Arial Narrow" pitchFamily="34" charset="0"/>
              </a:rPr>
              <a:t>Putri Friskwila Simanjuntak (2213023057)</a:t>
            </a:r>
          </a:p>
          <a:p>
            <a:pPr marL="342900" indent="-342900">
              <a:buAutoNum type="arabicPeriod"/>
            </a:pPr>
            <a:r>
              <a:rPr lang="id-ID" dirty="0" smtClean="0">
                <a:latin typeface="Arial Narrow" pitchFamily="34" charset="0"/>
              </a:rPr>
              <a:t>Jingga Puspita (2213023006)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nstantia" pitchFamily="18" charset="0"/>
              </a:rPr>
              <a:t>Proses </a:t>
            </a:r>
            <a:r>
              <a:rPr lang="en-US" sz="2800" dirty="0" err="1">
                <a:latin typeface="Constantia" pitchFamily="18" charset="0"/>
              </a:rPr>
              <a:t>Pembuatan</a:t>
            </a:r>
            <a:r>
              <a:rPr lang="en-US" sz="2800" dirty="0">
                <a:latin typeface="Constantia" pitchFamily="18" charset="0"/>
              </a:rPr>
              <a:t> </a:t>
            </a:r>
            <a:r>
              <a:rPr lang="en-US" sz="2800" dirty="0" err="1">
                <a:latin typeface="Constantia" pitchFamily="18" charset="0"/>
              </a:rPr>
              <a:t>Aloi</a:t>
            </a:r>
            <a:endParaRPr lang="en-US" sz="28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latin typeface="Calibri" pitchFamily="34" charset="0"/>
                <a:cs typeface="Calibri" pitchFamily="34" charset="0"/>
              </a:rPr>
              <a:t>Produksi bubuk logam</a:t>
            </a:r>
          </a:p>
          <a:p>
            <a:r>
              <a:rPr lang="id-ID" dirty="0" smtClean="0">
                <a:latin typeface="Calibri" pitchFamily="34" charset="0"/>
                <a:cs typeface="Calibri" pitchFamily="34" charset="0"/>
              </a:rPr>
              <a:t>Pencampuran atau Pemaduan serbuk</a:t>
            </a:r>
          </a:p>
          <a:p>
            <a:r>
              <a:rPr lang="id-ID" dirty="0" smtClean="0">
                <a:latin typeface="Calibri" pitchFamily="34" charset="0"/>
                <a:cs typeface="Calibri" pitchFamily="34" charset="0"/>
              </a:rPr>
              <a:t>Penekan atau Pemadatan</a:t>
            </a:r>
          </a:p>
          <a:p>
            <a:pPr lvl="1">
              <a:buFont typeface="Wingdings" pitchFamily="2" charset="2"/>
              <a:buChar char="v"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Metode pemadatan dingin  </a:t>
            </a:r>
          </a:p>
          <a:p>
            <a:pPr lvl="1">
              <a:buFont typeface="Wingdings" pitchFamily="2" charset="2"/>
              <a:buChar char="v"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Metode pemadatan panas</a:t>
            </a:r>
          </a:p>
          <a:p>
            <a:r>
              <a:rPr lang="id-ID" dirty="0" smtClean="0">
                <a:latin typeface="Calibri" pitchFamily="34" charset="0"/>
                <a:cs typeface="Calibri" pitchFamily="34" charset="0"/>
              </a:rPr>
              <a:t>Presintering</a:t>
            </a:r>
          </a:p>
          <a:p>
            <a:r>
              <a:rPr lang="id-ID" dirty="0" smtClean="0">
                <a:latin typeface="Calibri" pitchFamily="34" charset="0"/>
                <a:cs typeface="Calibri" pitchFamily="34" charset="0"/>
              </a:rPr>
              <a:t>Sintering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39743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>
            <a:normAutofit/>
          </a:bodyPr>
          <a:lstStyle/>
          <a:p>
            <a:r>
              <a:rPr lang="id-ID" sz="2800" dirty="0" smtClean="0"/>
              <a:t>Penggunaan Aloi Dalam Kehidupan </a:t>
            </a:r>
            <a:br>
              <a:rPr lang="id-ID" sz="2800" dirty="0" smtClean="0"/>
            </a:br>
            <a:r>
              <a:rPr lang="id-ID" sz="2800" dirty="0" smtClean="0"/>
              <a:t>Sehari-Hari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32855"/>
            <a:ext cx="6759853" cy="3590213"/>
          </a:xfrm>
        </p:spPr>
        <p:txBody>
          <a:bodyPr/>
          <a:lstStyle/>
          <a:p>
            <a:r>
              <a:rPr lang="id-ID" dirty="0" smtClean="0">
                <a:latin typeface="Constantia" pitchFamily="18" charset="0"/>
              </a:rPr>
              <a:t>Emas Putih</a:t>
            </a:r>
          </a:p>
          <a:p>
            <a:endParaRPr lang="en-US" dirty="0"/>
          </a:p>
        </p:txBody>
      </p:sp>
      <p:pic>
        <p:nvPicPr>
          <p:cNvPr id="1026" name="Picture 2" descr="C:\Users\ASUS\Pictures\scottsdale-mint-xN4QdAn4aJw-unsplash-1-1024x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3240360" cy="272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2276872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latin typeface="Calibri" pitchFamily="34" charset="0"/>
                <a:cs typeface="Calibri" pitchFamily="34" charset="0"/>
              </a:rPr>
              <a:t>Emas putih merupakan aloi dari emas dengan nikel atau aloi dari emas dengan paladium. Emas putih kadang-kadang mengandung unsur logam yang lain seperti perak, tembaga, atau zink dalam jumlah yang sedikit.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38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7" y="836712"/>
            <a:ext cx="5256584" cy="504056"/>
          </a:xfrm>
        </p:spPr>
        <p:txBody>
          <a:bodyPr/>
          <a:lstStyle/>
          <a:p>
            <a:r>
              <a:rPr lang="id-ID" dirty="0" smtClean="0">
                <a:latin typeface="Constantia" pitchFamily="18" charset="0"/>
              </a:rPr>
              <a:t>Senyawa Antarlogam</a:t>
            </a:r>
          </a:p>
        </p:txBody>
      </p:sp>
      <p:pic>
        <p:nvPicPr>
          <p:cNvPr id="2050" name="Picture 2" descr="C:\Users\ASUS\Pictures\b029b12c-b55b-4ef8-9ff3-615c902641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51" y="3573016"/>
            <a:ext cx="662931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393305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20787" y="1458328"/>
            <a:ext cx="6480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latin typeface="Calibri" pitchFamily="34" charset="0"/>
                <a:cs typeface="Calibri" pitchFamily="34" charset="0"/>
              </a:rPr>
              <a:t>Senyawa antarlogam disebut juga dengan aloi senyawa (</a:t>
            </a:r>
            <a:r>
              <a:rPr lang="id-ID" sz="2400" i="1" dirty="0" smtClean="0">
                <a:latin typeface="Calibri" pitchFamily="34" charset="0"/>
                <a:cs typeface="Calibri" pitchFamily="34" charset="0"/>
              </a:rPr>
              <a:t>compound </a:t>
            </a:r>
            <a:r>
              <a:rPr lang="id-ID" sz="2400" i="1" dirty="0" smtClean="0">
                <a:latin typeface="Calibri" pitchFamily="34" charset="0"/>
                <a:cs typeface="Calibri" pitchFamily="34" charset="0"/>
              </a:rPr>
              <a:t>alloy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). Salah satu contohnya adalah baja tahan karat (stainless steel). Salah satu model susunan atom-atom pada baja tahan karat adalah seperti gambar.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4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512511" cy="1143000"/>
          </a:xfrm>
        </p:spPr>
        <p:txBody>
          <a:bodyPr>
            <a:normAutofit/>
          </a:bodyPr>
          <a:lstStyle/>
          <a:p>
            <a:r>
              <a:rPr lang="id-ID" sz="2800" dirty="0" smtClean="0">
                <a:latin typeface="Cambria" pitchFamily="18" charset="0"/>
              </a:rPr>
              <a:t>Kl</a:t>
            </a:r>
            <a:r>
              <a:rPr lang="id-ID" sz="2800" dirty="0" smtClean="0">
                <a:latin typeface="Cambria" pitchFamily="18" charset="0"/>
                <a:cs typeface="Arial" pitchFamily="34" charset="0"/>
              </a:rPr>
              <a:t>asifikasi Mineral-Mineral </a:t>
            </a:r>
            <a:r>
              <a:rPr lang="id-ID" sz="2800" dirty="0">
                <a:latin typeface="Cambria" pitchFamily="18" charset="0"/>
                <a:cs typeface="Arial" pitchFamily="34" charset="0"/>
              </a:rPr>
              <a:t>L</a:t>
            </a:r>
            <a:r>
              <a:rPr lang="id-ID" sz="2800" dirty="0" smtClean="0">
                <a:latin typeface="Cambria" pitchFamily="18" charset="0"/>
                <a:cs typeface="Arial" pitchFamily="34" charset="0"/>
              </a:rPr>
              <a:t>ogam </a:t>
            </a:r>
            <a:endParaRPr lang="en-US" sz="2800" dirty="0">
              <a:latin typeface="Cambria" pitchFamily="18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80387044"/>
              </p:ext>
            </p:extLst>
          </p:nvPr>
        </p:nvGraphicFramePr>
        <p:xfrm>
          <a:off x="1115616" y="1772816"/>
          <a:ext cx="6984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61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817583"/>
            <a:ext cx="6584612" cy="739210"/>
          </a:xfrm>
        </p:spPr>
        <p:txBody>
          <a:bodyPr>
            <a:normAutofit/>
          </a:bodyPr>
          <a:lstStyle/>
          <a:p>
            <a:r>
              <a:rPr lang="id-ID" sz="2800" dirty="0" smtClean="0">
                <a:latin typeface="Cambria" pitchFamily="18" charset="0"/>
                <a:cs typeface="Courier New" pitchFamily="49" charset="0"/>
              </a:rPr>
              <a:t>Tahapan </a:t>
            </a:r>
            <a:r>
              <a:rPr lang="id-ID" sz="2800" dirty="0">
                <a:latin typeface="Cambria" pitchFamily="18" charset="0"/>
                <a:cs typeface="Courier New" pitchFamily="49" charset="0"/>
              </a:rPr>
              <a:t>P</a:t>
            </a:r>
            <a:r>
              <a:rPr lang="id-ID" sz="2800" dirty="0" smtClean="0">
                <a:latin typeface="Cambria" pitchFamily="18" charset="0"/>
                <a:cs typeface="Courier New" pitchFamily="49" charset="0"/>
              </a:rPr>
              <a:t>emerolehan </a:t>
            </a:r>
            <a:r>
              <a:rPr lang="id-ID" sz="2800" dirty="0">
                <a:latin typeface="Cambria" pitchFamily="18" charset="0"/>
                <a:cs typeface="Courier New" pitchFamily="49" charset="0"/>
              </a:rPr>
              <a:t>B</a:t>
            </a:r>
            <a:r>
              <a:rPr lang="id-ID" sz="2800" dirty="0" smtClean="0">
                <a:latin typeface="Cambria" pitchFamily="18" charset="0"/>
                <a:cs typeface="Courier New" pitchFamily="49" charset="0"/>
              </a:rPr>
              <a:t>ijih</a:t>
            </a:r>
            <a:endParaRPr lang="en-US" sz="2800" dirty="0">
              <a:latin typeface="Cambria" pitchFamily="18" charset="0"/>
              <a:cs typeface="Courier New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154126"/>
              </p:ext>
            </p:extLst>
          </p:nvPr>
        </p:nvGraphicFramePr>
        <p:xfrm>
          <a:off x="971600" y="1700808"/>
          <a:ext cx="468052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8144" y="1772816"/>
            <a:ext cx="23762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latin typeface="Arial Narrow" pitchFamily="34" charset="0"/>
                <a:cs typeface="Arial" pitchFamily="34" charset="0"/>
              </a:rPr>
              <a:t>P</a:t>
            </a:r>
            <a:r>
              <a:rPr lang="id-ID" sz="2000" dirty="0" smtClean="0">
                <a:latin typeface="Arial Narrow" pitchFamily="34" charset="0"/>
                <a:cs typeface="Arial" pitchFamily="34" charset="0"/>
              </a:rPr>
              <a:t>roses pemerolehan logam dari bijihnya melewati 3 tahapan yaitu:</a:t>
            </a:r>
          </a:p>
          <a:p>
            <a:pPr marL="342900" indent="-342900">
              <a:buAutoNum type="arabicPeriod"/>
            </a:pPr>
            <a:r>
              <a:rPr lang="id-ID" sz="2000" dirty="0" smtClean="0">
                <a:latin typeface="Arial Narrow" pitchFamily="34" charset="0"/>
                <a:cs typeface="Arial" pitchFamily="34" charset="0"/>
              </a:rPr>
              <a:t>Pemekatan Bijih</a:t>
            </a:r>
          </a:p>
          <a:p>
            <a:pPr marL="342900" indent="-342900">
              <a:buAutoNum type="arabicPeriod"/>
            </a:pPr>
            <a:r>
              <a:rPr lang="id-ID" sz="2000" dirty="0" smtClean="0">
                <a:latin typeface="Arial Narrow" pitchFamily="34" charset="0"/>
                <a:cs typeface="Arial" pitchFamily="34" charset="0"/>
              </a:rPr>
              <a:t>Ekstraksi logam dari bijihnya termasuk reduksi logam</a:t>
            </a:r>
          </a:p>
          <a:p>
            <a:pPr marL="342900" indent="-342900">
              <a:buAutoNum type="arabicPeriod"/>
            </a:pPr>
            <a:r>
              <a:rPr lang="id-ID" sz="2000" dirty="0" smtClean="0">
                <a:latin typeface="Arial Narrow" pitchFamily="34" charset="0"/>
                <a:cs typeface="Arial" pitchFamily="34" charset="0"/>
              </a:rPr>
              <a:t>Pemurnian (refining) logam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847" y="692696"/>
            <a:ext cx="6820390" cy="720080"/>
          </a:xfrm>
        </p:spPr>
        <p:txBody>
          <a:bodyPr>
            <a:normAutofit fontScale="90000"/>
          </a:bodyPr>
          <a:lstStyle/>
          <a:p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3100" dirty="0" smtClean="0">
                <a:latin typeface="Cambria" pitchFamily="18" charset="0"/>
              </a:rPr>
              <a:t>Tahapan Pemerosesan Bijih </a:t>
            </a:r>
            <a:br>
              <a:rPr lang="id-ID" sz="3100" dirty="0" smtClean="0">
                <a:latin typeface="Cambria" pitchFamily="18" charset="0"/>
              </a:rPr>
            </a:br>
            <a:r>
              <a:rPr lang="id-ID" sz="3100" dirty="0">
                <a:latin typeface="Cambria" pitchFamily="18" charset="0"/>
              </a:rPr>
              <a:t>(Proses </a:t>
            </a:r>
            <a:r>
              <a:rPr lang="id-ID" sz="3100" dirty="0" smtClean="0">
                <a:latin typeface="Cambria" pitchFamily="18" charset="0"/>
              </a:rPr>
              <a:t>Comminution)</a:t>
            </a:r>
            <a:r>
              <a:rPr lang="id-ID" sz="3100" dirty="0">
                <a:latin typeface="Cambria" pitchFamily="18" charset="0"/>
              </a:rPr>
              <a:t/>
            </a:r>
            <a:br>
              <a:rPr lang="id-ID" sz="3100" dirty="0">
                <a:latin typeface="Cambria" pitchFamily="18" charset="0"/>
              </a:rPr>
            </a:br>
            <a:endParaRPr lang="en-US" sz="31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501661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   A. Crushing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eriod"/>
            </a:pPr>
            <a:endParaRPr lang="id-ID" sz="2000" dirty="0"/>
          </a:p>
          <a:p>
            <a:pPr marL="0" indent="0">
              <a:buNone/>
            </a:pPr>
            <a:endParaRPr lang="id-ID" sz="2000" dirty="0" smtClean="0"/>
          </a:p>
          <a:p>
            <a:pPr marL="457200" indent="-457200">
              <a:buAutoNum type="arabicPeriod"/>
            </a:pPr>
            <a:endParaRPr lang="id-ID" b="1" dirty="0" smtClean="0"/>
          </a:p>
          <a:p>
            <a:pPr marL="457200" indent="-457200">
              <a:buAutoNum type="arabicPeriod"/>
            </a:pPr>
            <a:endParaRPr lang="id-ID" dirty="0" smtClean="0"/>
          </a:p>
          <a:p>
            <a:pPr marL="457200" indent="-457200">
              <a:buFont typeface="+mj-lt"/>
              <a:buAutoNum type="arabicParenR"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 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id-ID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96364" y="1968734"/>
            <a:ext cx="191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2"/>
                </a:solidFill>
              </a:rPr>
              <a:t>1. </a:t>
            </a:r>
            <a:r>
              <a:rPr lang="id-ID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Jaw </a:t>
            </a:r>
            <a:r>
              <a:rPr lang="id-ID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crusher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968734"/>
            <a:ext cx="246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d-ID" b="1" dirty="0">
                <a:solidFill>
                  <a:schemeClr val="tx2"/>
                </a:solidFill>
              </a:rPr>
              <a:t>. </a:t>
            </a:r>
            <a:r>
              <a:rPr lang="id-ID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Gyratory crusher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56" y="2615661"/>
            <a:ext cx="3594907" cy="310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23" y="2615912"/>
            <a:ext cx="3888432" cy="307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8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64048"/>
            <a:ext cx="5400600" cy="381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00997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3.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Cone crusher</a:t>
            </a:r>
          </a:p>
        </p:txBody>
      </p:sp>
    </p:spTree>
    <p:extLst>
      <p:ext uri="{BB962C8B-B14F-4D97-AF65-F5344CB8AC3E}">
        <p14:creationId xmlns:p14="http://schemas.microsoft.com/office/powerpoint/2010/main" val="32496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2376264" cy="362387"/>
          </a:xfrm>
        </p:spPr>
        <p:txBody>
          <a:bodyPr>
            <a:normAutofit fontScale="90000"/>
          </a:bodyPr>
          <a:lstStyle/>
          <a:p>
            <a:pPr algn="l"/>
            <a:r>
              <a:rPr lang="id-ID" sz="24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Screening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2060848"/>
            <a:ext cx="2939521" cy="316152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Screening</a:t>
            </a:r>
            <a:r>
              <a:rPr lang="id-ID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900" dirty="0" smtClean="0">
                <a:latin typeface="Arial" pitchFamily="34" charset="0"/>
                <a:cs typeface="Arial" pitchFamily="34" charset="0"/>
              </a:rPr>
              <a:t>Susun 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932040" y="1916832"/>
            <a:ext cx="2664296" cy="432048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id-ID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creening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free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fall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3384376" cy="266337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2420888"/>
            <a:ext cx="3592747" cy="2736304"/>
          </a:xfrm>
        </p:spPr>
      </p:pic>
      <p:sp>
        <p:nvSpPr>
          <p:cNvPr id="5" name="TextBox 4"/>
          <p:cNvSpPr txBox="1"/>
          <p:nvPr/>
        </p:nvSpPr>
        <p:spPr>
          <a:xfrm>
            <a:off x="3275856" y="692697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itchFamily="18" charset="0"/>
              </a:rPr>
              <a:t>Proses </a:t>
            </a:r>
            <a:r>
              <a:rPr lang="en-US" sz="2800" b="1" dirty="0" err="1">
                <a:latin typeface="Cambria" pitchFamily="18" charset="0"/>
              </a:rPr>
              <a:t>Comminution</a:t>
            </a:r>
            <a:endParaRPr lang="en-US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2200" dirty="0">
                <a:latin typeface="Calisto MT" pitchFamily="18" charset="0"/>
              </a:rPr>
              <a:t/>
            </a:r>
            <a:br>
              <a:rPr lang="id-ID" sz="2200" dirty="0">
                <a:latin typeface="Calisto MT" pitchFamily="18" charset="0"/>
              </a:rPr>
            </a:br>
            <a:r>
              <a:rPr lang="id-ID" sz="2200" dirty="0" smtClean="0">
                <a:latin typeface="Arial" pitchFamily="34" charset="0"/>
                <a:cs typeface="Arial" pitchFamily="34" charset="0"/>
              </a:rPr>
              <a:t>C. Grinding 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1916832"/>
            <a:ext cx="2939521" cy="53217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Rod mill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60032" y="1628800"/>
            <a:ext cx="2944368" cy="82296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Ball mill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3240360" cy="33036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3240360" cy="3240360"/>
          </a:xfrm>
        </p:spPr>
      </p:pic>
      <p:sp>
        <p:nvSpPr>
          <p:cNvPr id="5" name="TextBox 4"/>
          <p:cNvSpPr txBox="1"/>
          <p:nvPr/>
        </p:nvSpPr>
        <p:spPr>
          <a:xfrm>
            <a:off x="2843808" y="764705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itchFamily="18" charset="0"/>
              </a:rPr>
              <a:t>Proses </a:t>
            </a:r>
            <a:r>
              <a:rPr lang="en-US" sz="2800" b="1" dirty="0" err="1">
                <a:latin typeface="Cambria" pitchFamily="18" charset="0"/>
              </a:rPr>
              <a:t>Comminution</a:t>
            </a:r>
            <a:endParaRPr lang="en-US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1196752"/>
            <a:ext cx="4464496" cy="504056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Semi Autogenous  Grinding (SAG)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4824536" cy="3616340"/>
          </a:xfrm>
        </p:spPr>
      </p:pic>
    </p:spTree>
    <p:extLst>
      <p:ext uri="{BB962C8B-B14F-4D97-AF65-F5344CB8AC3E}">
        <p14:creationId xmlns:p14="http://schemas.microsoft.com/office/powerpoint/2010/main" val="17193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1279</TotalTime>
  <Words>542</Words>
  <Application>Microsoft Office PowerPoint</Application>
  <PresentationFormat>On-screen Show (4:3)</PresentationFormat>
  <Paragraphs>106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Pushpin</vt:lpstr>
      <vt:lpstr>Metalurgi dan Aloi</vt:lpstr>
      <vt:lpstr>Anggota kelompok </vt:lpstr>
      <vt:lpstr>Klasifikasi Mineral-Mineral Logam </vt:lpstr>
      <vt:lpstr>Tahapan Pemerolehan Bijih</vt:lpstr>
      <vt:lpstr> Tahapan Pemerosesan Bijih  (Proses Comminution) </vt:lpstr>
      <vt:lpstr>PowerPoint Presentation</vt:lpstr>
      <vt:lpstr>B. Screening</vt:lpstr>
      <vt:lpstr> C. Grinding </vt:lpstr>
      <vt:lpstr>PowerPoint Presentation</vt:lpstr>
      <vt:lpstr>KLASIFIKASI BERDASARKAN  BENTUK </vt:lpstr>
      <vt:lpstr>Tahapan Pemekatan Bijih</vt:lpstr>
      <vt:lpstr>Tahapan Pemekatan Bijih</vt:lpstr>
      <vt:lpstr>Tahapan ekstraksi dalam metalurgi</vt:lpstr>
      <vt:lpstr>Tahapan Pemurnian Logam dalam metalurgi</vt:lpstr>
      <vt:lpstr>Paduan logam (Aloi)</vt:lpstr>
      <vt:lpstr>Jenis-Jenis Aloi, Ciri-Ciri, Sifat Fisik Aloi</vt:lpstr>
      <vt:lpstr>Jenis-Jenis Aloi, Ciri-Ciri, Sifat Fisik Aloi</vt:lpstr>
      <vt:lpstr>Jenis-Jenis Aloi, Ciri-Ciri, Sifat Fisik Aloi</vt:lpstr>
      <vt:lpstr>Sifat Fisik Aloi Substitusi  </vt:lpstr>
      <vt:lpstr>Proses Pembuatan Aloi</vt:lpstr>
      <vt:lpstr>Penggunaan Aloi Dalam Kehidupan  Sehari-Hari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Metalurgi dan Aloi</dc:title>
  <dc:creator>Windows User</dc:creator>
  <cp:lastModifiedBy>Windows User</cp:lastModifiedBy>
  <cp:revision>80</cp:revision>
  <dcterms:created xsi:type="dcterms:W3CDTF">2023-11-23T01:06:50Z</dcterms:created>
  <dcterms:modified xsi:type="dcterms:W3CDTF">2023-12-12T13:12:32Z</dcterms:modified>
</cp:coreProperties>
</file>