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B94FF-90E0-422D-807D-6EF4100EB15F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5A2A4-AE9E-494F-858C-49FD15BE3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5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2DE40CF7-F9A4-46D8-8385-89FF9D46616A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89091" name="Text Box 1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</a:rPr>
              <a:t>SIM   &amp;   TI    session  13 &amp; 14</a:t>
            </a:r>
          </a:p>
        </p:txBody>
      </p:sp>
      <p:sp>
        <p:nvSpPr>
          <p:cNvPr id="89092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r"/>
            <a:fld id="{4B470B13-D36F-44F8-9945-73DD74801F7A}" type="slidenum">
              <a:rPr lang="en-US" sz="1200">
                <a:solidFill>
                  <a:srgbClr val="000000"/>
                </a:solidFill>
              </a:rPr>
              <a:pPr algn="r"/>
              <a:t>2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89093" name="Text Box 3"/>
          <p:cNvSpPr txBox="1">
            <a:spLocks noChangeArrowheads="1"/>
          </p:cNvSpPr>
          <p:nvPr/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9094" name="Rectangle 4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DB74B203-4F48-45E6-984E-6D45B94BA125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0115" name="Text Box 1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</a:rPr>
              <a:t>SIM   &amp;   TI    session  13 &amp; 14</a:t>
            </a:r>
          </a:p>
        </p:txBody>
      </p:sp>
      <p:sp>
        <p:nvSpPr>
          <p:cNvPr id="90116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r"/>
            <a:fld id="{31584C54-DC51-4D6A-AF3C-D4523411F8E2}" type="slidenum">
              <a:rPr lang="en-US" sz="1200">
                <a:solidFill>
                  <a:srgbClr val="000000"/>
                </a:solidFill>
              </a:rPr>
              <a:pPr algn="r"/>
              <a:t>5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90117" name="Text Box 3"/>
          <p:cNvSpPr txBox="1">
            <a:spLocks noChangeArrowheads="1"/>
          </p:cNvSpPr>
          <p:nvPr/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18" name="Rectangle 4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BA9205F2-A661-4C9F-9E51-E46A6C5F1401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1139" name="Text Box 1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</a:rPr>
              <a:t>SIM   &amp;   TI    session  13 &amp; 14</a:t>
            </a:r>
          </a:p>
        </p:txBody>
      </p:sp>
      <p:sp>
        <p:nvSpPr>
          <p:cNvPr id="91140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r"/>
            <a:fld id="{EB6287A0-FEDC-43EA-9481-8A4C3B248DB5}" type="slidenum">
              <a:rPr lang="en-US" sz="1200">
                <a:solidFill>
                  <a:srgbClr val="000000"/>
                </a:solidFill>
              </a:rPr>
              <a:pPr algn="r"/>
              <a:t>6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91141" name="Text Box 3"/>
          <p:cNvSpPr txBox="1">
            <a:spLocks noChangeArrowheads="1"/>
          </p:cNvSpPr>
          <p:nvPr/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2" name="Rectangle 4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6C54DCBF-EC08-4BC2-8176-77E60327CDAC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2163" name="Text Box 1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</a:rPr>
              <a:t>SIM   &amp;   TI    session  13 &amp; 14</a:t>
            </a:r>
          </a:p>
        </p:txBody>
      </p:sp>
      <p:sp>
        <p:nvSpPr>
          <p:cNvPr id="92164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r"/>
            <a:fld id="{ED5C9DE4-7DDF-4329-A174-0D99727C5652}" type="slidenum">
              <a:rPr lang="en-US" sz="1200">
                <a:solidFill>
                  <a:srgbClr val="000000"/>
                </a:solidFill>
              </a:rPr>
              <a:pPr algn="r"/>
              <a:t>7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92165" name="Text Box 3"/>
          <p:cNvSpPr txBox="1">
            <a:spLocks noChangeArrowheads="1"/>
          </p:cNvSpPr>
          <p:nvPr/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66" name="Rectangle 4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fld id="{968EC279-30F5-4408-947F-70EEBD20C523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93187" name="Text Box 1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r>
              <a:rPr lang="en-US" sz="1200">
                <a:solidFill>
                  <a:srgbClr val="000000"/>
                </a:solidFill>
              </a:rPr>
              <a:t>SIM   &amp;   TI    session  13 &amp; 14</a:t>
            </a:r>
          </a:p>
        </p:txBody>
      </p:sp>
      <p:sp>
        <p:nvSpPr>
          <p:cNvPr id="93188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r"/>
            <a:fld id="{0C76A52E-601C-40FB-980D-9BA430F7C9DB}" type="slidenum">
              <a:rPr lang="en-US" sz="1200">
                <a:solidFill>
                  <a:srgbClr val="000000"/>
                </a:solidFill>
              </a:rPr>
              <a:pPr algn="r"/>
              <a:t>8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93189" name="Text Box 3"/>
          <p:cNvSpPr txBox="1">
            <a:spLocks noChangeArrowheads="1"/>
          </p:cNvSpPr>
          <p:nvPr/>
        </p:nvSpPr>
        <p:spPr bwMode="auto">
          <a:xfrm>
            <a:off x="1144588" y="685800"/>
            <a:ext cx="4570412" cy="34274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0" name="Rectangle 4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2084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5329-8171-4429-AF07-B1D6FE4C792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8917-F27F-4615-94BD-9A33E70F9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5329-8171-4429-AF07-B1D6FE4C792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8917-F27F-4615-94BD-9A33E70F9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5329-8171-4429-AF07-B1D6FE4C792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8917-F27F-4615-94BD-9A33E70F9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5329-8171-4429-AF07-B1D6FE4C792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8917-F27F-4615-94BD-9A33E70F9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5329-8171-4429-AF07-B1D6FE4C792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8917-F27F-4615-94BD-9A33E70F9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5329-8171-4429-AF07-B1D6FE4C792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8917-F27F-4615-94BD-9A33E70F9A8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5329-8171-4429-AF07-B1D6FE4C792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8917-F27F-4615-94BD-9A33E70F9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5329-8171-4429-AF07-B1D6FE4C792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8917-F27F-4615-94BD-9A33E70F9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5329-8171-4429-AF07-B1D6FE4C792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8917-F27F-4615-94BD-9A33E70F9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5329-8171-4429-AF07-B1D6FE4C792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5D8917-F27F-4615-94BD-9A33E70F9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55329-8171-4429-AF07-B1D6FE4C792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D8917-F27F-4615-94BD-9A33E70F9A8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CB55329-8171-4429-AF07-B1D6FE4C7921}" type="datetimeFigureOut">
              <a:rPr lang="en-US" smtClean="0"/>
              <a:t>3/30/2021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E5D8917-F27F-4615-94BD-9A33E70F9A8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Implementasi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manajemen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Disampaikan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diang</a:t>
            </a:r>
            <a:r>
              <a:rPr lang="en-US" dirty="0" smtClean="0"/>
              <a:t> adistya,s.</a:t>
            </a:r>
            <a:r>
              <a:rPr lang="en-US" dirty="0" err="1" smtClean="0"/>
              <a:t>kom</a:t>
            </a:r>
            <a:r>
              <a:rPr lang="en-US" dirty="0" smtClean="0"/>
              <a:t>.,</a:t>
            </a:r>
            <a:r>
              <a:rPr lang="en-US" dirty="0" err="1" smtClean="0"/>
              <a:t>msi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20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5D4DE2BD-E255-4FBB-8C40-19C79677D02F}" type="slidenum"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lang="en-US" sz="14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57200" y="100013"/>
            <a:ext cx="8229600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Diagram Alur SIM u/ Problem Solving</a:t>
            </a:r>
            <a:r>
              <a:rPr 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3276600" y="1066800"/>
            <a:ext cx="3810000" cy="5334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 err="1">
                <a:solidFill>
                  <a:srgbClr val="000000"/>
                </a:solidFill>
              </a:rPr>
              <a:t>Masalah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Bisnis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atau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</a:rPr>
              <a:t>perkantoran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685800" y="2286000"/>
            <a:ext cx="1828800" cy="5334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00"/>
                </a:solidFill>
              </a:rPr>
              <a:t>Manajemen</a:t>
            </a:r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685800" y="3429000"/>
            <a:ext cx="1828800" cy="5334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00"/>
                </a:solidFill>
              </a:rPr>
              <a:t>Organisasi</a:t>
            </a:r>
          </a:p>
        </p:txBody>
      </p:sp>
      <p:sp>
        <p:nvSpPr>
          <p:cNvPr id="40967" name="Rectangle 6"/>
          <p:cNvSpPr>
            <a:spLocks noChangeArrowheads="1"/>
          </p:cNvSpPr>
          <p:nvPr/>
        </p:nvSpPr>
        <p:spPr bwMode="auto">
          <a:xfrm>
            <a:off x="685800" y="4572000"/>
            <a:ext cx="1828800" cy="5334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00"/>
                </a:solidFill>
              </a:rPr>
              <a:t>Teknologi</a:t>
            </a:r>
          </a:p>
        </p:txBody>
      </p:sp>
      <p:sp>
        <p:nvSpPr>
          <p:cNvPr id="40968" name="Rectangle 7"/>
          <p:cNvSpPr>
            <a:spLocks noChangeArrowheads="1"/>
          </p:cNvSpPr>
          <p:nvPr/>
        </p:nvSpPr>
        <p:spPr bwMode="auto">
          <a:xfrm>
            <a:off x="3962400" y="3124200"/>
            <a:ext cx="1828800" cy="11430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FF00FF"/>
                </a:solidFill>
              </a:rPr>
              <a:t>Sistem Informasi</a:t>
            </a:r>
          </a:p>
        </p:txBody>
      </p:sp>
      <p:sp>
        <p:nvSpPr>
          <p:cNvPr id="40969" name="Rectangle 8"/>
          <p:cNvSpPr>
            <a:spLocks noChangeArrowheads="1"/>
          </p:cNvSpPr>
          <p:nvPr/>
        </p:nvSpPr>
        <p:spPr bwMode="auto">
          <a:xfrm>
            <a:off x="6781800" y="3352800"/>
            <a:ext cx="1676400" cy="6096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>
                <a:solidFill>
                  <a:srgbClr val="000000"/>
                </a:solidFill>
              </a:rPr>
              <a:t>Solusi Bisnis</a:t>
            </a:r>
          </a:p>
        </p:txBody>
      </p:sp>
      <p:sp>
        <p:nvSpPr>
          <p:cNvPr id="40970" name="Line 9"/>
          <p:cNvSpPr>
            <a:spLocks noChangeShapeType="1"/>
          </p:cNvSpPr>
          <p:nvPr/>
        </p:nvSpPr>
        <p:spPr bwMode="auto">
          <a:xfrm>
            <a:off x="2590800" y="3733800"/>
            <a:ext cx="1371600" cy="1588"/>
          </a:xfrm>
          <a:prstGeom prst="line">
            <a:avLst/>
          </a:prstGeom>
          <a:noFill/>
          <a:ln w="9360">
            <a:solidFill>
              <a:srgbClr val="FF00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0"/>
          <p:cNvSpPr>
            <a:spLocks noChangeShapeType="1"/>
          </p:cNvSpPr>
          <p:nvPr/>
        </p:nvSpPr>
        <p:spPr bwMode="auto">
          <a:xfrm>
            <a:off x="5867400" y="3733800"/>
            <a:ext cx="838200" cy="1588"/>
          </a:xfrm>
          <a:prstGeom prst="line">
            <a:avLst/>
          </a:prstGeom>
          <a:noFill/>
          <a:ln w="9360">
            <a:solidFill>
              <a:srgbClr val="FF00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2" name="Line 11"/>
          <p:cNvSpPr>
            <a:spLocks noChangeShapeType="1"/>
          </p:cNvSpPr>
          <p:nvPr/>
        </p:nvSpPr>
        <p:spPr bwMode="auto">
          <a:xfrm>
            <a:off x="2514600" y="2514600"/>
            <a:ext cx="1371600" cy="990600"/>
          </a:xfrm>
          <a:prstGeom prst="line">
            <a:avLst/>
          </a:prstGeom>
          <a:noFill/>
          <a:ln w="9360">
            <a:solidFill>
              <a:srgbClr val="FF00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3" name="Line 12"/>
          <p:cNvSpPr>
            <a:spLocks noChangeShapeType="1"/>
          </p:cNvSpPr>
          <p:nvPr/>
        </p:nvSpPr>
        <p:spPr bwMode="auto">
          <a:xfrm flipV="1">
            <a:off x="2514600" y="3960813"/>
            <a:ext cx="1447800" cy="917575"/>
          </a:xfrm>
          <a:prstGeom prst="line">
            <a:avLst/>
          </a:prstGeom>
          <a:noFill/>
          <a:ln w="9360">
            <a:solidFill>
              <a:srgbClr val="FF00FF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0974" name="Straight Arrow Connector 14"/>
          <p:cNvCxnSpPr>
            <a:cxnSpLocks noChangeShapeType="1"/>
            <a:stCxn id="40964" idx="2"/>
          </p:cNvCxnSpPr>
          <p:nvPr/>
        </p:nvCxnSpPr>
        <p:spPr bwMode="auto">
          <a:xfrm flipH="1">
            <a:off x="4786314" y="1600200"/>
            <a:ext cx="395286" cy="14001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29101683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kelola</a:t>
            </a:r>
            <a:r>
              <a:rPr lang="en-US" dirty="0" smtClean="0"/>
              <a:t> </a:t>
            </a:r>
            <a:r>
              <a:rPr lang="en-US" dirty="0" err="1" smtClean="0"/>
              <a:t>perkantoran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Perusahaan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dekade</a:t>
            </a:r>
            <a:r>
              <a:rPr lang="en-US" dirty="0" smtClean="0"/>
              <a:t> </a:t>
            </a:r>
            <a:r>
              <a:rPr lang="en-US" dirty="0" err="1" smtClean="0"/>
              <a:t>terakhir</a:t>
            </a:r>
            <a:endParaRPr lang="en-US" dirty="0" smtClean="0"/>
          </a:p>
          <a:p>
            <a:pPr>
              <a:buAutoNum type="arabicPeriod"/>
            </a:pPr>
            <a:r>
              <a:rPr lang="en-US" dirty="0" err="1" smtClean="0"/>
              <a:t>Gojek</a:t>
            </a:r>
            <a:endParaRPr lang="en-US" dirty="0" smtClean="0"/>
          </a:p>
          <a:p>
            <a:pPr>
              <a:buAutoNum type="arabicPeriod"/>
            </a:pPr>
            <a:r>
              <a:rPr lang="en-US" dirty="0" err="1" smtClean="0"/>
              <a:t>Toko</a:t>
            </a:r>
            <a:r>
              <a:rPr lang="en-US" dirty="0" smtClean="0"/>
              <a:t> </a:t>
            </a:r>
            <a:r>
              <a:rPr lang="en-US" dirty="0" err="1" smtClean="0"/>
              <a:t>Pedia</a:t>
            </a:r>
            <a:endParaRPr lang="en-US" dirty="0" smtClean="0"/>
          </a:p>
          <a:p>
            <a:pPr>
              <a:buAutoNum type="arabicPeriod"/>
            </a:pPr>
            <a:r>
              <a:rPr lang="en-US" dirty="0" err="1" smtClean="0"/>
              <a:t>Alibaba</a:t>
            </a:r>
            <a:endParaRPr lang="en-US" dirty="0" smtClean="0"/>
          </a:p>
          <a:p>
            <a:pPr>
              <a:buAutoNum type="arabicPeriod"/>
            </a:pPr>
            <a:r>
              <a:rPr lang="en-US" dirty="0" err="1" smtClean="0"/>
              <a:t>dll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61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Pertanyaan</a:t>
            </a:r>
            <a:r>
              <a:rPr lang="en-US" dirty="0" smtClean="0"/>
              <a:t>/</a:t>
            </a:r>
            <a:r>
              <a:rPr lang="en-US" dirty="0" err="1" smtClean="0"/>
              <a:t>diskusi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pengelolaan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tersebut,mengelola</a:t>
            </a:r>
            <a:r>
              <a:rPr lang="en-US" dirty="0" smtClean="0"/>
              <a:t> </a:t>
            </a:r>
            <a:r>
              <a:rPr lang="en-US" dirty="0" err="1" smtClean="0"/>
              <a:t>keuangan,mengelola</a:t>
            </a:r>
            <a:r>
              <a:rPr lang="en-US" dirty="0" smtClean="0"/>
              <a:t> SDM </a:t>
            </a:r>
            <a:r>
              <a:rPr lang="en-US" dirty="0" err="1" smtClean="0"/>
              <a:t>dll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peran</a:t>
            </a:r>
            <a:r>
              <a:rPr lang="en-US" dirty="0" smtClean="0"/>
              <a:t> SIM </a:t>
            </a:r>
            <a:r>
              <a:rPr lang="en-US" dirty="0" err="1" smtClean="0"/>
              <a:t>diperusahaan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0BB619E2-5A59-4647-8AA8-CEABCACECB2B}" type="slidenum"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5</a:t>
            </a:fld>
            <a:endParaRPr lang="en-US" sz="14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</p:txBody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Sistem INFORMASI Terpadu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066800" y="1524000"/>
            <a:ext cx="7772400" cy="4637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SISTEM INFORMASI MANAJEMEN: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Sistem Informasi Akademik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Sistem Informasi Keuangan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Sistem Informasi Kemahasiswaan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Sistem Informasi Manajemen </a:t>
            </a:r>
            <a:r>
              <a:rPr lang="en-US" sz="28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Asset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Sistem Informasi SDM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SISTEM PENJAMINAN MUTU, AKREDITASI, HIBAH KOMPETISI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SISTEM INFORMASI </a:t>
            </a:r>
            <a:r>
              <a:rPr lang="en-US" sz="2800" i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ON-LINE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800" i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887707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A4CDB490-6A29-4CF9-B835-4D5AF1DA6F25}" type="slidenum"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6</a:t>
            </a:fld>
            <a:endParaRPr lang="en-US" sz="14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3775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Mengapa SI sangat penting dlm bisnis saat ini?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28600" y="914400"/>
            <a:ext cx="8616950" cy="563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800"/>
              </a:spcBef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	</a:t>
            </a:r>
            <a:r>
              <a:rPr lang="en-US" sz="32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Perkantoran</a:t>
            </a: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atau</a:t>
            </a: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Bisnis</a:t>
            </a: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saat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ini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menggunakan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SI </a:t>
            </a:r>
            <a:r>
              <a:rPr lang="en-US" sz="3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untuk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mencapai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tujuan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utama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organisasi</a:t>
            </a: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: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800"/>
              </a:spcBef>
              <a:buClr>
                <a:srgbClr val="FFFF00"/>
              </a:buClr>
              <a:buFont typeface="Arial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keunggulan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operasional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,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800"/>
              </a:spcBef>
              <a:buClr>
                <a:srgbClr val="FFFF00"/>
              </a:buClr>
              <a:buFont typeface="Arial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produk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baru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800"/>
              </a:spcBef>
              <a:buClr>
                <a:srgbClr val="FFFF00"/>
              </a:buClr>
              <a:buFont typeface="Arial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pelayanan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dan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model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bisnis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800"/>
              </a:spcBef>
              <a:buClr>
                <a:srgbClr val="FFFF00"/>
              </a:buClr>
              <a:buFont typeface="Arial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hubungan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pelanggan-pemasok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800"/>
              </a:spcBef>
              <a:buClr>
                <a:srgbClr val="FFFF00"/>
              </a:buClr>
              <a:buFont typeface="Arial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meningkatkan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mutu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proses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pengambilan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keputusan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,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800"/>
              </a:spcBef>
              <a:buClr>
                <a:srgbClr val="FFFF00"/>
              </a:buClr>
              <a:buFont typeface="Arial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keunggulan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kompetitif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,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dan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800"/>
              </a:spcBef>
              <a:buClr>
                <a:srgbClr val="FFFF00"/>
              </a:buClr>
              <a:buFont typeface="Arial" pitchFamily="34" charset="0"/>
              <a:buChar char="•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kelangsungan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hidup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dari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hari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ke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hari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44495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D2BEC53C-E37E-4751-99E5-D33736D2AE3F}" type="slidenum"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7</a:t>
            </a:fld>
            <a:endParaRPr lang="en-US" sz="14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52400" y="214313"/>
            <a:ext cx="8689975" cy="579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SI dari perspektif teknis dan bisnis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52400" y="1066800"/>
            <a:ext cx="8693150" cy="556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>
                <a:srgbClr val="FF00FF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b="1" i="1" u="sng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Perspektif Teknis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	mengumpulkan, mengolah, menyimpan, dan menyebarkan informasi ( input, proses, output) dari lingkungan organisasi dan operasi internal untuk menunjang pengambilan keputusan, komunikasi, koordinasi,analisis, perencanaan, pengorganisasian, pengarahan, pengawasan,dan penggambaran.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28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>
                <a:srgbClr val="FF00FF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b="1" i="1" u="sng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Perspektif Bisnis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	Memberikan solusi atas permasalahan dan tantangan yang dihadapi dan memberikan nilai ekonomis nyata bagi perusahaan.</a:t>
            </a:r>
          </a:p>
        </p:txBody>
      </p:sp>
    </p:spTree>
    <p:extLst>
      <p:ext uri="{BB962C8B-B14F-4D97-AF65-F5344CB8AC3E}">
        <p14:creationId xmlns:p14="http://schemas.microsoft.com/office/powerpoint/2010/main" val="20387305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8A27D18F-873F-4C9A-9132-703CB0F46428}" type="slidenum">
              <a:rPr lang="en-US" sz="1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lang="en-US" sz="14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</p:txBody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152400" y="114300"/>
            <a:ext cx="8689975" cy="701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40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Tiga dimensi  SI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28600" y="990600"/>
            <a:ext cx="8616950" cy="556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1. </a:t>
            </a:r>
            <a:r>
              <a:rPr lang="en-US" sz="2400" b="1" i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Dimensi</a:t>
            </a:r>
            <a:r>
              <a:rPr lang="en-US" sz="2400" b="1" i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2400" b="1" i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Manajemen</a:t>
            </a:r>
            <a:r>
              <a:rPr lang="en-US" sz="2400" b="1" i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    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Kepemimpinan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	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Strategi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	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Perilaku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Manajemen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2. </a:t>
            </a:r>
            <a:r>
              <a:rPr lang="en-US" sz="2400" b="1" i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Dimensi</a:t>
            </a:r>
            <a:r>
              <a:rPr lang="en-US" sz="2400" b="1" i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2400" b="1" i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Teknologi</a:t>
            </a:r>
            <a:r>
              <a:rPr lang="en-US" sz="2400" b="1" i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	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Hardware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     Software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     Database System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    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Jaringan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Telekomunikasi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000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3. </a:t>
            </a:r>
            <a:r>
              <a:rPr lang="en-US" sz="2400" b="1" i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Dimensi</a:t>
            </a:r>
            <a:r>
              <a:rPr lang="en-US" sz="2400" b="1" i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2400" b="1" i="1" u="sng" dirty="0" err="1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Organisasi</a:t>
            </a:r>
            <a:r>
              <a:rPr lang="en-US" sz="2400" b="1" i="1" u="sng" dirty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: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    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Struktur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/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Hirarki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Organisasi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    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Keahlian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Fungsional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    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Proses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Bisnis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    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Budaya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Organisasi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    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Kelompok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</a:rPr>
              <a:t>Politis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050319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</TotalTime>
  <Words>171</Words>
  <Application>Microsoft Office PowerPoint</Application>
  <PresentationFormat>On-screen Show (4:3)</PresentationFormat>
  <Paragraphs>79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Angles</vt:lpstr>
      <vt:lpstr>Implementasi  Sistem  informasi  manajemen</vt:lpstr>
      <vt:lpstr>PowerPoint Presentation</vt:lpstr>
      <vt:lpstr>Perubahan tata kelola perkantoran</vt:lpstr>
      <vt:lpstr>Pertanyaan/diskusi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Implementasi  Sistem  informasi  manajemen</dc:title>
  <dc:creator>0wner</dc:creator>
  <cp:lastModifiedBy>0wner</cp:lastModifiedBy>
  <cp:revision>2</cp:revision>
  <dcterms:created xsi:type="dcterms:W3CDTF">2021-03-30T04:40:50Z</dcterms:created>
  <dcterms:modified xsi:type="dcterms:W3CDTF">2021-03-30T04:52:27Z</dcterms:modified>
</cp:coreProperties>
</file>