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Nunito" panose="020B0604020202020204" charset="0"/>
      <p:regular r:id="rId21"/>
    </p:embeddedFont>
    <p:embeddedFont>
      <p:font typeface="Blueberry"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58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E2E9C-0611-4B64-A0D4-D1C495D0250B}"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870B4-0B9D-472C-8771-A220F518E2FF}" type="slidenum">
              <a:rPr lang="en-US" smtClean="0"/>
              <a:t>‹#›</a:t>
            </a:fld>
            <a:endParaRPr lang="en-US"/>
          </a:p>
        </p:txBody>
      </p:sp>
    </p:spTree>
    <p:extLst>
      <p:ext uri="{BB962C8B-B14F-4D97-AF65-F5344CB8AC3E}">
        <p14:creationId xmlns:p14="http://schemas.microsoft.com/office/powerpoint/2010/main" val="98892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4870B4-0B9D-472C-8771-A220F518E2FF}" type="slidenum">
              <a:rPr lang="en-US" smtClean="0"/>
              <a:t>1</a:t>
            </a:fld>
            <a:endParaRPr lang="en-US"/>
          </a:p>
        </p:txBody>
      </p:sp>
    </p:spTree>
    <p:extLst>
      <p:ext uri="{BB962C8B-B14F-4D97-AF65-F5344CB8AC3E}">
        <p14:creationId xmlns:p14="http://schemas.microsoft.com/office/powerpoint/2010/main" val="261561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image" Target="../media/image15.svg"/><Relationship Id="rId3" Type="http://schemas.openxmlformats.org/officeDocument/2006/relationships/image" Target="../media/image1.jpeg"/><Relationship Id="rId21" Type="http://schemas.openxmlformats.org/officeDocument/2006/relationships/image" Target="../media/image10.png"/><Relationship Id="rId7" Type="http://schemas.openxmlformats.org/officeDocument/2006/relationships/image" Target="../media/image5.svg"/><Relationship Id="rId12" Type="http://schemas.openxmlformats.org/officeDocument/2006/relationships/image" Target="../media/image9.sv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3.svg"/><Relationship Id="rId15" Type="http://schemas.openxmlformats.org/officeDocument/2006/relationships/image" Target="../media/image7.png"/><Relationship Id="rId10" Type="http://schemas.openxmlformats.org/officeDocument/2006/relationships/hyperlink" Target="https://davidstkipmpl.wordpress.com/kumpulan-makalah-3/keterampilan-mengelolah-kelas-dan-diskusi-kelompok-kecil/" TargetMode="External"/><Relationship Id="rId19"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1.svg"/><Relationship Id="rId22" Type="http://schemas.openxmlformats.org/officeDocument/2006/relationships/image" Target="../media/image19.svg"/></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8.png"/><Relationship Id="rId18" Type="http://schemas.openxmlformats.org/officeDocument/2006/relationships/image" Target="../media/image45.sv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43.svg"/><Relationship Id="rId17" Type="http://schemas.openxmlformats.org/officeDocument/2006/relationships/image" Target="../media/image23.png"/><Relationship Id="rId2" Type="http://schemas.openxmlformats.org/officeDocument/2006/relationships/image" Target="../media/image1.jpeg"/><Relationship Id="rId16" Type="http://schemas.openxmlformats.org/officeDocument/2006/relationships/image" Target="../media/image19.svg"/><Relationship Id="rId20"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10.png"/><Relationship Id="rId10" Type="http://schemas.openxmlformats.org/officeDocument/2006/relationships/image" Target="../media/image41.svg"/><Relationship Id="rId19" Type="http://schemas.openxmlformats.org/officeDocument/2006/relationships/image" Target="../media/image24.png"/><Relationship Id="rId4" Type="http://schemas.openxmlformats.org/officeDocument/2006/relationships/image" Target="../media/image3.svg"/><Relationship Id="rId9" Type="http://schemas.openxmlformats.org/officeDocument/2006/relationships/image" Target="../media/image21.png"/><Relationship Id="rId14"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26.png"/><Relationship Id="rId18" Type="http://schemas.openxmlformats.org/officeDocument/2006/relationships/image" Target="../media/image55.sv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9.svg"/><Relationship Id="rId17"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20.png"/><Relationship Id="rId5" Type="http://schemas.openxmlformats.org/officeDocument/2006/relationships/image" Target="../media/image30.png"/><Relationship Id="rId15" Type="http://schemas.openxmlformats.org/officeDocument/2006/relationships/image" Target="../media/image27.png"/><Relationship Id="rId10" Type="http://schemas.openxmlformats.org/officeDocument/2006/relationships/image" Target="../media/image37.svg"/><Relationship Id="rId19" Type="http://schemas.openxmlformats.org/officeDocument/2006/relationships/image" Target="../media/image29.png"/><Relationship Id="rId4" Type="http://schemas.openxmlformats.org/officeDocument/2006/relationships/image" Target="../media/image19.svg"/><Relationship Id="rId9" Type="http://schemas.openxmlformats.org/officeDocument/2006/relationships/image" Target="../media/image19.png"/><Relationship Id="rId14" Type="http://schemas.openxmlformats.org/officeDocument/2006/relationships/image" Target="../media/image51.svg"/></Relationships>
</file>

<file path=ppt/slides/_rels/slide12.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7.png"/><Relationship Id="rId18" Type="http://schemas.openxmlformats.org/officeDocument/2006/relationships/image" Target="../media/image57.svg"/><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image" Target="../media/image51.svg"/><Relationship Id="rId17" Type="http://schemas.openxmlformats.org/officeDocument/2006/relationships/image" Target="../media/image29.png"/><Relationship Id="rId2" Type="http://schemas.openxmlformats.org/officeDocument/2006/relationships/image" Target="../media/image1.jpeg"/><Relationship Id="rId16"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26.png"/><Relationship Id="rId5" Type="http://schemas.openxmlformats.org/officeDocument/2006/relationships/image" Target="../media/image25.png"/><Relationship Id="rId15" Type="http://schemas.openxmlformats.org/officeDocument/2006/relationships/image" Target="../media/image28.png"/><Relationship Id="rId10" Type="http://schemas.openxmlformats.org/officeDocument/2006/relationships/image" Target="../media/image39.svg"/><Relationship Id="rId4" Type="http://schemas.openxmlformats.org/officeDocument/2006/relationships/image" Target="../media/image19.svg"/><Relationship Id="rId9" Type="http://schemas.openxmlformats.org/officeDocument/2006/relationships/image" Target="../media/image20.png"/><Relationship Id="rId14" Type="http://schemas.openxmlformats.org/officeDocument/2006/relationships/image" Target="../media/image53.svg"/></Relationships>
</file>

<file path=ppt/slides/_rels/slide13.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26.png"/><Relationship Id="rId18" Type="http://schemas.openxmlformats.org/officeDocument/2006/relationships/image" Target="../media/image55.sv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9.svg"/><Relationship Id="rId17"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20.png"/><Relationship Id="rId5" Type="http://schemas.openxmlformats.org/officeDocument/2006/relationships/image" Target="../media/image30.png"/><Relationship Id="rId15" Type="http://schemas.openxmlformats.org/officeDocument/2006/relationships/image" Target="../media/image27.png"/><Relationship Id="rId10" Type="http://schemas.openxmlformats.org/officeDocument/2006/relationships/image" Target="../media/image37.svg"/><Relationship Id="rId19" Type="http://schemas.openxmlformats.org/officeDocument/2006/relationships/image" Target="../media/image29.png"/><Relationship Id="rId4" Type="http://schemas.openxmlformats.org/officeDocument/2006/relationships/image" Target="../media/image19.svg"/><Relationship Id="rId9" Type="http://schemas.openxmlformats.org/officeDocument/2006/relationships/image" Target="../media/image19.png"/><Relationship Id="rId14" Type="http://schemas.openxmlformats.org/officeDocument/2006/relationships/image" Target="../media/image51.svg"/></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image" Target="../media/image1.jpe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9.png"/><Relationship Id="rId5" Type="http://schemas.openxmlformats.org/officeDocument/2006/relationships/image" Target="../media/image11.png"/><Relationship Id="rId15" Type="http://schemas.openxmlformats.org/officeDocument/2006/relationships/image" Target="../media/image13.png"/><Relationship Id="rId10" Type="http://schemas.openxmlformats.org/officeDocument/2006/relationships/image" Target="../media/image11.svg"/><Relationship Id="rId4" Type="http://schemas.openxmlformats.org/officeDocument/2006/relationships/image" Target="../media/image33.svg"/><Relationship Id="rId9" Type="http://schemas.openxmlformats.org/officeDocument/2006/relationships/image" Target="../media/image6.png"/><Relationship Id="rId14"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13.png"/><Relationship Id="rId14"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image" Target="../media/image1.jpe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9.png"/><Relationship Id="rId5" Type="http://schemas.openxmlformats.org/officeDocument/2006/relationships/image" Target="../media/image11.png"/><Relationship Id="rId15" Type="http://schemas.openxmlformats.org/officeDocument/2006/relationships/image" Target="../media/image13.png"/><Relationship Id="rId10" Type="http://schemas.openxmlformats.org/officeDocument/2006/relationships/image" Target="../media/image11.svg"/><Relationship Id="rId4" Type="http://schemas.openxmlformats.org/officeDocument/2006/relationships/image" Target="../media/image33.svg"/><Relationship Id="rId9" Type="http://schemas.openxmlformats.org/officeDocument/2006/relationships/image" Target="../media/image6.png"/><Relationship Id="rId14" Type="http://schemas.openxmlformats.org/officeDocument/2006/relationships/image" Target="../media/image35.svg"/></Relationships>
</file>

<file path=ppt/slides/_rels/slide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8.png"/><Relationship Id="rId18" Type="http://schemas.openxmlformats.org/officeDocument/2006/relationships/image" Target="../media/image45.sv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43.svg"/><Relationship Id="rId17" Type="http://schemas.openxmlformats.org/officeDocument/2006/relationships/image" Target="../media/image23.png"/><Relationship Id="rId2" Type="http://schemas.openxmlformats.org/officeDocument/2006/relationships/image" Target="../media/image1.jpeg"/><Relationship Id="rId16" Type="http://schemas.openxmlformats.org/officeDocument/2006/relationships/image" Target="../media/image19.svg"/><Relationship Id="rId20"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10.png"/><Relationship Id="rId10" Type="http://schemas.openxmlformats.org/officeDocument/2006/relationships/image" Target="../media/image41.svg"/><Relationship Id="rId19" Type="http://schemas.openxmlformats.org/officeDocument/2006/relationships/image" Target="../media/image24.png"/><Relationship Id="rId4" Type="http://schemas.openxmlformats.org/officeDocument/2006/relationships/image" Target="../media/image3.svg"/><Relationship Id="rId9" Type="http://schemas.openxmlformats.org/officeDocument/2006/relationships/image" Target="../media/image21.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7.png"/><Relationship Id="rId18" Type="http://schemas.openxmlformats.org/officeDocument/2006/relationships/image" Target="../media/image57.svg"/><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image" Target="../media/image51.svg"/><Relationship Id="rId17" Type="http://schemas.openxmlformats.org/officeDocument/2006/relationships/image" Target="../media/image29.png"/><Relationship Id="rId2" Type="http://schemas.openxmlformats.org/officeDocument/2006/relationships/image" Target="../media/image1.jpeg"/><Relationship Id="rId16"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26.png"/><Relationship Id="rId5" Type="http://schemas.openxmlformats.org/officeDocument/2006/relationships/image" Target="../media/image25.png"/><Relationship Id="rId15" Type="http://schemas.openxmlformats.org/officeDocument/2006/relationships/image" Target="../media/image28.png"/><Relationship Id="rId10" Type="http://schemas.openxmlformats.org/officeDocument/2006/relationships/image" Target="../media/image39.svg"/><Relationship Id="rId4" Type="http://schemas.openxmlformats.org/officeDocument/2006/relationships/image" Target="../media/image19.svg"/><Relationship Id="rId9" Type="http://schemas.openxmlformats.org/officeDocument/2006/relationships/image" Target="../media/image20.png"/><Relationship Id="rId14" Type="http://schemas.openxmlformats.org/officeDocument/2006/relationships/image" Target="../media/image53.svg"/></Relationships>
</file>

<file path=ppt/slides/_rels/slide6.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26.png"/><Relationship Id="rId18" Type="http://schemas.openxmlformats.org/officeDocument/2006/relationships/image" Target="../media/image55.sv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9.svg"/><Relationship Id="rId17"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20.png"/><Relationship Id="rId5" Type="http://schemas.openxmlformats.org/officeDocument/2006/relationships/image" Target="../media/image30.png"/><Relationship Id="rId15" Type="http://schemas.openxmlformats.org/officeDocument/2006/relationships/image" Target="../media/image27.png"/><Relationship Id="rId10" Type="http://schemas.openxmlformats.org/officeDocument/2006/relationships/image" Target="../media/image37.svg"/><Relationship Id="rId19" Type="http://schemas.openxmlformats.org/officeDocument/2006/relationships/image" Target="../media/image29.png"/><Relationship Id="rId4" Type="http://schemas.openxmlformats.org/officeDocument/2006/relationships/image" Target="../media/image19.svg"/><Relationship Id="rId9" Type="http://schemas.openxmlformats.org/officeDocument/2006/relationships/image" Target="../media/image19.png"/><Relationship Id="rId14" Type="http://schemas.openxmlformats.org/officeDocument/2006/relationships/image" Target="../media/image51.svg"/></Relationships>
</file>

<file path=ppt/slides/_rels/slide7.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26.png"/><Relationship Id="rId18" Type="http://schemas.openxmlformats.org/officeDocument/2006/relationships/image" Target="../media/image55.sv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9.svg"/><Relationship Id="rId17"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20.png"/><Relationship Id="rId5" Type="http://schemas.openxmlformats.org/officeDocument/2006/relationships/image" Target="../media/image30.png"/><Relationship Id="rId15" Type="http://schemas.openxmlformats.org/officeDocument/2006/relationships/image" Target="../media/image27.png"/><Relationship Id="rId10" Type="http://schemas.openxmlformats.org/officeDocument/2006/relationships/image" Target="../media/image37.svg"/><Relationship Id="rId19" Type="http://schemas.openxmlformats.org/officeDocument/2006/relationships/image" Target="../media/image29.png"/><Relationship Id="rId4" Type="http://schemas.openxmlformats.org/officeDocument/2006/relationships/image" Target="../media/image19.svg"/><Relationship Id="rId9" Type="http://schemas.openxmlformats.org/officeDocument/2006/relationships/image" Target="../media/image19.png"/><Relationship Id="rId14" Type="http://schemas.openxmlformats.org/officeDocument/2006/relationships/image" Target="../media/image51.sv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image" Target="../media/image1.jpe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9.png"/><Relationship Id="rId5" Type="http://schemas.openxmlformats.org/officeDocument/2006/relationships/image" Target="../media/image11.png"/><Relationship Id="rId15" Type="http://schemas.openxmlformats.org/officeDocument/2006/relationships/image" Target="../media/image13.png"/><Relationship Id="rId10" Type="http://schemas.openxmlformats.org/officeDocument/2006/relationships/image" Target="../media/image11.svg"/><Relationship Id="rId4" Type="http://schemas.openxmlformats.org/officeDocument/2006/relationships/image" Target="../media/image33.svg"/><Relationship Id="rId9" Type="http://schemas.openxmlformats.org/officeDocument/2006/relationships/image" Target="../media/image6.png"/><Relationship Id="rId14"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8.png"/><Relationship Id="rId18" Type="http://schemas.openxmlformats.org/officeDocument/2006/relationships/image" Target="../media/image45.sv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43.svg"/><Relationship Id="rId17" Type="http://schemas.openxmlformats.org/officeDocument/2006/relationships/image" Target="../media/image23.png"/><Relationship Id="rId2" Type="http://schemas.openxmlformats.org/officeDocument/2006/relationships/image" Target="../media/image1.jpeg"/><Relationship Id="rId16" Type="http://schemas.openxmlformats.org/officeDocument/2006/relationships/image" Target="../media/image19.svg"/><Relationship Id="rId20"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10.png"/><Relationship Id="rId10" Type="http://schemas.openxmlformats.org/officeDocument/2006/relationships/image" Target="../media/image41.svg"/><Relationship Id="rId19" Type="http://schemas.openxmlformats.org/officeDocument/2006/relationships/image" Target="../media/image24.png"/><Relationship Id="rId4" Type="http://schemas.openxmlformats.org/officeDocument/2006/relationships/image" Target="../media/image3.svg"/><Relationship Id="rId9" Type="http://schemas.openxmlformats.org/officeDocument/2006/relationships/image" Target="../media/image21.png"/><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0000">
                <a:alpha val="4706"/>
              </a:srgbClr>
            </a:solidFill>
          </p:spPr>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1302603" y="889210"/>
            <a:ext cx="3675923" cy="3675923"/>
          </a:xfrm>
          <a:custGeom>
            <a:avLst/>
            <a:gdLst/>
            <a:ahLst/>
            <a:cxnLst/>
            <a:rect l="l" t="t" r="r" b="b"/>
            <a:pathLst>
              <a:path w="3675923" h="3675923">
                <a:moveTo>
                  <a:pt x="0" y="0"/>
                </a:moveTo>
                <a:lnTo>
                  <a:pt x="3675923" y="0"/>
                </a:lnTo>
                <a:lnTo>
                  <a:pt x="3675923" y="3675923"/>
                </a:lnTo>
                <a:lnTo>
                  <a:pt x="0" y="36759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2347255" y="784378"/>
            <a:ext cx="12999409" cy="8254624"/>
          </a:xfrm>
          <a:custGeom>
            <a:avLst/>
            <a:gdLst/>
            <a:ahLst/>
            <a:cxnLst/>
            <a:rect l="l" t="t" r="r" b="b"/>
            <a:pathLst>
              <a:path w="12999409" h="8254624">
                <a:moveTo>
                  <a:pt x="0" y="0"/>
                </a:moveTo>
                <a:lnTo>
                  <a:pt x="12999408" y="0"/>
                </a:lnTo>
                <a:lnTo>
                  <a:pt x="12999408" y="8254625"/>
                </a:lnTo>
                <a:lnTo>
                  <a:pt x="0" y="825462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81454">
            <a:off x="5625064" y="8007952"/>
            <a:ext cx="6443790" cy="1409579"/>
          </a:xfrm>
          <a:custGeom>
            <a:avLst/>
            <a:gdLst/>
            <a:ahLst/>
            <a:cxnLst/>
            <a:rect l="l" t="t" r="r" b="b"/>
            <a:pathLst>
              <a:path w="6443790" h="1409579">
                <a:moveTo>
                  <a:pt x="0" y="0"/>
                </a:moveTo>
                <a:lnTo>
                  <a:pt x="6443790" y="0"/>
                </a:lnTo>
                <a:lnTo>
                  <a:pt x="6443790" y="1409579"/>
                </a:lnTo>
                <a:lnTo>
                  <a:pt x="0" y="140957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TextBox 9"/>
          <p:cNvSpPr txBox="1"/>
          <p:nvPr/>
        </p:nvSpPr>
        <p:spPr>
          <a:xfrm>
            <a:off x="4277236" y="2000521"/>
            <a:ext cx="9576723" cy="6989093"/>
          </a:xfrm>
          <a:prstGeom prst="rect">
            <a:avLst/>
          </a:prstGeom>
        </p:spPr>
        <p:txBody>
          <a:bodyPr lIns="0" tIns="0" rIns="0" bIns="0" rtlCol="0" anchor="t">
            <a:spAutoFit/>
          </a:bodyPr>
          <a:lstStyle/>
          <a:p>
            <a:pPr algn="ctr">
              <a:lnSpc>
                <a:spcPts val="10860"/>
              </a:lnSpc>
            </a:pPr>
            <a:r>
              <a:rPr lang="en-US" sz="7757" dirty="0" err="1" smtClean="0">
                <a:solidFill>
                  <a:schemeClr val="bg1"/>
                </a:solidFill>
                <a:latin typeface="Blueberry"/>
              </a:rPr>
              <a:t>Diskusi</a:t>
            </a:r>
            <a:r>
              <a:rPr lang="en-US" sz="7757" dirty="0" smtClean="0">
                <a:solidFill>
                  <a:schemeClr val="bg1"/>
                </a:solidFill>
                <a:latin typeface="Blueberry"/>
              </a:rPr>
              <a:t> </a:t>
            </a:r>
            <a:r>
              <a:rPr lang="en-US" sz="7757" dirty="0" err="1" smtClean="0">
                <a:solidFill>
                  <a:schemeClr val="bg1"/>
                </a:solidFill>
                <a:latin typeface="Blueberry"/>
              </a:rPr>
              <a:t>Kelompok</a:t>
            </a:r>
            <a:r>
              <a:rPr lang="en-US" sz="7757" dirty="0" smtClean="0">
                <a:solidFill>
                  <a:schemeClr val="bg1"/>
                </a:solidFill>
                <a:latin typeface="Blueberry"/>
              </a:rPr>
              <a:t> Kecil </a:t>
            </a:r>
            <a:r>
              <a:rPr lang="en-US" sz="7757" dirty="0" err="1" smtClean="0">
                <a:solidFill>
                  <a:schemeClr val="bg1"/>
                </a:solidFill>
                <a:latin typeface="Blueberry"/>
              </a:rPr>
              <a:t>dan</a:t>
            </a:r>
            <a:r>
              <a:rPr lang="en-US" sz="7757" dirty="0" smtClean="0">
                <a:solidFill>
                  <a:schemeClr val="bg1"/>
                </a:solidFill>
                <a:latin typeface="Blueberry"/>
              </a:rPr>
              <a:t> </a:t>
            </a:r>
            <a:r>
              <a:rPr lang="en-US" sz="7757" dirty="0" err="1" smtClean="0">
                <a:solidFill>
                  <a:schemeClr val="bg1"/>
                </a:solidFill>
                <a:latin typeface="Blueberry"/>
              </a:rPr>
              <a:t>Keterampilam</a:t>
            </a:r>
            <a:r>
              <a:rPr lang="en-US" sz="7757" dirty="0" smtClean="0">
                <a:solidFill>
                  <a:schemeClr val="bg1"/>
                </a:solidFill>
                <a:latin typeface="Blueberry"/>
              </a:rPr>
              <a:t> </a:t>
            </a:r>
            <a:r>
              <a:rPr lang="en-US" sz="7757" dirty="0" err="1" smtClean="0">
                <a:solidFill>
                  <a:schemeClr val="bg1"/>
                </a:solidFill>
                <a:latin typeface="Blueberry"/>
              </a:rPr>
              <a:t>Mengelola</a:t>
            </a:r>
            <a:r>
              <a:rPr lang="en-US" sz="7757" dirty="0" smtClean="0">
                <a:solidFill>
                  <a:schemeClr val="bg1"/>
                </a:solidFill>
                <a:latin typeface="Blueberry"/>
              </a:rPr>
              <a:t> </a:t>
            </a:r>
            <a:r>
              <a:rPr lang="en-US" sz="7757" dirty="0" err="1" smtClean="0">
                <a:solidFill>
                  <a:schemeClr val="bg1"/>
                </a:solidFill>
                <a:latin typeface="Blueberry"/>
              </a:rPr>
              <a:t>Kelas</a:t>
            </a:r>
            <a:endParaRPr lang="en-US" sz="7757" u="sng" dirty="0">
              <a:solidFill>
                <a:schemeClr val="bg1"/>
              </a:solidFill>
              <a:latin typeface="Blueberry"/>
              <a:hlinkClick r:id="rId10" tooltip="https://davidstkipmpl.wordpress.com/kumpulan-makalah-3/keterampilan-mengelolah-kelas-dan-diskusi-kelompok-kecil/"/>
            </a:endParaRPr>
          </a:p>
          <a:p>
            <a:pPr algn="ctr">
              <a:lnSpc>
                <a:spcPts val="10860"/>
              </a:lnSpc>
              <a:spcBef>
                <a:spcPct val="0"/>
              </a:spcBef>
            </a:pPr>
            <a:endParaRPr lang="en-US" sz="7757" u="sng" dirty="0">
              <a:solidFill>
                <a:srgbClr val="FFFFFF"/>
              </a:solidFill>
              <a:latin typeface="Blueberry"/>
              <a:hlinkClick r:id="rId10" tooltip="https://davidstkipmpl.wordpress.com/kumpulan-makalah-3/keterampilan-mengelolah-kelas-dan-diskusi-kelompok-kecil/"/>
            </a:endParaRPr>
          </a:p>
        </p:txBody>
      </p:sp>
      <p:sp>
        <p:nvSpPr>
          <p:cNvPr id="10" name="Freeform 10"/>
          <p:cNvSpPr/>
          <p:nvPr/>
        </p:nvSpPr>
        <p:spPr>
          <a:xfrm flipH="1">
            <a:off x="13094906" y="2882607"/>
            <a:ext cx="5082037" cy="6800780"/>
          </a:xfrm>
          <a:custGeom>
            <a:avLst/>
            <a:gdLst/>
            <a:ahLst/>
            <a:cxnLst/>
            <a:rect l="l" t="t" r="r" b="b"/>
            <a:pathLst>
              <a:path w="5082037" h="6800780">
                <a:moveTo>
                  <a:pt x="5082037" y="0"/>
                </a:moveTo>
                <a:lnTo>
                  <a:pt x="0" y="0"/>
                </a:lnTo>
                <a:lnTo>
                  <a:pt x="0" y="6800780"/>
                </a:lnTo>
                <a:lnTo>
                  <a:pt x="5082037" y="6800780"/>
                </a:lnTo>
                <a:lnTo>
                  <a:pt x="5082037"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2700000">
            <a:off x="3676064" y="1469522"/>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3" name="Freeform 13"/>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Freeform 14"/>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5" name="Freeform 15"/>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6" name="Freeform 16"/>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17" name="Freeform 17"/>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18" name="TextBox 18"/>
          <p:cNvSpPr txBox="1"/>
          <p:nvPr/>
        </p:nvSpPr>
        <p:spPr>
          <a:xfrm>
            <a:off x="6202760" y="8512656"/>
            <a:ext cx="5288397" cy="438785"/>
          </a:xfrm>
          <a:prstGeom prst="rect">
            <a:avLst/>
          </a:prstGeom>
        </p:spPr>
        <p:txBody>
          <a:bodyPr lIns="0" tIns="0" rIns="0" bIns="0" rtlCol="0" anchor="t">
            <a:spAutoFit/>
          </a:bodyPr>
          <a:lstStyle/>
          <a:p>
            <a:pPr algn="ctr">
              <a:lnSpc>
                <a:spcPts val="3640"/>
              </a:lnSpc>
              <a:spcBef>
                <a:spcPct val="0"/>
              </a:spcBef>
            </a:pPr>
            <a:r>
              <a:rPr lang="en-US" sz="2600">
                <a:solidFill>
                  <a:srgbClr val="000000"/>
                </a:solidFill>
                <a:latin typeface="Nunito"/>
              </a:rPr>
              <a:t>Presentation by Kelompok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sp>
      <p:sp>
        <p:nvSpPr>
          <p:cNvPr id="3" name="Freeform 3"/>
          <p:cNvSpPr/>
          <p:nvPr/>
        </p:nvSpPr>
        <p:spPr>
          <a:xfrm rot="441598">
            <a:off x="14052675" y="5329885"/>
            <a:ext cx="3675923" cy="3675923"/>
          </a:xfrm>
          <a:custGeom>
            <a:avLst/>
            <a:gdLst/>
            <a:ahLst/>
            <a:cxnLst/>
            <a:rect l="l" t="t" r="r" b="b"/>
            <a:pathLst>
              <a:path w="3675923" h="3675923">
                <a:moveTo>
                  <a:pt x="0" y="0"/>
                </a:moveTo>
                <a:lnTo>
                  <a:pt x="3675923" y="0"/>
                </a:lnTo>
                <a:lnTo>
                  <a:pt x="3675923" y="3675924"/>
                </a:lnTo>
                <a:lnTo>
                  <a:pt x="0" y="36759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2014631">
            <a:off x="16490324" y="855110"/>
            <a:ext cx="1015440" cy="1026994"/>
          </a:xfrm>
          <a:custGeom>
            <a:avLst/>
            <a:gdLst/>
            <a:ahLst/>
            <a:cxnLst/>
            <a:rect l="l" t="t" r="r" b="b"/>
            <a:pathLst>
              <a:path w="1015440" h="1026994">
                <a:moveTo>
                  <a:pt x="0" y="0"/>
                </a:moveTo>
                <a:lnTo>
                  <a:pt x="1015440" y="0"/>
                </a:lnTo>
                <a:lnTo>
                  <a:pt x="1015440" y="1026994"/>
                </a:lnTo>
                <a:lnTo>
                  <a:pt x="0" y="10269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flipH="1">
            <a:off x="10928860" y="-146392"/>
            <a:ext cx="3246016" cy="2660381"/>
          </a:xfrm>
          <a:custGeom>
            <a:avLst/>
            <a:gdLst/>
            <a:ahLst/>
            <a:cxnLst/>
            <a:rect l="l" t="t" r="r" b="b"/>
            <a:pathLst>
              <a:path w="3246016" h="2660381">
                <a:moveTo>
                  <a:pt x="3246016" y="0"/>
                </a:moveTo>
                <a:lnTo>
                  <a:pt x="0" y="0"/>
                </a:lnTo>
                <a:lnTo>
                  <a:pt x="0" y="2660381"/>
                </a:lnTo>
                <a:lnTo>
                  <a:pt x="3246016" y="2660381"/>
                </a:lnTo>
                <a:lnTo>
                  <a:pt x="3246016"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028700" y="4075054"/>
            <a:ext cx="11767297" cy="4545119"/>
          </a:xfrm>
          <a:custGeom>
            <a:avLst/>
            <a:gdLst/>
            <a:ahLst/>
            <a:cxnLst/>
            <a:rect l="l" t="t" r="r" b="b"/>
            <a:pathLst>
              <a:path w="11767297" h="4545119">
                <a:moveTo>
                  <a:pt x="11767297" y="0"/>
                </a:moveTo>
                <a:lnTo>
                  <a:pt x="0" y="0"/>
                </a:lnTo>
                <a:lnTo>
                  <a:pt x="0" y="4545119"/>
                </a:lnTo>
                <a:lnTo>
                  <a:pt x="11767297" y="4545119"/>
                </a:lnTo>
                <a:lnTo>
                  <a:pt x="11767297"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0690834" y="2077222"/>
            <a:ext cx="1292264" cy="1206113"/>
          </a:xfrm>
          <a:custGeom>
            <a:avLst/>
            <a:gdLst/>
            <a:ahLst/>
            <a:cxnLst/>
            <a:rect l="l" t="t" r="r" b="b"/>
            <a:pathLst>
              <a:path w="1292264" h="1206113">
                <a:moveTo>
                  <a:pt x="0" y="0"/>
                </a:moveTo>
                <a:lnTo>
                  <a:pt x="1292264" y="0"/>
                </a:lnTo>
                <a:lnTo>
                  <a:pt x="1292264" y="1206113"/>
                </a:lnTo>
                <a:lnTo>
                  <a:pt x="0" y="120611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865270" flipH="1">
            <a:off x="-452728" y="7764396"/>
            <a:ext cx="2115504" cy="2923436"/>
          </a:xfrm>
          <a:custGeom>
            <a:avLst/>
            <a:gdLst/>
            <a:ahLst/>
            <a:cxnLst/>
            <a:rect l="l" t="t" r="r" b="b"/>
            <a:pathLst>
              <a:path w="2115504" h="2923436">
                <a:moveTo>
                  <a:pt x="2115504" y="0"/>
                </a:moveTo>
                <a:lnTo>
                  <a:pt x="0" y="0"/>
                </a:lnTo>
                <a:lnTo>
                  <a:pt x="0" y="2923436"/>
                </a:lnTo>
                <a:lnTo>
                  <a:pt x="2115504" y="2923436"/>
                </a:lnTo>
                <a:lnTo>
                  <a:pt x="2115504"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rot="-4686742">
            <a:off x="9665276"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0" name="Freeform 10"/>
          <p:cNvSpPr/>
          <p:nvPr/>
        </p:nvSpPr>
        <p:spPr>
          <a:xfrm rot="-4686742">
            <a:off x="1893099" y="-3015415"/>
            <a:ext cx="3687954" cy="3651074"/>
          </a:xfrm>
          <a:custGeom>
            <a:avLst/>
            <a:gdLst/>
            <a:ahLst/>
            <a:cxnLst/>
            <a:rect l="l" t="t" r="r" b="b"/>
            <a:pathLst>
              <a:path w="3687954" h="3651074">
                <a:moveTo>
                  <a:pt x="0" y="0"/>
                </a:moveTo>
                <a:lnTo>
                  <a:pt x="3687953" y="0"/>
                </a:lnTo>
                <a:lnTo>
                  <a:pt x="3687953" y="3651074"/>
                </a:lnTo>
                <a:lnTo>
                  <a:pt x="0" y="365107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a:off x="357821" y="340767"/>
            <a:ext cx="1213022" cy="1299667"/>
          </a:xfrm>
          <a:custGeom>
            <a:avLst/>
            <a:gdLst/>
            <a:ahLst/>
            <a:cxnLst/>
            <a:rect l="l" t="t" r="r" b="b"/>
            <a:pathLst>
              <a:path w="1213022" h="1299667">
                <a:moveTo>
                  <a:pt x="0" y="0"/>
                </a:moveTo>
                <a:lnTo>
                  <a:pt x="1213023" y="0"/>
                </a:lnTo>
                <a:lnTo>
                  <a:pt x="1213023" y="1299666"/>
                </a:lnTo>
                <a:lnTo>
                  <a:pt x="0" y="1299666"/>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Freeform 12"/>
          <p:cNvSpPr/>
          <p:nvPr/>
        </p:nvSpPr>
        <p:spPr>
          <a:xfrm rot="-469767">
            <a:off x="5530570" y="9172788"/>
            <a:ext cx="745473" cy="646077"/>
          </a:xfrm>
          <a:custGeom>
            <a:avLst/>
            <a:gdLst/>
            <a:ahLst/>
            <a:cxnLst/>
            <a:rect l="l" t="t" r="r" b="b"/>
            <a:pathLst>
              <a:path w="745473" h="646077">
                <a:moveTo>
                  <a:pt x="0" y="0"/>
                </a:moveTo>
                <a:lnTo>
                  <a:pt x="745474" y="0"/>
                </a:lnTo>
                <a:lnTo>
                  <a:pt x="745474" y="646077"/>
                </a:lnTo>
                <a:lnTo>
                  <a:pt x="0" y="646077"/>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3" name="TextBox 13"/>
          <p:cNvSpPr txBox="1"/>
          <p:nvPr/>
        </p:nvSpPr>
        <p:spPr>
          <a:xfrm>
            <a:off x="1028700" y="1736945"/>
            <a:ext cx="11523168" cy="2128559"/>
          </a:xfrm>
          <a:prstGeom prst="rect">
            <a:avLst/>
          </a:prstGeom>
        </p:spPr>
        <p:txBody>
          <a:bodyPr lIns="0" tIns="0" rIns="0" bIns="0" rtlCol="0" anchor="t">
            <a:spAutoFit/>
          </a:bodyPr>
          <a:lstStyle/>
          <a:p>
            <a:pPr marL="0" lvl="0" indent="0">
              <a:lnSpc>
                <a:spcPts val="8584"/>
              </a:lnSpc>
              <a:spcBef>
                <a:spcPct val="0"/>
              </a:spcBef>
            </a:pPr>
            <a:r>
              <a:rPr lang="en-US" sz="6131">
                <a:solidFill>
                  <a:srgbClr val="204872"/>
                </a:solidFill>
                <a:latin typeface="Blueberry"/>
              </a:rPr>
              <a:t>Tujuan Keterampilan Mengelola Kelas</a:t>
            </a:r>
          </a:p>
        </p:txBody>
      </p:sp>
      <p:sp>
        <p:nvSpPr>
          <p:cNvPr id="14" name="TextBox 14"/>
          <p:cNvSpPr txBox="1"/>
          <p:nvPr/>
        </p:nvSpPr>
        <p:spPr>
          <a:xfrm>
            <a:off x="1570844" y="5001086"/>
            <a:ext cx="10412254" cy="2879715"/>
          </a:xfrm>
          <a:prstGeom prst="rect">
            <a:avLst/>
          </a:prstGeom>
        </p:spPr>
        <p:txBody>
          <a:bodyPr lIns="0" tIns="0" rIns="0" bIns="0" rtlCol="0" anchor="t">
            <a:spAutoFit/>
          </a:bodyPr>
          <a:lstStyle/>
          <a:p>
            <a:pPr algn="ctr">
              <a:lnSpc>
                <a:spcPts val="4634"/>
              </a:lnSpc>
            </a:pPr>
            <a:r>
              <a:rPr lang="en-US" sz="3089">
                <a:solidFill>
                  <a:srgbClr val="EFEFEF"/>
                </a:solidFill>
                <a:latin typeface="Nunito"/>
              </a:rPr>
              <a:t>Tujuan mengelola kelas adalah untuk membuat siswa yang ada didalam kelas dapat belajar dengan optimal dan mengatur sarana pembelajaran serta mengendalokan suasana belajar yang menyenangkan untuk mencapai tujuan belajar.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sp>
      <p:sp>
        <p:nvSpPr>
          <p:cNvPr id="3" name="Freeform 3"/>
          <p:cNvSpPr/>
          <p:nvPr/>
        </p:nvSpPr>
        <p:spPr>
          <a:xfrm rot="-7550657">
            <a:off x="-1187975" y="8203339"/>
            <a:ext cx="3590071" cy="3554171"/>
          </a:xfrm>
          <a:custGeom>
            <a:avLst/>
            <a:gdLst/>
            <a:ahLst/>
            <a:cxnLst/>
            <a:rect l="l" t="t" r="r" b="b"/>
            <a:pathLst>
              <a:path w="3590071" h="3554171">
                <a:moveTo>
                  <a:pt x="0" y="0"/>
                </a:moveTo>
                <a:lnTo>
                  <a:pt x="3590071" y="0"/>
                </a:lnTo>
                <a:lnTo>
                  <a:pt x="3590071" y="3554171"/>
                </a:lnTo>
                <a:lnTo>
                  <a:pt x="0" y="35541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800000" flipH="1">
            <a:off x="7792400" y="2250681"/>
            <a:ext cx="24078738" cy="8547952"/>
          </a:xfrm>
          <a:custGeom>
            <a:avLst/>
            <a:gdLst/>
            <a:ahLst/>
            <a:cxnLst/>
            <a:rect l="l" t="t" r="r" b="b"/>
            <a:pathLst>
              <a:path w="24078738" h="8547952">
                <a:moveTo>
                  <a:pt x="24078738" y="0"/>
                </a:moveTo>
                <a:lnTo>
                  <a:pt x="0" y="0"/>
                </a:lnTo>
                <a:lnTo>
                  <a:pt x="0" y="8547952"/>
                </a:lnTo>
                <a:lnTo>
                  <a:pt x="24078738" y="8547952"/>
                </a:lnTo>
                <a:lnTo>
                  <a:pt x="24078738"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0800000">
            <a:off x="-2818753" y="3247757"/>
            <a:ext cx="12678087" cy="4500721"/>
          </a:xfrm>
          <a:custGeom>
            <a:avLst/>
            <a:gdLst/>
            <a:ahLst/>
            <a:cxnLst/>
            <a:rect l="l" t="t" r="r" b="b"/>
            <a:pathLst>
              <a:path w="12678087" h="4500721">
                <a:moveTo>
                  <a:pt x="0" y="0"/>
                </a:moveTo>
                <a:lnTo>
                  <a:pt x="12678087" y="0"/>
                </a:lnTo>
                <a:lnTo>
                  <a:pt x="12678087" y="4500721"/>
                </a:lnTo>
                <a:lnTo>
                  <a:pt x="0" y="450072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1533344" flipH="1">
            <a:off x="12049803" y="920201"/>
            <a:ext cx="1254755" cy="1269031"/>
          </a:xfrm>
          <a:custGeom>
            <a:avLst/>
            <a:gdLst/>
            <a:ahLst/>
            <a:cxnLst/>
            <a:rect l="l" t="t" r="r" b="b"/>
            <a:pathLst>
              <a:path w="1254755" h="1269031">
                <a:moveTo>
                  <a:pt x="1254755" y="0"/>
                </a:moveTo>
                <a:lnTo>
                  <a:pt x="0" y="0"/>
                </a:lnTo>
                <a:lnTo>
                  <a:pt x="0" y="1269031"/>
                </a:lnTo>
                <a:lnTo>
                  <a:pt x="1254755" y="1269031"/>
                </a:lnTo>
                <a:lnTo>
                  <a:pt x="1254755"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3315102" flipH="1">
            <a:off x="15097553" y="819631"/>
            <a:ext cx="3229581" cy="2646911"/>
          </a:xfrm>
          <a:custGeom>
            <a:avLst/>
            <a:gdLst/>
            <a:ahLst/>
            <a:cxnLst/>
            <a:rect l="l" t="t" r="r" b="b"/>
            <a:pathLst>
              <a:path w="3229581" h="2646911">
                <a:moveTo>
                  <a:pt x="3229581" y="0"/>
                </a:moveTo>
                <a:lnTo>
                  <a:pt x="0" y="0"/>
                </a:lnTo>
                <a:lnTo>
                  <a:pt x="0" y="2646910"/>
                </a:lnTo>
                <a:lnTo>
                  <a:pt x="3229581" y="2646910"/>
                </a:lnTo>
                <a:lnTo>
                  <a:pt x="322958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1064900">
            <a:off x="9547315" y="6916251"/>
            <a:ext cx="901757" cy="1056231"/>
          </a:xfrm>
          <a:custGeom>
            <a:avLst/>
            <a:gdLst/>
            <a:ahLst/>
            <a:cxnLst/>
            <a:rect l="l" t="t" r="r" b="b"/>
            <a:pathLst>
              <a:path w="901757" h="1056231">
                <a:moveTo>
                  <a:pt x="0" y="0"/>
                </a:moveTo>
                <a:lnTo>
                  <a:pt x="901757" y="0"/>
                </a:lnTo>
                <a:lnTo>
                  <a:pt x="901757" y="1056230"/>
                </a:lnTo>
                <a:lnTo>
                  <a:pt x="0" y="105623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flipH="1">
            <a:off x="16759494" y="9980425"/>
            <a:ext cx="2464548" cy="296773"/>
          </a:xfrm>
          <a:custGeom>
            <a:avLst/>
            <a:gdLst/>
            <a:ahLst/>
            <a:cxnLst/>
            <a:rect l="l" t="t" r="r" b="b"/>
            <a:pathLst>
              <a:path w="2464548" h="296773">
                <a:moveTo>
                  <a:pt x="2464548" y="0"/>
                </a:moveTo>
                <a:lnTo>
                  <a:pt x="0" y="0"/>
                </a:lnTo>
                <a:lnTo>
                  <a:pt x="0" y="296772"/>
                </a:lnTo>
                <a:lnTo>
                  <a:pt x="2464548" y="296772"/>
                </a:lnTo>
                <a:lnTo>
                  <a:pt x="2464548"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0" name="Freeform 10"/>
          <p:cNvSpPr/>
          <p:nvPr/>
        </p:nvSpPr>
        <p:spPr>
          <a:xfrm>
            <a:off x="-625214" y="503327"/>
            <a:ext cx="2464548" cy="296773"/>
          </a:xfrm>
          <a:custGeom>
            <a:avLst/>
            <a:gdLst/>
            <a:ahLst/>
            <a:cxnLst/>
            <a:rect l="l" t="t" r="r" b="b"/>
            <a:pathLst>
              <a:path w="2464548" h="296773">
                <a:moveTo>
                  <a:pt x="0" y="0"/>
                </a:moveTo>
                <a:lnTo>
                  <a:pt x="2464548" y="0"/>
                </a:lnTo>
                <a:lnTo>
                  <a:pt x="2464548" y="296773"/>
                </a:lnTo>
                <a:lnTo>
                  <a:pt x="0" y="296773"/>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rot="2957662">
            <a:off x="17636666" y="5993040"/>
            <a:ext cx="853550" cy="998304"/>
          </a:xfrm>
          <a:custGeom>
            <a:avLst/>
            <a:gdLst/>
            <a:ahLst/>
            <a:cxnLst/>
            <a:rect l="l" t="t" r="r" b="b"/>
            <a:pathLst>
              <a:path w="853550" h="998304">
                <a:moveTo>
                  <a:pt x="0" y="0"/>
                </a:moveTo>
                <a:lnTo>
                  <a:pt x="853550" y="0"/>
                </a:lnTo>
                <a:lnTo>
                  <a:pt x="853550" y="998304"/>
                </a:lnTo>
                <a:lnTo>
                  <a:pt x="0" y="998304"/>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Freeform 12"/>
          <p:cNvSpPr/>
          <p:nvPr/>
        </p:nvSpPr>
        <p:spPr>
          <a:xfrm rot="-4427428">
            <a:off x="-277148" y="3338600"/>
            <a:ext cx="785850" cy="794791"/>
          </a:xfrm>
          <a:custGeom>
            <a:avLst/>
            <a:gdLst/>
            <a:ahLst/>
            <a:cxnLst/>
            <a:rect l="l" t="t" r="r" b="b"/>
            <a:pathLst>
              <a:path w="785850" h="794791">
                <a:moveTo>
                  <a:pt x="0" y="0"/>
                </a:moveTo>
                <a:lnTo>
                  <a:pt x="785850" y="0"/>
                </a:lnTo>
                <a:lnTo>
                  <a:pt x="785850" y="794791"/>
                </a:lnTo>
                <a:lnTo>
                  <a:pt x="0" y="794791"/>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3" name="TextBox 13"/>
          <p:cNvSpPr txBox="1"/>
          <p:nvPr/>
        </p:nvSpPr>
        <p:spPr>
          <a:xfrm>
            <a:off x="1028700" y="808781"/>
            <a:ext cx="11648480" cy="1647084"/>
          </a:xfrm>
          <a:prstGeom prst="rect">
            <a:avLst/>
          </a:prstGeom>
        </p:spPr>
        <p:txBody>
          <a:bodyPr lIns="0" tIns="0" rIns="0" bIns="0" rtlCol="0" anchor="t">
            <a:spAutoFit/>
          </a:bodyPr>
          <a:lstStyle/>
          <a:p>
            <a:pPr marL="0" lvl="0" indent="0">
              <a:lnSpc>
                <a:spcPts val="6591"/>
              </a:lnSpc>
              <a:spcBef>
                <a:spcPct val="0"/>
              </a:spcBef>
            </a:pPr>
            <a:r>
              <a:rPr lang="en-US" sz="4707">
                <a:solidFill>
                  <a:srgbClr val="204872"/>
                </a:solidFill>
                <a:latin typeface="Blueberry"/>
              </a:rPr>
              <a:t>Prinsip penggunaan keterampilan membimbing diskusi kelompok kecil</a:t>
            </a:r>
          </a:p>
        </p:txBody>
      </p:sp>
      <p:sp>
        <p:nvSpPr>
          <p:cNvPr id="14" name="TextBox 14"/>
          <p:cNvSpPr txBox="1"/>
          <p:nvPr/>
        </p:nvSpPr>
        <p:spPr>
          <a:xfrm>
            <a:off x="343274" y="4234019"/>
            <a:ext cx="8800726" cy="2522750"/>
          </a:xfrm>
          <a:prstGeom prst="rect">
            <a:avLst/>
          </a:prstGeom>
        </p:spPr>
        <p:txBody>
          <a:bodyPr lIns="0" tIns="0" rIns="0" bIns="0" rtlCol="0" anchor="t">
            <a:spAutoFit/>
          </a:bodyPr>
          <a:lstStyle/>
          <a:p>
            <a:pPr marL="694435" lvl="1" indent="-347217" algn="ctr">
              <a:lnSpc>
                <a:spcPts val="4020"/>
              </a:lnSpc>
              <a:buFont typeface="Arial"/>
              <a:buChar char="•"/>
            </a:pPr>
            <a:r>
              <a:rPr lang="en-US" sz="3216">
                <a:solidFill>
                  <a:srgbClr val="EFEFEF"/>
                </a:solidFill>
                <a:latin typeface="Nunito"/>
              </a:rPr>
              <a:t>Keterampilan yang berhubungan denganpengembalian kondisi belajar yang optimal.Keterampilan ini berkaitan dengan respon guru terhadap gangguan siswa yang berkelanjutan</a:t>
            </a:r>
          </a:p>
        </p:txBody>
      </p:sp>
      <p:sp>
        <p:nvSpPr>
          <p:cNvPr id="15" name="TextBox 15"/>
          <p:cNvSpPr txBox="1"/>
          <p:nvPr/>
        </p:nvSpPr>
        <p:spPr>
          <a:xfrm>
            <a:off x="9642092" y="3041646"/>
            <a:ext cx="8421349" cy="7506154"/>
          </a:xfrm>
          <a:prstGeom prst="rect">
            <a:avLst/>
          </a:prstGeom>
        </p:spPr>
        <p:txBody>
          <a:bodyPr lIns="0" tIns="0" rIns="0" bIns="0" rtlCol="0" anchor="t">
            <a:spAutoFit/>
          </a:bodyPr>
          <a:lstStyle/>
          <a:p>
            <a:pPr marL="607700" lvl="1" indent="-303850" algn="ctr">
              <a:lnSpc>
                <a:spcPts val="3518"/>
              </a:lnSpc>
              <a:buFont typeface="Arial"/>
              <a:buChar char="•"/>
            </a:pPr>
            <a:r>
              <a:rPr lang="en-US" sz="2814">
                <a:solidFill>
                  <a:srgbClr val="000000"/>
                </a:solidFill>
                <a:latin typeface="Nunito"/>
              </a:rPr>
              <a:t>keterampilan yang berhubungan dengan penciptaan dan pemeliharaan kondisi  belajar yang optimal(bersifat preventif).Keterampilan ini berkaitan dengankemampuan guru dalam mengambil inisiatif dan mengendalikan kegiatan pembelajaran sehingga berjalan secara optimal, efisien dan efektif.Keterampilan tersebut meliputi:</a:t>
            </a:r>
          </a:p>
          <a:p>
            <a:pPr algn="ctr">
              <a:lnSpc>
                <a:spcPts val="3518"/>
              </a:lnSpc>
            </a:pPr>
            <a:r>
              <a:rPr lang="en-US" sz="2814">
                <a:solidFill>
                  <a:srgbClr val="000000"/>
                </a:solidFill>
                <a:latin typeface="Nunito"/>
              </a:rPr>
              <a:t>a) menunjukan sikap tanggap</a:t>
            </a:r>
          </a:p>
          <a:p>
            <a:pPr algn="ctr">
              <a:lnSpc>
                <a:spcPts val="3518"/>
              </a:lnSpc>
            </a:pPr>
            <a:r>
              <a:rPr lang="en-US" sz="2814">
                <a:solidFill>
                  <a:srgbClr val="000000"/>
                </a:solidFill>
                <a:latin typeface="Nunito"/>
              </a:rPr>
              <a:t>b) memberi perhatian</a:t>
            </a:r>
          </a:p>
          <a:p>
            <a:pPr algn="ctr">
              <a:lnSpc>
                <a:spcPts val="3518"/>
              </a:lnSpc>
            </a:pPr>
            <a:r>
              <a:rPr lang="en-US" sz="2814">
                <a:solidFill>
                  <a:srgbClr val="000000"/>
                </a:solidFill>
                <a:latin typeface="Nunito"/>
              </a:rPr>
              <a:t>c) memusatkan perhatian kelompok</a:t>
            </a:r>
          </a:p>
          <a:p>
            <a:pPr algn="ctr">
              <a:lnSpc>
                <a:spcPts val="3518"/>
              </a:lnSpc>
            </a:pPr>
            <a:r>
              <a:rPr lang="en-US" sz="2814">
                <a:solidFill>
                  <a:srgbClr val="000000"/>
                </a:solidFill>
                <a:latin typeface="Nunito"/>
              </a:rPr>
              <a:t>d) memberikan petunjuk yang jelas</a:t>
            </a:r>
          </a:p>
          <a:p>
            <a:pPr algn="ctr">
              <a:lnSpc>
                <a:spcPts val="3518"/>
              </a:lnSpc>
            </a:pPr>
            <a:r>
              <a:rPr lang="en-US" sz="2814">
                <a:solidFill>
                  <a:srgbClr val="000000"/>
                </a:solidFill>
                <a:latin typeface="Nunito"/>
              </a:rPr>
              <a:t>e) menegur siswa yang bertingkah laku mengganggu dikelas dengan</a:t>
            </a:r>
          </a:p>
          <a:p>
            <a:pPr algn="ctr">
              <a:lnSpc>
                <a:spcPts val="3518"/>
              </a:lnSpc>
            </a:pPr>
            <a:r>
              <a:rPr lang="en-US" sz="2814">
                <a:solidFill>
                  <a:srgbClr val="000000"/>
                </a:solidFill>
                <a:latin typeface="Nunito"/>
              </a:rPr>
              <a:t>bijaksana</a:t>
            </a:r>
          </a:p>
          <a:p>
            <a:pPr algn="ctr">
              <a:lnSpc>
                <a:spcPts val="3518"/>
              </a:lnSpc>
            </a:pPr>
            <a:r>
              <a:rPr lang="en-US" sz="2814">
                <a:solidFill>
                  <a:srgbClr val="000000"/>
                </a:solidFill>
                <a:latin typeface="Nunito"/>
              </a:rPr>
              <a:t>f) memberi penguatan</a:t>
            </a:r>
          </a:p>
          <a:p>
            <a:pPr marL="0" lvl="0" indent="0" algn="ctr">
              <a:lnSpc>
                <a:spcPts val="3518"/>
              </a:lnSpc>
            </a:pPr>
            <a:endParaRPr lang="en-US" sz="2814">
              <a:solidFill>
                <a:srgbClr val="000000"/>
              </a:solidFill>
              <a:latin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sp>
      <p:sp>
        <p:nvSpPr>
          <p:cNvPr id="3" name="Freeform 3"/>
          <p:cNvSpPr/>
          <p:nvPr/>
        </p:nvSpPr>
        <p:spPr>
          <a:xfrm rot="-7550657">
            <a:off x="-902225" y="8433715"/>
            <a:ext cx="3590071" cy="3554171"/>
          </a:xfrm>
          <a:custGeom>
            <a:avLst/>
            <a:gdLst/>
            <a:ahLst/>
            <a:cxnLst/>
            <a:rect l="l" t="t" r="r" b="b"/>
            <a:pathLst>
              <a:path w="3590071" h="3554171">
                <a:moveTo>
                  <a:pt x="0" y="0"/>
                </a:moveTo>
                <a:lnTo>
                  <a:pt x="3590071" y="0"/>
                </a:lnTo>
                <a:lnTo>
                  <a:pt x="3590071" y="3554170"/>
                </a:lnTo>
                <a:lnTo>
                  <a:pt x="0" y="35541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800000">
            <a:off x="537417" y="3203119"/>
            <a:ext cx="9649448" cy="3425554"/>
          </a:xfrm>
          <a:custGeom>
            <a:avLst/>
            <a:gdLst/>
            <a:ahLst/>
            <a:cxnLst/>
            <a:rect l="l" t="t" r="r" b="b"/>
            <a:pathLst>
              <a:path w="9649448" h="3425554">
                <a:moveTo>
                  <a:pt x="0" y="0"/>
                </a:moveTo>
                <a:lnTo>
                  <a:pt x="9649447" y="0"/>
                </a:lnTo>
                <a:lnTo>
                  <a:pt x="9649447" y="3425554"/>
                </a:lnTo>
                <a:lnTo>
                  <a:pt x="0" y="342555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533344" flipH="1">
            <a:off x="12049803" y="920201"/>
            <a:ext cx="1254755" cy="1269031"/>
          </a:xfrm>
          <a:custGeom>
            <a:avLst/>
            <a:gdLst/>
            <a:ahLst/>
            <a:cxnLst/>
            <a:rect l="l" t="t" r="r" b="b"/>
            <a:pathLst>
              <a:path w="1254755" h="1269031">
                <a:moveTo>
                  <a:pt x="1254755" y="0"/>
                </a:moveTo>
                <a:lnTo>
                  <a:pt x="0" y="0"/>
                </a:lnTo>
                <a:lnTo>
                  <a:pt x="0" y="1269031"/>
                </a:lnTo>
                <a:lnTo>
                  <a:pt x="1254755" y="1269031"/>
                </a:lnTo>
                <a:lnTo>
                  <a:pt x="1254755"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3315102" flipH="1">
            <a:off x="14688922" y="1033493"/>
            <a:ext cx="4141145" cy="3394013"/>
          </a:xfrm>
          <a:custGeom>
            <a:avLst/>
            <a:gdLst/>
            <a:ahLst/>
            <a:cxnLst/>
            <a:rect l="l" t="t" r="r" b="b"/>
            <a:pathLst>
              <a:path w="4141145" h="3394013">
                <a:moveTo>
                  <a:pt x="4141144" y="0"/>
                </a:moveTo>
                <a:lnTo>
                  <a:pt x="0" y="0"/>
                </a:lnTo>
                <a:lnTo>
                  <a:pt x="0" y="3394013"/>
                </a:lnTo>
                <a:lnTo>
                  <a:pt x="4141144" y="3394013"/>
                </a:lnTo>
                <a:lnTo>
                  <a:pt x="4141144"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1064900">
            <a:off x="14144037" y="8957732"/>
            <a:ext cx="901757" cy="1056231"/>
          </a:xfrm>
          <a:custGeom>
            <a:avLst/>
            <a:gdLst/>
            <a:ahLst/>
            <a:cxnLst/>
            <a:rect l="l" t="t" r="r" b="b"/>
            <a:pathLst>
              <a:path w="901757" h="1056231">
                <a:moveTo>
                  <a:pt x="0" y="0"/>
                </a:moveTo>
                <a:lnTo>
                  <a:pt x="901757" y="0"/>
                </a:lnTo>
                <a:lnTo>
                  <a:pt x="901757" y="1056231"/>
                </a:lnTo>
                <a:lnTo>
                  <a:pt x="0" y="10562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flipH="1">
            <a:off x="16276791" y="9485847"/>
            <a:ext cx="2464548" cy="296773"/>
          </a:xfrm>
          <a:custGeom>
            <a:avLst/>
            <a:gdLst/>
            <a:ahLst/>
            <a:cxnLst/>
            <a:rect l="l" t="t" r="r" b="b"/>
            <a:pathLst>
              <a:path w="2464548" h="296773">
                <a:moveTo>
                  <a:pt x="2464548" y="0"/>
                </a:moveTo>
                <a:lnTo>
                  <a:pt x="0" y="0"/>
                </a:lnTo>
                <a:lnTo>
                  <a:pt x="0" y="296773"/>
                </a:lnTo>
                <a:lnTo>
                  <a:pt x="2464548" y="296773"/>
                </a:lnTo>
                <a:lnTo>
                  <a:pt x="2464548"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a:off x="-625214" y="503327"/>
            <a:ext cx="2464548" cy="296773"/>
          </a:xfrm>
          <a:custGeom>
            <a:avLst/>
            <a:gdLst/>
            <a:ahLst/>
            <a:cxnLst/>
            <a:rect l="l" t="t" r="r" b="b"/>
            <a:pathLst>
              <a:path w="2464548" h="296773">
                <a:moveTo>
                  <a:pt x="0" y="0"/>
                </a:moveTo>
                <a:lnTo>
                  <a:pt x="2464548" y="0"/>
                </a:lnTo>
                <a:lnTo>
                  <a:pt x="2464548" y="296773"/>
                </a:lnTo>
                <a:lnTo>
                  <a:pt x="0" y="29677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Freeform 10"/>
          <p:cNvSpPr/>
          <p:nvPr/>
        </p:nvSpPr>
        <p:spPr>
          <a:xfrm rot="2957662">
            <a:off x="16272689" y="6563175"/>
            <a:ext cx="853550" cy="998304"/>
          </a:xfrm>
          <a:custGeom>
            <a:avLst/>
            <a:gdLst/>
            <a:ahLst/>
            <a:cxnLst/>
            <a:rect l="l" t="t" r="r" b="b"/>
            <a:pathLst>
              <a:path w="853550" h="998304">
                <a:moveTo>
                  <a:pt x="0" y="0"/>
                </a:moveTo>
                <a:lnTo>
                  <a:pt x="853550" y="0"/>
                </a:lnTo>
                <a:lnTo>
                  <a:pt x="853550" y="998304"/>
                </a:lnTo>
                <a:lnTo>
                  <a:pt x="0" y="99830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rot="-4427428">
            <a:off x="144492" y="3860200"/>
            <a:ext cx="785850" cy="794791"/>
          </a:xfrm>
          <a:custGeom>
            <a:avLst/>
            <a:gdLst/>
            <a:ahLst/>
            <a:cxnLst/>
            <a:rect l="l" t="t" r="r" b="b"/>
            <a:pathLst>
              <a:path w="785850" h="794791">
                <a:moveTo>
                  <a:pt x="0" y="0"/>
                </a:moveTo>
                <a:lnTo>
                  <a:pt x="785850" y="0"/>
                </a:lnTo>
                <a:lnTo>
                  <a:pt x="785850" y="794791"/>
                </a:lnTo>
                <a:lnTo>
                  <a:pt x="0" y="79479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TextBox 12"/>
          <p:cNvSpPr txBox="1"/>
          <p:nvPr/>
        </p:nvSpPr>
        <p:spPr>
          <a:xfrm>
            <a:off x="1791709" y="1000125"/>
            <a:ext cx="11277638" cy="2001711"/>
          </a:xfrm>
          <a:prstGeom prst="rect">
            <a:avLst/>
          </a:prstGeom>
        </p:spPr>
        <p:txBody>
          <a:bodyPr lIns="0" tIns="0" rIns="0" bIns="0" rtlCol="0" anchor="t">
            <a:spAutoFit/>
          </a:bodyPr>
          <a:lstStyle/>
          <a:p>
            <a:pPr marL="0" lvl="0" indent="0">
              <a:lnSpc>
                <a:spcPts val="8056"/>
              </a:lnSpc>
              <a:spcBef>
                <a:spcPct val="0"/>
              </a:spcBef>
            </a:pPr>
            <a:r>
              <a:rPr lang="en-US" sz="5754">
                <a:solidFill>
                  <a:srgbClr val="204872"/>
                </a:solidFill>
                <a:latin typeface="Blueberry"/>
              </a:rPr>
              <a:t>Prinsip-prinsip Penggunaan Keterampilan Mengelola Kelas</a:t>
            </a:r>
          </a:p>
        </p:txBody>
      </p:sp>
      <p:sp>
        <p:nvSpPr>
          <p:cNvPr id="13" name="Freeform 13"/>
          <p:cNvSpPr/>
          <p:nvPr/>
        </p:nvSpPr>
        <p:spPr>
          <a:xfrm rot="-10800000">
            <a:off x="9144000" y="4963322"/>
            <a:ext cx="9597339" cy="3407055"/>
          </a:xfrm>
          <a:custGeom>
            <a:avLst/>
            <a:gdLst/>
            <a:ahLst/>
            <a:cxnLst/>
            <a:rect l="l" t="t" r="r" b="b"/>
            <a:pathLst>
              <a:path w="9597339" h="3407055">
                <a:moveTo>
                  <a:pt x="0" y="0"/>
                </a:moveTo>
                <a:lnTo>
                  <a:pt x="9597339" y="0"/>
                </a:lnTo>
                <a:lnTo>
                  <a:pt x="9597339" y="3407055"/>
                </a:lnTo>
                <a:lnTo>
                  <a:pt x="0" y="34070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TextBox 14"/>
          <p:cNvSpPr txBox="1"/>
          <p:nvPr/>
        </p:nvSpPr>
        <p:spPr>
          <a:xfrm>
            <a:off x="892810" y="3711383"/>
            <a:ext cx="9032860" cy="2917289"/>
          </a:xfrm>
          <a:prstGeom prst="rect">
            <a:avLst/>
          </a:prstGeom>
        </p:spPr>
        <p:txBody>
          <a:bodyPr lIns="0" tIns="0" rIns="0" bIns="0" rtlCol="0" anchor="t">
            <a:spAutoFit/>
          </a:bodyPr>
          <a:lstStyle/>
          <a:p>
            <a:pPr algn="ctr">
              <a:lnSpc>
                <a:spcPts val="3870"/>
              </a:lnSpc>
            </a:pPr>
            <a:r>
              <a:rPr lang="en-US" sz="3096">
                <a:solidFill>
                  <a:srgbClr val="EFEFEF"/>
                </a:solidFill>
                <a:latin typeface="Nunito"/>
              </a:rPr>
              <a:t>1) Modifikasi tingakah laku</a:t>
            </a:r>
          </a:p>
          <a:p>
            <a:pPr algn="ctr">
              <a:lnSpc>
                <a:spcPts val="3870"/>
              </a:lnSpc>
            </a:pPr>
            <a:r>
              <a:rPr lang="en-US" sz="3096">
                <a:solidFill>
                  <a:srgbClr val="EFEFEF"/>
                </a:solidFill>
                <a:latin typeface="Nunito"/>
              </a:rPr>
              <a:t>Guru hendaknya menganalisis tingkah laku siswa yang mengalami masalah,dan memodifikasi tungkah laku tersebut mengaplikasikan pemberian penguatan secara sistematis</a:t>
            </a:r>
          </a:p>
          <a:p>
            <a:pPr marL="0" lvl="0" indent="0" algn="ctr">
              <a:lnSpc>
                <a:spcPts val="3870"/>
              </a:lnSpc>
            </a:pPr>
            <a:endParaRPr lang="en-US" sz="3096">
              <a:solidFill>
                <a:srgbClr val="EFEFEF"/>
              </a:solidFill>
              <a:latin typeface="Nunito"/>
            </a:endParaRPr>
          </a:p>
        </p:txBody>
      </p:sp>
      <p:sp>
        <p:nvSpPr>
          <p:cNvPr id="15" name="Freeform 15"/>
          <p:cNvSpPr/>
          <p:nvPr/>
        </p:nvSpPr>
        <p:spPr>
          <a:xfrm rot="-10800000">
            <a:off x="-75246" y="6936936"/>
            <a:ext cx="10652056" cy="3781480"/>
          </a:xfrm>
          <a:custGeom>
            <a:avLst/>
            <a:gdLst/>
            <a:ahLst/>
            <a:cxnLst/>
            <a:rect l="l" t="t" r="r" b="b"/>
            <a:pathLst>
              <a:path w="10652056" h="3781480">
                <a:moveTo>
                  <a:pt x="0" y="0"/>
                </a:moveTo>
                <a:lnTo>
                  <a:pt x="10652056" y="0"/>
                </a:lnTo>
                <a:lnTo>
                  <a:pt x="10652056" y="3781480"/>
                </a:lnTo>
                <a:lnTo>
                  <a:pt x="0" y="378148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TextBox 16"/>
          <p:cNvSpPr txBox="1"/>
          <p:nvPr/>
        </p:nvSpPr>
        <p:spPr>
          <a:xfrm>
            <a:off x="9370670" y="5563317"/>
            <a:ext cx="8917330" cy="2737713"/>
          </a:xfrm>
          <a:prstGeom prst="rect">
            <a:avLst/>
          </a:prstGeom>
        </p:spPr>
        <p:txBody>
          <a:bodyPr lIns="0" tIns="0" rIns="0" bIns="0" rtlCol="0" anchor="t">
            <a:spAutoFit/>
          </a:bodyPr>
          <a:lstStyle/>
          <a:p>
            <a:pPr algn="ctr">
              <a:lnSpc>
                <a:spcPts val="3643"/>
              </a:lnSpc>
            </a:pPr>
            <a:r>
              <a:rPr lang="en-US" sz="2914">
                <a:solidFill>
                  <a:srgbClr val="EFEFEF"/>
                </a:solidFill>
                <a:latin typeface="Nunito"/>
              </a:rPr>
              <a:t>2) Guru dapat mengguanakan pendekatan pemecahan masalah kelompok</a:t>
            </a:r>
          </a:p>
          <a:p>
            <a:pPr algn="ctr">
              <a:lnSpc>
                <a:spcPts val="3643"/>
              </a:lnSpc>
            </a:pPr>
            <a:r>
              <a:rPr lang="en-US" sz="2914">
                <a:solidFill>
                  <a:srgbClr val="EFEFEF"/>
                </a:solidFill>
                <a:latin typeface="Nunito"/>
              </a:rPr>
              <a:t>dengan cara memperlancar tugas-tugas,memelihara kegiatan kelompok,memelihara semangat siswa dan menangani konflik yang timbul</a:t>
            </a:r>
          </a:p>
          <a:p>
            <a:pPr marL="0" lvl="0" indent="0" algn="ctr">
              <a:lnSpc>
                <a:spcPts val="3643"/>
              </a:lnSpc>
            </a:pPr>
            <a:endParaRPr lang="en-US" sz="2914">
              <a:solidFill>
                <a:srgbClr val="EFEFEF"/>
              </a:solidFill>
              <a:latin typeface="Nunito"/>
            </a:endParaRPr>
          </a:p>
        </p:txBody>
      </p:sp>
      <p:sp>
        <p:nvSpPr>
          <p:cNvPr id="17" name="TextBox 17"/>
          <p:cNvSpPr txBox="1"/>
          <p:nvPr/>
        </p:nvSpPr>
        <p:spPr>
          <a:xfrm>
            <a:off x="277968" y="7448112"/>
            <a:ext cx="9908896" cy="2744411"/>
          </a:xfrm>
          <a:prstGeom prst="rect">
            <a:avLst/>
          </a:prstGeom>
        </p:spPr>
        <p:txBody>
          <a:bodyPr lIns="0" tIns="0" rIns="0" bIns="0" rtlCol="0" anchor="t">
            <a:spAutoFit/>
          </a:bodyPr>
          <a:lstStyle/>
          <a:p>
            <a:pPr marL="0" lvl="0" indent="0" algn="ctr">
              <a:lnSpc>
                <a:spcPts val="3652"/>
              </a:lnSpc>
            </a:pPr>
            <a:r>
              <a:rPr lang="en-US" sz="2921">
                <a:solidFill>
                  <a:srgbClr val="EFEFEF"/>
                </a:solidFill>
                <a:latin typeface="Nunito"/>
              </a:rPr>
              <a:t>3) Menemukan dan memecahkan tingkah laku yang menimbulkan masalah.Guru dapat menggunakan seperangkat cara untuk mengendalikan tingkah laku yang keliru yang muncul dan mengetahui sebab-sebab dasar yang mengakibatkan ketidakpatutan tingkah laku tersebut,serta berusaha menemukan pemecahannya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sp>
      <p:sp>
        <p:nvSpPr>
          <p:cNvPr id="3" name="Freeform 3"/>
          <p:cNvSpPr/>
          <p:nvPr/>
        </p:nvSpPr>
        <p:spPr>
          <a:xfrm rot="-7550657">
            <a:off x="98839" y="6642835"/>
            <a:ext cx="3590071" cy="3554171"/>
          </a:xfrm>
          <a:custGeom>
            <a:avLst/>
            <a:gdLst/>
            <a:ahLst/>
            <a:cxnLst/>
            <a:rect l="l" t="t" r="r" b="b"/>
            <a:pathLst>
              <a:path w="3590071" h="3554171">
                <a:moveTo>
                  <a:pt x="0" y="0"/>
                </a:moveTo>
                <a:lnTo>
                  <a:pt x="3590072" y="0"/>
                </a:lnTo>
                <a:lnTo>
                  <a:pt x="3590072" y="3554171"/>
                </a:lnTo>
                <a:lnTo>
                  <a:pt x="0" y="35541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800000" flipH="1">
            <a:off x="7758993" y="2143086"/>
            <a:ext cx="24796238" cy="8802664"/>
          </a:xfrm>
          <a:custGeom>
            <a:avLst/>
            <a:gdLst/>
            <a:ahLst/>
            <a:cxnLst/>
            <a:rect l="l" t="t" r="r" b="b"/>
            <a:pathLst>
              <a:path w="24796238" h="8802664">
                <a:moveTo>
                  <a:pt x="24796238" y="0"/>
                </a:moveTo>
                <a:lnTo>
                  <a:pt x="0" y="0"/>
                </a:lnTo>
                <a:lnTo>
                  <a:pt x="0" y="8802664"/>
                </a:lnTo>
                <a:lnTo>
                  <a:pt x="24796238" y="8802664"/>
                </a:lnTo>
                <a:lnTo>
                  <a:pt x="24796238"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0800000">
            <a:off x="-4476537" y="2397799"/>
            <a:ext cx="13939116" cy="4948386"/>
          </a:xfrm>
          <a:custGeom>
            <a:avLst/>
            <a:gdLst/>
            <a:ahLst/>
            <a:cxnLst/>
            <a:rect l="l" t="t" r="r" b="b"/>
            <a:pathLst>
              <a:path w="13939116" h="4948386">
                <a:moveTo>
                  <a:pt x="0" y="0"/>
                </a:moveTo>
                <a:lnTo>
                  <a:pt x="13939116" y="0"/>
                </a:lnTo>
                <a:lnTo>
                  <a:pt x="13939116" y="4948386"/>
                </a:lnTo>
                <a:lnTo>
                  <a:pt x="0" y="494838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1533344" flipH="1">
            <a:off x="12049803" y="920201"/>
            <a:ext cx="1254755" cy="1269031"/>
          </a:xfrm>
          <a:custGeom>
            <a:avLst/>
            <a:gdLst/>
            <a:ahLst/>
            <a:cxnLst/>
            <a:rect l="l" t="t" r="r" b="b"/>
            <a:pathLst>
              <a:path w="1254755" h="1269031">
                <a:moveTo>
                  <a:pt x="1254755" y="0"/>
                </a:moveTo>
                <a:lnTo>
                  <a:pt x="0" y="0"/>
                </a:lnTo>
                <a:lnTo>
                  <a:pt x="0" y="1269031"/>
                </a:lnTo>
                <a:lnTo>
                  <a:pt x="1254755" y="1269031"/>
                </a:lnTo>
                <a:lnTo>
                  <a:pt x="1254755"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3315102" flipH="1">
            <a:off x="15097553" y="819631"/>
            <a:ext cx="3229581" cy="2646911"/>
          </a:xfrm>
          <a:custGeom>
            <a:avLst/>
            <a:gdLst/>
            <a:ahLst/>
            <a:cxnLst/>
            <a:rect l="l" t="t" r="r" b="b"/>
            <a:pathLst>
              <a:path w="3229581" h="2646911">
                <a:moveTo>
                  <a:pt x="3229581" y="0"/>
                </a:moveTo>
                <a:lnTo>
                  <a:pt x="0" y="0"/>
                </a:lnTo>
                <a:lnTo>
                  <a:pt x="0" y="2646910"/>
                </a:lnTo>
                <a:lnTo>
                  <a:pt x="3229581" y="2646910"/>
                </a:lnTo>
                <a:lnTo>
                  <a:pt x="322958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1064900">
            <a:off x="7435207" y="7251381"/>
            <a:ext cx="901757" cy="1056231"/>
          </a:xfrm>
          <a:custGeom>
            <a:avLst/>
            <a:gdLst/>
            <a:ahLst/>
            <a:cxnLst/>
            <a:rect l="l" t="t" r="r" b="b"/>
            <a:pathLst>
              <a:path w="901757" h="1056231">
                <a:moveTo>
                  <a:pt x="0" y="0"/>
                </a:moveTo>
                <a:lnTo>
                  <a:pt x="901757" y="0"/>
                </a:lnTo>
                <a:lnTo>
                  <a:pt x="901757" y="1056231"/>
                </a:lnTo>
                <a:lnTo>
                  <a:pt x="0" y="105623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flipH="1">
            <a:off x="16759494" y="9980425"/>
            <a:ext cx="2464548" cy="296773"/>
          </a:xfrm>
          <a:custGeom>
            <a:avLst/>
            <a:gdLst/>
            <a:ahLst/>
            <a:cxnLst/>
            <a:rect l="l" t="t" r="r" b="b"/>
            <a:pathLst>
              <a:path w="2464548" h="296773">
                <a:moveTo>
                  <a:pt x="2464548" y="0"/>
                </a:moveTo>
                <a:lnTo>
                  <a:pt x="0" y="0"/>
                </a:lnTo>
                <a:lnTo>
                  <a:pt x="0" y="296772"/>
                </a:lnTo>
                <a:lnTo>
                  <a:pt x="2464548" y="296772"/>
                </a:lnTo>
                <a:lnTo>
                  <a:pt x="2464548"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0" name="Freeform 10"/>
          <p:cNvSpPr/>
          <p:nvPr/>
        </p:nvSpPr>
        <p:spPr>
          <a:xfrm>
            <a:off x="-625214" y="503327"/>
            <a:ext cx="2464548" cy="296773"/>
          </a:xfrm>
          <a:custGeom>
            <a:avLst/>
            <a:gdLst/>
            <a:ahLst/>
            <a:cxnLst/>
            <a:rect l="l" t="t" r="r" b="b"/>
            <a:pathLst>
              <a:path w="2464548" h="296773">
                <a:moveTo>
                  <a:pt x="0" y="0"/>
                </a:moveTo>
                <a:lnTo>
                  <a:pt x="2464548" y="0"/>
                </a:lnTo>
                <a:lnTo>
                  <a:pt x="2464548" y="296773"/>
                </a:lnTo>
                <a:lnTo>
                  <a:pt x="0" y="296773"/>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rot="2957662">
            <a:off x="17636666" y="5993040"/>
            <a:ext cx="853550" cy="998304"/>
          </a:xfrm>
          <a:custGeom>
            <a:avLst/>
            <a:gdLst/>
            <a:ahLst/>
            <a:cxnLst/>
            <a:rect l="l" t="t" r="r" b="b"/>
            <a:pathLst>
              <a:path w="853550" h="998304">
                <a:moveTo>
                  <a:pt x="0" y="0"/>
                </a:moveTo>
                <a:lnTo>
                  <a:pt x="853550" y="0"/>
                </a:lnTo>
                <a:lnTo>
                  <a:pt x="853550" y="998304"/>
                </a:lnTo>
                <a:lnTo>
                  <a:pt x="0" y="998304"/>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Freeform 12"/>
          <p:cNvSpPr/>
          <p:nvPr/>
        </p:nvSpPr>
        <p:spPr>
          <a:xfrm rot="-4427428">
            <a:off x="-392925" y="2488641"/>
            <a:ext cx="785850" cy="794791"/>
          </a:xfrm>
          <a:custGeom>
            <a:avLst/>
            <a:gdLst/>
            <a:ahLst/>
            <a:cxnLst/>
            <a:rect l="l" t="t" r="r" b="b"/>
            <a:pathLst>
              <a:path w="785850" h="794791">
                <a:moveTo>
                  <a:pt x="0" y="0"/>
                </a:moveTo>
                <a:lnTo>
                  <a:pt x="785850" y="0"/>
                </a:lnTo>
                <a:lnTo>
                  <a:pt x="785850" y="794791"/>
                </a:lnTo>
                <a:lnTo>
                  <a:pt x="0" y="794791"/>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3" name="TextBox 13"/>
          <p:cNvSpPr txBox="1"/>
          <p:nvPr/>
        </p:nvSpPr>
        <p:spPr>
          <a:xfrm>
            <a:off x="1028700" y="808781"/>
            <a:ext cx="11648480" cy="811377"/>
          </a:xfrm>
          <a:prstGeom prst="rect">
            <a:avLst/>
          </a:prstGeom>
        </p:spPr>
        <p:txBody>
          <a:bodyPr lIns="0" tIns="0" rIns="0" bIns="0" rtlCol="0" anchor="t">
            <a:spAutoFit/>
          </a:bodyPr>
          <a:lstStyle/>
          <a:p>
            <a:pPr marL="0" lvl="0" indent="0">
              <a:lnSpc>
                <a:spcPts val="6591"/>
              </a:lnSpc>
              <a:spcBef>
                <a:spcPct val="0"/>
              </a:spcBef>
            </a:pPr>
            <a:r>
              <a:rPr lang="en-US" sz="4707">
                <a:solidFill>
                  <a:srgbClr val="204872"/>
                </a:solidFill>
                <a:latin typeface="Blueberry"/>
              </a:rPr>
              <a:t>Peran Guru dalam Pengelolaan Kelas</a:t>
            </a:r>
          </a:p>
        </p:txBody>
      </p:sp>
      <p:sp>
        <p:nvSpPr>
          <p:cNvPr id="14" name="TextBox 14"/>
          <p:cNvSpPr txBox="1"/>
          <p:nvPr/>
        </p:nvSpPr>
        <p:spPr>
          <a:xfrm>
            <a:off x="115777" y="3325599"/>
            <a:ext cx="8360716" cy="3809647"/>
          </a:xfrm>
          <a:prstGeom prst="rect">
            <a:avLst/>
          </a:prstGeom>
        </p:spPr>
        <p:txBody>
          <a:bodyPr lIns="0" tIns="0" rIns="0" bIns="0" rtlCol="0" anchor="t">
            <a:spAutoFit/>
          </a:bodyPr>
          <a:lstStyle/>
          <a:p>
            <a:pPr algn="ctr">
              <a:lnSpc>
                <a:spcPts val="3819"/>
              </a:lnSpc>
            </a:pPr>
            <a:r>
              <a:rPr lang="en-US" sz="3055">
                <a:solidFill>
                  <a:srgbClr val="EFEFEF"/>
                </a:solidFill>
                <a:latin typeface="Nunito"/>
              </a:rPr>
              <a:t>Peranan guru dalam pengelolaan kelas ;</a:t>
            </a:r>
          </a:p>
          <a:p>
            <a:pPr marL="659715" lvl="1" indent="-329857">
              <a:lnSpc>
                <a:spcPts val="3819"/>
              </a:lnSpc>
              <a:buFont typeface="Arial"/>
              <a:buChar char="•"/>
            </a:pPr>
            <a:r>
              <a:rPr lang="en-US" sz="3055">
                <a:solidFill>
                  <a:srgbClr val="EFEFEF"/>
                </a:solidFill>
                <a:latin typeface="Nunito"/>
              </a:rPr>
              <a:t>Memelihara lingkungan fisik kelas</a:t>
            </a:r>
          </a:p>
          <a:p>
            <a:pPr marL="659715" lvl="1" indent="-329857">
              <a:lnSpc>
                <a:spcPts val="3819"/>
              </a:lnSpc>
              <a:buFont typeface="Arial"/>
              <a:buChar char="•"/>
            </a:pPr>
            <a:r>
              <a:rPr lang="en-US" sz="3055">
                <a:solidFill>
                  <a:srgbClr val="EFEFEF"/>
                </a:solidFill>
                <a:latin typeface="Nunito"/>
              </a:rPr>
              <a:t>Mengarahkan atau membimbing proses intelektual dan social siswa dalam       kelas</a:t>
            </a:r>
          </a:p>
          <a:p>
            <a:pPr marL="659715" lvl="1" indent="-329857">
              <a:lnSpc>
                <a:spcPts val="3819"/>
              </a:lnSpc>
              <a:buFont typeface="Arial"/>
              <a:buChar char="•"/>
            </a:pPr>
            <a:r>
              <a:rPr lang="en-US" sz="3055">
                <a:solidFill>
                  <a:srgbClr val="EFEFEF"/>
                </a:solidFill>
                <a:latin typeface="Nunito"/>
              </a:rPr>
              <a:t>Mampu memimpin kegiatan pembelajaran yang efektif dan efesien</a:t>
            </a:r>
          </a:p>
          <a:p>
            <a:pPr algn="ctr">
              <a:lnSpc>
                <a:spcPts val="3819"/>
              </a:lnSpc>
            </a:pPr>
            <a:endParaRPr lang="en-US" sz="3055">
              <a:solidFill>
                <a:srgbClr val="EFEFEF"/>
              </a:solidFill>
              <a:latin typeface="Nunito"/>
            </a:endParaRPr>
          </a:p>
          <a:p>
            <a:pPr marL="0" lvl="0" indent="0" algn="ctr">
              <a:lnSpc>
                <a:spcPts val="3819"/>
              </a:lnSpc>
            </a:pPr>
            <a:endParaRPr lang="en-US" sz="3055">
              <a:solidFill>
                <a:srgbClr val="EFEFEF"/>
              </a:solidFill>
              <a:latin typeface="Nunito"/>
            </a:endParaRPr>
          </a:p>
        </p:txBody>
      </p:sp>
      <p:sp>
        <p:nvSpPr>
          <p:cNvPr id="15" name="TextBox 15"/>
          <p:cNvSpPr txBox="1"/>
          <p:nvPr/>
        </p:nvSpPr>
        <p:spPr>
          <a:xfrm>
            <a:off x="9343078" y="2876512"/>
            <a:ext cx="8705664" cy="7306351"/>
          </a:xfrm>
          <a:prstGeom prst="rect">
            <a:avLst/>
          </a:prstGeom>
        </p:spPr>
        <p:txBody>
          <a:bodyPr lIns="0" tIns="0" rIns="0" bIns="0" rtlCol="0" anchor="t">
            <a:spAutoFit/>
          </a:bodyPr>
          <a:lstStyle/>
          <a:p>
            <a:pPr>
              <a:lnSpc>
                <a:spcPts val="3616"/>
              </a:lnSpc>
            </a:pPr>
            <a:r>
              <a:rPr lang="en-US" sz="2893">
                <a:solidFill>
                  <a:srgbClr val="000000"/>
                </a:solidFill>
                <a:latin typeface="Nunito"/>
              </a:rPr>
              <a:t>Untuk menciptakan proses pembelajaran yang kondusif selain menerapkan prinsip-prinsip pengelola juga kiat-kiat untk mengatasi kendala tersebut yaitu:</a:t>
            </a:r>
          </a:p>
          <a:p>
            <a:pPr marL="624703" lvl="1" indent="-312352">
              <a:lnSpc>
                <a:spcPts val="3616"/>
              </a:lnSpc>
              <a:buFont typeface="Arial"/>
              <a:buChar char="•"/>
            </a:pPr>
            <a:r>
              <a:rPr lang="en-US" sz="2893">
                <a:solidFill>
                  <a:srgbClr val="000000"/>
                </a:solidFill>
                <a:latin typeface="Nunito"/>
              </a:rPr>
              <a:t>Guru tidak boleh campur tangan yang berlebihan terhadap siswa</a:t>
            </a:r>
          </a:p>
          <a:p>
            <a:pPr marL="624703" lvl="1" indent="-312352">
              <a:lnSpc>
                <a:spcPts val="3616"/>
              </a:lnSpc>
              <a:buFont typeface="Arial"/>
              <a:buChar char="•"/>
            </a:pPr>
            <a:r>
              <a:rPr lang="en-US" sz="2893">
                <a:solidFill>
                  <a:srgbClr val="000000"/>
                </a:solidFill>
                <a:latin typeface="Nunito"/>
              </a:rPr>
              <a:t>Guru jangan sampai kehilangan konsentrasi yang dapat menimbulkan            kesenyapan atau pembicaraan terhenti tiba-tiba</a:t>
            </a:r>
          </a:p>
          <a:p>
            <a:pPr marL="624703" lvl="1" indent="-312352">
              <a:lnSpc>
                <a:spcPts val="3616"/>
              </a:lnSpc>
              <a:buFont typeface="Arial"/>
              <a:buChar char="•"/>
            </a:pPr>
            <a:r>
              <a:rPr lang="en-US" sz="2893">
                <a:solidFill>
                  <a:srgbClr val="000000"/>
                </a:solidFill>
                <a:latin typeface="Nunito"/>
              </a:rPr>
              <a:t>Hindari ketidaktepatan menandai dan mengakhiri suatu kegiatan atau guru      harus tepat waktu</a:t>
            </a:r>
          </a:p>
          <a:p>
            <a:pPr marL="624703" lvl="1" indent="-312352">
              <a:lnSpc>
                <a:spcPts val="3616"/>
              </a:lnSpc>
              <a:buFont typeface="Arial"/>
              <a:buChar char="•"/>
            </a:pPr>
            <a:r>
              <a:rPr lang="en-US" sz="2893">
                <a:solidFill>
                  <a:srgbClr val="000000"/>
                </a:solidFill>
                <a:latin typeface="Nunito"/>
              </a:rPr>
              <a:t>Guru harus dapat mengelola waktu, baru hal ini dapat menimbulkan              penyimpangan yang berkaitan dengan disiplin diri siswa.</a:t>
            </a:r>
          </a:p>
          <a:p>
            <a:pPr marL="624703" lvl="1" indent="-312352">
              <a:lnSpc>
                <a:spcPts val="3616"/>
              </a:lnSpc>
              <a:buFont typeface="Arial"/>
              <a:buChar char="•"/>
            </a:pPr>
            <a:r>
              <a:rPr lang="en-US" sz="2893">
                <a:solidFill>
                  <a:srgbClr val="000000"/>
                </a:solidFill>
                <a:latin typeface="Nunito"/>
              </a:rPr>
              <a:t>Berilah penjelasan yang jelas, sederhana, sistematis dan tidak bertele-tele.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82449" y="8403133"/>
            <a:ext cx="3195907" cy="1181737"/>
            <a:chOff x="0" y="0"/>
            <a:chExt cx="952313" cy="352133"/>
          </a:xfrm>
        </p:grpSpPr>
        <p:sp>
          <p:nvSpPr>
            <p:cNvPr id="4" name="Freeform 4"/>
            <p:cNvSpPr/>
            <p:nvPr/>
          </p:nvSpPr>
          <p:spPr>
            <a:xfrm>
              <a:off x="0" y="0"/>
              <a:ext cx="952313" cy="352133"/>
            </a:xfrm>
            <a:custGeom>
              <a:avLst/>
              <a:gdLst/>
              <a:ahLst/>
              <a:cxnLst/>
              <a:rect l="l" t="t" r="r" b="b"/>
              <a:pathLst>
                <a:path w="952313" h="352133">
                  <a:moveTo>
                    <a:pt x="476156" y="0"/>
                  </a:moveTo>
                  <a:cubicBezTo>
                    <a:pt x="213182" y="0"/>
                    <a:pt x="0" y="78828"/>
                    <a:pt x="0" y="176066"/>
                  </a:cubicBezTo>
                  <a:cubicBezTo>
                    <a:pt x="0" y="273305"/>
                    <a:pt x="213182" y="352133"/>
                    <a:pt x="476156" y="352133"/>
                  </a:cubicBezTo>
                  <a:cubicBezTo>
                    <a:pt x="739130" y="352133"/>
                    <a:pt x="952313" y="273305"/>
                    <a:pt x="952313" y="176066"/>
                  </a:cubicBezTo>
                  <a:cubicBezTo>
                    <a:pt x="952313" y="78828"/>
                    <a:pt x="739130" y="0"/>
                    <a:pt x="476156" y="0"/>
                  </a:cubicBezTo>
                  <a:close/>
                </a:path>
              </a:pathLst>
            </a:custGeom>
            <a:solidFill>
              <a:srgbClr val="000000">
                <a:alpha val="4706"/>
              </a:srgbClr>
            </a:solidFill>
          </p:spPr>
        </p:sp>
        <p:sp>
          <p:nvSpPr>
            <p:cNvPr id="5" name="TextBox 5"/>
            <p:cNvSpPr txBox="1"/>
            <p:nvPr/>
          </p:nvSpPr>
          <p:spPr>
            <a:xfrm>
              <a:off x="89279" y="-5088"/>
              <a:ext cx="773754" cy="32420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379787" y="1205165"/>
            <a:ext cx="5605289" cy="8070442"/>
          </a:xfrm>
          <a:custGeom>
            <a:avLst/>
            <a:gdLst/>
            <a:ahLst/>
            <a:cxnLst/>
            <a:rect l="l" t="t" r="r" b="b"/>
            <a:pathLst>
              <a:path w="5605289" h="8070442">
                <a:moveTo>
                  <a:pt x="0" y="0"/>
                </a:moveTo>
                <a:lnTo>
                  <a:pt x="5605289" y="0"/>
                </a:lnTo>
                <a:lnTo>
                  <a:pt x="5605289" y="8070442"/>
                </a:lnTo>
                <a:lnTo>
                  <a:pt x="0" y="80704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5400000" flipH="1" flipV="1">
            <a:off x="644558" y="-954836"/>
            <a:ext cx="2655192" cy="2777882"/>
          </a:xfrm>
          <a:custGeom>
            <a:avLst/>
            <a:gdLst/>
            <a:ahLst/>
            <a:cxnLst/>
            <a:rect l="l" t="t" r="r" b="b"/>
            <a:pathLst>
              <a:path w="2655192" h="2777882">
                <a:moveTo>
                  <a:pt x="2655192" y="2777882"/>
                </a:moveTo>
                <a:lnTo>
                  <a:pt x="0" y="2777882"/>
                </a:lnTo>
                <a:lnTo>
                  <a:pt x="0" y="0"/>
                </a:lnTo>
                <a:lnTo>
                  <a:pt x="2655192" y="0"/>
                </a:lnTo>
                <a:lnTo>
                  <a:pt x="2655192" y="2777882"/>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flipH="1" flipV="1">
            <a:off x="16139683" y="4861889"/>
            <a:ext cx="2655192" cy="2777882"/>
          </a:xfrm>
          <a:custGeom>
            <a:avLst/>
            <a:gdLst/>
            <a:ahLst/>
            <a:cxnLst/>
            <a:rect l="l" t="t" r="r" b="b"/>
            <a:pathLst>
              <a:path w="2655192" h="2777882">
                <a:moveTo>
                  <a:pt x="2655192" y="2777881"/>
                </a:moveTo>
                <a:lnTo>
                  <a:pt x="0" y="2777881"/>
                </a:lnTo>
                <a:lnTo>
                  <a:pt x="0" y="0"/>
                </a:lnTo>
                <a:lnTo>
                  <a:pt x="2655192" y="0"/>
                </a:lnTo>
                <a:lnTo>
                  <a:pt x="2655192" y="2777881"/>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4686742">
            <a:off x="5141099" y="9229370"/>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rot="-4799791">
            <a:off x="13457071" y="-2479560"/>
            <a:ext cx="3687954" cy="3651074"/>
          </a:xfrm>
          <a:custGeom>
            <a:avLst/>
            <a:gdLst/>
            <a:ahLst/>
            <a:cxnLst/>
            <a:rect l="l" t="t" r="r" b="b"/>
            <a:pathLst>
              <a:path w="3687954" h="3651074">
                <a:moveTo>
                  <a:pt x="0" y="0"/>
                </a:moveTo>
                <a:lnTo>
                  <a:pt x="3687953" y="0"/>
                </a:lnTo>
                <a:lnTo>
                  <a:pt x="3687953" y="3651074"/>
                </a:lnTo>
                <a:lnTo>
                  <a:pt x="0" y="36510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TextBox 11"/>
          <p:cNvSpPr txBox="1"/>
          <p:nvPr/>
        </p:nvSpPr>
        <p:spPr>
          <a:xfrm>
            <a:off x="6371487" y="2840284"/>
            <a:ext cx="10887813" cy="2357649"/>
          </a:xfrm>
          <a:prstGeom prst="rect">
            <a:avLst/>
          </a:prstGeom>
        </p:spPr>
        <p:txBody>
          <a:bodyPr lIns="0" tIns="0" rIns="0" bIns="0" rtlCol="0" anchor="t">
            <a:spAutoFit/>
          </a:bodyPr>
          <a:lstStyle/>
          <a:p>
            <a:pPr algn="ctr">
              <a:lnSpc>
                <a:spcPts val="19389"/>
              </a:lnSpc>
              <a:spcBef>
                <a:spcPct val="0"/>
              </a:spcBef>
            </a:pPr>
            <a:r>
              <a:rPr lang="en-US" sz="13849">
                <a:solidFill>
                  <a:srgbClr val="204872"/>
                </a:solidFill>
                <a:latin typeface="Blueberry"/>
              </a:rPr>
              <a:t>Thank You</a:t>
            </a:r>
          </a:p>
        </p:txBody>
      </p:sp>
      <p:sp>
        <p:nvSpPr>
          <p:cNvPr id="12" name="TextBox 12"/>
          <p:cNvSpPr txBox="1"/>
          <p:nvPr/>
        </p:nvSpPr>
        <p:spPr>
          <a:xfrm>
            <a:off x="6371487" y="5472954"/>
            <a:ext cx="10887813" cy="854075"/>
          </a:xfrm>
          <a:prstGeom prst="rect">
            <a:avLst/>
          </a:prstGeom>
        </p:spPr>
        <p:txBody>
          <a:bodyPr lIns="0" tIns="0" rIns="0" bIns="0" rtlCol="0" anchor="t">
            <a:spAutoFit/>
          </a:bodyPr>
          <a:lstStyle/>
          <a:p>
            <a:pPr marL="0" lvl="0" indent="0" algn="ctr">
              <a:lnSpc>
                <a:spcPts val="6999"/>
              </a:lnSpc>
            </a:pPr>
            <a:r>
              <a:rPr lang="en-US" sz="4999" spc="639">
                <a:solidFill>
                  <a:srgbClr val="FFBB00"/>
                </a:solidFill>
                <a:latin typeface="Blueberry"/>
              </a:rPr>
              <a:t>For Your Attention</a:t>
            </a:r>
          </a:p>
        </p:txBody>
      </p:sp>
      <p:sp>
        <p:nvSpPr>
          <p:cNvPr id="13" name="Freeform 13"/>
          <p:cNvSpPr/>
          <p:nvPr/>
        </p:nvSpPr>
        <p:spPr>
          <a:xfrm rot="1757719">
            <a:off x="16118610" y="3009034"/>
            <a:ext cx="1077171" cy="873855"/>
          </a:xfrm>
          <a:custGeom>
            <a:avLst/>
            <a:gdLst/>
            <a:ahLst/>
            <a:cxnLst/>
            <a:rect l="l" t="t" r="r" b="b"/>
            <a:pathLst>
              <a:path w="1077171" h="873855">
                <a:moveTo>
                  <a:pt x="0" y="0"/>
                </a:moveTo>
                <a:lnTo>
                  <a:pt x="1077171" y="0"/>
                </a:lnTo>
                <a:lnTo>
                  <a:pt x="1077171" y="873855"/>
                </a:lnTo>
                <a:lnTo>
                  <a:pt x="0" y="8738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Freeform 14"/>
          <p:cNvSpPr/>
          <p:nvPr/>
        </p:nvSpPr>
        <p:spPr>
          <a:xfrm rot="918116">
            <a:off x="9981301" y="1064719"/>
            <a:ext cx="819300" cy="828622"/>
          </a:xfrm>
          <a:custGeom>
            <a:avLst/>
            <a:gdLst/>
            <a:ahLst/>
            <a:cxnLst/>
            <a:rect l="l" t="t" r="r" b="b"/>
            <a:pathLst>
              <a:path w="819300" h="828622">
                <a:moveTo>
                  <a:pt x="0" y="0"/>
                </a:moveTo>
                <a:lnTo>
                  <a:pt x="819300" y="0"/>
                </a:lnTo>
                <a:lnTo>
                  <a:pt x="819300" y="828622"/>
                </a:lnTo>
                <a:lnTo>
                  <a:pt x="0" y="82862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5" name="Freeform 15"/>
          <p:cNvSpPr/>
          <p:nvPr/>
        </p:nvSpPr>
        <p:spPr>
          <a:xfrm>
            <a:off x="5451011" y="7101528"/>
            <a:ext cx="1066026" cy="722233"/>
          </a:xfrm>
          <a:custGeom>
            <a:avLst/>
            <a:gdLst/>
            <a:ahLst/>
            <a:cxnLst/>
            <a:rect l="l" t="t" r="r" b="b"/>
            <a:pathLst>
              <a:path w="1066026" h="722233">
                <a:moveTo>
                  <a:pt x="0" y="0"/>
                </a:moveTo>
                <a:lnTo>
                  <a:pt x="1066026" y="0"/>
                </a:lnTo>
                <a:lnTo>
                  <a:pt x="1066026" y="722233"/>
                </a:lnTo>
                <a:lnTo>
                  <a:pt x="0" y="72223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6" name="Freeform 16"/>
          <p:cNvSpPr/>
          <p:nvPr/>
        </p:nvSpPr>
        <p:spPr>
          <a:xfrm>
            <a:off x="13014525" y="8869996"/>
            <a:ext cx="792969" cy="811222"/>
          </a:xfrm>
          <a:custGeom>
            <a:avLst/>
            <a:gdLst/>
            <a:ahLst/>
            <a:cxnLst/>
            <a:rect l="l" t="t" r="r" b="b"/>
            <a:pathLst>
              <a:path w="792969" h="811222">
                <a:moveTo>
                  <a:pt x="0" y="0"/>
                </a:moveTo>
                <a:lnTo>
                  <a:pt x="792970" y="0"/>
                </a:lnTo>
                <a:lnTo>
                  <a:pt x="792970" y="811222"/>
                </a:lnTo>
                <a:lnTo>
                  <a:pt x="0" y="81122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436165" y="1344536"/>
            <a:ext cx="11415671" cy="1911940"/>
          </a:xfrm>
          <a:prstGeom prst="rect">
            <a:avLst/>
          </a:prstGeom>
        </p:spPr>
        <p:txBody>
          <a:bodyPr lIns="0" tIns="0" rIns="0" bIns="0" rtlCol="0" anchor="t">
            <a:spAutoFit/>
          </a:bodyPr>
          <a:lstStyle/>
          <a:p>
            <a:pPr marL="0" lvl="0" indent="0" algn="ctr">
              <a:lnSpc>
                <a:spcPts val="15693"/>
              </a:lnSpc>
              <a:spcBef>
                <a:spcPct val="0"/>
              </a:spcBef>
            </a:pPr>
            <a:r>
              <a:rPr lang="en-US" sz="11209">
                <a:solidFill>
                  <a:srgbClr val="204872"/>
                </a:solidFill>
                <a:latin typeface="Blueberry"/>
              </a:rPr>
              <a:t>kelompok  3</a:t>
            </a:r>
          </a:p>
        </p:txBody>
      </p:sp>
      <p:sp>
        <p:nvSpPr>
          <p:cNvPr id="4" name="Freeform 4"/>
          <p:cNvSpPr/>
          <p:nvPr/>
        </p:nvSpPr>
        <p:spPr>
          <a:xfrm rot="5400000" flipH="1" flipV="1">
            <a:off x="16806683" y="1371431"/>
            <a:ext cx="2943585" cy="3079600"/>
          </a:xfrm>
          <a:custGeom>
            <a:avLst/>
            <a:gdLst/>
            <a:ahLst/>
            <a:cxnLst/>
            <a:rect l="l" t="t" r="r" b="b"/>
            <a:pathLst>
              <a:path w="2943585" h="3079600">
                <a:moveTo>
                  <a:pt x="2943584" y="3079600"/>
                </a:moveTo>
                <a:lnTo>
                  <a:pt x="0" y="3079600"/>
                </a:lnTo>
                <a:lnTo>
                  <a:pt x="0" y="0"/>
                </a:lnTo>
                <a:lnTo>
                  <a:pt x="2943584" y="0"/>
                </a:lnTo>
                <a:lnTo>
                  <a:pt x="2943584" y="307960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9939157">
            <a:off x="7425614" y="-2370857"/>
            <a:ext cx="3590071" cy="3554171"/>
          </a:xfrm>
          <a:custGeom>
            <a:avLst/>
            <a:gdLst/>
            <a:ahLst/>
            <a:cxnLst/>
            <a:rect l="l" t="t" r="r" b="b"/>
            <a:pathLst>
              <a:path w="3590071" h="3554171">
                <a:moveTo>
                  <a:pt x="0" y="0"/>
                </a:moveTo>
                <a:lnTo>
                  <a:pt x="3590071" y="0"/>
                </a:lnTo>
                <a:lnTo>
                  <a:pt x="3590071" y="3554171"/>
                </a:lnTo>
                <a:lnTo>
                  <a:pt x="0" y="355417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flipH="1" flipV="1">
            <a:off x="1046503" y="7278268"/>
            <a:ext cx="3052582" cy="3133531"/>
          </a:xfrm>
          <a:custGeom>
            <a:avLst/>
            <a:gdLst/>
            <a:ahLst/>
            <a:cxnLst/>
            <a:rect l="l" t="t" r="r" b="b"/>
            <a:pathLst>
              <a:path w="3052582" h="3133531">
                <a:moveTo>
                  <a:pt x="3052581" y="3133531"/>
                </a:moveTo>
                <a:lnTo>
                  <a:pt x="0" y="3133531"/>
                </a:lnTo>
                <a:lnTo>
                  <a:pt x="0" y="0"/>
                </a:lnTo>
                <a:lnTo>
                  <a:pt x="3052581" y="0"/>
                </a:lnTo>
                <a:lnTo>
                  <a:pt x="3052581" y="3133531"/>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9939157">
            <a:off x="12181560" y="9207381"/>
            <a:ext cx="3340787" cy="3307379"/>
          </a:xfrm>
          <a:custGeom>
            <a:avLst/>
            <a:gdLst/>
            <a:ahLst/>
            <a:cxnLst/>
            <a:rect l="l" t="t" r="r" b="b"/>
            <a:pathLst>
              <a:path w="3340787" h="3307379">
                <a:moveTo>
                  <a:pt x="0" y="0"/>
                </a:moveTo>
                <a:lnTo>
                  <a:pt x="3340787" y="0"/>
                </a:lnTo>
                <a:lnTo>
                  <a:pt x="3340787" y="3307379"/>
                </a:lnTo>
                <a:lnTo>
                  <a:pt x="0" y="330737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7932510" y="8787752"/>
            <a:ext cx="792969" cy="811222"/>
          </a:xfrm>
          <a:custGeom>
            <a:avLst/>
            <a:gdLst/>
            <a:ahLst/>
            <a:cxnLst/>
            <a:rect l="l" t="t" r="r" b="b"/>
            <a:pathLst>
              <a:path w="792969" h="811222">
                <a:moveTo>
                  <a:pt x="0" y="0"/>
                </a:moveTo>
                <a:lnTo>
                  <a:pt x="792969" y="0"/>
                </a:lnTo>
                <a:lnTo>
                  <a:pt x="792969" y="811222"/>
                </a:lnTo>
                <a:lnTo>
                  <a:pt x="0" y="81122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2449221">
            <a:off x="12833599" y="315172"/>
            <a:ext cx="906113" cy="1427055"/>
          </a:xfrm>
          <a:custGeom>
            <a:avLst/>
            <a:gdLst/>
            <a:ahLst/>
            <a:cxnLst/>
            <a:rect l="l" t="t" r="r" b="b"/>
            <a:pathLst>
              <a:path w="906113" h="1427055">
                <a:moveTo>
                  <a:pt x="0" y="0"/>
                </a:moveTo>
                <a:lnTo>
                  <a:pt x="906113" y="0"/>
                </a:lnTo>
                <a:lnTo>
                  <a:pt x="906113" y="1427056"/>
                </a:lnTo>
                <a:lnTo>
                  <a:pt x="0" y="1427056"/>
                </a:lnTo>
                <a:lnTo>
                  <a:pt x="0" y="0"/>
                </a:lnTo>
                <a:close/>
              </a:path>
            </a:pathLst>
          </a:custGeom>
          <a:blipFill>
            <a:blip r:embed="rId11">
              <a:extLst>
                <a:ext uri="{96DAC541-7B7A-43D3-8B79-37D633B846F1}">
                  <asvg:svgBlip xmlns:asvg="http://schemas.microsoft.com/office/drawing/2016/SVG/main" xmlns="" r:embed="rId12"/>
                </a:ext>
              </a:extLst>
            </a:blip>
            <a:stretch>
              <a:fillRect l="-128504" b="-14439"/>
            </a:stretch>
          </a:blipFill>
        </p:spPr>
      </p:sp>
      <p:sp>
        <p:nvSpPr>
          <p:cNvPr id="10" name="Freeform 10"/>
          <p:cNvSpPr/>
          <p:nvPr/>
        </p:nvSpPr>
        <p:spPr>
          <a:xfrm>
            <a:off x="1046503" y="1554086"/>
            <a:ext cx="1318510" cy="1446925"/>
          </a:xfrm>
          <a:custGeom>
            <a:avLst/>
            <a:gdLst/>
            <a:ahLst/>
            <a:cxnLst/>
            <a:rect l="l" t="t" r="r" b="b"/>
            <a:pathLst>
              <a:path w="1318510" h="1446925">
                <a:moveTo>
                  <a:pt x="0" y="0"/>
                </a:moveTo>
                <a:lnTo>
                  <a:pt x="1318510" y="0"/>
                </a:lnTo>
                <a:lnTo>
                  <a:pt x="1318510" y="1446925"/>
                </a:lnTo>
                <a:lnTo>
                  <a:pt x="0" y="144692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1" name="Freeform 11"/>
          <p:cNvSpPr/>
          <p:nvPr/>
        </p:nvSpPr>
        <p:spPr>
          <a:xfrm>
            <a:off x="4706739" y="3807011"/>
            <a:ext cx="9389199" cy="3082787"/>
          </a:xfrm>
          <a:custGeom>
            <a:avLst/>
            <a:gdLst/>
            <a:ahLst/>
            <a:cxnLst/>
            <a:rect l="l" t="t" r="r" b="b"/>
            <a:pathLst>
              <a:path w="9389199" h="3082787">
                <a:moveTo>
                  <a:pt x="0" y="0"/>
                </a:moveTo>
                <a:lnTo>
                  <a:pt x="9389199" y="0"/>
                </a:lnTo>
                <a:lnTo>
                  <a:pt x="9389199" y="3082787"/>
                </a:lnTo>
                <a:lnTo>
                  <a:pt x="0" y="308278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2" name="Freeform 12"/>
          <p:cNvSpPr/>
          <p:nvPr/>
        </p:nvSpPr>
        <p:spPr>
          <a:xfrm>
            <a:off x="4859139" y="5892393"/>
            <a:ext cx="8992814" cy="2952641"/>
          </a:xfrm>
          <a:custGeom>
            <a:avLst/>
            <a:gdLst/>
            <a:ahLst/>
            <a:cxnLst/>
            <a:rect l="l" t="t" r="r" b="b"/>
            <a:pathLst>
              <a:path w="8992814" h="2952641">
                <a:moveTo>
                  <a:pt x="0" y="0"/>
                </a:moveTo>
                <a:lnTo>
                  <a:pt x="8992814" y="0"/>
                </a:lnTo>
                <a:lnTo>
                  <a:pt x="8992814" y="2952640"/>
                </a:lnTo>
                <a:lnTo>
                  <a:pt x="0" y="295264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3" name="TextBox 13"/>
          <p:cNvSpPr txBox="1"/>
          <p:nvPr/>
        </p:nvSpPr>
        <p:spPr>
          <a:xfrm>
            <a:off x="5473973" y="4063318"/>
            <a:ext cx="7812683" cy="4408744"/>
          </a:xfrm>
          <a:prstGeom prst="rect">
            <a:avLst/>
          </a:prstGeom>
        </p:spPr>
        <p:txBody>
          <a:bodyPr lIns="0" tIns="0" rIns="0" bIns="0" rtlCol="0" anchor="t">
            <a:spAutoFit/>
          </a:bodyPr>
          <a:lstStyle/>
          <a:p>
            <a:pPr algn="ctr">
              <a:lnSpc>
                <a:spcPts val="4362"/>
              </a:lnSpc>
            </a:pPr>
            <a:r>
              <a:rPr lang="en-US" sz="3115">
                <a:solidFill>
                  <a:srgbClr val="EFEFEF"/>
                </a:solidFill>
                <a:latin typeface="Nunito"/>
              </a:rPr>
              <a:t>Fauzan Amirudin Basith</a:t>
            </a:r>
          </a:p>
          <a:p>
            <a:pPr algn="ctr">
              <a:lnSpc>
                <a:spcPts val="4362"/>
              </a:lnSpc>
            </a:pPr>
            <a:r>
              <a:rPr lang="en-US" sz="3115">
                <a:solidFill>
                  <a:srgbClr val="EFEFEF"/>
                </a:solidFill>
                <a:latin typeface="Nunito"/>
              </a:rPr>
              <a:t>(2213025041)</a:t>
            </a:r>
          </a:p>
          <a:p>
            <a:pPr algn="ctr">
              <a:lnSpc>
                <a:spcPts val="4362"/>
              </a:lnSpc>
            </a:pPr>
            <a:r>
              <a:rPr lang="en-US" sz="3115">
                <a:solidFill>
                  <a:srgbClr val="EFEFEF"/>
                </a:solidFill>
                <a:latin typeface="Nunito"/>
              </a:rPr>
              <a:t>Muhammad Ikmal Khoiru Zad (2263025001)</a:t>
            </a:r>
          </a:p>
          <a:p>
            <a:pPr algn="ctr">
              <a:lnSpc>
                <a:spcPts val="4362"/>
              </a:lnSpc>
            </a:pPr>
            <a:r>
              <a:rPr lang="en-US" sz="3115">
                <a:solidFill>
                  <a:srgbClr val="EFEFEF"/>
                </a:solidFill>
                <a:latin typeface="Nunito"/>
              </a:rPr>
              <a:t>Resti Aprillia Dewi</a:t>
            </a:r>
          </a:p>
          <a:p>
            <a:pPr algn="ctr">
              <a:lnSpc>
                <a:spcPts val="4362"/>
              </a:lnSpc>
            </a:pPr>
            <a:r>
              <a:rPr lang="en-US" sz="3115">
                <a:solidFill>
                  <a:srgbClr val="EFEFEF"/>
                </a:solidFill>
                <a:latin typeface="Nunito"/>
              </a:rPr>
              <a:t>(2213025009)</a:t>
            </a:r>
          </a:p>
          <a:p>
            <a:pPr algn="ctr">
              <a:lnSpc>
                <a:spcPts val="4362"/>
              </a:lnSpc>
            </a:pPr>
            <a:r>
              <a:rPr lang="en-US" sz="3115">
                <a:solidFill>
                  <a:srgbClr val="EFEFEF"/>
                </a:solidFill>
                <a:latin typeface="Nunito"/>
              </a:rPr>
              <a:t>Vindi Wahyu Tamara</a:t>
            </a:r>
          </a:p>
          <a:p>
            <a:pPr algn="ctr">
              <a:lnSpc>
                <a:spcPts val="4362"/>
              </a:lnSpc>
              <a:spcBef>
                <a:spcPct val="0"/>
              </a:spcBef>
            </a:pPr>
            <a:r>
              <a:rPr lang="en-US" sz="3115">
                <a:solidFill>
                  <a:srgbClr val="EFEFEF"/>
                </a:solidFill>
                <a:latin typeface="Nunito"/>
              </a:rPr>
              <a:t> (2213025019)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82449" y="8403133"/>
            <a:ext cx="3195907" cy="1181737"/>
            <a:chOff x="0" y="0"/>
            <a:chExt cx="952313" cy="352133"/>
          </a:xfrm>
        </p:grpSpPr>
        <p:sp>
          <p:nvSpPr>
            <p:cNvPr id="4" name="Freeform 4"/>
            <p:cNvSpPr/>
            <p:nvPr/>
          </p:nvSpPr>
          <p:spPr>
            <a:xfrm>
              <a:off x="0" y="0"/>
              <a:ext cx="952313" cy="352133"/>
            </a:xfrm>
            <a:custGeom>
              <a:avLst/>
              <a:gdLst/>
              <a:ahLst/>
              <a:cxnLst/>
              <a:rect l="l" t="t" r="r" b="b"/>
              <a:pathLst>
                <a:path w="952313" h="352133">
                  <a:moveTo>
                    <a:pt x="476156" y="0"/>
                  </a:moveTo>
                  <a:cubicBezTo>
                    <a:pt x="213182" y="0"/>
                    <a:pt x="0" y="78828"/>
                    <a:pt x="0" y="176066"/>
                  </a:cubicBezTo>
                  <a:cubicBezTo>
                    <a:pt x="0" y="273305"/>
                    <a:pt x="213182" y="352133"/>
                    <a:pt x="476156" y="352133"/>
                  </a:cubicBezTo>
                  <a:cubicBezTo>
                    <a:pt x="739130" y="352133"/>
                    <a:pt x="952313" y="273305"/>
                    <a:pt x="952313" y="176066"/>
                  </a:cubicBezTo>
                  <a:cubicBezTo>
                    <a:pt x="952313" y="78828"/>
                    <a:pt x="739130" y="0"/>
                    <a:pt x="476156" y="0"/>
                  </a:cubicBezTo>
                  <a:close/>
                </a:path>
              </a:pathLst>
            </a:custGeom>
            <a:solidFill>
              <a:srgbClr val="000000">
                <a:alpha val="4706"/>
              </a:srgbClr>
            </a:solidFill>
          </p:spPr>
        </p:sp>
        <p:sp>
          <p:nvSpPr>
            <p:cNvPr id="5" name="TextBox 5"/>
            <p:cNvSpPr txBox="1"/>
            <p:nvPr/>
          </p:nvSpPr>
          <p:spPr>
            <a:xfrm>
              <a:off x="89279" y="-5088"/>
              <a:ext cx="773754" cy="32420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379787" y="5008926"/>
            <a:ext cx="2963404" cy="4266681"/>
          </a:xfrm>
          <a:custGeom>
            <a:avLst/>
            <a:gdLst/>
            <a:ahLst/>
            <a:cxnLst/>
            <a:rect l="l" t="t" r="r" b="b"/>
            <a:pathLst>
              <a:path w="2963404" h="4266681">
                <a:moveTo>
                  <a:pt x="0" y="0"/>
                </a:moveTo>
                <a:lnTo>
                  <a:pt x="2963404" y="0"/>
                </a:lnTo>
                <a:lnTo>
                  <a:pt x="2963404" y="4266681"/>
                </a:lnTo>
                <a:lnTo>
                  <a:pt x="0" y="42666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5400000" flipH="1" flipV="1">
            <a:off x="644558" y="-954836"/>
            <a:ext cx="2655192" cy="2777882"/>
          </a:xfrm>
          <a:custGeom>
            <a:avLst/>
            <a:gdLst/>
            <a:ahLst/>
            <a:cxnLst/>
            <a:rect l="l" t="t" r="r" b="b"/>
            <a:pathLst>
              <a:path w="2655192" h="2777882">
                <a:moveTo>
                  <a:pt x="2655192" y="2777882"/>
                </a:moveTo>
                <a:lnTo>
                  <a:pt x="0" y="2777882"/>
                </a:lnTo>
                <a:lnTo>
                  <a:pt x="0" y="0"/>
                </a:lnTo>
                <a:lnTo>
                  <a:pt x="2655192" y="0"/>
                </a:lnTo>
                <a:lnTo>
                  <a:pt x="2655192" y="2777882"/>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flipH="1" flipV="1">
            <a:off x="16139683" y="4861889"/>
            <a:ext cx="2655192" cy="2777882"/>
          </a:xfrm>
          <a:custGeom>
            <a:avLst/>
            <a:gdLst/>
            <a:ahLst/>
            <a:cxnLst/>
            <a:rect l="l" t="t" r="r" b="b"/>
            <a:pathLst>
              <a:path w="2655192" h="2777882">
                <a:moveTo>
                  <a:pt x="2655192" y="2777881"/>
                </a:moveTo>
                <a:lnTo>
                  <a:pt x="0" y="2777881"/>
                </a:lnTo>
                <a:lnTo>
                  <a:pt x="0" y="0"/>
                </a:lnTo>
                <a:lnTo>
                  <a:pt x="2655192" y="0"/>
                </a:lnTo>
                <a:lnTo>
                  <a:pt x="2655192" y="2777881"/>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4686742">
            <a:off x="5141099" y="9229370"/>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rot="-4799791">
            <a:off x="13457071" y="-2479560"/>
            <a:ext cx="3687954" cy="3651074"/>
          </a:xfrm>
          <a:custGeom>
            <a:avLst/>
            <a:gdLst/>
            <a:ahLst/>
            <a:cxnLst/>
            <a:rect l="l" t="t" r="r" b="b"/>
            <a:pathLst>
              <a:path w="3687954" h="3651074">
                <a:moveTo>
                  <a:pt x="0" y="0"/>
                </a:moveTo>
                <a:lnTo>
                  <a:pt x="3687953" y="0"/>
                </a:lnTo>
                <a:lnTo>
                  <a:pt x="3687953" y="3651074"/>
                </a:lnTo>
                <a:lnTo>
                  <a:pt x="0" y="36510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TextBox 11"/>
          <p:cNvSpPr txBox="1"/>
          <p:nvPr/>
        </p:nvSpPr>
        <p:spPr>
          <a:xfrm>
            <a:off x="3818295" y="2964109"/>
            <a:ext cx="11482752" cy="3956283"/>
          </a:xfrm>
          <a:prstGeom prst="rect">
            <a:avLst/>
          </a:prstGeom>
        </p:spPr>
        <p:txBody>
          <a:bodyPr lIns="0" tIns="0" rIns="0" bIns="0" rtlCol="0" anchor="t">
            <a:spAutoFit/>
          </a:bodyPr>
          <a:lstStyle/>
          <a:p>
            <a:pPr algn="ctr">
              <a:lnSpc>
                <a:spcPts val="10581"/>
              </a:lnSpc>
              <a:spcBef>
                <a:spcPct val="0"/>
              </a:spcBef>
            </a:pPr>
            <a:r>
              <a:rPr lang="en-US" sz="7558">
                <a:solidFill>
                  <a:srgbClr val="204872"/>
                </a:solidFill>
                <a:latin typeface="Blueberry"/>
              </a:rPr>
              <a:t>Keterampilan Membimbing Diskusi Kelompok Kecil</a:t>
            </a:r>
          </a:p>
        </p:txBody>
      </p:sp>
      <p:sp>
        <p:nvSpPr>
          <p:cNvPr id="12" name="Freeform 12"/>
          <p:cNvSpPr/>
          <p:nvPr/>
        </p:nvSpPr>
        <p:spPr>
          <a:xfrm rot="1757719">
            <a:off x="14078963" y="3570669"/>
            <a:ext cx="1077171" cy="873855"/>
          </a:xfrm>
          <a:custGeom>
            <a:avLst/>
            <a:gdLst/>
            <a:ahLst/>
            <a:cxnLst/>
            <a:rect l="l" t="t" r="r" b="b"/>
            <a:pathLst>
              <a:path w="1077171" h="873855">
                <a:moveTo>
                  <a:pt x="0" y="0"/>
                </a:moveTo>
                <a:lnTo>
                  <a:pt x="1077171" y="0"/>
                </a:lnTo>
                <a:lnTo>
                  <a:pt x="1077171" y="873855"/>
                </a:lnTo>
                <a:lnTo>
                  <a:pt x="0" y="8738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rot="918116">
            <a:off x="9981301" y="1064719"/>
            <a:ext cx="819300" cy="828622"/>
          </a:xfrm>
          <a:custGeom>
            <a:avLst/>
            <a:gdLst/>
            <a:ahLst/>
            <a:cxnLst/>
            <a:rect l="l" t="t" r="r" b="b"/>
            <a:pathLst>
              <a:path w="819300" h="828622">
                <a:moveTo>
                  <a:pt x="0" y="0"/>
                </a:moveTo>
                <a:lnTo>
                  <a:pt x="819300" y="0"/>
                </a:lnTo>
                <a:lnTo>
                  <a:pt x="819300" y="828622"/>
                </a:lnTo>
                <a:lnTo>
                  <a:pt x="0" y="82862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4" name="Freeform 14"/>
          <p:cNvSpPr/>
          <p:nvPr/>
        </p:nvSpPr>
        <p:spPr>
          <a:xfrm>
            <a:off x="4818844" y="7578425"/>
            <a:ext cx="1066026" cy="722233"/>
          </a:xfrm>
          <a:custGeom>
            <a:avLst/>
            <a:gdLst/>
            <a:ahLst/>
            <a:cxnLst/>
            <a:rect l="l" t="t" r="r" b="b"/>
            <a:pathLst>
              <a:path w="1066026" h="722233">
                <a:moveTo>
                  <a:pt x="0" y="0"/>
                </a:moveTo>
                <a:lnTo>
                  <a:pt x="1066027" y="0"/>
                </a:lnTo>
                <a:lnTo>
                  <a:pt x="1066027" y="722233"/>
                </a:lnTo>
                <a:lnTo>
                  <a:pt x="0" y="72223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5" name="Freeform 15"/>
          <p:cNvSpPr/>
          <p:nvPr/>
        </p:nvSpPr>
        <p:spPr>
          <a:xfrm>
            <a:off x="13014525" y="8869996"/>
            <a:ext cx="792969" cy="811222"/>
          </a:xfrm>
          <a:custGeom>
            <a:avLst/>
            <a:gdLst/>
            <a:ahLst/>
            <a:cxnLst/>
            <a:rect l="l" t="t" r="r" b="b"/>
            <a:pathLst>
              <a:path w="792969" h="811222">
                <a:moveTo>
                  <a:pt x="0" y="0"/>
                </a:moveTo>
                <a:lnTo>
                  <a:pt x="792970" y="0"/>
                </a:lnTo>
                <a:lnTo>
                  <a:pt x="792970" y="811222"/>
                </a:lnTo>
                <a:lnTo>
                  <a:pt x="0" y="81122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sp>
      <p:sp>
        <p:nvSpPr>
          <p:cNvPr id="3" name="Freeform 3"/>
          <p:cNvSpPr/>
          <p:nvPr/>
        </p:nvSpPr>
        <p:spPr>
          <a:xfrm rot="441598">
            <a:off x="14052675" y="5329885"/>
            <a:ext cx="3675923" cy="3675923"/>
          </a:xfrm>
          <a:custGeom>
            <a:avLst/>
            <a:gdLst/>
            <a:ahLst/>
            <a:cxnLst/>
            <a:rect l="l" t="t" r="r" b="b"/>
            <a:pathLst>
              <a:path w="3675923" h="3675923">
                <a:moveTo>
                  <a:pt x="0" y="0"/>
                </a:moveTo>
                <a:lnTo>
                  <a:pt x="3675923" y="0"/>
                </a:lnTo>
                <a:lnTo>
                  <a:pt x="3675923" y="3675924"/>
                </a:lnTo>
                <a:lnTo>
                  <a:pt x="0" y="36759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2014631">
            <a:off x="16490324" y="855110"/>
            <a:ext cx="1015440" cy="1026994"/>
          </a:xfrm>
          <a:custGeom>
            <a:avLst/>
            <a:gdLst/>
            <a:ahLst/>
            <a:cxnLst/>
            <a:rect l="l" t="t" r="r" b="b"/>
            <a:pathLst>
              <a:path w="1015440" h="1026994">
                <a:moveTo>
                  <a:pt x="0" y="0"/>
                </a:moveTo>
                <a:lnTo>
                  <a:pt x="1015440" y="0"/>
                </a:lnTo>
                <a:lnTo>
                  <a:pt x="1015440" y="1026994"/>
                </a:lnTo>
                <a:lnTo>
                  <a:pt x="0" y="10269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flipH="1">
            <a:off x="10928860" y="-146392"/>
            <a:ext cx="3246016" cy="2660381"/>
          </a:xfrm>
          <a:custGeom>
            <a:avLst/>
            <a:gdLst/>
            <a:ahLst/>
            <a:cxnLst/>
            <a:rect l="l" t="t" r="r" b="b"/>
            <a:pathLst>
              <a:path w="3246016" h="2660381">
                <a:moveTo>
                  <a:pt x="3246016" y="0"/>
                </a:moveTo>
                <a:lnTo>
                  <a:pt x="0" y="0"/>
                </a:lnTo>
                <a:lnTo>
                  <a:pt x="0" y="2660381"/>
                </a:lnTo>
                <a:lnTo>
                  <a:pt x="3246016" y="2660381"/>
                </a:lnTo>
                <a:lnTo>
                  <a:pt x="3246016"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357821" y="3283335"/>
            <a:ext cx="12457650" cy="4811767"/>
          </a:xfrm>
          <a:custGeom>
            <a:avLst/>
            <a:gdLst/>
            <a:ahLst/>
            <a:cxnLst/>
            <a:rect l="l" t="t" r="r" b="b"/>
            <a:pathLst>
              <a:path w="12457650" h="4811767">
                <a:moveTo>
                  <a:pt x="12457650" y="0"/>
                </a:moveTo>
                <a:lnTo>
                  <a:pt x="0" y="0"/>
                </a:lnTo>
                <a:lnTo>
                  <a:pt x="0" y="4811768"/>
                </a:lnTo>
                <a:lnTo>
                  <a:pt x="12457650" y="4811768"/>
                </a:lnTo>
                <a:lnTo>
                  <a:pt x="1245765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0690834" y="2077222"/>
            <a:ext cx="1292264" cy="1206113"/>
          </a:xfrm>
          <a:custGeom>
            <a:avLst/>
            <a:gdLst/>
            <a:ahLst/>
            <a:cxnLst/>
            <a:rect l="l" t="t" r="r" b="b"/>
            <a:pathLst>
              <a:path w="1292264" h="1206113">
                <a:moveTo>
                  <a:pt x="0" y="0"/>
                </a:moveTo>
                <a:lnTo>
                  <a:pt x="1292264" y="0"/>
                </a:lnTo>
                <a:lnTo>
                  <a:pt x="1292264" y="1206113"/>
                </a:lnTo>
                <a:lnTo>
                  <a:pt x="0" y="120611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865270" flipH="1">
            <a:off x="-452728" y="7764396"/>
            <a:ext cx="2115504" cy="2923436"/>
          </a:xfrm>
          <a:custGeom>
            <a:avLst/>
            <a:gdLst/>
            <a:ahLst/>
            <a:cxnLst/>
            <a:rect l="l" t="t" r="r" b="b"/>
            <a:pathLst>
              <a:path w="2115504" h="2923436">
                <a:moveTo>
                  <a:pt x="2115504" y="0"/>
                </a:moveTo>
                <a:lnTo>
                  <a:pt x="0" y="0"/>
                </a:lnTo>
                <a:lnTo>
                  <a:pt x="0" y="2923436"/>
                </a:lnTo>
                <a:lnTo>
                  <a:pt x="2115504" y="2923436"/>
                </a:lnTo>
                <a:lnTo>
                  <a:pt x="2115504"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rot="-4686742">
            <a:off x="9665276"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0" name="Freeform 10"/>
          <p:cNvSpPr/>
          <p:nvPr/>
        </p:nvSpPr>
        <p:spPr>
          <a:xfrm rot="-4686742">
            <a:off x="1893099" y="-3015415"/>
            <a:ext cx="3687954" cy="3651074"/>
          </a:xfrm>
          <a:custGeom>
            <a:avLst/>
            <a:gdLst/>
            <a:ahLst/>
            <a:cxnLst/>
            <a:rect l="l" t="t" r="r" b="b"/>
            <a:pathLst>
              <a:path w="3687954" h="3651074">
                <a:moveTo>
                  <a:pt x="0" y="0"/>
                </a:moveTo>
                <a:lnTo>
                  <a:pt x="3687953" y="0"/>
                </a:lnTo>
                <a:lnTo>
                  <a:pt x="3687953" y="3651074"/>
                </a:lnTo>
                <a:lnTo>
                  <a:pt x="0" y="365107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a:off x="357821" y="340767"/>
            <a:ext cx="1213022" cy="1299667"/>
          </a:xfrm>
          <a:custGeom>
            <a:avLst/>
            <a:gdLst/>
            <a:ahLst/>
            <a:cxnLst/>
            <a:rect l="l" t="t" r="r" b="b"/>
            <a:pathLst>
              <a:path w="1213022" h="1299667">
                <a:moveTo>
                  <a:pt x="0" y="0"/>
                </a:moveTo>
                <a:lnTo>
                  <a:pt x="1213023" y="0"/>
                </a:lnTo>
                <a:lnTo>
                  <a:pt x="1213023" y="1299666"/>
                </a:lnTo>
                <a:lnTo>
                  <a:pt x="0" y="1299666"/>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Freeform 12"/>
          <p:cNvSpPr/>
          <p:nvPr/>
        </p:nvSpPr>
        <p:spPr>
          <a:xfrm rot="-469767">
            <a:off x="5530570" y="9172788"/>
            <a:ext cx="745473" cy="646077"/>
          </a:xfrm>
          <a:custGeom>
            <a:avLst/>
            <a:gdLst/>
            <a:ahLst/>
            <a:cxnLst/>
            <a:rect l="l" t="t" r="r" b="b"/>
            <a:pathLst>
              <a:path w="745473" h="646077">
                <a:moveTo>
                  <a:pt x="0" y="0"/>
                </a:moveTo>
                <a:lnTo>
                  <a:pt x="745474" y="0"/>
                </a:lnTo>
                <a:lnTo>
                  <a:pt x="745474" y="646077"/>
                </a:lnTo>
                <a:lnTo>
                  <a:pt x="0" y="646077"/>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3" name="TextBox 13"/>
          <p:cNvSpPr txBox="1"/>
          <p:nvPr/>
        </p:nvSpPr>
        <p:spPr>
          <a:xfrm>
            <a:off x="1028700" y="1736945"/>
            <a:ext cx="10954398" cy="1043559"/>
          </a:xfrm>
          <a:prstGeom prst="rect">
            <a:avLst/>
          </a:prstGeom>
        </p:spPr>
        <p:txBody>
          <a:bodyPr lIns="0" tIns="0" rIns="0" bIns="0" rtlCol="0" anchor="t">
            <a:spAutoFit/>
          </a:bodyPr>
          <a:lstStyle/>
          <a:p>
            <a:pPr marL="0" lvl="0" indent="0">
              <a:lnSpc>
                <a:spcPts val="8584"/>
              </a:lnSpc>
              <a:spcBef>
                <a:spcPct val="0"/>
              </a:spcBef>
            </a:pPr>
            <a:r>
              <a:rPr lang="en-US" sz="6131">
                <a:solidFill>
                  <a:srgbClr val="204872"/>
                </a:solidFill>
                <a:latin typeface="Blueberry"/>
              </a:rPr>
              <a:t> Pengertian diskusi kelompok</a:t>
            </a:r>
          </a:p>
        </p:txBody>
      </p:sp>
      <p:sp>
        <p:nvSpPr>
          <p:cNvPr id="14" name="TextBox 14"/>
          <p:cNvSpPr txBox="1"/>
          <p:nvPr/>
        </p:nvSpPr>
        <p:spPr>
          <a:xfrm>
            <a:off x="1570844" y="4095097"/>
            <a:ext cx="9766122" cy="3202381"/>
          </a:xfrm>
          <a:prstGeom prst="rect">
            <a:avLst/>
          </a:prstGeom>
        </p:spPr>
        <p:txBody>
          <a:bodyPr lIns="0" tIns="0" rIns="0" bIns="0" rtlCol="0" anchor="t">
            <a:spAutoFit/>
          </a:bodyPr>
          <a:lstStyle/>
          <a:p>
            <a:pPr algn="ctr">
              <a:lnSpc>
                <a:spcPts val="5171"/>
              </a:lnSpc>
            </a:pPr>
            <a:r>
              <a:rPr lang="en-US" sz="3447">
                <a:solidFill>
                  <a:srgbClr val="EFEFEF"/>
                </a:solidFill>
                <a:latin typeface="Nunito"/>
              </a:rPr>
              <a:t>Diskusi kelompok kecil adalah suatu proses yang teratur, yang melibatkan sekelompok orang dalam interaksi tatap muka secara informal untuk berbagi informasi dan pengalaman serta mengambil kesimpulan / pemecahan masalah.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sp>
      <p:sp>
        <p:nvSpPr>
          <p:cNvPr id="3" name="Freeform 3"/>
          <p:cNvSpPr/>
          <p:nvPr/>
        </p:nvSpPr>
        <p:spPr>
          <a:xfrm rot="-7550657">
            <a:off x="-902225" y="8433715"/>
            <a:ext cx="3590071" cy="3554171"/>
          </a:xfrm>
          <a:custGeom>
            <a:avLst/>
            <a:gdLst/>
            <a:ahLst/>
            <a:cxnLst/>
            <a:rect l="l" t="t" r="r" b="b"/>
            <a:pathLst>
              <a:path w="3590071" h="3554171">
                <a:moveTo>
                  <a:pt x="0" y="0"/>
                </a:moveTo>
                <a:lnTo>
                  <a:pt x="3590071" y="0"/>
                </a:lnTo>
                <a:lnTo>
                  <a:pt x="3590071" y="3554170"/>
                </a:lnTo>
                <a:lnTo>
                  <a:pt x="0" y="35541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800000">
            <a:off x="1028700" y="3377524"/>
            <a:ext cx="9158164" cy="3251148"/>
          </a:xfrm>
          <a:custGeom>
            <a:avLst/>
            <a:gdLst/>
            <a:ahLst/>
            <a:cxnLst/>
            <a:rect l="l" t="t" r="r" b="b"/>
            <a:pathLst>
              <a:path w="9158164" h="3251148">
                <a:moveTo>
                  <a:pt x="0" y="0"/>
                </a:moveTo>
                <a:lnTo>
                  <a:pt x="9158164" y="0"/>
                </a:lnTo>
                <a:lnTo>
                  <a:pt x="9158164" y="3251149"/>
                </a:lnTo>
                <a:lnTo>
                  <a:pt x="0" y="325114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533344" flipH="1">
            <a:off x="12049803" y="920201"/>
            <a:ext cx="1254755" cy="1269031"/>
          </a:xfrm>
          <a:custGeom>
            <a:avLst/>
            <a:gdLst/>
            <a:ahLst/>
            <a:cxnLst/>
            <a:rect l="l" t="t" r="r" b="b"/>
            <a:pathLst>
              <a:path w="1254755" h="1269031">
                <a:moveTo>
                  <a:pt x="1254755" y="0"/>
                </a:moveTo>
                <a:lnTo>
                  <a:pt x="0" y="0"/>
                </a:lnTo>
                <a:lnTo>
                  <a:pt x="0" y="1269031"/>
                </a:lnTo>
                <a:lnTo>
                  <a:pt x="1254755" y="1269031"/>
                </a:lnTo>
                <a:lnTo>
                  <a:pt x="1254755"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3315102" flipH="1">
            <a:off x="14688922" y="1033493"/>
            <a:ext cx="4141145" cy="3394013"/>
          </a:xfrm>
          <a:custGeom>
            <a:avLst/>
            <a:gdLst/>
            <a:ahLst/>
            <a:cxnLst/>
            <a:rect l="l" t="t" r="r" b="b"/>
            <a:pathLst>
              <a:path w="4141145" h="3394013">
                <a:moveTo>
                  <a:pt x="4141144" y="0"/>
                </a:moveTo>
                <a:lnTo>
                  <a:pt x="0" y="0"/>
                </a:lnTo>
                <a:lnTo>
                  <a:pt x="0" y="3394013"/>
                </a:lnTo>
                <a:lnTo>
                  <a:pt x="4141144" y="3394013"/>
                </a:lnTo>
                <a:lnTo>
                  <a:pt x="4141144"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1064900">
            <a:off x="14144037" y="8957732"/>
            <a:ext cx="901757" cy="1056231"/>
          </a:xfrm>
          <a:custGeom>
            <a:avLst/>
            <a:gdLst/>
            <a:ahLst/>
            <a:cxnLst/>
            <a:rect l="l" t="t" r="r" b="b"/>
            <a:pathLst>
              <a:path w="901757" h="1056231">
                <a:moveTo>
                  <a:pt x="0" y="0"/>
                </a:moveTo>
                <a:lnTo>
                  <a:pt x="901757" y="0"/>
                </a:lnTo>
                <a:lnTo>
                  <a:pt x="901757" y="1056231"/>
                </a:lnTo>
                <a:lnTo>
                  <a:pt x="0" y="10562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flipH="1">
            <a:off x="16276791" y="9485847"/>
            <a:ext cx="2464548" cy="296773"/>
          </a:xfrm>
          <a:custGeom>
            <a:avLst/>
            <a:gdLst/>
            <a:ahLst/>
            <a:cxnLst/>
            <a:rect l="l" t="t" r="r" b="b"/>
            <a:pathLst>
              <a:path w="2464548" h="296773">
                <a:moveTo>
                  <a:pt x="2464548" y="0"/>
                </a:moveTo>
                <a:lnTo>
                  <a:pt x="0" y="0"/>
                </a:lnTo>
                <a:lnTo>
                  <a:pt x="0" y="296773"/>
                </a:lnTo>
                <a:lnTo>
                  <a:pt x="2464548" y="296773"/>
                </a:lnTo>
                <a:lnTo>
                  <a:pt x="2464548"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a:off x="-625214" y="503327"/>
            <a:ext cx="2464548" cy="296773"/>
          </a:xfrm>
          <a:custGeom>
            <a:avLst/>
            <a:gdLst/>
            <a:ahLst/>
            <a:cxnLst/>
            <a:rect l="l" t="t" r="r" b="b"/>
            <a:pathLst>
              <a:path w="2464548" h="296773">
                <a:moveTo>
                  <a:pt x="0" y="0"/>
                </a:moveTo>
                <a:lnTo>
                  <a:pt x="2464548" y="0"/>
                </a:lnTo>
                <a:lnTo>
                  <a:pt x="2464548" y="296773"/>
                </a:lnTo>
                <a:lnTo>
                  <a:pt x="0" y="29677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Freeform 10"/>
          <p:cNvSpPr/>
          <p:nvPr/>
        </p:nvSpPr>
        <p:spPr>
          <a:xfrm rot="2957662">
            <a:off x="16272689" y="6563175"/>
            <a:ext cx="853550" cy="998304"/>
          </a:xfrm>
          <a:custGeom>
            <a:avLst/>
            <a:gdLst/>
            <a:ahLst/>
            <a:cxnLst/>
            <a:rect l="l" t="t" r="r" b="b"/>
            <a:pathLst>
              <a:path w="853550" h="998304">
                <a:moveTo>
                  <a:pt x="0" y="0"/>
                </a:moveTo>
                <a:lnTo>
                  <a:pt x="853550" y="0"/>
                </a:lnTo>
                <a:lnTo>
                  <a:pt x="853550" y="998304"/>
                </a:lnTo>
                <a:lnTo>
                  <a:pt x="0" y="99830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rot="-4427428">
            <a:off x="144492" y="3860200"/>
            <a:ext cx="785850" cy="794791"/>
          </a:xfrm>
          <a:custGeom>
            <a:avLst/>
            <a:gdLst/>
            <a:ahLst/>
            <a:cxnLst/>
            <a:rect l="l" t="t" r="r" b="b"/>
            <a:pathLst>
              <a:path w="785850" h="794791">
                <a:moveTo>
                  <a:pt x="0" y="0"/>
                </a:moveTo>
                <a:lnTo>
                  <a:pt x="785850" y="0"/>
                </a:lnTo>
                <a:lnTo>
                  <a:pt x="785850" y="794791"/>
                </a:lnTo>
                <a:lnTo>
                  <a:pt x="0" y="79479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TextBox 12"/>
          <p:cNvSpPr txBox="1"/>
          <p:nvPr/>
        </p:nvSpPr>
        <p:spPr>
          <a:xfrm>
            <a:off x="1791709" y="990600"/>
            <a:ext cx="9379000" cy="2204531"/>
          </a:xfrm>
          <a:prstGeom prst="rect">
            <a:avLst/>
          </a:prstGeom>
        </p:spPr>
        <p:txBody>
          <a:bodyPr lIns="0" tIns="0" rIns="0" bIns="0" rtlCol="0" anchor="t">
            <a:spAutoFit/>
          </a:bodyPr>
          <a:lstStyle/>
          <a:p>
            <a:pPr marL="0" lvl="0" indent="0">
              <a:lnSpc>
                <a:spcPts val="8877"/>
              </a:lnSpc>
              <a:spcBef>
                <a:spcPct val="0"/>
              </a:spcBef>
            </a:pPr>
            <a:r>
              <a:rPr lang="en-US" sz="6341">
                <a:solidFill>
                  <a:srgbClr val="204872"/>
                </a:solidFill>
                <a:latin typeface="Blueberry"/>
              </a:rPr>
              <a:t>Tujuan membimbing diskusi kelompok kecil</a:t>
            </a:r>
          </a:p>
        </p:txBody>
      </p:sp>
      <p:sp>
        <p:nvSpPr>
          <p:cNvPr id="13" name="TextBox 13"/>
          <p:cNvSpPr txBox="1"/>
          <p:nvPr/>
        </p:nvSpPr>
        <p:spPr>
          <a:xfrm>
            <a:off x="1368131" y="3849532"/>
            <a:ext cx="8187090" cy="2209887"/>
          </a:xfrm>
          <a:prstGeom prst="rect">
            <a:avLst/>
          </a:prstGeom>
        </p:spPr>
        <p:txBody>
          <a:bodyPr lIns="0" tIns="0" rIns="0" bIns="0" rtlCol="0" anchor="t">
            <a:spAutoFit/>
          </a:bodyPr>
          <a:lstStyle/>
          <a:p>
            <a:pPr marL="0" lvl="0" indent="0" algn="ctr">
              <a:lnSpc>
                <a:spcPts val="4403"/>
              </a:lnSpc>
            </a:pPr>
            <a:r>
              <a:rPr lang="en-US" sz="3522">
                <a:solidFill>
                  <a:srgbClr val="EFEFEF"/>
                </a:solidFill>
                <a:latin typeface="Nunito"/>
              </a:rPr>
              <a:t>Siswa dapat saling member informasi atau pengalaman dalam menjelajahi       gagasan baru atau masalah yang harus dipecahkan oleh mereka.</a:t>
            </a:r>
          </a:p>
        </p:txBody>
      </p:sp>
      <p:sp>
        <p:nvSpPr>
          <p:cNvPr id="14" name="Freeform 14"/>
          <p:cNvSpPr/>
          <p:nvPr/>
        </p:nvSpPr>
        <p:spPr>
          <a:xfrm rot="-10800000">
            <a:off x="9555222" y="5317977"/>
            <a:ext cx="8187090" cy="2906417"/>
          </a:xfrm>
          <a:custGeom>
            <a:avLst/>
            <a:gdLst/>
            <a:ahLst/>
            <a:cxnLst/>
            <a:rect l="l" t="t" r="r" b="b"/>
            <a:pathLst>
              <a:path w="8187090" h="2906417">
                <a:moveTo>
                  <a:pt x="0" y="0"/>
                </a:moveTo>
                <a:lnTo>
                  <a:pt x="8187090" y="0"/>
                </a:lnTo>
                <a:lnTo>
                  <a:pt x="8187090" y="2906417"/>
                </a:lnTo>
                <a:lnTo>
                  <a:pt x="0" y="290641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TextBox 15"/>
          <p:cNvSpPr txBox="1"/>
          <p:nvPr/>
        </p:nvSpPr>
        <p:spPr>
          <a:xfrm>
            <a:off x="9555222" y="5933367"/>
            <a:ext cx="8187090" cy="1656586"/>
          </a:xfrm>
          <a:prstGeom prst="rect">
            <a:avLst/>
          </a:prstGeom>
        </p:spPr>
        <p:txBody>
          <a:bodyPr lIns="0" tIns="0" rIns="0" bIns="0" rtlCol="0" anchor="t">
            <a:spAutoFit/>
          </a:bodyPr>
          <a:lstStyle/>
          <a:p>
            <a:pPr marL="0" lvl="0" indent="0" algn="ctr">
              <a:lnSpc>
                <a:spcPts val="4403"/>
              </a:lnSpc>
            </a:pPr>
            <a:r>
              <a:rPr lang="en-US" sz="3522">
                <a:solidFill>
                  <a:srgbClr val="EFEFEF"/>
                </a:solidFill>
                <a:latin typeface="Nunito"/>
              </a:rPr>
              <a:t>Siswa dapat mengembangkan pengetahuan dan kemampuan untuk               berpikir dan komunikasi.</a:t>
            </a:r>
          </a:p>
        </p:txBody>
      </p:sp>
      <p:sp>
        <p:nvSpPr>
          <p:cNvPr id="16" name="Freeform 16"/>
          <p:cNvSpPr/>
          <p:nvPr/>
        </p:nvSpPr>
        <p:spPr>
          <a:xfrm rot="-10800000">
            <a:off x="2877714" y="7200742"/>
            <a:ext cx="7655306" cy="2717633"/>
          </a:xfrm>
          <a:custGeom>
            <a:avLst/>
            <a:gdLst/>
            <a:ahLst/>
            <a:cxnLst/>
            <a:rect l="l" t="t" r="r" b="b"/>
            <a:pathLst>
              <a:path w="7655306" h="2717633">
                <a:moveTo>
                  <a:pt x="0" y="0"/>
                </a:moveTo>
                <a:lnTo>
                  <a:pt x="7655306" y="0"/>
                </a:lnTo>
                <a:lnTo>
                  <a:pt x="7655306" y="2717633"/>
                </a:lnTo>
                <a:lnTo>
                  <a:pt x="0" y="271763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7" name="TextBox 17"/>
          <p:cNvSpPr txBox="1"/>
          <p:nvPr/>
        </p:nvSpPr>
        <p:spPr>
          <a:xfrm>
            <a:off x="2974072" y="7998391"/>
            <a:ext cx="7462590" cy="1103284"/>
          </a:xfrm>
          <a:prstGeom prst="rect">
            <a:avLst/>
          </a:prstGeom>
        </p:spPr>
        <p:txBody>
          <a:bodyPr lIns="0" tIns="0" rIns="0" bIns="0" rtlCol="0" anchor="t">
            <a:spAutoFit/>
          </a:bodyPr>
          <a:lstStyle/>
          <a:p>
            <a:pPr marL="0" lvl="0" indent="0" algn="ctr">
              <a:lnSpc>
                <a:spcPts val="4403"/>
              </a:lnSpc>
            </a:pPr>
            <a:r>
              <a:rPr lang="en-US" sz="3522">
                <a:solidFill>
                  <a:srgbClr val="EFEFEF"/>
                </a:solidFill>
                <a:latin typeface="Nunito"/>
              </a:rPr>
              <a:t>Siswa terlibat dalam perencanaan dan pengambilan keputusan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sp>
      <p:sp>
        <p:nvSpPr>
          <p:cNvPr id="3" name="Freeform 3"/>
          <p:cNvSpPr/>
          <p:nvPr/>
        </p:nvSpPr>
        <p:spPr>
          <a:xfrm rot="-7550657">
            <a:off x="-1187975" y="8203339"/>
            <a:ext cx="3590071" cy="3554171"/>
          </a:xfrm>
          <a:custGeom>
            <a:avLst/>
            <a:gdLst/>
            <a:ahLst/>
            <a:cxnLst/>
            <a:rect l="l" t="t" r="r" b="b"/>
            <a:pathLst>
              <a:path w="3590071" h="3554171">
                <a:moveTo>
                  <a:pt x="0" y="0"/>
                </a:moveTo>
                <a:lnTo>
                  <a:pt x="3590071" y="0"/>
                </a:lnTo>
                <a:lnTo>
                  <a:pt x="3590071" y="3554171"/>
                </a:lnTo>
                <a:lnTo>
                  <a:pt x="0" y="35541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800000">
            <a:off x="1523224" y="5299175"/>
            <a:ext cx="6036319" cy="2142893"/>
          </a:xfrm>
          <a:custGeom>
            <a:avLst/>
            <a:gdLst/>
            <a:ahLst/>
            <a:cxnLst/>
            <a:rect l="l" t="t" r="r" b="b"/>
            <a:pathLst>
              <a:path w="6036319" h="2142893">
                <a:moveTo>
                  <a:pt x="0" y="0"/>
                </a:moveTo>
                <a:lnTo>
                  <a:pt x="6036319" y="0"/>
                </a:lnTo>
                <a:lnTo>
                  <a:pt x="6036319" y="2142893"/>
                </a:lnTo>
                <a:lnTo>
                  <a:pt x="0" y="214289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0800000" flipH="1">
            <a:off x="11196338" y="3518219"/>
            <a:ext cx="5835736" cy="2071686"/>
          </a:xfrm>
          <a:custGeom>
            <a:avLst/>
            <a:gdLst/>
            <a:ahLst/>
            <a:cxnLst/>
            <a:rect l="l" t="t" r="r" b="b"/>
            <a:pathLst>
              <a:path w="5835736" h="2071686">
                <a:moveTo>
                  <a:pt x="5835736" y="0"/>
                </a:moveTo>
                <a:lnTo>
                  <a:pt x="0" y="0"/>
                </a:lnTo>
                <a:lnTo>
                  <a:pt x="0" y="2071686"/>
                </a:lnTo>
                <a:lnTo>
                  <a:pt x="5835736" y="2071686"/>
                </a:lnTo>
                <a:lnTo>
                  <a:pt x="5835736"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10800000">
            <a:off x="1340975" y="3317615"/>
            <a:ext cx="6400817" cy="2272290"/>
          </a:xfrm>
          <a:custGeom>
            <a:avLst/>
            <a:gdLst/>
            <a:ahLst/>
            <a:cxnLst/>
            <a:rect l="l" t="t" r="r" b="b"/>
            <a:pathLst>
              <a:path w="6400817" h="2272290">
                <a:moveTo>
                  <a:pt x="0" y="0"/>
                </a:moveTo>
                <a:lnTo>
                  <a:pt x="6400817" y="0"/>
                </a:lnTo>
                <a:lnTo>
                  <a:pt x="6400817" y="2272290"/>
                </a:lnTo>
                <a:lnTo>
                  <a:pt x="0" y="227229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533344" flipH="1">
            <a:off x="12049803" y="920201"/>
            <a:ext cx="1254755" cy="1269031"/>
          </a:xfrm>
          <a:custGeom>
            <a:avLst/>
            <a:gdLst/>
            <a:ahLst/>
            <a:cxnLst/>
            <a:rect l="l" t="t" r="r" b="b"/>
            <a:pathLst>
              <a:path w="1254755" h="1269031">
                <a:moveTo>
                  <a:pt x="1254755" y="0"/>
                </a:moveTo>
                <a:lnTo>
                  <a:pt x="0" y="0"/>
                </a:lnTo>
                <a:lnTo>
                  <a:pt x="0" y="1269031"/>
                </a:lnTo>
                <a:lnTo>
                  <a:pt x="1254755" y="1269031"/>
                </a:lnTo>
                <a:lnTo>
                  <a:pt x="1254755"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rot="-3315102" flipH="1">
            <a:off x="14688922" y="1033493"/>
            <a:ext cx="4141145" cy="3394013"/>
          </a:xfrm>
          <a:custGeom>
            <a:avLst/>
            <a:gdLst/>
            <a:ahLst/>
            <a:cxnLst/>
            <a:rect l="l" t="t" r="r" b="b"/>
            <a:pathLst>
              <a:path w="4141145" h="3394013">
                <a:moveTo>
                  <a:pt x="4141144" y="0"/>
                </a:moveTo>
                <a:lnTo>
                  <a:pt x="0" y="0"/>
                </a:lnTo>
                <a:lnTo>
                  <a:pt x="0" y="3394013"/>
                </a:lnTo>
                <a:lnTo>
                  <a:pt x="4141144" y="3394013"/>
                </a:lnTo>
                <a:lnTo>
                  <a:pt x="4141144"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1064900">
            <a:off x="9547315" y="6916251"/>
            <a:ext cx="901757" cy="1056231"/>
          </a:xfrm>
          <a:custGeom>
            <a:avLst/>
            <a:gdLst/>
            <a:ahLst/>
            <a:cxnLst/>
            <a:rect l="l" t="t" r="r" b="b"/>
            <a:pathLst>
              <a:path w="901757" h="1056231">
                <a:moveTo>
                  <a:pt x="0" y="0"/>
                </a:moveTo>
                <a:lnTo>
                  <a:pt x="901757" y="0"/>
                </a:lnTo>
                <a:lnTo>
                  <a:pt x="901757" y="1056230"/>
                </a:lnTo>
                <a:lnTo>
                  <a:pt x="0" y="105623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Freeform 10"/>
          <p:cNvSpPr/>
          <p:nvPr/>
        </p:nvSpPr>
        <p:spPr>
          <a:xfrm flipH="1">
            <a:off x="16276791" y="9485847"/>
            <a:ext cx="2464548" cy="296773"/>
          </a:xfrm>
          <a:custGeom>
            <a:avLst/>
            <a:gdLst/>
            <a:ahLst/>
            <a:cxnLst/>
            <a:rect l="l" t="t" r="r" b="b"/>
            <a:pathLst>
              <a:path w="2464548" h="296773">
                <a:moveTo>
                  <a:pt x="2464548" y="0"/>
                </a:moveTo>
                <a:lnTo>
                  <a:pt x="0" y="0"/>
                </a:lnTo>
                <a:lnTo>
                  <a:pt x="0" y="296773"/>
                </a:lnTo>
                <a:lnTo>
                  <a:pt x="2464548" y="296773"/>
                </a:lnTo>
                <a:lnTo>
                  <a:pt x="2464548"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a:off x="-625214" y="503327"/>
            <a:ext cx="2464548" cy="296773"/>
          </a:xfrm>
          <a:custGeom>
            <a:avLst/>
            <a:gdLst/>
            <a:ahLst/>
            <a:cxnLst/>
            <a:rect l="l" t="t" r="r" b="b"/>
            <a:pathLst>
              <a:path w="2464548" h="296773">
                <a:moveTo>
                  <a:pt x="0" y="0"/>
                </a:moveTo>
                <a:lnTo>
                  <a:pt x="2464548" y="0"/>
                </a:lnTo>
                <a:lnTo>
                  <a:pt x="2464548" y="296773"/>
                </a:lnTo>
                <a:lnTo>
                  <a:pt x="0" y="296773"/>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2" name="Freeform 12"/>
          <p:cNvSpPr/>
          <p:nvPr/>
        </p:nvSpPr>
        <p:spPr>
          <a:xfrm rot="2957662">
            <a:off x="17621967" y="5548967"/>
            <a:ext cx="853550" cy="998304"/>
          </a:xfrm>
          <a:custGeom>
            <a:avLst/>
            <a:gdLst/>
            <a:ahLst/>
            <a:cxnLst/>
            <a:rect l="l" t="t" r="r" b="b"/>
            <a:pathLst>
              <a:path w="853550" h="998304">
                <a:moveTo>
                  <a:pt x="0" y="0"/>
                </a:moveTo>
                <a:lnTo>
                  <a:pt x="853550" y="0"/>
                </a:lnTo>
                <a:lnTo>
                  <a:pt x="853550" y="998304"/>
                </a:lnTo>
                <a:lnTo>
                  <a:pt x="0" y="998304"/>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3" name="Freeform 13"/>
          <p:cNvSpPr/>
          <p:nvPr/>
        </p:nvSpPr>
        <p:spPr>
          <a:xfrm rot="-4427428">
            <a:off x="629059" y="4257866"/>
            <a:ext cx="785850" cy="794791"/>
          </a:xfrm>
          <a:custGeom>
            <a:avLst/>
            <a:gdLst/>
            <a:ahLst/>
            <a:cxnLst/>
            <a:rect l="l" t="t" r="r" b="b"/>
            <a:pathLst>
              <a:path w="785850" h="794791">
                <a:moveTo>
                  <a:pt x="0" y="0"/>
                </a:moveTo>
                <a:lnTo>
                  <a:pt x="785849" y="0"/>
                </a:lnTo>
                <a:lnTo>
                  <a:pt x="785849" y="794791"/>
                </a:lnTo>
                <a:lnTo>
                  <a:pt x="0" y="794791"/>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TextBox 14"/>
          <p:cNvSpPr txBox="1"/>
          <p:nvPr/>
        </p:nvSpPr>
        <p:spPr>
          <a:xfrm>
            <a:off x="1791709" y="1000125"/>
            <a:ext cx="9379000" cy="1920108"/>
          </a:xfrm>
          <a:prstGeom prst="rect">
            <a:avLst/>
          </a:prstGeom>
        </p:spPr>
        <p:txBody>
          <a:bodyPr lIns="0" tIns="0" rIns="0" bIns="0" rtlCol="0" anchor="t">
            <a:spAutoFit/>
          </a:bodyPr>
          <a:lstStyle/>
          <a:p>
            <a:pPr marL="0" lvl="0" indent="0">
              <a:lnSpc>
                <a:spcPts val="7710"/>
              </a:lnSpc>
              <a:spcBef>
                <a:spcPct val="0"/>
              </a:spcBef>
            </a:pPr>
            <a:r>
              <a:rPr lang="en-US" sz="5507">
                <a:solidFill>
                  <a:srgbClr val="204872"/>
                </a:solidFill>
                <a:latin typeface="Blueberry"/>
              </a:rPr>
              <a:t>Komponen keterampilan membimbing diskusi</a:t>
            </a:r>
          </a:p>
        </p:txBody>
      </p:sp>
      <p:sp>
        <p:nvSpPr>
          <p:cNvPr id="15" name="TextBox 15"/>
          <p:cNvSpPr txBox="1"/>
          <p:nvPr/>
        </p:nvSpPr>
        <p:spPr>
          <a:xfrm>
            <a:off x="1746630" y="3726471"/>
            <a:ext cx="5589506" cy="1672590"/>
          </a:xfrm>
          <a:prstGeom prst="rect">
            <a:avLst/>
          </a:prstGeom>
        </p:spPr>
        <p:txBody>
          <a:bodyPr lIns="0" tIns="0" rIns="0" bIns="0" rtlCol="0" anchor="t">
            <a:spAutoFit/>
          </a:bodyPr>
          <a:lstStyle/>
          <a:p>
            <a:pPr marL="0" lvl="0" indent="0" algn="ctr">
              <a:lnSpc>
                <a:spcPts val="4499"/>
              </a:lnSpc>
            </a:pPr>
            <a:r>
              <a:rPr lang="en-US" sz="3599">
                <a:solidFill>
                  <a:srgbClr val="EFEFEF"/>
                </a:solidFill>
                <a:latin typeface="Nunito"/>
              </a:rPr>
              <a:t>1) Memusatkan perhatian siswa pada tujuan dan topic diskusi </a:t>
            </a:r>
          </a:p>
        </p:txBody>
      </p:sp>
      <p:sp>
        <p:nvSpPr>
          <p:cNvPr id="16" name="TextBox 16"/>
          <p:cNvSpPr txBox="1"/>
          <p:nvPr/>
        </p:nvSpPr>
        <p:spPr>
          <a:xfrm>
            <a:off x="1791709" y="5810551"/>
            <a:ext cx="5337645" cy="1110615"/>
          </a:xfrm>
          <a:prstGeom prst="rect">
            <a:avLst/>
          </a:prstGeom>
        </p:spPr>
        <p:txBody>
          <a:bodyPr lIns="0" tIns="0" rIns="0" bIns="0" rtlCol="0" anchor="t">
            <a:spAutoFit/>
          </a:bodyPr>
          <a:lstStyle/>
          <a:p>
            <a:pPr marL="0" lvl="0" indent="0" algn="ctr">
              <a:lnSpc>
                <a:spcPts val="4499"/>
              </a:lnSpc>
            </a:pPr>
            <a:r>
              <a:rPr lang="en-US" sz="3599">
                <a:solidFill>
                  <a:srgbClr val="000000"/>
                </a:solidFill>
                <a:latin typeface="Nunito"/>
              </a:rPr>
              <a:t>2)  Memperluas masalah atau urunan pendapat</a:t>
            </a:r>
          </a:p>
        </p:txBody>
      </p:sp>
      <p:sp>
        <p:nvSpPr>
          <p:cNvPr id="17" name="TextBox 17"/>
          <p:cNvSpPr txBox="1"/>
          <p:nvPr/>
        </p:nvSpPr>
        <p:spPr>
          <a:xfrm>
            <a:off x="5242410" y="8075265"/>
            <a:ext cx="3336843" cy="1110615"/>
          </a:xfrm>
          <a:prstGeom prst="rect">
            <a:avLst/>
          </a:prstGeom>
        </p:spPr>
        <p:txBody>
          <a:bodyPr lIns="0" tIns="0" rIns="0" bIns="0" rtlCol="0" anchor="t">
            <a:spAutoFit/>
          </a:bodyPr>
          <a:lstStyle/>
          <a:p>
            <a:pPr marL="0" lvl="0" indent="0">
              <a:lnSpc>
                <a:spcPts val="4499"/>
              </a:lnSpc>
            </a:pPr>
            <a:r>
              <a:rPr lang="en-US" sz="3599">
                <a:solidFill>
                  <a:srgbClr val="000000"/>
                </a:solidFill>
                <a:latin typeface="Nunito"/>
              </a:rPr>
              <a:t>Something Just Like This</a:t>
            </a:r>
          </a:p>
        </p:txBody>
      </p:sp>
      <p:sp>
        <p:nvSpPr>
          <p:cNvPr id="18" name="Freeform 18"/>
          <p:cNvSpPr/>
          <p:nvPr/>
        </p:nvSpPr>
        <p:spPr>
          <a:xfrm rot="-10800000" flipH="1">
            <a:off x="10836394" y="5206998"/>
            <a:ext cx="6555625" cy="2327247"/>
          </a:xfrm>
          <a:custGeom>
            <a:avLst/>
            <a:gdLst/>
            <a:ahLst/>
            <a:cxnLst/>
            <a:rect l="l" t="t" r="r" b="b"/>
            <a:pathLst>
              <a:path w="6555625" h="2327247">
                <a:moveTo>
                  <a:pt x="6555625" y="0"/>
                </a:moveTo>
                <a:lnTo>
                  <a:pt x="0" y="0"/>
                </a:lnTo>
                <a:lnTo>
                  <a:pt x="0" y="2327247"/>
                </a:lnTo>
                <a:lnTo>
                  <a:pt x="6555625" y="2327247"/>
                </a:lnTo>
                <a:lnTo>
                  <a:pt x="6555625"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19"/>
          <p:cNvSpPr/>
          <p:nvPr/>
        </p:nvSpPr>
        <p:spPr>
          <a:xfrm rot="-10800000" flipH="1">
            <a:off x="11850120" y="7222090"/>
            <a:ext cx="5409180" cy="1920259"/>
          </a:xfrm>
          <a:custGeom>
            <a:avLst/>
            <a:gdLst/>
            <a:ahLst/>
            <a:cxnLst/>
            <a:rect l="l" t="t" r="r" b="b"/>
            <a:pathLst>
              <a:path w="5409180" h="1920259">
                <a:moveTo>
                  <a:pt x="5409180" y="0"/>
                </a:moveTo>
                <a:lnTo>
                  <a:pt x="0" y="0"/>
                </a:lnTo>
                <a:lnTo>
                  <a:pt x="0" y="1920259"/>
                </a:lnTo>
                <a:lnTo>
                  <a:pt x="5409180" y="1920259"/>
                </a:lnTo>
                <a:lnTo>
                  <a:pt x="540918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0" name="Freeform 20"/>
          <p:cNvSpPr/>
          <p:nvPr/>
        </p:nvSpPr>
        <p:spPr>
          <a:xfrm rot="-10800000" flipH="1">
            <a:off x="2743517" y="7152557"/>
            <a:ext cx="5835736" cy="2071686"/>
          </a:xfrm>
          <a:custGeom>
            <a:avLst/>
            <a:gdLst/>
            <a:ahLst/>
            <a:cxnLst/>
            <a:rect l="l" t="t" r="r" b="b"/>
            <a:pathLst>
              <a:path w="5835736" h="2071686">
                <a:moveTo>
                  <a:pt x="5835736" y="0"/>
                </a:moveTo>
                <a:lnTo>
                  <a:pt x="0" y="0"/>
                </a:lnTo>
                <a:lnTo>
                  <a:pt x="0" y="2071687"/>
                </a:lnTo>
                <a:lnTo>
                  <a:pt x="5835736" y="2071687"/>
                </a:lnTo>
                <a:lnTo>
                  <a:pt x="5835736"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TextBox 21"/>
          <p:cNvSpPr txBox="1"/>
          <p:nvPr/>
        </p:nvSpPr>
        <p:spPr>
          <a:xfrm>
            <a:off x="3390462" y="7524720"/>
            <a:ext cx="4541847" cy="1110615"/>
          </a:xfrm>
          <a:prstGeom prst="rect">
            <a:avLst/>
          </a:prstGeom>
        </p:spPr>
        <p:txBody>
          <a:bodyPr lIns="0" tIns="0" rIns="0" bIns="0" rtlCol="0" anchor="t">
            <a:spAutoFit/>
          </a:bodyPr>
          <a:lstStyle/>
          <a:p>
            <a:pPr marL="0" lvl="0" indent="0" algn="ctr">
              <a:lnSpc>
                <a:spcPts val="4499"/>
              </a:lnSpc>
            </a:pPr>
            <a:r>
              <a:rPr lang="en-US" sz="3599">
                <a:solidFill>
                  <a:srgbClr val="FFFFFF"/>
                </a:solidFill>
                <a:latin typeface="Nunito"/>
              </a:rPr>
              <a:t>3)  Menganalisis pandangan siswa</a:t>
            </a:r>
          </a:p>
        </p:txBody>
      </p:sp>
      <p:sp>
        <p:nvSpPr>
          <p:cNvPr id="22" name="TextBox 22"/>
          <p:cNvSpPr txBox="1"/>
          <p:nvPr/>
        </p:nvSpPr>
        <p:spPr>
          <a:xfrm>
            <a:off x="12283786" y="7909318"/>
            <a:ext cx="4541847" cy="548640"/>
          </a:xfrm>
          <a:prstGeom prst="rect">
            <a:avLst/>
          </a:prstGeom>
        </p:spPr>
        <p:txBody>
          <a:bodyPr lIns="0" tIns="0" rIns="0" bIns="0" rtlCol="0" anchor="t">
            <a:spAutoFit/>
          </a:bodyPr>
          <a:lstStyle/>
          <a:p>
            <a:pPr marL="0" lvl="0" indent="0" algn="ctr">
              <a:lnSpc>
                <a:spcPts val="4499"/>
              </a:lnSpc>
            </a:pPr>
            <a:r>
              <a:rPr lang="en-US" sz="3599">
                <a:solidFill>
                  <a:srgbClr val="FFFFFF"/>
                </a:solidFill>
                <a:latin typeface="Nunito"/>
              </a:rPr>
              <a:t>6)  Menutup Diskusi</a:t>
            </a:r>
          </a:p>
        </p:txBody>
      </p:sp>
      <p:sp>
        <p:nvSpPr>
          <p:cNvPr id="23" name="TextBox 23"/>
          <p:cNvSpPr txBox="1"/>
          <p:nvPr/>
        </p:nvSpPr>
        <p:spPr>
          <a:xfrm>
            <a:off x="11914032" y="4032885"/>
            <a:ext cx="4541847" cy="1110615"/>
          </a:xfrm>
          <a:prstGeom prst="rect">
            <a:avLst/>
          </a:prstGeom>
        </p:spPr>
        <p:txBody>
          <a:bodyPr lIns="0" tIns="0" rIns="0" bIns="0" rtlCol="0" anchor="t">
            <a:spAutoFit/>
          </a:bodyPr>
          <a:lstStyle/>
          <a:p>
            <a:pPr marL="0" lvl="0" indent="0" algn="ctr">
              <a:lnSpc>
                <a:spcPts val="4499"/>
              </a:lnSpc>
            </a:pPr>
            <a:r>
              <a:rPr lang="en-US" sz="3599">
                <a:solidFill>
                  <a:srgbClr val="FFFFFF"/>
                </a:solidFill>
                <a:latin typeface="Nunito"/>
              </a:rPr>
              <a:t>4)  Meningkatkan urunan siswa</a:t>
            </a:r>
          </a:p>
        </p:txBody>
      </p:sp>
      <p:sp>
        <p:nvSpPr>
          <p:cNvPr id="24" name="TextBox 24"/>
          <p:cNvSpPr txBox="1"/>
          <p:nvPr/>
        </p:nvSpPr>
        <p:spPr>
          <a:xfrm>
            <a:off x="11123841" y="5693327"/>
            <a:ext cx="5980732" cy="1110615"/>
          </a:xfrm>
          <a:prstGeom prst="rect">
            <a:avLst/>
          </a:prstGeom>
        </p:spPr>
        <p:txBody>
          <a:bodyPr lIns="0" tIns="0" rIns="0" bIns="0" rtlCol="0" anchor="t">
            <a:spAutoFit/>
          </a:bodyPr>
          <a:lstStyle/>
          <a:p>
            <a:pPr marL="0" lvl="0" indent="0" algn="ctr">
              <a:lnSpc>
                <a:spcPts val="4499"/>
              </a:lnSpc>
            </a:pPr>
            <a:r>
              <a:rPr lang="en-US" sz="3599">
                <a:solidFill>
                  <a:srgbClr val="000000"/>
                </a:solidFill>
                <a:latin typeface="Nunito"/>
              </a:rPr>
              <a:t>5)  Menyebarkan kesempatan berpartisipasi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sp>
      <p:sp>
        <p:nvSpPr>
          <p:cNvPr id="3" name="Freeform 3"/>
          <p:cNvSpPr/>
          <p:nvPr/>
        </p:nvSpPr>
        <p:spPr>
          <a:xfrm rot="-7550657">
            <a:off x="-1187975" y="8203339"/>
            <a:ext cx="3590071" cy="3554171"/>
          </a:xfrm>
          <a:custGeom>
            <a:avLst/>
            <a:gdLst/>
            <a:ahLst/>
            <a:cxnLst/>
            <a:rect l="l" t="t" r="r" b="b"/>
            <a:pathLst>
              <a:path w="3590071" h="3554171">
                <a:moveTo>
                  <a:pt x="0" y="0"/>
                </a:moveTo>
                <a:lnTo>
                  <a:pt x="3590071" y="0"/>
                </a:lnTo>
                <a:lnTo>
                  <a:pt x="3590071" y="3554171"/>
                </a:lnTo>
                <a:lnTo>
                  <a:pt x="0" y="35541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800000" flipH="1">
            <a:off x="7792400" y="2250681"/>
            <a:ext cx="24078738" cy="8547952"/>
          </a:xfrm>
          <a:custGeom>
            <a:avLst/>
            <a:gdLst/>
            <a:ahLst/>
            <a:cxnLst/>
            <a:rect l="l" t="t" r="r" b="b"/>
            <a:pathLst>
              <a:path w="24078738" h="8547952">
                <a:moveTo>
                  <a:pt x="24078738" y="0"/>
                </a:moveTo>
                <a:lnTo>
                  <a:pt x="0" y="0"/>
                </a:lnTo>
                <a:lnTo>
                  <a:pt x="0" y="8547952"/>
                </a:lnTo>
                <a:lnTo>
                  <a:pt x="24078738" y="8547952"/>
                </a:lnTo>
                <a:lnTo>
                  <a:pt x="24078738"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0800000">
            <a:off x="-10386200" y="3115221"/>
            <a:ext cx="20936844" cy="7432580"/>
          </a:xfrm>
          <a:custGeom>
            <a:avLst/>
            <a:gdLst/>
            <a:ahLst/>
            <a:cxnLst/>
            <a:rect l="l" t="t" r="r" b="b"/>
            <a:pathLst>
              <a:path w="20936844" h="7432580">
                <a:moveTo>
                  <a:pt x="0" y="0"/>
                </a:moveTo>
                <a:lnTo>
                  <a:pt x="20936844" y="0"/>
                </a:lnTo>
                <a:lnTo>
                  <a:pt x="20936844" y="7432579"/>
                </a:lnTo>
                <a:lnTo>
                  <a:pt x="0" y="743257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1533344" flipH="1">
            <a:off x="12049803" y="920201"/>
            <a:ext cx="1254755" cy="1269031"/>
          </a:xfrm>
          <a:custGeom>
            <a:avLst/>
            <a:gdLst/>
            <a:ahLst/>
            <a:cxnLst/>
            <a:rect l="l" t="t" r="r" b="b"/>
            <a:pathLst>
              <a:path w="1254755" h="1269031">
                <a:moveTo>
                  <a:pt x="1254755" y="0"/>
                </a:moveTo>
                <a:lnTo>
                  <a:pt x="0" y="0"/>
                </a:lnTo>
                <a:lnTo>
                  <a:pt x="0" y="1269031"/>
                </a:lnTo>
                <a:lnTo>
                  <a:pt x="1254755" y="1269031"/>
                </a:lnTo>
                <a:lnTo>
                  <a:pt x="1254755"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3315102" flipH="1">
            <a:off x="15097553" y="819631"/>
            <a:ext cx="3229581" cy="2646911"/>
          </a:xfrm>
          <a:custGeom>
            <a:avLst/>
            <a:gdLst/>
            <a:ahLst/>
            <a:cxnLst/>
            <a:rect l="l" t="t" r="r" b="b"/>
            <a:pathLst>
              <a:path w="3229581" h="2646911">
                <a:moveTo>
                  <a:pt x="3229581" y="0"/>
                </a:moveTo>
                <a:lnTo>
                  <a:pt x="0" y="0"/>
                </a:lnTo>
                <a:lnTo>
                  <a:pt x="0" y="2646910"/>
                </a:lnTo>
                <a:lnTo>
                  <a:pt x="3229581" y="2646910"/>
                </a:lnTo>
                <a:lnTo>
                  <a:pt x="3229581"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1064900">
            <a:off x="9547315" y="6916251"/>
            <a:ext cx="901757" cy="1056231"/>
          </a:xfrm>
          <a:custGeom>
            <a:avLst/>
            <a:gdLst/>
            <a:ahLst/>
            <a:cxnLst/>
            <a:rect l="l" t="t" r="r" b="b"/>
            <a:pathLst>
              <a:path w="901757" h="1056231">
                <a:moveTo>
                  <a:pt x="0" y="0"/>
                </a:moveTo>
                <a:lnTo>
                  <a:pt x="901757" y="0"/>
                </a:lnTo>
                <a:lnTo>
                  <a:pt x="901757" y="1056230"/>
                </a:lnTo>
                <a:lnTo>
                  <a:pt x="0" y="105623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flipH="1">
            <a:off x="16759494" y="9980425"/>
            <a:ext cx="2464548" cy="296773"/>
          </a:xfrm>
          <a:custGeom>
            <a:avLst/>
            <a:gdLst/>
            <a:ahLst/>
            <a:cxnLst/>
            <a:rect l="l" t="t" r="r" b="b"/>
            <a:pathLst>
              <a:path w="2464548" h="296773">
                <a:moveTo>
                  <a:pt x="2464548" y="0"/>
                </a:moveTo>
                <a:lnTo>
                  <a:pt x="0" y="0"/>
                </a:lnTo>
                <a:lnTo>
                  <a:pt x="0" y="296772"/>
                </a:lnTo>
                <a:lnTo>
                  <a:pt x="2464548" y="296772"/>
                </a:lnTo>
                <a:lnTo>
                  <a:pt x="2464548"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0" name="Freeform 10"/>
          <p:cNvSpPr/>
          <p:nvPr/>
        </p:nvSpPr>
        <p:spPr>
          <a:xfrm>
            <a:off x="-625214" y="503327"/>
            <a:ext cx="2464548" cy="296773"/>
          </a:xfrm>
          <a:custGeom>
            <a:avLst/>
            <a:gdLst/>
            <a:ahLst/>
            <a:cxnLst/>
            <a:rect l="l" t="t" r="r" b="b"/>
            <a:pathLst>
              <a:path w="2464548" h="296773">
                <a:moveTo>
                  <a:pt x="0" y="0"/>
                </a:moveTo>
                <a:lnTo>
                  <a:pt x="2464548" y="0"/>
                </a:lnTo>
                <a:lnTo>
                  <a:pt x="2464548" y="296773"/>
                </a:lnTo>
                <a:lnTo>
                  <a:pt x="0" y="296773"/>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rot="2957662">
            <a:off x="17636666" y="5993040"/>
            <a:ext cx="853550" cy="998304"/>
          </a:xfrm>
          <a:custGeom>
            <a:avLst/>
            <a:gdLst/>
            <a:ahLst/>
            <a:cxnLst/>
            <a:rect l="l" t="t" r="r" b="b"/>
            <a:pathLst>
              <a:path w="853550" h="998304">
                <a:moveTo>
                  <a:pt x="0" y="0"/>
                </a:moveTo>
                <a:lnTo>
                  <a:pt x="853550" y="0"/>
                </a:lnTo>
                <a:lnTo>
                  <a:pt x="853550" y="998304"/>
                </a:lnTo>
                <a:lnTo>
                  <a:pt x="0" y="998304"/>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Freeform 12"/>
          <p:cNvSpPr/>
          <p:nvPr/>
        </p:nvSpPr>
        <p:spPr>
          <a:xfrm rot="-4427428">
            <a:off x="-277148" y="3338600"/>
            <a:ext cx="785850" cy="794791"/>
          </a:xfrm>
          <a:custGeom>
            <a:avLst/>
            <a:gdLst/>
            <a:ahLst/>
            <a:cxnLst/>
            <a:rect l="l" t="t" r="r" b="b"/>
            <a:pathLst>
              <a:path w="785850" h="794791">
                <a:moveTo>
                  <a:pt x="0" y="0"/>
                </a:moveTo>
                <a:lnTo>
                  <a:pt x="785850" y="0"/>
                </a:lnTo>
                <a:lnTo>
                  <a:pt x="785850" y="794791"/>
                </a:lnTo>
                <a:lnTo>
                  <a:pt x="0" y="794791"/>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3" name="TextBox 13"/>
          <p:cNvSpPr txBox="1"/>
          <p:nvPr/>
        </p:nvSpPr>
        <p:spPr>
          <a:xfrm>
            <a:off x="1028700" y="808781"/>
            <a:ext cx="11648480" cy="1647084"/>
          </a:xfrm>
          <a:prstGeom prst="rect">
            <a:avLst/>
          </a:prstGeom>
        </p:spPr>
        <p:txBody>
          <a:bodyPr lIns="0" tIns="0" rIns="0" bIns="0" rtlCol="0" anchor="t">
            <a:spAutoFit/>
          </a:bodyPr>
          <a:lstStyle/>
          <a:p>
            <a:pPr marL="0" lvl="0" indent="0">
              <a:lnSpc>
                <a:spcPts val="6591"/>
              </a:lnSpc>
              <a:spcBef>
                <a:spcPct val="0"/>
              </a:spcBef>
            </a:pPr>
            <a:r>
              <a:rPr lang="en-US" sz="4707">
                <a:solidFill>
                  <a:srgbClr val="204872"/>
                </a:solidFill>
                <a:latin typeface="Blueberry"/>
              </a:rPr>
              <a:t>Prinsip penggunaan keterampilan membimbing diskusi kelompok kecil</a:t>
            </a:r>
          </a:p>
        </p:txBody>
      </p:sp>
      <p:sp>
        <p:nvSpPr>
          <p:cNvPr id="14" name="TextBox 14"/>
          <p:cNvSpPr txBox="1"/>
          <p:nvPr/>
        </p:nvSpPr>
        <p:spPr>
          <a:xfrm>
            <a:off x="607060" y="4119787"/>
            <a:ext cx="8800726" cy="6023878"/>
          </a:xfrm>
          <a:prstGeom prst="rect">
            <a:avLst/>
          </a:prstGeom>
        </p:spPr>
        <p:txBody>
          <a:bodyPr lIns="0" tIns="0" rIns="0" bIns="0" rtlCol="0" anchor="t">
            <a:spAutoFit/>
          </a:bodyPr>
          <a:lstStyle/>
          <a:p>
            <a:pPr algn="ctr">
              <a:lnSpc>
                <a:spcPts val="4020"/>
              </a:lnSpc>
            </a:pPr>
            <a:r>
              <a:rPr lang="en-US" sz="3216">
                <a:solidFill>
                  <a:srgbClr val="EFEFEF"/>
                </a:solidFill>
                <a:latin typeface="Nunito"/>
              </a:rPr>
              <a:t>1) Diskusi hendaknya berlangsung dalam “iklim terbuka”</a:t>
            </a:r>
          </a:p>
          <a:p>
            <a:pPr algn="ctr">
              <a:lnSpc>
                <a:spcPts val="4020"/>
              </a:lnSpc>
            </a:pPr>
            <a:r>
              <a:rPr lang="en-US" sz="3216">
                <a:solidFill>
                  <a:srgbClr val="EFEFEF"/>
                </a:solidFill>
                <a:latin typeface="Nunito"/>
              </a:rPr>
              <a:t>Hal ini ditandai dengan adanya keantusiasan berpartisipasi, kehangatan          hubungan antar pribadi, kesediaan menerima dan mengenal lebih jauh topic     diskusi dan kesediaan menghargai pendapat orang lain.</a:t>
            </a:r>
          </a:p>
          <a:p>
            <a:pPr algn="ctr">
              <a:lnSpc>
                <a:spcPts val="4020"/>
              </a:lnSpc>
            </a:pPr>
            <a:r>
              <a:rPr lang="en-US" sz="3216">
                <a:solidFill>
                  <a:srgbClr val="EFEFEF"/>
                </a:solidFill>
                <a:latin typeface="Nunito"/>
              </a:rPr>
              <a:t>Dengan demikian semua anggota kelompok mempunyai keinginan untuk         dikenal dan dihargai dapat merasa merasa aman dan bebas mengemukakan      pendapat.</a:t>
            </a:r>
          </a:p>
          <a:p>
            <a:pPr marL="0" lvl="0" indent="0" algn="ctr">
              <a:lnSpc>
                <a:spcPts val="4020"/>
              </a:lnSpc>
            </a:pPr>
            <a:endParaRPr lang="en-US" sz="3216">
              <a:solidFill>
                <a:srgbClr val="EFEFEF"/>
              </a:solidFill>
              <a:latin typeface="Nunito"/>
            </a:endParaRPr>
          </a:p>
        </p:txBody>
      </p:sp>
      <p:sp>
        <p:nvSpPr>
          <p:cNvPr id="15" name="TextBox 15"/>
          <p:cNvSpPr txBox="1"/>
          <p:nvPr/>
        </p:nvSpPr>
        <p:spPr>
          <a:xfrm>
            <a:off x="9952922" y="2958805"/>
            <a:ext cx="8095821" cy="7588995"/>
          </a:xfrm>
          <a:prstGeom prst="rect">
            <a:avLst/>
          </a:prstGeom>
        </p:spPr>
        <p:txBody>
          <a:bodyPr lIns="0" tIns="0" rIns="0" bIns="0" rtlCol="0" anchor="t">
            <a:spAutoFit/>
          </a:bodyPr>
          <a:lstStyle/>
          <a:p>
            <a:pPr algn="ctr">
              <a:lnSpc>
                <a:spcPts val="3363"/>
              </a:lnSpc>
            </a:pPr>
            <a:r>
              <a:rPr lang="en-US" sz="2690">
                <a:solidFill>
                  <a:srgbClr val="000000"/>
                </a:solidFill>
                <a:latin typeface="Nunito"/>
              </a:rPr>
              <a:t>2) Perlu perencanaan dan persiapan yang matang</a:t>
            </a:r>
          </a:p>
          <a:p>
            <a:pPr algn="ctr">
              <a:lnSpc>
                <a:spcPts val="3363"/>
              </a:lnSpc>
            </a:pPr>
            <a:r>
              <a:rPr lang="en-US" sz="2690">
                <a:solidFill>
                  <a:srgbClr val="000000"/>
                </a:solidFill>
                <a:latin typeface="Nunito"/>
              </a:rPr>
              <a:t>Perencanaan dan persiapan tersebut adalah sebagai berikut:</a:t>
            </a:r>
          </a:p>
          <a:p>
            <a:pPr marL="580943" lvl="1" indent="-290471" algn="ctr">
              <a:lnSpc>
                <a:spcPts val="3363"/>
              </a:lnSpc>
              <a:buFont typeface="Arial"/>
              <a:buChar char="•"/>
            </a:pPr>
            <a:r>
              <a:rPr lang="en-US" sz="2690">
                <a:solidFill>
                  <a:srgbClr val="000000"/>
                </a:solidFill>
                <a:latin typeface="Nunito"/>
              </a:rPr>
              <a:t>Topic yang dipilih hendaknya sesuai dengan tujuan yang akan dicapai, minat, dan kemampuan siswa</a:t>
            </a:r>
          </a:p>
          <a:p>
            <a:pPr marL="580943" lvl="1" indent="-290471" algn="ctr">
              <a:lnSpc>
                <a:spcPts val="3363"/>
              </a:lnSpc>
              <a:buFont typeface="Arial"/>
              <a:buChar char="•"/>
            </a:pPr>
            <a:r>
              <a:rPr lang="en-US" sz="2690">
                <a:solidFill>
                  <a:srgbClr val="000000"/>
                </a:solidFill>
                <a:latin typeface="Nunito"/>
              </a:rPr>
              <a:t>Masalah hendaknya mengandung jawaban yang kompleks, bukan jawaban tunggal</a:t>
            </a:r>
          </a:p>
          <a:p>
            <a:pPr marL="580943" lvl="1" indent="-290471" algn="ctr">
              <a:lnSpc>
                <a:spcPts val="3363"/>
              </a:lnSpc>
              <a:buFont typeface="Arial"/>
              <a:buChar char="•"/>
            </a:pPr>
            <a:r>
              <a:rPr lang="en-US" sz="2690">
                <a:solidFill>
                  <a:srgbClr val="000000"/>
                </a:solidFill>
                <a:latin typeface="Nunito"/>
              </a:rPr>
              <a:t>Adanya informasi pendahuluan yang berhubungan dengan topic tersebut agar para siswa memiliki latar belakang pebgetahuan yang sama</a:t>
            </a:r>
          </a:p>
          <a:p>
            <a:pPr marL="580943" lvl="1" indent="-290471" algn="ctr">
              <a:lnSpc>
                <a:spcPts val="3363"/>
              </a:lnSpc>
              <a:buFont typeface="Arial"/>
              <a:buChar char="•"/>
            </a:pPr>
            <a:r>
              <a:rPr lang="en-US" sz="2690">
                <a:solidFill>
                  <a:srgbClr val="000000"/>
                </a:solidFill>
                <a:latin typeface="Nunito"/>
              </a:rPr>
              <a:t>Guru harus benar-benar siap dengan sumber informasi sebagai motivator sehingga mampu memberikan penjelasan dan mengerjakan pertanyaan-pertanyaan yang dapat memotivasi siswa.</a:t>
            </a:r>
          </a:p>
          <a:p>
            <a:pPr marL="0" lvl="0" indent="0" algn="ctr">
              <a:lnSpc>
                <a:spcPts val="3363"/>
              </a:lnSpc>
            </a:pPr>
            <a:endParaRPr lang="en-US" sz="2690">
              <a:solidFill>
                <a:srgbClr val="000000"/>
              </a:solidFill>
              <a:latin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82449" y="8403133"/>
            <a:ext cx="3195907" cy="1181737"/>
            <a:chOff x="0" y="0"/>
            <a:chExt cx="952313" cy="352133"/>
          </a:xfrm>
        </p:grpSpPr>
        <p:sp>
          <p:nvSpPr>
            <p:cNvPr id="4" name="Freeform 4"/>
            <p:cNvSpPr/>
            <p:nvPr/>
          </p:nvSpPr>
          <p:spPr>
            <a:xfrm>
              <a:off x="0" y="0"/>
              <a:ext cx="952313" cy="352133"/>
            </a:xfrm>
            <a:custGeom>
              <a:avLst/>
              <a:gdLst/>
              <a:ahLst/>
              <a:cxnLst/>
              <a:rect l="l" t="t" r="r" b="b"/>
              <a:pathLst>
                <a:path w="952313" h="352133">
                  <a:moveTo>
                    <a:pt x="476156" y="0"/>
                  </a:moveTo>
                  <a:cubicBezTo>
                    <a:pt x="213182" y="0"/>
                    <a:pt x="0" y="78828"/>
                    <a:pt x="0" y="176066"/>
                  </a:cubicBezTo>
                  <a:cubicBezTo>
                    <a:pt x="0" y="273305"/>
                    <a:pt x="213182" y="352133"/>
                    <a:pt x="476156" y="352133"/>
                  </a:cubicBezTo>
                  <a:cubicBezTo>
                    <a:pt x="739130" y="352133"/>
                    <a:pt x="952313" y="273305"/>
                    <a:pt x="952313" y="176066"/>
                  </a:cubicBezTo>
                  <a:cubicBezTo>
                    <a:pt x="952313" y="78828"/>
                    <a:pt x="739130" y="0"/>
                    <a:pt x="476156" y="0"/>
                  </a:cubicBezTo>
                  <a:close/>
                </a:path>
              </a:pathLst>
            </a:custGeom>
            <a:solidFill>
              <a:srgbClr val="000000">
                <a:alpha val="4706"/>
              </a:srgbClr>
            </a:solidFill>
          </p:spPr>
        </p:sp>
        <p:sp>
          <p:nvSpPr>
            <p:cNvPr id="5" name="TextBox 5"/>
            <p:cNvSpPr txBox="1"/>
            <p:nvPr/>
          </p:nvSpPr>
          <p:spPr>
            <a:xfrm>
              <a:off x="89279" y="-5088"/>
              <a:ext cx="773754" cy="32420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379787" y="5008926"/>
            <a:ext cx="2963404" cy="4266681"/>
          </a:xfrm>
          <a:custGeom>
            <a:avLst/>
            <a:gdLst/>
            <a:ahLst/>
            <a:cxnLst/>
            <a:rect l="l" t="t" r="r" b="b"/>
            <a:pathLst>
              <a:path w="2963404" h="4266681">
                <a:moveTo>
                  <a:pt x="0" y="0"/>
                </a:moveTo>
                <a:lnTo>
                  <a:pt x="2963404" y="0"/>
                </a:lnTo>
                <a:lnTo>
                  <a:pt x="2963404" y="4266681"/>
                </a:lnTo>
                <a:lnTo>
                  <a:pt x="0" y="42666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5400000" flipH="1" flipV="1">
            <a:off x="644558" y="-954836"/>
            <a:ext cx="2655192" cy="2777882"/>
          </a:xfrm>
          <a:custGeom>
            <a:avLst/>
            <a:gdLst/>
            <a:ahLst/>
            <a:cxnLst/>
            <a:rect l="l" t="t" r="r" b="b"/>
            <a:pathLst>
              <a:path w="2655192" h="2777882">
                <a:moveTo>
                  <a:pt x="2655192" y="2777882"/>
                </a:moveTo>
                <a:lnTo>
                  <a:pt x="0" y="2777882"/>
                </a:lnTo>
                <a:lnTo>
                  <a:pt x="0" y="0"/>
                </a:lnTo>
                <a:lnTo>
                  <a:pt x="2655192" y="0"/>
                </a:lnTo>
                <a:lnTo>
                  <a:pt x="2655192" y="2777882"/>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flipH="1" flipV="1">
            <a:off x="16139683" y="4861889"/>
            <a:ext cx="2655192" cy="2777882"/>
          </a:xfrm>
          <a:custGeom>
            <a:avLst/>
            <a:gdLst/>
            <a:ahLst/>
            <a:cxnLst/>
            <a:rect l="l" t="t" r="r" b="b"/>
            <a:pathLst>
              <a:path w="2655192" h="2777882">
                <a:moveTo>
                  <a:pt x="2655192" y="2777881"/>
                </a:moveTo>
                <a:lnTo>
                  <a:pt x="0" y="2777881"/>
                </a:lnTo>
                <a:lnTo>
                  <a:pt x="0" y="0"/>
                </a:lnTo>
                <a:lnTo>
                  <a:pt x="2655192" y="0"/>
                </a:lnTo>
                <a:lnTo>
                  <a:pt x="2655192" y="2777881"/>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4686742">
            <a:off x="5141099" y="9229370"/>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rot="-4799791">
            <a:off x="13457071" y="-2479560"/>
            <a:ext cx="3687954" cy="3651074"/>
          </a:xfrm>
          <a:custGeom>
            <a:avLst/>
            <a:gdLst/>
            <a:ahLst/>
            <a:cxnLst/>
            <a:rect l="l" t="t" r="r" b="b"/>
            <a:pathLst>
              <a:path w="3687954" h="3651074">
                <a:moveTo>
                  <a:pt x="0" y="0"/>
                </a:moveTo>
                <a:lnTo>
                  <a:pt x="3687953" y="0"/>
                </a:lnTo>
                <a:lnTo>
                  <a:pt x="3687953" y="3651074"/>
                </a:lnTo>
                <a:lnTo>
                  <a:pt x="0" y="36510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TextBox 11"/>
          <p:cNvSpPr txBox="1"/>
          <p:nvPr/>
        </p:nvSpPr>
        <p:spPr>
          <a:xfrm>
            <a:off x="3269261" y="3395178"/>
            <a:ext cx="11749479" cy="2855651"/>
          </a:xfrm>
          <a:prstGeom prst="rect">
            <a:avLst/>
          </a:prstGeom>
        </p:spPr>
        <p:txBody>
          <a:bodyPr lIns="0" tIns="0" rIns="0" bIns="0" rtlCol="0" anchor="t">
            <a:spAutoFit/>
          </a:bodyPr>
          <a:lstStyle/>
          <a:p>
            <a:pPr algn="ctr">
              <a:lnSpc>
                <a:spcPts val="11512"/>
              </a:lnSpc>
              <a:spcBef>
                <a:spcPct val="0"/>
              </a:spcBef>
            </a:pPr>
            <a:r>
              <a:rPr lang="en-US" sz="8223">
                <a:solidFill>
                  <a:srgbClr val="204872"/>
                </a:solidFill>
                <a:latin typeface="Blueberry"/>
              </a:rPr>
              <a:t>Keterampilan Mengelola Kelas</a:t>
            </a:r>
          </a:p>
        </p:txBody>
      </p:sp>
      <p:sp>
        <p:nvSpPr>
          <p:cNvPr id="12" name="Freeform 12"/>
          <p:cNvSpPr/>
          <p:nvPr/>
        </p:nvSpPr>
        <p:spPr>
          <a:xfrm rot="1757719">
            <a:off x="12475940" y="3110651"/>
            <a:ext cx="1077171" cy="873855"/>
          </a:xfrm>
          <a:custGeom>
            <a:avLst/>
            <a:gdLst/>
            <a:ahLst/>
            <a:cxnLst/>
            <a:rect l="l" t="t" r="r" b="b"/>
            <a:pathLst>
              <a:path w="1077171" h="873855">
                <a:moveTo>
                  <a:pt x="0" y="0"/>
                </a:moveTo>
                <a:lnTo>
                  <a:pt x="1077171" y="0"/>
                </a:lnTo>
                <a:lnTo>
                  <a:pt x="1077171" y="873855"/>
                </a:lnTo>
                <a:lnTo>
                  <a:pt x="0" y="8738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rot="918116">
            <a:off x="9981301" y="1064719"/>
            <a:ext cx="819300" cy="828622"/>
          </a:xfrm>
          <a:custGeom>
            <a:avLst/>
            <a:gdLst/>
            <a:ahLst/>
            <a:cxnLst/>
            <a:rect l="l" t="t" r="r" b="b"/>
            <a:pathLst>
              <a:path w="819300" h="828622">
                <a:moveTo>
                  <a:pt x="0" y="0"/>
                </a:moveTo>
                <a:lnTo>
                  <a:pt x="819300" y="0"/>
                </a:lnTo>
                <a:lnTo>
                  <a:pt x="819300" y="828622"/>
                </a:lnTo>
                <a:lnTo>
                  <a:pt x="0" y="82862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4" name="Freeform 14"/>
          <p:cNvSpPr/>
          <p:nvPr/>
        </p:nvSpPr>
        <p:spPr>
          <a:xfrm>
            <a:off x="4818844" y="7578425"/>
            <a:ext cx="1066026" cy="722233"/>
          </a:xfrm>
          <a:custGeom>
            <a:avLst/>
            <a:gdLst/>
            <a:ahLst/>
            <a:cxnLst/>
            <a:rect l="l" t="t" r="r" b="b"/>
            <a:pathLst>
              <a:path w="1066026" h="722233">
                <a:moveTo>
                  <a:pt x="0" y="0"/>
                </a:moveTo>
                <a:lnTo>
                  <a:pt x="1066027" y="0"/>
                </a:lnTo>
                <a:lnTo>
                  <a:pt x="1066027" y="722233"/>
                </a:lnTo>
                <a:lnTo>
                  <a:pt x="0" y="72223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5" name="Freeform 15"/>
          <p:cNvSpPr/>
          <p:nvPr/>
        </p:nvSpPr>
        <p:spPr>
          <a:xfrm>
            <a:off x="13014525" y="8869996"/>
            <a:ext cx="792969" cy="811222"/>
          </a:xfrm>
          <a:custGeom>
            <a:avLst/>
            <a:gdLst/>
            <a:ahLst/>
            <a:cxnLst/>
            <a:rect l="l" t="t" r="r" b="b"/>
            <a:pathLst>
              <a:path w="792969" h="811222">
                <a:moveTo>
                  <a:pt x="0" y="0"/>
                </a:moveTo>
                <a:lnTo>
                  <a:pt x="792970" y="0"/>
                </a:lnTo>
                <a:lnTo>
                  <a:pt x="792970" y="811222"/>
                </a:lnTo>
                <a:lnTo>
                  <a:pt x="0" y="81122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sp>
      <p:sp>
        <p:nvSpPr>
          <p:cNvPr id="3" name="Freeform 3"/>
          <p:cNvSpPr/>
          <p:nvPr/>
        </p:nvSpPr>
        <p:spPr>
          <a:xfrm rot="441598">
            <a:off x="14052675" y="5329885"/>
            <a:ext cx="3675923" cy="3675923"/>
          </a:xfrm>
          <a:custGeom>
            <a:avLst/>
            <a:gdLst/>
            <a:ahLst/>
            <a:cxnLst/>
            <a:rect l="l" t="t" r="r" b="b"/>
            <a:pathLst>
              <a:path w="3675923" h="3675923">
                <a:moveTo>
                  <a:pt x="0" y="0"/>
                </a:moveTo>
                <a:lnTo>
                  <a:pt x="3675923" y="0"/>
                </a:lnTo>
                <a:lnTo>
                  <a:pt x="3675923" y="3675924"/>
                </a:lnTo>
                <a:lnTo>
                  <a:pt x="0" y="36759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2014631">
            <a:off x="16490324" y="855110"/>
            <a:ext cx="1015440" cy="1026994"/>
          </a:xfrm>
          <a:custGeom>
            <a:avLst/>
            <a:gdLst/>
            <a:ahLst/>
            <a:cxnLst/>
            <a:rect l="l" t="t" r="r" b="b"/>
            <a:pathLst>
              <a:path w="1015440" h="1026994">
                <a:moveTo>
                  <a:pt x="0" y="0"/>
                </a:moveTo>
                <a:lnTo>
                  <a:pt x="1015440" y="0"/>
                </a:lnTo>
                <a:lnTo>
                  <a:pt x="1015440" y="1026994"/>
                </a:lnTo>
                <a:lnTo>
                  <a:pt x="0" y="10269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flipH="1">
            <a:off x="10928860" y="-146392"/>
            <a:ext cx="3246016" cy="2660381"/>
          </a:xfrm>
          <a:custGeom>
            <a:avLst/>
            <a:gdLst/>
            <a:ahLst/>
            <a:cxnLst/>
            <a:rect l="l" t="t" r="r" b="b"/>
            <a:pathLst>
              <a:path w="3246016" h="2660381">
                <a:moveTo>
                  <a:pt x="3246016" y="0"/>
                </a:moveTo>
                <a:lnTo>
                  <a:pt x="0" y="0"/>
                </a:lnTo>
                <a:lnTo>
                  <a:pt x="0" y="2660381"/>
                </a:lnTo>
                <a:lnTo>
                  <a:pt x="3246016" y="2660381"/>
                </a:lnTo>
                <a:lnTo>
                  <a:pt x="3246016"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357821" y="3283335"/>
            <a:ext cx="13817055" cy="5336838"/>
          </a:xfrm>
          <a:custGeom>
            <a:avLst/>
            <a:gdLst/>
            <a:ahLst/>
            <a:cxnLst/>
            <a:rect l="l" t="t" r="r" b="b"/>
            <a:pathLst>
              <a:path w="13817055" h="5336838">
                <a:moveTo>
                  <a:pt x="13817055" y="0"/>
                </a:moveTo>
                <a:lnTo>
                  <a:pt x="0" y="0"/>
                </a:lnTo>
                <a:lnTo>
                  <a:pt x="0" y="5336838"/>
                </a:lnTo>
                <a:lnTo>
                  <a:pt x="13817055" y="5336838"/>
                </a:lnTo>
                <a:lnTo>
                  <a:pt x="13817055"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0690834" y="2077222"/>
            <a:ext cx="1292264" cy="1206113"/>
          </a:xfrm>
          <a:custGeom>
            <a:avLst/>
            <a:gdLst/>
            <a:ahLst/>
            <a:cxnLst/>
            <a:rect l="l" t="t" r="r" b="b"/>
            <a:pathLst>
              <a:path w="1292264" h="1206113">
                <a:moveTo>
                  <a:pt x="0" y="0"/>
                </a:moveTo>
                <a:lnTo>
                  <a:pt x="1292264" y="0"/>
                </a:lnTo>
                <a:lnTo>
                  <a:pt x="1292264" y="1206113"/>
                </a:lnTo>
                <a:lnTo>
                  <a:pt x="0" y="120611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865270" flipH="1">
            <a:off x="-452728" y="7764396"/>
            <a:ext cx="2115504" cy="2923436"/>
          </a:xfrm>
          <a:custGeom>
            <a:avLst/>
            <a:gdLst/>
            <a:ahLst/>
            <a:cxnLst/>
            <a:rect l="l" t="t" r="r" b="b"/>
            <a:pathLst>
              <a:path w="2115504" h="2923436">
                <a:moveTo>
                  <a:pt x="2115504" y="0"/>
                </a:moveTo>
                <a:lnTo>
                  <a:pt x="0" y="0"/>
                </a:lnTo>
                <a:lnTo>
                  <a:pt x="0" y="2923436"/>
                </a:lnTo>
                <a:lnTo>
                  <a:pt x="2115504" y="2923436"/>
                </a:lnTo>
                <a:lnTo>
                  <a:pt x="2115504"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rot="-4686742">
            <a:off x="9665276"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0" name="Freeform 10"/>
          <p:cNvSpPr/>
          <p:nvPr/>
        </p:nvSpPr>
        <p:spPr>
          <a:xfrm rot="-4686742">
            <a:off x="1893099" y="-3015415"/>
            <a:ext cx="3687954" cy="3651074"/>
          </a:xfrm>
          <a:custGeom>
            <a:avLst/>
            <a:gdLst/>
            <a:ahLst/>
            <a:cxnLst/>
            <a:rect l="l" t="t" r="r" b="b"/>
            <a:pathLst>
              <a:path w="3687954" h="3651074">
                <a:moveTo>
                  <a:pt x="0" y="0"/>
                </a:moveTo>
                <a:lnTo>
                  <a:pt x="3687953" y="0"/>
                </a:lnTo>
                <a:lnTo>
                  <a:pt x="3687953" y="3651074"/>
                </a:lnTo>
                <a:lnTo>
                  <a:pt x="0" y="365107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a:off x="357821" y="340767"/>
            <a:ext cx="1213022" cy="1299667"/>
          </a:xfrm>
          <a:custGeom>
            <a:avLst/>
            <a:gdLst/>
            <a:ahLst/>
            <a:cxnLst/>
            <a:rect l="l" t="t" r="r" b="b"/>
            <a:pathLst>
              <a:path w="1213022" h="1299667">
                <a:moveTo>
                  <a:pt x="0" y="0"/>
                </a:moveTo>
                <a:lnTo>
                  <a:pt x="1213023" y="0"/>
                </a:lnTo>
                <a:lnTo>
                  <a:pt x="1213023" y="1299666"/>
                </a:lnTo>
                <a:lnTo>
                  <a:pt x="0" y="1299666"/>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Freeform 12"/>
          <p:cNvSpPr/>
          <p:nvPr/>
        </p:nvSpPr>
        <p:spPr>
          <a:xfrm rot="-469767">
            <a:off x="5530570" y="9172788"/>
            <a:ext cx="745473" cy="646077"/>
          </a:xfrm>
          <a:custGeom>
            <a:avLst/>
            <a:gdLst/>
            <a:ahLst/>
            <a:cxnLst/>
            <a:rect l="l" t="t" r="r" b="b"/>
            <a:pathLst>
              <a:path w="745473" h="646077">
                <a:moveTo>
                  <a:pt x="0" y="0"/>
                </a:moveTo>
                <a:lnTo>
                  <a:pt x="745474" y="0"/>
                </a:lnTo>
                <a:lnTo>
                  <a:pt x="745474" y="646077"/>
                </a:lnTo>
                <a:lnTo>
                  <a:pt x="0" y="646077"/>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3" name="TextBox 13"/>
          <p:cNvSpPr txBox="1"/>
          <p:nvPr/>
        </p:nvSpPr>
        <p:spPr>
          <a:xfrm>
            <a:off x="1028700" y="1736945"/>
            <a:ext cx="10954398" cy="1043559"/>
          </a:xfrm>
          <a:prstGeom prst="rect">
            <a:avLst/>
          </a:prstGeom>
        </p:spPr>
        <p:txBody>
          <a:bodyPr lIns="0" tIns="0" rIns="0" bIns="0" rtlCol="0" anchor="t">
            <a:spAutoFit/>
          </a:bodyPr>
          <a:lstStyle/>
          <a:p>
            <a:pPr marL="0" lvl="0" indent="0">
              <a:lnSpc>
                <a:spcPts val="8584"/>
              </a:lnSpc>
              <a:spcBef>
                <a:spcPct val="0"/>
              </a:spcBef>
            </a:pPr>
            <a:r>
              <a:rPr lang="en-US" sz="6131">
                <a:solidFill>
                  <a:srgbClr val="204872"/>
                </a:solidFill>
                <a:latin typeface="Blueberry"/>
              </a:rPr>
              <a:t>Pengertian Pengelolaan Kelas</a:t>
            </a:r>
          </a:p>
        </p:txBody>
      </p:sp>
      <p:sp>
        <p:nvSpPr>
          <p:cNvPr id="14" name="TextBox 14"/>
          <p:cNvSpPr txBox="1"/>
          <p:nvPr/>
        </p:nvSpPr>
        <p:spPr>
          <a:xfrm>
            <a:off x="1570844" y="4095097"/>
            <a:ext cx="11618834" cy="3850081"/>
          </a:xfrm>
          <a:prstGeom prst="rect">
            <a:avLst/>
          </a:prstGeom>
        </p:spPr>
        <p:txBody>
          <a:bodyPr lIns="0" tIns="0" rIns="0" bIns="0" rtlCol="0" anchor="t">
            <a:spAutoFit/>
          </a:bodyPr>
          <a:lstStyle/>
          <a:p>
            <a:pPr algn="ctr">
              <a:lnSpc>
                <a:spcPts val="5171"/>
              </a:lnSpc>
            </a:pPr>
            <a:r>
              <a:rPr lang="en-US" sz="3447">
                <a:solidFill>
                  <a:srgbClr val="EFEFEF"/>
                </a:solidFill>
                <a:latin typeface="Nunito"/>
              </a:rPr>
              <a:t>Pengelolaan kelas adalah seperangkat kegiatan yang diciptakan oleh seorang guru untuk mengembangkan tingkah laku siswa yang positif,mengembangkan hubungan interpersonal,iklim sosio emosionalserta mengembangkan dan mempertahankan organisasi kelas yang efektif sehingga kondisi belajar terpelihara dengan baik.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688</Words>
  <Application>Microsoft Office PowerPoint</Application>
  <PresentationFormat>Custom</PresentationFormat>
  <Paragraphs>70</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Nunito</vt:lpstr>
      <vt:lpstr>Blueberry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Yellow Playful About Me Presentation</dc:title>
  <cp:lastModifiedBy>Microsoft account</cp:lastModifiedBy>
  <cp:revision>2</cp:revision>
  <dcterms:created xsi:type="dcterms:W3CDTF">2006-08-16T00:00:00Z</dcterms:created>
  <dcterms:modified xsi:type="dcterms:W3CDTF">2023-11-07T04:15:02Z</dcterms:modified>
  <dc:identifier>DAFzcSfm8cA</dc:identifier>
</cp:coreProperties>
</file>