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66000"/>
            <a:lum/>
          </a:blip>
          <a:srcRect/>
          <a:stretch>
            <a:fillRect l="4000" t="-9000" b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09D8B-AB2C-4BDB-B611-AF62D2C77548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C3AEA-3E41-45EB-A5F2-A3F83EBF197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71604" y="428610"/>
            <a:ext cx="5886464" cy="842970"/>
          </a:xfrm>
        </p:spPr>
        <p:txBody>
          <a:bodyPr/>
          <a:lstStyle/>
          <a:p>
            <a:r>
              <a:rPr lang="en-US" dirty="0" err="1" smtClean="0">
                <a:latin typeface="Arial Black" pitchFamily="34" charset="0"/>
              </a:rPr>
              <a:t>Kelompok</a:t>
            </a:r>
            <a:r>
              <a:rPr lang="en-US" dirty="0" smtClean="0">
                <a:latin typeface="Arial Black" pitchFamily="34" charset="0"/>
              </a:rPr>
              <a:t> 3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1428742"/>
            <a:ext cx="6400800" cy="2800358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l"/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Diah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Ayu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Kumalasari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	</a:t>
            </a:r>
            <a:r>
              <a:rPr lang="en-US" b="1" dirty="0" smtClean="0">
                <a:ln w="50800"/>
                <a:solidFill>
                  <a:sysClr val="windowText" lastClr="000000"/>
                </a:solidFill>
              </a:rPr>
              <a:t>1913053058</a:t>
            </a:r>
            <a:endParaRPr lang="en-US" b="1" dirty="0">
              <a:ln w="50800"/>
              <a:solidFill>
                <a:sysClr val="windowText" lastClr="000000"/>
              </a:solidFill>
            </a:endParaRPr>
          </a:p>
          <a:p>
            <a:pPr algn="l"/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Kartika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Apriani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		</a:t>
            </a:r>
            <a:r>
              <a:rPr lang="en-US" b="1" dirty="0" smtClean="0">
                <a:ln w="50800"/>
                <a:solidFill>
                  <a:sysClr val="windowText" lastClr="000000"/>
                </a:solidFill>
              </a:rPr>
              <a:t>1913053100</a:t>
            </a:r>
            <a:endParaRPr lang="en-US" b="1" dirty="0">
              <a:ln w="50800"/>
              <a:solidFill>
                <a:sysClr val="windowText" lastClr="000000"/>
              </a:solidFill>
            </a:endParaRPr>
          </a:p>
          <a:p>
            <a:pPr algn="l"/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Vivi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 </a:t>
            </a:r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Seftiani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		</a:t>
            </a:r>
            <a:r>
              <a:rPr lang="en-US" b="1" dirty="0" smtClean="0">
                <a:ln w="50800"/>
                <a:solidFill>
                  <a:sysClr val="windowText" lastClr="000000"/>
                </a:solidFill>
              </a:rPr>
              <a:t>1913052029</a:t>
            </a:r>
            <a:endParaRPr lang="en-US" b="1" dirty="0">
              <a:ln w="50800"/>
              <a:solidFill>
                <a:sysClr val="windowText" lastClr="000000"/>
              </a:solidFill>
            </a:endParaRPr>
          </a:p>
          <a:p>
            <a:pPr algn="l"/>
            <a:r>
              <a:rPr lang="en-US" b="1" dirty="0">
                <a:ln w="50800"/>
                <a:solidFill>
                  <a:sysClr val="windowText" lastClr="000000"/>
                </a:solidFill>
              </a:rPr>
              <a:t>Yogi </a:t>
            </a:r>
            <a:r>
              <a:rPr lang="en-US" b="1" dirty="0" err="1">
                <a:ln w="50800"/>
                <a:solidFill>
                  <a:sysClr val="windowText" lastClr="000000"/>
                </a:solidFill>
              </a:rPr>
              <a:t>Pangestu</a:t>
            </a:r>
            <a:r>
              <a:rPr lang="en-US" b="1" dirty="0">
                <a:ln w="50800"/>
                <a:solidFill>
                  <a:sysClr val="windowText" lastClr="000000"/>
                </a:solidFill>
              </a:rPr>
              <a:t>		</a:t>
            </a:r>
            <a:r>
              <a:rPr lang="en-US" b="1" dirty="0" smtClean="0">
                <a:ln w="50800"/>
                <a:solidFill>
                  <a:sysClr val="windowText" lastClr="000000"/>
                </a:solidFill>
              </a:rPr>
              <a:t>1913053118</a:t>
            </a:r>
            <a:endParaRPr lang="en-US" b="1" dirty="0">
              <a:ln w="50800"/>
              <a:solidFill>
                <a:sysClr val="windowText" lastClr="000000"/>
              </a:solidFill>
            </a:endParaRPr>
          </a:p>
          <a:p>
            <a:pPr algn="l"/>
            <a:endParaRPr lang="en-US" b="1" dirty="0">
              <a:ln w="50800"/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4348" y="1785932"/>
            <a:ext cx="7772400" cy="2571768"/>
          </a:xfrm>
        </p:spPr>
        <p:txBody>
          <a:bodyPr anchor="ctr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cap="none" dirty="0">
                <a:ln w="11430"/>
                <a:solidFill>
                  <a:sysClr val="windowText" lastClr="0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nard MT Condensed" pitchFamily="18" charset="0"/>
              </a:rPr>
              <a:t>PRINSIP PENGGUNAAN DAN PENGEMBANGAN MEDIA DAN SUMBER BELAJAR</a:t>
            </a:r>
            <a:r>
              <a:rPr lang="en-US" sz="3600" cap="none" dirty="0" smtClean="0">
                <a:ln w="11430"/>
                <a:solidFill>
                  <a:sysClr val="windowText" lastClr="0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nard MT Condensed" pitchFamily="18" charset="0"/>
              </a:rPr>
              <a:t/>
            </a:r>
            <a:br>
              <a:rPr lang="en-US" sz="3600" cap="none" dirty="0" smtClean="0">
                <a:ln w="11430"/>
                <a:solidFill>
                  <a:sysClr val="windowText" lastClr="0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nard MT Condensed" pitchFamily="18" charset="0"/>
              </a:rPr>
            </a:br>
            <a:r>
              <a:rPr lang="en-US" sz="3600" cap="none" dirty="0">
                <a:ln w="11430"/>
                <a:solidFill>
                  <a:sysClr val="windowText" lastClr="0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nard MT Condensed" pitchFamily="18" charset="0"/>
              </a:rPr>
              <a:t/>
            </a:r>
            <a:br>
              <a:rPr lang="en-US" sz="3600" cap="none" dirty="0">
                <a:ln w="11430"/>
                <a:solidFill>
                  <a:sysClr val="windowText" lastClr="000000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ernard MT Condensed" pitchFamily="18" charset="0"/>
              </a:rPr>
            </a:br>
            <a:endParaRPr lang="en-US" sz="3600" cap="none" dirty="0">
              <a:ln w="11430"/>
              <a:solidFill>
                <a:sysClr val="windowText" lastClr="000000"/>
              </a:soli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ernard MT Condensed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00166" y="428610"/>
            <a:ext cx="6429452" cy="807242"/>
          </a:xfrm>
          <a:prstGeom prst="roundRect">
            <a:avLst>
              <a:gd name="adj" fmla="val 15881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sz="2000" cap="none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Landasan</a:t>
            </a:r>
            <a:r>
              <a:rPr lang="en-US" sz="2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 </a:t>
            </a:r>
            <a:r>
              <a:rPr lang="en-US" sz="2000" cap="none" dirty="0" err="1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d</a:t>
            </a:r>
            <a:r>
              <a:rPr lang="en-US" sz="2000" cap="none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alam</a:t>
            </a:r>
            <a:r>
              <a:rPr lang="en-US" sz="2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 </a:t>
            </a:r>
            <a:r>
              <a:rPr lang="en-US" sz="2000" cap="none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Penggunaan</a:t>
            </a:r>
            <a:r>
              <a:rPr lang="en-US" sz="2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 Media </a:t>
            </a:r>
            <a:r>
              <a:rPr lang="en-US" sz="2000" cap="none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dan</a:t>
            </a:r>
            <a:r>
              <a:rPr lang="en-US" sz="2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/>
            </a:r>
            <a:br>
              <a:rPr lang="en-US" sz="2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</a:br>
            <a:r>
              <a:rPr lang="en-US" sz="2000" cap="none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Sumber</a:t>
            </a:r>
            <a:r>
              <a:rPr lang="en-US" sz="20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 </a:t>
            </a:r>
            <a:r>
              <a:rPr lang="en-US" sz="2000" cap="none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Arial Black" pitchFamily="34" charset="0"/>
                <a:ea typeface="MS Gothic" pitchFamily="49" charset="-128"/>
              </a:rPr>
              <a:t>Belajar</a:t>
            </a:r>
            <a:endParaRPr lang="en-US" sz="2000" cap="none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Arial Black" pitchFamily="34" charset="0"/>
              <a:ea typeface="MS Gothic" pitchFamily="49" charset="-12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71604" y="1500180"/>
            <a:ext cx="6072230" cy="2143140"/>
          </a:xfrm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lvl="0">
              <a:buFont typeface="Wingdings" pitchFamily="2" charset="2"/>
              <a:buChar char="Ø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Landasan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Filosofis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  <a:latin typeface="Arial Rounded MT Bold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Landasan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Psikologis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  <a:latin typeface="Arial Rounded MT Bold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Landasan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Sosiologis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  <a:latin typeface="Arial Rounded MT Bold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Landasan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 </a:t>
            </a: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Teknologis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  <a:latin typeface="Arial Rounded MT Bold" pitchFamily="34" charset="0"/>
            </a:endParaRPr>
          </a:p>
          <a:p>
            <a:pPr lvl="0">
              <a:buFont typeface="Wingdings" pitchFamily="2" charset="2"/>
              <a:buChar char="Ø"/>
            </a:pPr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Landasan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60007" dir="1500000" sy="-30000" kx="800400" algn="bl" rotWithShape="0">
                    <a:prstClr val="black">
                      <a:alpha val="20000"/>
                    </a:prstClr>
                  </a:outerShdw>
                </a:effectLst>
                <a:latin typeface="Arial Rounded MT Bold" pitchFamily="34" charset="0"/>
              </a:rPr>
              <a:t>Empiris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60007" dir="1500000" sy="-30000" kx="800400" algn="bl" rotWithShape="0">
                  <a:prstClr val="black">
                    <a:alpha val="20000"/>
                  </a:prstClr>
                </a:outerShdw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71472" y="571486"/>
            <a:ext cx="8286808" cy="1102519"/>
          </a:xfrm>
        </p:spPr>
        <p:txBody>
          <a:bodyPr>
            <a:noAutofit/>
          </a:bodyPr>
          <a:lstStyle/>
          <a:p>
            <a:pPr lvl="0"/>
            <a:r>
              <a:rPr lang="en-US" sz="2400" b="1" dirty="0" err="1">
                <a:latin typeface="Arial Black" pitchFamily="34" charset="0"/>
              </a:rPr>
              <a:t>Prinsip</a:t>
            </a:r>
            <a:r>
              <a:rPr lang="en-US" sz="2400" b="1" dirty="0">
                <a:latin typeface="Arial Black" pitchFamily="34" charset="0"/>
              </a:rPr>
              <a:t> </a:t>
            </a:r>
            <a:r>
              <a:rPr lang="en-US" sz="2400" b="1" dirty="0" err="1">
                <a:latin typeface="Arial Black" pitchFamily="34" charset="0"/>
              </a:rPr>
              <a:t>Penggunaan</a:t>
            </a:r>
            <a:r>
              <a:rPr lang="en-US" sz="2400" b="1" dirty="0">
                <a:latin typeface="Arial Black" pitchFamily="34" charset="0"/>
              </a:rPr>
              <a:t> Media </a:t>
            </a:r>
            <a:r>
              <a:rPr lang="en-US" sz="2400" b="1" dirty="0" err="1">
                <a:latin typeface="Arial Black" pitchFamily="34" charset="0"/>
              </a:rPr>
              <a:t>dan</a:t>
            </a:r>
            <a:r>
              <a:rPr lang="en-US" sz="2400" b="1" dirty="0">
                <a:latin typeface="Arial Black" pitchFamily="34" charset="0"/>
              </a:rPr>
              <a:t> </a:t>
            </a:r>
            <a:r>
              <a:rPr lang="en-US" sz="2400" b="1" dirty="0" err="1">
                <a:latin typeface="Arial Black" pitchFamily="34" charset="0"/>
              </a:rPr>
              <a:t>Sumber</a:t>
            </a:r>
            <a:r>
              <a:rPr lang="en-US" sz="2400" b="1" dirty="0">
                <a:latin typeface="Arial Black" pitchFamily="34" charset="0"/>
              </a:rPr>
              <a:t> </a:t>
            </a:r>
            <a:r>
              <a:rPr lang="en-US" sz="2400" b="1" dirty="0" err="1">
                <a:latin typeface="Arial Black" pitchFamily="34" charset="0"/>
              </a:rPr>
              <a:t>Belajar</a:t>
            </a:r>
            <a:r>
              <a:rPr lang="en-US" sz="2400" dirty="0">
                <a:latin typeface="Arial Black" pitchFamily="34" charset="0"/>
              </a:rPr>
              <a:t/>
            </a:r>
            <a:br>
              <a:rPr lang="en-US" sz="2400" dirty="0">
                <a:latin typeface="Arial Black" pitchFamily="34" charset="0"/>
              </a:rPr>
            </a:br>
            <a:endParaRPr lang="en-US" sz="2400" dirty="0">
              <a:latin typeface="Arial Black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714348" y="1428742"/>
            <a:ext cx="8001056" cy="3000396"/>
          </a:xfrm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342900" indent="-342900" algn="l">
              <a:buFont typeface="+mj-lt"/>
              <a:buAutoNum type="alphaLcPeriod"/>
            </a:pPr>
            <a:r>
              <a:rPr lang="en-US" sz="1800" dirty="0">
                <a:solidFill>
                  <a:schemeClr val="tx1"/>
                </a:solidFill>
              </a:rPr>
              <a:t>Media </a:t>
            </a:r>
            <a:r>
              <a:rPr lang="en-US" sz="1800" dirty="0" err="1">
                <a:solidFill>
                  <a:schemeClr val="tx1"/>
                </a:solidFill>
              </a:rPr>
              <a:t>digunakan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diarahkan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mempermudah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siswa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belajar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upaya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memahami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materi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pelajaran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800" dirty="0">
                <a:solidFill>
                  <a:schemeClr val="tx1"/>
                </a:solidFill>
              </a:rPr>
              <a:t>Media yang </a:t>
            </a:r>
            <a:r>
              <a:rPr lang="en-US" sz="1800" dirty="0" err="1">
                <a:solidFill>
                  <a:schemeClr val="tx1"/>
                </a:solidFill>
              </a:rPr>
              <a:t>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digunakan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oleh</a:t>
            </a:r>
            <a:r>
              <a:rPr lang="en-US" sz="1800" dirty="0">
                <a:solidFill>
                  <a:schemeClr val="tx1"/>
                </a:solidFill>
              </a:rPr>
              <a:t> guru </a:t>
            </a:r>
            <a:r>
              <a:rPr lang="en-US" sz="1800" dirty="0" err="1">
                <a:solidFill>
                  <a:schemeClr val="tx1"/>
                </a:solidFill>
              </a:rPr>
              <a:t>harus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sesuai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diarahkan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mencapai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tujuan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pembelajaran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800" dirty="0">
                <a:solidFill>
                  <a:schemeClr val="tx1"/>
                </a:solidFill>
              </a:rPr>
              <a:t>Media yang </a:t>
            </a:r>
            <a:r>
              <a:rPr lang="en-US" sz="1800" dirty="0" err="1">
                <a:solidFill>
                  <a:schemeClr val="tx1"/>
                </a:solidFill>
              </a:rPr>
              <a:t>digunakan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harus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sesuai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materi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pembelajaran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800" dirty="0" smtClean="0">
                <a:solidFill>
                  <a:schemeClr val="tx1"/>
                </a:solidFill>
              </a:rPr>
              <a:t>Media </a:t>
            </a:r>
            <a:r>
              <a:rPr lang="en-US" sz="1800" dirty="0" err="1" smtClean="0">
                <a:solidFill>
                  <a:schemeClr val="tx1"/>
                </a:solidFill>
              </a:rPr>
              <a:t>pembelajaran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harus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sesuai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minat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kebutuhan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kondisi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siswa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800" dirty="0">
                <a:solidFill>
                  <a:schemeClr val="tx1"/>
                </a:solidFill>
              </a:rPr>
              <a:t>Media yang </a:t>
            </a:r>
            <a:r>
              <a:rPr lang="en-US" sz="1800" dirty="0" err="1">
                <a:solidFill>
                  <a:schemeClr val="tx1"/>
                </a:solidFill>
              </a:rPr>
              <a:t>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digunakan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harus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memerhatikan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efektifitas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efisien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800" dirty="0">
                <a:solidFill>
                  <a:schemeClr val="tx1"/>
                </a:solidFill>
              </a:rPr>
              <a:t>Media yang </a:t>
            </a:r>
            <a:r>
              <a:rPr lang="en-US" sz="1800" dirty="0" err="1">
                <a:solidFill>
                  <a:schemeClr val="tx1"/>
                </a:solidFill>
              </a:rPr>
              <a:t>digunakan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harus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sesuai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kemampuan</a:t>
            </a:r>
            <a:r>
              <a:rPr lang="en-US" sz="1800" dirty="0">
                <a:solidFill>
                  <a:schemeClr val="tx1"/>
                </a:solidFill>
              </a:rPr>
              <a:t> guru </a:t>
            </a:r>
            <a:r>
              <a:rPr lang="en-US" sz="1800" dirty="0" err="1">
                <a:solidFill>
                  <a:schemeClr val="tx1"/>
                </a:solidFill>
              </a:rPr>
              <a:t>dalam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mengoperasikannya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857224" y="214314"/>
            <a:ext cx="7500990" cy="50004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n-US" sz="2800" b="1" dirty="0" err="1"/>
              <a:t>Prinsip</a:t>
            </a:r>
            <a:r>
              <a:rPr lang="en-US" sz="2800" b="1" dirty="0"/>
              <a:t> </a:t>
            </a:r>
            <a:r>
              <a:rPr lang="en-US" sz="2800" b="1" dirty="0" err="1"/>
              <a:t>Pengembangan</a:t>
            </a:r>
            <a:r>
              <a:rPr lang="en-US" sz="2800" b="1" dirty="0"/>
              <a:t> Media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Sumber</a:t>
            </a:r>
            <a:r>
              <a:rPr lang="en-US" sz="2800" b="1" dirty="0"/>
              <a:t> </a:t>
            </a:r>
            <a:r>
              <a:rPr lang="en-US" sz="2800" b="1" dirty="0" err="1" smtClean="0"/>
              <a:t>Belajar</a:t>
            </a:r>
            <a:endParaRPr lang="en-US" sz="2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857224" y="714362"/>
            <a:ext cx="7500990" cy="4214842"/>
          </a:xfr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Mengidentifikasi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mengungkapkan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dengan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jelas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gagasan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membatasi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topik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bahasan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>
                <a:solidFill>
                  <a:schemeClr val="tx1"/>
                </a:solidFill>
              </a:rPr>
              <a:t>Program yang </a:t>
            </a:r>
            <a:r>
              <a:rPr lang="en-US" sz="1800" dirty="0" err="1">
                <a:solidFill>
                  <a:schemeClr val="tx1"/>
                </a:solidFill>
              </a:rPr>
              <a:t>dikembangkan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memiliki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tujuan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menginformasikan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memotivasi</a:t>
            </a:r>
            <a:r>
              <a:rPr lang="en-US" sz="1800" dirty="0">
                <a:solidFill>
                  <a:schemeClr val="tx1"/>
                </a:solidFill>
              </a:rPr>
              <a:t>, </a:t>
            </a:r>
            <a:r>
              <a:rPr lang="en-US" sz="1800" dirty="0" err="1">
                <a:solidFill>
                  <a:schemeClr val="tx1"/>
                </a:solidFill>
              </a:rPr>
              <a:t>atau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intruksional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Merumuskan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tujuan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dicapai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Mengevaluasi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karakteristik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siswa</a:t>
            </a:r>
            <a:r>
              <a:rPr lang="en-US" sz="1800" dirty="0">
                <a:solidFill>
                  <a:schemeClr val="tx1"/>
                </a:solidFill>
              </a:rPr>
              <a:t> yang </a:t>
            </a:r>
            <a:r>
              <a:rPr lang="en-US" sz="1800" dirty="0" err="1">
                <a:solidFill>
                  <a:schemeClr val="tx1"/>
                </a:solidFill>
              </a:rPr>
              <a:t>akan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menggunakan</a:t>
            </a:r>
            <a:r>
              <a:rPr lang="en-US" sz="1800" dirty="0">
                <a:solidFill>
                  <a:schemeClr val="tx1"/>
                </a:solidFill>
              </a:rPr>
              <a:t> program </a:t>
            </a:r>
            <a:r>
              <a:rPr lang="en-US" sz="1800" dirty="0" err="1">
                <a:solidFill>
                  <a:schemeClr val="tx1"/>
                </a:solidFill>
              </a:rPr>
              <a:t>tersebut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Menyiapkan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kerangka</a:t>
            </a:r>
            <a:r>
              <a:rPr lang="en-US" sz="1800" dirty="0">
                <a:solidFill>
                  <a:schemeClr val="tx1"/>
                </a:solidFill>
              </a:rPr>
              <a:t> (outline) </a:t>
            </a:r>
            <a:r>
              <a:rPr lang="en-US" sz="1800" dirty="0" err="1">
                <a:solidFill>
                  <a:schemeClr val="tx1"/>
                </a:solidFill>
              </a:rPr>
              <a:t>isi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pelajaran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Mempertimbangkan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bahwa</a:t>
            </a:r>
            <a:r>
              <a:rPr lang="en-US" sz="1800" dirty="0">
                <a:solidFill>
                  <a:schemeClr val="tx1"/>
                </a:solidFill>
              </a:rPr>
              <a:t> media </a:t>
            </a:r>
            <a:r>
              <a:rPr lang="en-US" sz="1800" dirty="0" err="1">
                <a:solidFill>
                  <a:schemeClr val="tx1"/>
                </a:solidFill>
              </a:rPr>
              <a:t>apa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saja</a:t>
            </a:r>
            <a:r>
              <a:rPr lang="en-US" sz="1800" dirty="0">
                <a:solidFill>
                  <a:schemeClr val="tx1"/>
                </a:solidFill>
              </a:rPr>
              <a:t> yang paling </a:t>
            </a:r>
            <a:r>
              <a:rPr lang="en-US" sz="1800" dirty="0" err="1">
                <a:solidFill>
                  <a:schemeClr val="tx1"/>
                </a:solidFill>
              </a:rPr>
              <a:t>sesuai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mencapai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tujuan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Membuat</a:t>
            </a:r>
            <a:r>
              <a:rPr lang="en-US" sz="1800" dirty="0">
                <a:solidFill>
                  <a:schemeClr val="tx1"/>
                </a:solidFill>
              </a:rPr>
              <a:t> storyboard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paket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pelajaran</a:t>
            </a:r>
            <a:r>
              <a:rPr lang="en-US" sz="1800" dirty="0">
                <a:solidFill>
                  <a:schemeClr val="tx1"/>
                </a:solidFill>
              </a:rPr>
              <a:t>.</a:t>
            </a:r>
          </a:p>
          <a:p>
            <a:pPr marL="342900" lvl="0" indent="-342900" algn="l">
              <a:buFont typeface="+mj-lt"/>
              <a:buAutoNum type="arabicParenR"/>
            </a:pPr>
            <a:r>
              <a:rPr lang="en-US" sz="1800" dirty="0" err="1">
                <a:solidFill>
                  <a:schemeClr val="tx1"/>
                </a:solidFill>
              </a:rPr>
              <a:t>Menyiapkan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naskah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frame per frame </a:t>
            </a:r>
            <a:r>
              <a:rPr lang="en-US" sz="1800" dirty="0" err="1">
                <a:solidFill>
                  <a:schemeClr val="tx1"/>
                </a:solidFill>
              </a:rPr>
              <a:t>untuk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dijadikan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penuntun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pada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saat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mengambil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err="1">
                <a:solidFill>
                  <a:schemeClr val="tx1"/>
                </a:solidFill>
              </a:rPr>
              <a:t>gambar</a:t>
            </a:r>
            <a:r>
              <a:rPr lang="en-US" sz="1800" b="1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marL="342900" indent="-342900" algn="l">
              <a:buFont typeface="+mj-lt"/>
              <a:buAutoNum type="arabicParenR"/>
            </a:pPr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585814" y="142858"/>
            <a:ext cx="8058152" cy="673891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lvl="0"/>
            <a:r>
              <a:rPr lang="en-US" sz="2800" b="1" dirty="0" err="1"/>
              <a:t>Prosedur</a:t>
            </a:r>
            <a:r>
              <a:rPr lang="en-US" sz="2800" b="1" dirty="0"/>
              <a:t> </a:t>
            </a:r>
            <a:r>
              <a:rPr lang="en-US" sz="2800" b="1" dirty="0" err="1"/>
              <a:t>Pengembangan</a:t>
            </a:r>
            <a:r>
              <a:rPr lang="en-US" sz="2800" b="1" dirty="0"/>
              <a:t> Media </a:t>
            </a:r>
            <a:r>
              <a:rPr lang="en-US" sz="2800" b="1" dirty="0" err="1"/>
              <a:t>dan</a:t>
            </a:r>
            <a:r>
              <a:rPr lang="en-US" sz="2800" b="1" dirty="0"/>
              <a:t> </a:t>
            </a:r>
            <a:r>
              <a:rPr lang="en-US" sz="2800" b="1" dirty="0" err="1"/>
              <a:t>Sumber</a:t>
            </a:r>
            <a:r>
              <a:rPr lang="en-US" sz="2800" b="1" dirty="0"/>
              <a:t> </a:t>
            </a:r>
            <a:r>
              <a:rPr lang="en-US" sz="2800" b="1" dirty="0" err="1" smtClean="0"/>
              <a:t>Belajar</a:t>
            </a:r>
            <a:endParaRPr lang="en-US" sz="28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71472" y="928676"/>
            <a:ext cx="3571900" cy="18573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 algn="l"/>
            <a:r>
              <a:rPr lang="en-US" sz="1200" u="sng" dirty="0" err="1">
                <a:solidFill>
                  <a:schemeClr val="tx1"/>
                </a:solidFill>
                <a:latin typeface="Candara" pitchFamily="34" charset="0"/>
              </a:rPr>
              <a:t>Tahap</a:t>
            </a:r>
            <a:r>
              <a:rPr lang="en-US" sz="1200" u="sng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u="sng" dirty="0" err="1">
                <a:solidFill>
                  <a:schemeClr val="tx1"/>
                </a:solidFill>
                <a:latin typeface="Candara" pitchFamily="34" charset="0"/>
              </a:rPr>
              <a:t>Perencanaan</a:t>
            </a:r>
            <a:r>
              <a:rPr lang="en-US" sz="1200" u="sng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u="sng" dirty="0" err="1">
                <a:solidFill>
                  <a:schemeClr val="tx1"/>
                </a:solidFill>
                <a:latin typeface="Candara" pitchFamily="34" charset="0"/>
              </a:rPr>
              <a:t>atau</a:t>
            </a:r>
            <a:r>
              <a:rPr lang="en-US" sz="1200" u="sng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u="sng" dirty="0" err="1">
                <a:solidFill>
                  <a:schemeClr val="tx1"/>
                </a:solidFill>
                <a:latin typeface="Candara" pitchFamily="34" charset="0"/>
              </a:rPr>
              <a:t>Perancangan</a:t>
            </a:r>
            <a:r>
              <a:rPr lang="en-US" sz="1200" u="sng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u="sng" dirty="0" smtClean="0">
                <a:solidFill>
                  <a:schemeClr val="tx1"/>
                </a:solidFill>
                <a:latin typeface="Candara" pitchFamily="34" charset="0"/>
              </a:rPr>
              <a:t>Media</a:t>
            </a:r>
            <a:r>
              <a:rPr lang="en-US" sz="1200" dirty="0" smtClean="0">
                <a:solidFill>
                  <a:schemeClr val="tx1"/>
                </a:solidFill>
                <a:latin typeface="Candara" pitchFamily="34" charset="0"/>
              </a:rPr>
              <a:t>:</a:t>
            </a:r>
            <a:endParaRPr lang="en-US" sz="1200" dirty="0">
              <a:solidFill>
                <a:schemeClr val="tx1"/>
              </a:solidFill>
              <a:latin typeface="Candara" pitchFamily="34" charset="0"/>
            </a:endParaRPr>
          </a:p>
          <a:p>
            <a:pPr marL="342900" lvl="0" indent="-342900" algn="l">
              <a:buFont typeface="+mj-lt"/>
              <a:buAutoNum type="alphaLcPeriod"/>
            </a:pP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Menganalisis</a:t>
            </a:r>
            <a:r>
              <a:rPr lang="en-US" sz="12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kebutuhan</a:t>
            </a:r>
            <a:r>
              <a:rPr lang="en-US" sz="12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dan</a:t>
            </a:r>
            <a:r>
              <a:rPr lang="en-US" sz="12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karakteristik</a:t>
            </a:r>
            <a:r>
              <a:rPr lang="en-US" sz="12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siswa</a:t>
            </a:r>
            <a:endParaRPr lang="en-US" sz="12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342900" indent="-342900" algn="l">
              <a:buFont typeface="+mj-lt"/>
              <a:buAutoNum type="alphaLcPeriod"/>
            </a:pP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Merumuskan</a:t>
            </a:r>
            <a:r>
              <a:rPr lang="en-US" sz="1200" dirty="0" smtClean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tujuan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instruksional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dengan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operasional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dan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khas</a:t>
            </a:r>
            <a:endParaRPr lang="en-US" sz="1200" dirty="0" smtClean="0">
              <a:solidFill>
                <a:schemeClr val="tx1"/>
              </a:solidFill>
              <a:latin typeface="Candara" pitchFamily="34" charset="0"/>
            </a:endParaRPr>
          </a:p>
          <a:p>
            <a:pPr marL="342900" lvl="0" indent="-342900" algn="l">
              <a:buFont typeface="+mj-lt"/>
              <a:buAutoNum type="alphaLcPeriod"/>
            </a:pP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Merumuskan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butir-butir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materi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secara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terperinci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yang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mendukung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tercapainya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tujuan</a:t>
            </a:r>
            <a:endParaRPr lang="en-US" sz="1200" dirty="0">
              <a:solidFill>
                <a:schemeClr val="tx1"/>
              </a:solidFill>
              <a:latin typeface="Candara" pitchFamily="34" charset="0"/>
            </a:endParaRPr>
          </a:p>
          <a:p>
            <a:pPr marL="342900" lvl="0" indent="-342900" algn="l">
              <a:buFont typeface="+mj-lt"/>
              <a:buAutoNum type="alphaLcPeriod"/>
            </a:pP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Mengembangkan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alat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andara" pitchFamily="34" charset="0"/>
              </a:rPr>
              <a:t>pengukur</a:t>
            </a:r>
            <a:r>
              <a:rPr lang="en-US" sz="1200" dirty="0">
                <a:solidFill>
                  <a:schemeClr val="tx1"/>
                </a:solidFill>
                <a:latin typeface="Candara" pitchFamily="34" charset="0"/>
              </a:rPr>
              <a:t> </a:t>
            </a:r>
            <a:r>
              <a:rPr lang="en-US" sz="1200" dirty="0" err="1" smtClean="0">
                <a:solidFill>
                  <a:schemeClr val="tx1"/>
                </a:solidFill>
                <a:latin typeface="Candara" pitchFamily="34" charset="0"/>
              </a:rPr>
              <a:t>keberhasilan</a:t>
            </a:r>
          </a:p>
        </p:txBody>
      </p:sp>
      <p:sp>
        <p:nvSpPr>
          <p:cNvPr id="8" name="Subtitle 6"/>
          <p:cNvSpPr txBox="1">
            <a:spLocks/>
          </p:cNvSpPr>
          <p:nvPr/>
        </p:nvSpPr>
        <p:spPr>
          <a:xfrm>
            <a:off x="5072066" y="928676"/>
            <a:ext cx="3571900" cy="18573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1200" u="sng" dirty="0" err="1">
                <a:latin typeface="Candara" pitchFamily="34" charset="0"/>
              </a:rPr>
              <a:t>Penulisan</a:t>
            </a:r>
            <a:r>
              <a:rPr lang="en-US" sz="1200" u="sng" dirty="0">
                <a:latin typeface="Candara" pitchFamily="34" charset="0"/>
              </a:rPr>
              <a:t> </a:t>
            </a:r>
            <a:r>
              <a:rPr lang="en-US" sz="1200" u="sng" dirty="0" err="1" smtClean="0">
                <a:latin typeface="Candara" pitchFamily="34" charset="0"/>
              </a:rPr>
              <a:t>Makalah</a:t>
            </a: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ndara" pitchFamily="34" charset="0"/>
              </a:rPr>
              <a:t>:</a:t>
            </a:r>
          </a:p>
          <a:p>
            <a:pPr marL="228600" lvl="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>
                <a:latin typeface="Candara" pitchFamily="34" charset="0"/>
              </a:rPr>
              <a:t>Memunculkandan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memperkaya</a:t>
            </a:r>
            <a:r>
              <a:rPr lang="en-US" sz="1200" dirty="0">
                <a:latin typeface="Candara" pitchFamily="34" charset="0"/>
              </a:rPr>
              <a:t>  </a:t>
            </a:r>
            <a:r>
              <a:rPr lang="en-US" sz="1200" dirty="0" err="1">
                <a:latin typeface="Candara" pitchFamily="34" charset="0"/>
              </a:rPr>
              <a:t>ide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atau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gagasan</a:t>
            </a:r>
            <a:endParaRPr lang="en-US" sz="1200" dirty="0">
              <a:latin typeface="Candara" pitchFamily="34" charset="0"/>
            </a:endParaRPr>
          </a:p>
          <a:p>
            <a:pPr marL="228600" lvl="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>
                <a:latin typeface="Candara" pitchFamily="34" charset="0"/>
              </a:rPr>
              <a:t>Membuat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sinopsis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dan</a:t>
            </a:r>
            <a:r>
              <a:rPr lang="en-US" sz="1200" dirty="0">
                <a:latin typeface="Candara" pitchFamily="34" charset="0"/>
              </a:rPr>
              <a:t> treatment</a:t>
            </a:r>
          </a:p>
          <a:p>
            <a:pPr marL="228600" lvl="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>
                <a:latin typeface="Candara" pitchFamily="34" charset="0"/>
              </a:rPr>
              <a:t>Menulis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naskah</a:t>
            </a:r>
            <a:endParaRPr lang="en-US" sz="1200" dirty="0">
              <a:latin typeface="Candara" pitchFamily="34" charset="0"/>
            </a:endParaRPr>
          </a:p>
          <a:p>
            <a:pPr marL="228600" lvl="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>
                <a:latin typeface="Candara" pitchFamily="34" charset="0"/>
              </a:rPr>
              <a:t>Evaluasi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dan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>
                <a:latin typeface="Candara" pitchFamily="34" charset="0"/>
              </a:rPr>
              <a:t>revisi</a:t>
            </a:r>
            <a:r>
              <a:rPr lang="en-US" sz="1200" dirty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naskah</a:t>
            </a:r>
            <a:endParaRPr lang="en-US" sz="1200" dirty="0">
              <a:latin typeface="Candara" pitchFamily="34" charset="0"/>
            </a:endParaRPr>
          </a:p>
        </p:txBody>
      </p:sp>
      <p:sp>
        <p:nvSpPr>
          <p:cNvPr id="10" name="Subtitle 6"/>
          <p:cNvSpPr txBox="1">
            <a:spLocks/>
          </p:cNvSpPr>
          <p:nvPr/>
        </p:nvSpPr>
        <p:spPr>
          <a:xfrm>
            <a:off x="5072066" y="3571882"/>
            <a:ext cx="3571900" cy="1071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</a:pPr>
            <a:r>
              <a:rPr lang="en-US" sz="1200" u="sng" dirty="0" err="1" smtClean="0">
                <a:latin typeface="Candara" pitchFamily="34" charset="0"/>
              </a:rPr>
              <a:t>Produksi</a:t>
            </a:r>
            <a:r>
              <a:rPr lang="en-US" sz="1200" u="sng" dirty="0" smtClean="0">
                <a:latin typeface="Candara" pitchFamily="34" charset="0"/>
              </a:rPr>
              <a:t> Media</a:t>
            </a:r>
            <a:r>
              <a:rPr lang="en-US" sz="1200" dirty="0" smtClean="0">
                <a:latin typeface="Candara" pitchFamily="34" charset="0"/>
              </a:rPr>
              <a:t>:</a:t>
            </a:r>
          </a:p>
          <a:p>
            <a:pPr marL="22860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 smtClean="0">
                <a:latin typeface="Candara" pitchFamily="34" charset="0"/>
              </a:rPr>
              <a:t>Tahap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Pra-produksi</a:t>
            </a:r>
            <a:endParaRPr lang="en-US" sz="1200" dirty="0" smtClean="0">
              <a:latin typeface="Candara" pitchFamily="34" charset="0"/>
            </a:endParaRPr>
          </a:p>
          <a:p>
            <a:pPr marL="22860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 smtClean="0">
                <a:latin typeface="Candara" pitchFamily="34" charset="0"/>
              </a:rPr>
              <a:t>Tahap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Produksi</a:t>
            </a:r>
            <a:endParaRPr lang="en-US" sz="1200" dirty="0" smtClean="0">
              <a:latin typeface="Candara" pitchFamily="34" charset="0"/>
            </a:endParaRPr>
          </a:p>
          <a:p>
            <a:pPr marL="228600" lvl="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 smtClean="0">
                <a:latin typeface="Candara" pitchFamily="34" charset="0"/>
              </a:rPr>
              <a:t>Tahap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Pasca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Produksi</a:t>
            </a:r>
            <a:endParaRPr lang="en-US" sz="1200" dirty="0">
              <a:latin typeface="Candara" pitchFamily="34" charset="0"/>
            </a:endParaRPr>
          </a:p>
          <a:p>
            <a:pPr>
              <a:spcBef>
                <a:spcPct val="20000"/>
              </a:spcBef>
            </a:pPr>
            <a:endParaRPr lang="en-US" sz="1200" dirty="0">
              <a:latin typeface="Candara" pitchFamily="34" charset="0"/>
            </a:endParaRPr>
          </a:p>
        </p:txBody>
      </p:sp>
      <p:sp>
        <p:nvSpPr>
          <p:cNvPr id="11" name="Subtitle 6"/>
          <p:cNvSpPr txBox="1">
            <a:spLocks/>
          </p:cNvSpPr>
          <p:nvPr/>
        </p:nvSpPr>
        <p:spPr>
          <a:xfrm>
            <a:off x="571472" y="3571882"/>
            <a:ext cx="3571900" cy="10715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</a:pPr>
            <a:r>
              <a:rPr lang="en-US" sz="1200" u="sng" dirty="0" err="1">
                <a:latin typeface="Candara" pitchFamily="34" charset="0"/>
              </a:rPr>
              <a:t>Evaluasi</a:t>
            </a:r>
            <a:r>
              <a:rPr lang="en-US" sz="1200" u="sng" dirty="0">
                <a:latin typeface="Candara" pitchFamily="34" charset="0"/>
              </a:rPr>
              <a:t> </a:t>
            </a:r>
            <a:r>
              <a:rPr lang="en-US" sz="1200" u="sng" dirty="0" smtClean="0">
                <a:latin typeface="Candara" pitchFamily="34" charset="0"/>
              </a:rPr>
              <a:t>Media</a:t>
            </a:r>
            <a:r>
              <a:rPr lang="en-US" sz="1200" dirty="0" smtClean="0">
                <a:latin typeface="Candara" pitchFamily="34" charset="0"/>
              </a:rPr>
              <a:t>:</a:t>
            </a:r>
            <a:endParaRPr lang="en-US" sz="1200" u="sng" dirty="0">
              <a:latin typeface="Candara" pitchFamily="34" charset="0"/>
            </a:endParaRPr>
          </a:p>
          <a:p>
            <a:pPr marL="22860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 smtClean="0">
                <a:latin typeface="Candara" pitchFamily="34" charset="0"/>
              </a:rPr>
              <a:t>Evaluasi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Satu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Lawan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Satu</a:t>
            </a:r>
            <a:endParaRPr lang="en-US" sz="1200" dirty="0" smtClean="0">
              <a:latin typeface="Candara" pitchFamily="34" charset="0"/>
            </a:endParaRPr>
          </a:p>
          <a:p>
            <a:pPr marL="22860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 smtClean="0">
                <a:latin typeface="Candara" pitchFamily="34" charset="0"/>
              </a:rPr>
              <a:t>Evaluasi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Kelompok</a:t>
            </a:r>
            <a:r>
              <a:rPr lang="en-US" sz="1200" dirty="0" smtClean="0">
                <a:latin typeface="Candara" pitchFamily="34" charset="0"/>
              </a:rPr>
              <a:t> Kecil</a:t>
            </a:r>
          </a:p>
          <a:p>
            <a:pPr marL="228600" indent="-228600">
              <a:spcBef>
                <a:spcPct val="20000"/>
              </a:spcBef>
              <a:buFont typeface="+mj-lt"/>
              <a:buAutoNum type="alphaLcPeriod"/>
            </a:pPr>
            <a:r>
              <a:rPr lang="en-US" sz="1200" dirty="0" err="1" smtClean="0">
                <a:latin typeface="Candara" pitchFamily="34" charset="0"/>
              </a:rPr>
              <a:t>Evaluasi</a:t>
            </a:r>
            <a:r>
              <a:rPr lang="en-US" sz="1200" dirty="0" smtClean="0">
                <a:latin typeface="Candara" pitchFamily="34" charset="0"/>
              </a:rPr>
              <a:t> </a:t>
            </a:r>
            <a:r>
              <a:rPr lang="en-US" sz="1200" dirty="0" err="1" smtClean="0">
                <a:latin typeface="Candara" pitchFamily="34" charset="0"/>
              </a:rPr>
              <a:t>Lapangan</a:t>
            </a:r>
            <a:endParaRPr lang="en-US" sz="1200" dirty="0">
              <a:latin typeface="Candara" pitchFamily="34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214810" y="1714494"/>
            <a:ext cx="785818" cy="413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 flipH="1">
            <a:off x="4214810" y="3929072"/>
            <a:ext cx="785818" cy="413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6558263" y="2986377"/>
            <a:ext cx="670944" cy="41319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42910" y="1928808"/>
            <a:ext cx="7772400" cy="1021556"/>
          </a:xfrm>
        </p:spPr>
        <p:txBody>
          <a:bodyPr>
            <a:no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7200" dirty="0" err="1" smtClean="0">
                <a:ln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 Rounded MT Bold" pitchFamily="34" charset="0"/>
              </a:rPr>
              <a:t>Terimakasih</a:t>
            </a:r>
            <a:endParaRPr lang="en-US" sz="7200" dirty="0">
              <a:ln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 Rounded MT Bold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263</Words>
  <Application>Microsoft Office PowerPoint</Application>
  <PresentationFormat>On-screen Show (16:9)</PresentationFormat>
  <Paragraphs>48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Kelompok 3</vt:lpstr>
      <vt:lpstr>PRINSIP PENGGUNAAN DAN PENGEMBANGAN MEDIA DAN SUMBER BELAJAR  </vt:lpstr>
      <vt:lpstr>Landasan dalam Penggunaan Media dan Sumber Belajar</vt:lpstr>
      <vt:lpstr>Prinsip Penggunaan Media dan Sumber Belajar </vt:lpstr>
      <vt:lpstr>Prinsip Pengembangan Media dan Sumber Belajar</vt:lpstr>
      <vt:lpstr>Prosedur Pengembangan Media dan Sumber Belajar</vt:lpstr>
      <vt:lpstr>Terimakasih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3</dc:title>
  <dc:creator>DEKSTOP</dc:creator>
  <cp:lastModifiedBy>DEKSTOP</cp:lastModifiedBy>
  <cp:revision>8</cp:revision>
  <dcterms:created xsi:type="dcterms:W3CDTF">2020-10-19T13:24:51Z</dcterms:created>
  <dcterms:modified xsi:type="dcterms:W3CDTF">2020-10-19T14:37:49Z</dcterms:modified>
</cp:coreProperties>
</file>