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2"/>
    <p:sldId id="257" r:id="rId13"/>
    <p:sldId id="258" r:id="rId14"/>
    <p:sldId id="259" r:id="rId15"/>
    <p:sldId id="260" r:id="rId16"/>
    <p:sldId id="261" r:id="rId17"/>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Farro" charset="1" panose="00000500000000000000"/>
      <p:regular r:id="rId10"/>
    </p:embeddedFont>
    <p:embeddedFont>
      <p:font typeface="Farro Bold" charset="1" panose="0000080000000000000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slides/slide1.xml" Type="http://schemas.openxmlformats.org/officeDocument/2006/relationships/slide"/><Relationship Id="rId13" Target="slides/slide2.xml" Type="http://schemas.openxmlformats.org/officeDocument/2006/relationships/slide"/><Relationship Id="rId14" Target="slides/slide3.xml" Type="http://schemas.openxmlformats.org/officeDocument/2006/relationships/slide"/><Relationship Id="rId15" Target="slides/slide4.xml" Type="http://schemas.openxmlformats.org/officeDocument/2006/relationships/slide"/><Relationship Id="rId16" Target="slides/slide5.xml" Type="http://schemas.openxmlformats.org/officeDocument/2006/relationships/slide"/><Relationship Id="rId17" Target="slides/slide6.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684479">
            <a:off x="14912734" y="6855922"/>
            <a:ext cx="5137453" cy="4804757"/>
          </a:xfrm>
          <a:custGeom>
            <a:avLst/>
            <a:gdLst/>
            <a:ahLst/>
            <a:cxnLst/>
            <a:rect r="r" b="b" t="t" l="l"/>
            <a:pathLst>
              <a:path h="4804757" w="5137453">
                <a:moveTo>
                  <a:pt x="0" y="0"/>
                </a:moveTo>
                <a:lnTo>
                  <a:pt x="5137453" y="0"/>
                </a:lnTo>
                <a:lnTo>
                  <a:pt x="5137453" y="4804756"/>
                </a:lnTo>
                <a:lnTo>
                  <a:pt x="0" y="48047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210660" y="-989201"/>
            <a:ext cx="5619589" cy="5255670"/>
          </a:xfrm>
          <a:custGeom>
            <a:avLst/>
            <a:gdLst/>
            <a:ahLst/>
            <a:cxnLst/>
            <a:rect r="r" b="b" t="t" l="l"/>
            <a:pathLst>
              <a:path h="5255670" w="5619589">
                <a:moveTo>
                  <a:pt x="0" y="0"/>
                </a:moveTo>
                <a:lnTo>
                  <a:pt x="5619589" y="0"/>
                </a:lnTo>
                <a:lnTo>
                  <a:pt x="5619589" y="5255669"/>
                </a:lnTo>
                <a:lnTo>
                  <a:pt x="0" y="52556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816550">
            <a:off x="-1712897" y="8499236"/>
            <a:ext cx="8718707" cy="3760358"/>
          </a:xfrm>
          <a:custGeom>
            <a:avLst/>
            <a:gdLst/>
            <a:ahLst/>
            <a:cxnLst/>
            <a:rect r="r" b="b" t="t" l="l"/>
            <a:pathLst>
              <a:path h="3760358" w="8718707">
                <a:moveTo>
                  <a:pt x="0" y="0"/>
                </a:moveTo>
                <a:lnTo>
                  <a:pt x="8718708" y="0"/>
                </a:lnTo>
                <a:lnTo>
                  <a:pt x="8718708" y="3760358"/>
                </a:lnTo>
                <a:lnTo>
                  <a:pt x="0" y="37603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8277046">
            <a:off x="12472299" y="-847192"/>
            <a:ext cx="8698829" cy="3751785"/>
          </a:xfrm>
          <a:custGeom>
            <a:avLst/>
            <a:gdLst/>
            <a:ahLst/>
            <a:cxnLst/>
            <a:rect r="r" b="b" t="t" l="l"/>
            <a:pathLst>
              <a:path h="3751785" w="8698829">
                <a:moveTo>
                  <a:pt x="0" y="0"/>
                </a:moveTo>
                <a:lnTo>
                  <a:pt x="8698829" y="0"/>
                </a:lnTo>
                <a:lnTo>
                  <a:pt x="8698829" y="3751784"/>
                </a:lnTo>
                <a:lnTo>
                  <a:pt x="0" y="37517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3967934" y="1196123"/>
            <a:ext cx="11086213" cy="1543050"/>
          </a:xfrm>
          <a:prstGeom prst="rect">
            <a:avLst/>
          </a:prstGeom>
        </p:spPr>
        <p:txBody>
          <a:bodyPr anchor="t" rtlCol="false" tIns="0" lIns="0" bIns="0" rIns="0">
            <a:spAutoFit/>
          </a:bodyPr>
          <a:lstStyle/>
          <a:p>
            <a:pPr algn="ctr">
              <a:lnSpc>
                <a:spcPts val="6000"/>
              </a:lnSpc>
            </a:pPr>
            <a:r>
              <a:rPr lang="en-US" sz="5000">
                <a:solidFill>
                  <a:srgbClr val="343434"/>
                </a:solidFill>
                <a:latin typeface="Farro Bold"/>
              </a:rPr>
              <a:t>TEORI DAN PENDEKATAN PENDIDIKAN MULTIKULTURAL</a:t>
            </a:r>
          </a:p>
        </p:txBody>
      </p:sp>
      <p:sp>
        <p:nvSpPr>
          <p:cNvPr name="TextBox 7" id="7"/>
          <p:cNvSpPr txBox="true"/>
          <p:nvPr/>
        </p:nvSpPr>
        <p:spPr>
          <a:xfrm rot="0">
            <a:off x="3967934" y="3752623"/>
            <a:ext cx="10727878" cy="3637922"/>
          </a:xfrm>
          <a:prstGeom prst="rect">
            <a:avLst/>
          </a:prstGeom>
        </p:spPr>
        <p:txBody>
          <a:bodyPr anchor="t" rtlCol="false" tIns="0" lIns="0" bIns="0" rIns="0">
            <a:spAutoFit/>
          </a:bodyPr>
          <a:lstStyle/>
          <a:p>
            <a:pPr algn="ctr">
              <a:lnSpc>
                <a:spcPts val="5677"/>
              </a:lnSpc>
            </a:pPr>
            <a:r>
              <a:rPr lang="en-US" sz="4055">
                <a:solidFill>
                  <a:srgbClr val="343434"/>
                </a:solidFill>
                <a:latin typeface="Farro Bold"/>
              </a:rPr>
              <a:t>Anggota Kelompok 3 :</a:t>
            </a:r>
          </a:p>
          <a:p>
            <a:pPr algn="ctr">
              <a:lnSpc>
                <a:spcPts val="5812"/>
              </a:lnSpc>
            </a:pPr>
            <a:r>
              <a:rPr lang="en-US" sz="4151">
                <a:solidFill>
                  <a:srgbClr val="343434"/>
                </a:solidFill>
                <a:latin typeface="Farro Bold"/>
              </a:rPr>
              <a:t>Anisa (2113053246)</a:t>
            </a:r>
          </a:p>
          <a:p>
            <a:pPr algn="ctr">
              <a:lnSpc>
                <a:spcPts val="5677"/>
              </a:lnSpc>
            </a:pPr>
            <a:r>
              <a:rPr lang="en-US" sz="4055">
                <a:solidFill>
                  <a:srgbClr val="343434"/>
                </a:solidFill>
                <a:latin typeface="Farro Bold"/>
              </a:rPr>
              <a:t>Julia Qoirina Putri  (21130533043)</a:t>
            </a:r>
          </a:p>
          <a:p>
            <a:pPr algn="ctr">
              <a:lnSpc>
                <a:spcPts val="5677"/>
              </a:lnSpc>
            </a:pPr>
            <a:r>
              <a:rPr lang="en-US" sz="4055">
                <a:solidFill>
                  <a:srgbClr val="343434"/>
                </a:solidFill>
                <a:latin typeface="Farro Bold"/>
              </a:rPr>
              <a:t>Riva Syafa Azzahra (2113053210)</a:t>
            </a:r>
          </a:p>
          <a:p>
            <a:pPr algn="ctr">
              <a:lnSpc>
                <a:spcPts val="6218"/>
              </a:lnSpc>
            </a:pPr>
          </a:p>
        </p:txBody>
      </p:sp>
      <p:sp>
        <p:nvSpPr>
          <p:cNvPr name="TextBox 8" id="8"/>
          <p:cNvSpPr txBox="true"/>
          <p:nvPr/>
        </p:nvSpPr>
        <p:spPr>
          <a:xfrm rot="0">
            <a:off x="5579694" y="8099937"/>
            <a:ext cx="7504358" cy="1474469"/>
          </a:xfrm>
          <a:prstGeom prst="rect">
            <a:avLst/>
          </a:prstGeom>
        </p:spPr>
        <p:txBody>
          <a:bodyPr anchor="t" rtlCol="false" tIns="0" lIns="0" bIns="0" rIns="0">
            <a:spAutoFit/>
          </a:bodyPr>
          <a:lstStyle/>
          <a:p>
            <a:pPr algn="ctr">
              <a:lnSpc>
                <a:spcPts val="5600"/>
              </a:lnSpc>
            </a:pPr>
            <a:r>
              <a:rPr lang="en-US" sz="4000">
                <a:solidFill>
                  <a:srgbClr val="343434"/>
                </a:solidFill>
                <a:latin typeface="Farro Bold"/>
              </a:rPr>
              <a:t>Dosen Pengampu :</a:t>
            </a:r>
          </a:p>
          <a:p>
            <a:pPr algn="ctr">
              <a:lnSpc>
                <a:spcPts val="6160"/>
              </a:lnSpc>
            </a:pPr>
            <a:r>
              <a:rPr lang="en-US" sz="4400">
                <a:solidFill>
                  <a:srgbClr val="343434"/>
                </a:solidFill>
                <a:latin typeface="Farro Bold"/>
              </a:rPr>
              <a:t>Muhisom, M.Pd.I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659602">
            <a:off x="-3505616" y="4659926"/>
            <a:ext cx="5487232" cy="5522305"/>
          </a:xfrm>
          <a:custGeom>
            <a:avLst/>
            <a:gdLst/>
            <a:ahLst/>
            <a:cxnLst/>
            <a:rect r="r" b="b" t="t" l="l"/>
            <a:pathLst>
              <a:path h="5522305" w="5487232">
                <a:moveTo>
                  <a:pt x="0" y="0"/>
                </a:moveTo>
                <a:lnTo>
                  <a:pt x="5487232" y="0"/>
                </a:lnTo>
                <a:lnTo>
                  <a:pt x="5487232" y="5522304"/>
                </a:lnTo>
                <a:lnTo>
                  <a:pt x="0" y="55223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9235605">
            <a:off x="-2008898" y="6582286"/>
            <a:ext cx="6075197" cy="6114027"/>
          </a:xfrm>
          <a:custGeom>
            <a:avLst/>
            <a:gdLst/>
            <a:ahLst/>
            <a:cxnLst/>
            <a:rect r="r" b="b" t="t" l="l"/>
            <a:pathLst>
              <a:path h="6114027" w="6075197">
                <a:moveTo>
                  <a:pt x="0" y="0"/>
                </a:moveTo>
                <a:lnTo>
                  <a:pt x="6075196" y="0"/>
                </a:lnTo>
                <a:lnTo>
                  <a:pt x="6075196" y="6114028"/>
                </a:lnTo>
                <a:lnTo>
                  <a:pt x="0" y="61140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177118" y="-2506522"/>
            <a:ext cx="6285988" cy="6326165"/>
          </a:xfrm>
          <a:custGeom>
            <a:avLst/>
            <a:gdLst/>
            <a:ahLst/>
            <a:cxnLst/>
            <a:rect r="r" b="b" t="t" l="l"/>
            <a:pathLst>
              <a:path h="6326165" w="6285988">
                <a:moveTo>
                  <a:pt x="0" y="0"/>
                </a:moveTo>
                <a:lnTo>
                  <a:pt x="6285988" y="0"/>
                </a:lnTo>
                <a:lnTo>
                  <a:pt x="6285988" y="6326165"/>
                </a:lnTo>
                <a:lnTo>
                  <a:pt x="0" y="63261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321959">
            <a:off x="16310830" y="4981838"/>
            <a:ext cx="5923564" cy="5961426"/>
          </a:xfrm>
          <a:custGeom>
            <a:avLst/>
            <a:gdLst/>
            <a:ahLst/>
            <a:cxnLst/>
            <a:rect r="r" b="b" t="t" l="l"/>
            <a:pathLst>
              <a:path h="5961426" w="5923564">
                <a:moveTo>
                  <a:pt x="0" y="0"/>
                </a:moveTo>
                <a:lnTo>
                  <a:pt x="5923564" y="0"/>
                </a:lnTo>
                <a:lnTo>
                  <a:pt x="5923564" y="5961425"/>
                </a:lnTo>
                <a:lnTo>
                  <a:pt x="0" y="59614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2171700" y="3293299"/>
            <a:ext cx="15392400" cy="2744470"/>
          </a:xfrm>
          <a:prstGeom prst="rect">
            <a:avLst/>
          </a:prstGeom>
        </p:spPr>
        <p:txBody>
          <a:bodyPr anchor="t" rtlCol="false" tIns="0" lIns="0" bIns="0" rIns="0">
            <a:spAutoFit/>
          </a:bodyPr>
          <a:lstStyle/>
          <a:p>
            <a:pPr>
              <a:lnSpc>
                <a:spcPts val="7279"/>
              </a:lnSpc>
            </a:pPr>
            <a:r>
              <a:rPr lang="en-US" sz="5199">
                <a:solidFill>
                  <a:srgbClr val="000000"/>
                </a:solidFill>
                <a:latin typeface="Farro"/>
              </a:rPr>
              <a:t>Multikultural berasal dari dua kata yaitu Multi dan Kultul, multi artinya banyak dan kultul artinya budaya. </a:t>
            </a:r>
          </a:p>
        </p:txBody>
      </p:sp>
      <p:sp>
        <p:nvSpPr>
          <p:cNvPr name="TextBox 7" id="7"/>
          <p:cNvSpPr txBox="true"/>
          <p:nvPr/>
        </p:nvSpPr>
        <p:spPr>
          <a:xfrm rot="0">
            <a:off x="5092526" y="914400"/>
            <a:ext cx="8102947" cy="946150"/>
          </a:xfrm>
          <a:prstGeom prst="rect">
            <a:avLst/>
          </a:prstGeom>
        </p:spPr>
        <p:txBody>
          <a:bodyPr anchor="t" rtlCol="false" tIns="0" lIns="0" bIns="0" rIns="0">
            <a:spAutoFit/>
          </a:bodyPr>
          <a:lstStyle/>
          <a:p>
            <a:pPr algn="ctr">
              <a:lnSpc>
                <a:spcPts val="7699"/>
              </a:lnSpc>
            </a:pPr>
            <a:r>
              <a:rPr lang="en-US" sz="5499">
                <a:solidFill>
                  <a:srgbClr val="000000"/>
                </a:solidFill>
                <a:latin typeface="Farro Bold"/>
              </a:rPr>
              <a:t>Pengertian Multikultural</a:t>
            </a:r>
          </a:p>
        </p:txBody>
      </p:sp>
    </p:spTree>
  </p:cSld>
  <p:clrMapOvr>
    <a:masterClrMapping/>
  </p:clrMapOvr>
  <p:transition spd="fast">
    <p:fade/>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659602">
            <a:off x="-3748748" y="4975905"/>
            <a:ext cx="5487232" cy="5522305"/>
          </a:xfrm>
          <a:custGeom>
            <a:avLst/>
            <a:gdLst/>
            <a:ahLst/>
            <a:cxnLst/>
            <a:rect r="r" b="b" t="t" l="l"/>
            <a:pathLst>
              <a:path h="5522305" w="5487232">
                <a:moveTo>
                  <a:pt x="0" y="0"/>
                </a:moveTo>
                <a:lnTo>
                  <a:pt x="5487232" y="0"/>
                </a:lnTo>
                <a:lnTo>
                  <a:pt x="5487232" y="5522305"/>
                </a:lnTo>
                <a:lnTo>
                  <a:pt x="0" y="55223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9235605">
            <a:off x="-2806711" y="6667470"/>
            <a:ext cx="6075197" cy="6114027"/>
          </a:xfrm>
          <a:custGeom>
            <a:avLst/>
            <a:gdLst/>
            <a:ahLst/>
            <a:cxnLst/>
            <a:rect r="r" b="b" t="t" l="l"/>
            <a:pathLst>
              <a:path h="6114027" w="6075197">
                <a:moveTo>
                  <a:pt x="0" y="0"/>
                </a:moveTo>
                <a:lnTo>
                  <a:pt x="6075197" y="0"/>
                </a:lnTo>
                <a:lnTo>
                  <a:pt x="6075197" y="6114027"/>
                </a:lnTo>
                <a:lnTo>
                  <a:pt x="0" y="61140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582490" y="-2637194"/>
            <a:ext cx="6285988" cy="6326165"/>
          </a:xfrm>
          <a:custGeom>
            <a:avLst/>
            <a:gdLst/>
            <a:ahLst/>
            <a:cxnLst/>
            <a:rect r="r" b="b" t="t" l="l"/>
            <a:pathLst>
              <a:path h="6326165" w="6285988">
                <a:moveTo>
                  <a:pt x="0" y="0"/>
                </a:moveTo>
                <a:lnTo>
                  <a:pt x="6285988" y="0"/>
                </a:lnTo>
                <a:lnTo>
                  <a:pt x="6285988" y="6326166"/>
                </a:lnTo>
                <a:lnTo>
                  <a:pt x="0" y="63261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321959">
            <a:off x="15725715" y="920476"/>
            <a:ext cx="5923564" cy="5961426"/>
          </a:xfrm>
          <a:custGeom>
            <a:avLst/>
            <a:gdLst/>
            <a:ahLst/>
            <a:cxnLst/>
            <a:rect r="r" b="b" t="t" l="l"/>
            <a:pathLst>
              <a:path h="5961426" w="5923564">
                <a:moveTo>
                  <a:pt x="0" y="0"/>
                </a:moveTo>
                <a:lnTo>
                  <a:pt x="5923564" y="0"/>
                </a:lnTo>
                <a:lnTo>
                  <a:pt x="5923564" y="5961426"/>
                </a:lnTo>
                <a:lnTo>
                  <a:pt x="0" y="59614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4091282" y="580360"/>
            <a:ext cx="10105436" cy="622934"/>
          </a:xfrm>
          <a:prstGeom prst="rect">
            <a:avLst/>
          </a:prstGeom>
        </p:spPr>
        <p:txBody>
          <a:bodyPr anchor="t" rtlCol="false" tIns="0" lIns="0" bIns="0" rIns="0">
            <a:spAutoFit/>
          </a:bodyPr>
          <a:lstStyle/>
          <a:p>
            <a:pPr algn="ctr">
              <a:lnSpc>
                <a:spcPts val="5040"/>
              </a:lnSpc>
            </a:pPr>
            <a:r>
              <a:rPr lang="en-US" sz="3600">
                <a:solidFill>
                  <a:srgbClr val="000000"/>
                </a:solidFill>
                <a:latin typeface="Farro Bold"/>
              </a:rPr>
              <a:t>Pengertian Multikultural Menurut Para Ahli</a:t>
            </a:r>
          </a:p>
        </p:txBody>
      </p:sp>
      <p:sp>
        <p:nvSpPr>
          <p:cNvPr name="TextBox 7" id="7"/>
          <p:cNvSpPr txBox="true"/>
          <p:nvPr/>
        </p:nvSpPr>
        <p:spPr>
          <a:xfrm rot="0">
            <a:off x="3236662" y="1650366"/>
            <a:ext cx="12498411" cy="8477249"/>
          </a:xfrm>
          <a:prstGeom prst="rect">
            <a:avLst/>
          </a:prstGeom>
        </p:spPr>
        <p:txBody>
          <a:bodyPr anchor="t" rtlCol="false" tIns="0" lIns="0" bIns="0" rIns="0">
            <a:spAutoFit/>
          </a:bodyPr>
          <a:lstStyle/>
          <a:p>
            <a:pPr algn="just" marL="647711" indent="-323856" lvl="1">
              <a:lnSpc>
                <a:spcPts val="4200"/>
              </a:lnSpc>
              <a:buFont typeface="Arial"/>
              <a:buChar char="•"/>
            </a:pPr>
            <a:r>
              <a:rPr lang="en-US" sz="3000">
                <a:solidFill>
                  <a:srgbClr val="000000"/>
                </a:solidFill>
                <a:latin typeface="Farro"/>
              </a:rPr>
              <a:t>Menurut Sosiolog UI Parsudi Suparlan (2002:17) Pendidikan Multikulturalis adalah pendidikan yang mampu menjadi pengikat dan jembatan yang mengakomodasi perbedaan-perbedaan termasuk perbedaan kesukubangsaan dan suku bangsa dalam masyarakat yang multikultural. </a:t>
            </a:r>
          </a:p>
          <a:p>
            <a:pPr algn="just">
              <a:lnSpc>
                <a:spcPts val="3780"/>
              </a:lnSpc>
            </a:pPr>
          </a:p>
          <a:p>
            <a:pPr algn="just" marL="647711" indent="-323856" lvl="1">
              <a:lnSpc>
                <a:spcPts val="4200"/>
              </a:lnSpc>
              <a:buFont typeface="Arial"/>
              <a:buChar char="•"/>
            </a:pPr>
            <a:r>
              <a:rPr lang="en-US" sz="3000">
                <a:solidFill>
                  <a:srgbClr val="000000"/>
                </a:solidFill>
                <a:latin typeface="Farro"/>
              </a:rPr>
              <a:t>Andersen dan Cusher (1994:320) mengartikan pendidikan multikultural sebagai pendidikan mengenai keragaman kebudayaan. Kemu</a:t>
            </a:r>
          </a:p>
          <a:p>
            <a:pPr algn="just">
              <a:lnSpc>
                <a:spcPts val="4200"/>
              </a:lnSpc>
            </a:pPr>
          </a:p>
          <a:p>
            <a:pPr algn="just" marL="647711" indent="-323856" lvl="1">
              <a:lnSpc>
                <a:spcPts val="4200"/>
              </a:lnSpc>
              <a:buFont typeface="Arial"/>
              <a:buChar char="•"/>
            </a:pPr>
            <a:r>
              <a:rPr lang="en-US" sz="3000">
                <a:solidFill>
                  <a:srgbClr val="000000"/>
                </a:solidFill>
                <a:latin typeface="Farro"/>
              </a:rPr>
              <a:t>James Banks (1993: 3) mendefinisikan pendidikan multikultural sebagai pendidikan untuk people of color. Artinya, pendidikan multikultural ingin mengeksplorasi perbedaan sebagai keniscayaan (anugerah Tuhan). Dimana dengan adanya kondisi tersebut kita mampu untuk menerima perbedaan dengan penuh rasa toleransi</a:t>
            </a:r>
          </a:p>
        </p:txBody>
      </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36196">
            <a:off x="15826845" y="7801638"/>
            <a:ext cx="6381430" cy="4970724"/>
          </a:xfrm>
          <a:custGeom>
            <a:avLst/>
            <a:gdLst/>
            <a:ahLst/>
            <a:cxnLst/>
            <a:rect r="r" b="b" t="t" l="l"/>
            <a:pathLst>
              <a:path h="4970724" w="6381430">
                <a:moveTo>
                  <a:pt x="0" y="0"/>
                </a:moveTo>
                <a:lnTo>
                  <a:pt x="6381430" y="0"/>
                </a:lnTo>
                <a:lnTo>
                  <a:pt x="6381430" y="4970724"/>
                </a:lnTo>
                <a:lnTo>
                  <a:pt x="0" y="49707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36196">
            <a:off x="16567550" y="3133754"/>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36196">
            <a:off x="16567550" y="5240306"/>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36196">
            <a:off x="16567550" y="693041"/>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36196">
            <a:off x="15805550" y="-1933669"/>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3317482" y="171450"/>
            <a:ext cx="11653036" cy="857250"/>
          </a:xfrm>
          <a:prstGeom prst="rect">
            <a:avLst/>
          </a:prstGeom>
        </p:spPr>
        <p:txBody>
          <a:bodyPr anchor="t" rtlCol="false" tIns="0" lIns="0" bIns="0" rIns="0">
            <a:spAutoFit/>
          </a:bodyPr>
          <a:lstStyle/>
          <a:p>
            <a:pPr>
              <a:lnSpc>
                <a:spcPts val="6720"/>
              </a:lnSpc>
            </a:pPr>
            <a:r>
              <a:rPr lang="en-US" sz="5600">
                <a:solidFill>
                  <a:srgbClr val="343434"/>
                </a:solidFill>
                <a:latin typeface="Farro Bold"/>
              </a:rPr>
              <a:t>Teori Pendidikan Multikultural</a:t>
            </a:r>
          </a:p>
        </p:txBody>
      </p:sp>
      <p:sp>
        <p:nvSpPr>
          <p:cNvPr name="TextBox 8" id="8"/>
          <p:cNvSpPr txBox="true"/>
          <p:nvPr/>
        </p:nvSpPr>
        <p:spPr>
          <a:xfrm rot="0">
            <a:off x="414710" y="1967231"/>
            <a:ext cx="16078200" cy="7853044"/>
          </a:xfrm>
          <a:prstGeom prst="rect">
            <a:avLst/>
          </a:prstGeom>
        </p:spPr>
        <p:txBody>
          <a:bodyPr anchor="t" rtlCol="false" tIns="0" lIns="0" bIns="0" rIns="0">
            <a:spAutoFit/>
          </a:bodyPr>
          <a:lstStyle/>
          <a:p>
            <a:pPr algn="just">
              <a:lnSpc>
                <a:spcPts val="4480"/>
              </a:lnSpc>
            </a:pPr>
            <a:r>
              <a:rPr lang="en-US" sz="3200">
                <a:solidFill>
                  <a:srgbClr val="343434"/>
                </a:solidFill>
                <a:latin typeface="Farro"/>
              </a:rPr>
              <a:t>Menurut Horace Kallen August 11, 1882. Ia menggambarkan pluralisme budaya itu dengan definisi operasional sebagai menghargai berbagai tingkat perbedaaan, tetapi masih dalam batas-batas menjaga persatuan nasional. Teori Kellen mengakui bahwa budaya yang dominan harus juga diakui oleh masyarakatnya sendiri.</a:t>
            </a:r>
          </a:p>
          <a:p>
            <a:pPr algn="just">
              <a:lnSpc>
                <a:spcPts val="4480"/>
              </a:lnSpc>
            </a:pPr>
          </a:p>
          <a:p>
            <a:pPr algn="just">
              <a:lnSpc>
                <a:spcPts val="4480"/>
              </a:lnSpc>
            </a:pPr>
            <a:r>
              <a:rPr lang="en-US" sz="3200">
                <a:solidFill>
                  <a:srgbClr val="343434"/>
                </a:solidFill>
                <a:latin typeface="Farro"/>
              </a:rPr>
              <a:t>Teori multikulturalisme meliputi berbagai hal yang semuanya mengarah kembali ke liberalisasi pendidikan dan politik Plato, filsuf Yunani. Sebuah karya Plato yang berjudul “Republik”, bukan hanya memberi norma politik dan akademis klasik bagi pemimpin dari negara ideal yang dia cita-citakan, namun juga menjadi petunjuk dalam pembahasan bersama tentang pendidikani bagi yang tertindas Ia yakin bahwa kita harus menciptakan pencerahan multikultural baru (a new multicultural enlightenment) yaitu “multikulturalisme lokal yang saling berkaitan, secara global sebagai lawan dari monokultur nasional”. </a:t>
            </a:r>
          </a:p>
        </p:txBody>
      </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781110">
            <a:off x="-3377236" y="-2458718"/>
            <a:ext cx="6381430" cy="4970724"/>
          </a:xfrm>
          <a:custGeom>
            <a:avLst/>
            <a:gdLst/>
            <a:ahLst/>
            <a:cxnLst/>
            <a:rect r="r" b="b" t="t" l="l"/>
            <a:pathLst>
              <a:path h="4970724" w="6381430">
                <a:moveTo>
                  <a:pt x="0" y="0"/>
                </a:moveTo>
                <a:lnTo>
                  <a:pt x="6381430" y="0"/>
                </a:lnTo>
                <a:lnTo>
                  <a:pt x="6381430" y="4970724"/>
                </a:lnTo>
                <a:lnTo>
                  <a:pt x="0" y="49707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781110">
            <a:off x="-2490897" y="3309513"/>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781110">
            <a:off x="-2560170" y="1280220"/>
            <a:ext cx="4964900" cy="3867338"/>
          </a:xfrm>
          <a:custGeom>
            <a:avLst/>
            <a:gdLst/>
            <a:ahLst/>
            <a:cxnLst/>
            <a:rect r="r" b="b" t="t" l="l"/>
            <a:pathLst>
              <a:path h="3867338" w="4964900">
                <a:moveTo>
                  <a:pt x="0" y="0"/>
                </a:moveTo>
                <a:lnTo>
                  <a:pt x="4964900" y="0"/>
                </a:lnTo>
                <a:lnTo>
                  <a:pt x="4964900" y="3867338"/>
                </a:lnTo>
                <a:lnTo>
                  <a:pt x="0" y="3867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0781110">
            <a:off x="-2901820" y="5841920"/>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0781110">
            <a:off x="-1623177" y="8350267"/>
            <a:ext cx="4964900" cy="3867338"/>
          </a:xfrm>
          <a:custGeom>
            <a:avLst/>
            <a:gdLst/>
            <a:ahLst/>
            <a:cxnLst/>
            <a:rect r="r" b="b" t="t" l="l"/>
            <a:pathLst>
              <a:path h="3867338" w="4964900">
                <a:moveTo>
                  <a:pt x="0" y="0"/>
                </a:moveTo>
                <a:lnTo>
                  <a:pt x="4964900" y="0"/>
                </a:lnTo>
                <a:lnTo>
                  <a:pt x="4964900" y="3867339"/>
                </a:lnTo>
                <a:lnTo>
                  <a:pt x="0" y="38673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398329">
            <a:off x="15810897" y="207435"/>
            <a:ext cx="3372052" cy="4893479"/>
          </a:xfrm>
          <a:custGeom>
            <a:avLst/>
            <a:gdLst/>
            <a:ahLst/>
            <a:cxnLst/>
            <a:rect r="r" b="b" t="t" l="l"/>
            <a:pathLst>
              <a:path h="4893479" w="3372052">
                <a:moveTo>
                  <a:pt x="0" y="0"/>
                </a:moveTo>
                <a:lnTo>
                  <a:pt x="3372052" y="0"/>
                </a:lnTo>
                <a:lnTo>
                  <a:pt x="3372052" y="4893479"/>
                </a:lnTo>
                <a:lnTo>
                  <a:pt x="0" y="489347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4345373" y="352425"/>
            <a:ext cx="9970200" cy="676275"/>
          </a:xfrm>
          <a:prstGeom prst="rect">
            <a:avLst/>
          </a:prstGeom>
        </p:spPr>
        <p:txBody>
          <a:bodyPr anchor="t" rtlCol="false" tIns="0" lIns="0" bIns="0" rIns="0">
            <a:spAutoFit/>
          </a:bodyPr>
          <a:lstStyle/>
          <a:p>
            <a:pPr>
              <a:lnSpc>
                <a:spcPts val="5280"/>
              </a:lnSpc>
            </a:pPr>
            <a:r>
              <a:rPr lang="en-US" sz="4400">
                <a:solidFill>
                  <a:srgbClr val="343434"/>
                </a:solidFill>
                <a:latin typeface="Farro Bold"/>
              </a:rPr>
              <a:t>Pendeketan Pendidikan Multikultural</a:t>
            </a:r>
          </a:p>
        </p:txBody>
      </p:sp>
      <p:sp>
        <p:nvSpPr>
          <p:cNvPr name="TextBox 9" id="9"/>
          <p:cNvSpPr txBox="true"/>
          <p:nvPr/>
        </p:nvSpPr>
        <p:spPr>
          <a:xfrm rot="0">
            <a:off x="3134790" y="1405255"/>
            <a:ext cx="12391366" cy="8415020"/>
          </a:xfrm>
          <a:prstGeom prst="rect">
            <a:avLst/>
          </a:prstGeom>
        </p:spPr>
        <p:txBody>
          <a:bodyPr anchor="t" rtlCol="false" tIns="0" lIns="0" bIns="0" rIns="0">
            <a:spAutoFit/>
          </a:bodyPr>
          <a:lstStyle/>
          <a:p>
            <a:pPr algn="just">
              <a:lnSpc>
                <a:spcPts val="4479"/>
              </a:lnSpc>
            </a:pPr>
            <a:r>
              <a:rPr lang="en-US" sz="3199">
                <a:solidFill>
                  <a:srgbClr val="343434"/>
                </a:solidFill>
                <a:latin typeface="Farro"/>
              </a:rPr>
              <a:t>Untuk mendesain pendidikan multikultural dalam tatanan masyarakat yang kompleks dan penuh antar kelompok, budaya, suku dan lain sebagainya ada beberapa pendekatan dalam proses pendidikan multikultural (Mahfud:2009) yaitu: </a:t>
            </a:r>
          </a:p>
          <a:p>
            <a:pPr algn="just">
              <a:lnSpc>
                <a:spcPts val="4479"/>
              </a:lnSpc>
            </a:pPr>
          </a:p>
          <a:p>
            <a:pPr algn="just">
              <a:lnSpc>
                <a:spcPts val="4479"/>
              </a:lnSpc>
            </a:pPr>
            <a:r>
              <a:rPr lang="en-US" sz="3199">
                <a:solidFill>
                  <a:srgbClr val="343434"/>
                </a:solidFill>
                <a:latin typeface="Farro"/>
              </a:rPr>
              <a:t>Pertama, tidak menyamakan pandangan pendidikan (education) dengan persekolahan (schooling), atau pendidikan multikultural dengan program program sekolah formal. </a:t>
            </a:r>
          </a:p>
          <a:p>
            <a:pPr algn="just">
              <a:lnSpc>
                <a:spcPts val="4479"/>
              </a:lnSpc>
            </a:pPr>
            <a:r>
              <a:rPr lang="en-US" sz="3199">
                <a:solidFill>
                  <a:srgbClr val="343434"/>
                </a:solidFill>
                <a:latin typeface="Farro"/>
              </a:rPr>
              <a:t>Kedua, menghindari pandangan yang menyamakan kebudayaan kelompok etnik.</a:t>
            </a:r>
          </a:p>
          <a:p>
            <a:pPr algn="just">
              <a:lnSpc>
                <a:spcPts val="4479"/>
              </a:lnSpc>
            </a:pPr>
            <a:r>
              <a:rPr lang="en-US" sz="3199">
                <a:solidFill>
                  <a:srgbClr val="343434"/>
                </a:solidFill>
                <a:latin typeface="Farro"/>
              </a:rPr>
              <a:t>Ketiga, Pendidikan multikultural meningkatkan kompetensi dalam beberapa kebudayaan. </a:t>
            </a:r>
          </a:p>
          <a:p>
            <a:pPr algn="just">
              <a:lnSpc>
                <a:spcPts val="4479"/>
              </a:lnSpc>
            </a:pPr>
            <a:r>
              <a:rPr lang="en-US" sz="3199">
                <a:solidFill>
                  <a:srgbClr val="343434"/>
                </a:solidFill>
                <a:latin typeface="Farro"/>
              </a:rPr>
              <a:t>Keempat, kemungkinan bahwa pendidikan (formal, maupun non formal) meningkatkan kesadaran tentang kompetensi dalam kebudayaan.</a:t>
            </a:r>
          </a:p>
        </p:txBody>
      </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7835957">
            <a:off x="-6203196" y="8625739"/>
            <a:ext cx="22816215" cy="8628678"/>
          </a:xfrm>
          <a:custGeom>
            <a:avLst/>
            <a:gdLst/>
            <a:ahLst/>
            <a:cxnLst/>
            <a:rect r="r" b="b" t="t" l="l"/>
            <a:pathLst>
              <a:path h="8628678" w="22816215">
                <a:moveTo>
                  <a:pt x="0" y="0"/>
                </a:moveTo>
                <a:lnTo>
                  <a:pt x="22816215" y="0"/>
                </a:lnTo>
                <a:lnTo>
                  <a:pt x="22816215" y="8628678"/>
                </a:lnTo>
                <a:lnTo>
                  <a:pt x="0" y="86286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9449897">
            <a:off x="-6100762" y="8242507"/>
            <a:ext cx="20849711" cy="7884982"/>
          </a:xfrm>
          <a:custGeom>
            <a:avLst/>
            <a:gdLst/>
            <a:ahLst/>
            <a:cxnLst/>
            <a:rect r="r" b="b" t="t" l="l"/>
            <a:pathLst>
              <a:path h="7884982" w="20849711">
                <a:moveTo>
                  <a:pt x="0" y="0"/>
                </a:moveTo>
                <a:lnTo>
                  <a:pt x="20849711" y="0"/>
                </a:lnTo>
                <a:lnTo>
                  <a:pt x="20849711" y="7884981"/>
                </a:lnTo>
                <a:lnTo>
                  <a:pt x="0" y="78849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824842">
            <a:off x="10957845" y="-5328607"/>
            <a:ext cx="9893699" cy="9956936"/>
          </a:xfrm>
          <a:custGeom>
            <a:avLst/>
            <a:gdLst/>
            <a:ahLst/>
            <a:cxnLst/>
            <a:rect r="r" b="b" t="t" l="l"/>
            <a:pathLst>
              <a:path h="9956936" w="9893699">
                <a:moveTo>
                  <a:pt x="0" y="0"/>
                </a:moveTo>
                <a:lnTo>
                  <a:pt x="9893699" y="0"/>
                </a:lnTo>
                <a:lnTo>
                  <a:pt x="9893699" y="9956936"/>
                </a:lnTo>
                <a:lnTo>
                  <a:pt x="0" y="99569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6985384">
            <a:off x="10554803" y="-6388271"/>
            <a:ext cx="10699783" cy="10768172"/>
          </a:xfrm>
          <a:custGeom>
            <a:avLst/>
            <a:gdLst/>
            <a:ahLst/>
            <a:cxnLst/>
            <a:rect r="r" b="b" t="t" l="l"/>
            <a:pathLst>
              <a:path h="10768172" w="10699783">
                <a:moveTo>
                  <a:pt x="0" y="0"/>
                </a:moveTo>
                <a:lnTo>
                  <a:pt x="10699783" y="0"/>
                </a:lnTo>
                <a:lnTo>
                  <a:pt x="10699783" y="10768172"/>
                </a:lnTo>
                <a:lnTo>
                  <a:pt x="0" y="1076817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4324094" y="4543425"/>
            <a:ext cx="9639812" cy="1190625"/>
          </a:xfrm>
          <a:prstGeom prst="rect">
            <a:avLst/>
          </a:prstGeom>
        </p:spPr>
        <p:txBody>
          <a:bodyPr anchor="t" rtlCol="false" tIns="0" lIns="0" bIns="0" rIns="0">
            <a:spAutoFit/>
          </a:bodyPr>
          <a:lstStyle/>
          <a:p>
            <a:pPr algn="ctr">
              <a:lnSpc>
                <a:spcPts val="9360"/>
              </a:lnSpc>
            </a:pPr>
            <a:r>
              <a:rPr lang="en-US" sz="7800">
                <a:solidFill>
                  <a:srgbClr val="343434"/>
                </a:solidFill>
                <a:latin typeface="Farro Bold"/>
              </a:rPr>
              <a:t>- Terima Kasih -</a:t>
            </a:r>
          </a:p>
        </p:txBody>
      </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DAFuaMOvXes</dc:identifier>
  <dcterms:modified xsi:type="dcterms:W3CDTF">2011-08-01T06:04:30Z</dcterms:modified>
  <cp:revision>1</cp:revision>
  <dc:title>Biru Kuning Simpel Abstrak Presentasi Tugas Kelompok</dc:title>
</cp:coreProperties>
</file>