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70" r:id="rId3"/>
    <p:sldId id="271" r:id="rId4"/>
    <p:sldId id="265" r:id="rId5"/>
    <p:sldId id="258" r:id="rId6"/>
    <p:sldId id="264" r:id="rId7"/>
    <p:sldId id="259" r:id="rId8"/>
    <p:sldId id="260" r:id="rId9"/>
    <p:sldId id="261" r:id="rId10"/>
    <p:sldId id="262" r:id="rId11"/>
    <p:sldId id="263" r:id="rId12"/>
    <p:sldId id="266" r:id="rId13"/>
    <p:sldId id="267" r:id="rId14"/>
    <p:sldId id="268" r:id="rId15"/>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5AC14098-B5D9-4DD3-9E75-151827ED9E39}" type="datetimeFigureOut">
              <a:rPr lang="id-ID" smtClean="0"/>
              <a:pPr/>
              <a:t>24/08/2017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C28ABA8-8DA9-4F7D-81ED-347939100673}"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5AC14098-B5D9-4DD3-9E75-151827ED9E39}" type="datetimeFigureOut">
              <a:rPr lang="id-ID" smtClean="0"/>
              <a:pPr/>
              <a:t>24/08/2017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C28ABA8-8DA9-4F7D-81ED-347939100673}"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5AC14098-B5D9-4DD3-9E75-151827ED9E39}" type="datetimeFigureOut">
              <a:rPr lang="id-ID" smtClean="0"/>
              <a:pPr/>
              <a:t>24/08/2017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C28ABA8-8DA9-4F7D-81ED-347939100673}"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5AC14098-B5D9-4DD3-9E75-151827ED9E39}" type="datetimeFigureOut">
              <a:rPr lang="id-ID" smtClean="0"/>
              <a:pPr/>
              <a:t>24/08/2017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C28ABA8-8DA9-4F7D-81ED-347939100673}"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C14098-B5D9-4DD3-9E75-151827ED9E39}" type="datetimeFigureOut">
              <a:rPr lang="id-ID" smtClean="0"/>
              <a:pPr/>
              <a:t>24/08/2017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C28ABA8-8DA9-4F7D-81ED-347939100673}"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5AC14098-B5D9-4DD3-9E75-151827ED9E39}" type="datetimeFigureOut">
              <a:rPr lang="id-ID" smtClean="0"/>
              <a:pPr/>
              <a:t>24/08/2017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C28ABA8-8DA9-4F7D-81ED-347939100673}"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5AC14098-B5D9-4DD3-9E75-151827ED9E39}" type="datetimeFigureOut">
              <a:rPr lang="id-ID" smtClean="0"/>
              <a:pPr/>
              <a:t>24/08/2017</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1C28ABA8-8DA9-4F7D-81ED-347939100673}"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5AC14098-B5D9-4DD3-9E75-151827ED9E39}" type="datetimeFigureOut">
              <a:rPr lang="id-ID" smtClean="0"/>
              <a:pPr/>
              <a:t>24/08/2017</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1C28ABA8-8DA9-4F7D-81ED-347939100673}"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C14098-B5D9-4DD3-9E75-151827ED9E39}" type="datetimeFigureOut">
              <a:rPr lang="id-ID" smtClean="0"/>
              <a:pPr/>
              <a:t>24/08/2017</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1C28ABA8-8DA9-4F7D-81ED-347939100673}"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C14098-B5D9-4DD3-9E75-151827ED9E39}" type="datetimeFigureOut">
              <a:rPr lang="id-ID" smtClean="0"/>
              <a:pPr/>
              <a:t>24/08/2017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C28ABA8-8DA9-4F7D-81ED-347939100673}"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C14098-B5D9-4DD3-9E75-151827ED9E39}" type="datetimeFigureOut">
              <a:rPr lang="id-ID" smtClean="0"/>
              <a:pPr/>
              <a:t>24/08/2017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C28ABA8-8DA9-4F7D-81ED-347939100673}"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C14098-B5D9-4DD3-9E75-151827ED9E39}" type="datetimeFigureOut">
              <a:rPr lang="id-ID" smtClean="0"/>
              <a:pPr/>
              <a:t>24/08/2017</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28ABA8-8DA9-4F7D-81ED-347939100673}"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diahsafitri482.files.wordpress.com/2014/01/14.png"/>
          <p:cNvPicPr>
            <a:picLocks noChangeAspect="1" noChangeArrowheads="1"/>
          </p:cNvPicPr>
          <p:nvPr/>
        </p:nvPicPr>
        <p:blipFill>
          <a:blip r:embed="rId2"/>
          <a:srcRect/>
          <a:stretch>
            <a:fillRect/>
          </a:stretch>
        </p:blipFill>
        <p:spPr bwMode="auto">
          <a:xfrm>
            <a:off x="0" y="928670"/>
            <a:ext cx="8929718" cy="5715016"/>
          </a:xfrm>
          <a:prstGeom prst="rect">
            <a:avLst/>
          </a:prstGeom>
          <a:ln>
            <a:noFill/>
          </a:ln>
          <a:effectLst>
            <a:softEdge rad="112500"/>
          </a:effectLst>
        </p:spPr>
      </p:pic>
      <p:sp>
        <p:nvSpPr>
          <p:cNvPr id="3" name="TextBox 2"/>
          <p:cNvSpPr txBox="1"/>
          <p:nvPr/>
        </p:nvSpPr>
        <p:spPr>
          <a:xfrm>
            <a:off x="1500166" y="285728"/>
            <a:ext cx="6072230" cy="954107"/>
          </a:xfrm>
          <a:prstGeom prst="rect">
            <a:avLst/>
          </a:prstGeom>
          <a:noFill/>
        </p:spPr>
        <p:txBody>
          <a:bodyPr wrap="square" rtlCol="0">
            <a:spAutoFit/>
          </a:bodyPr>
          <a:lstStyle/>
          <a:p>
            <a:pPr algn="ctr"/>
            <a:r>
              <a:rPr lang="id-ID" sz="2800" b="1" dirty="0" smtClean="0">
                <a:latin typeface="Arial Narrow" pitchFamily="34" charset="0"/>
              </a:rPr>
              <a:t>SUSUNAN PENGADILAN DI INDONESIA</a:t>
            </a:r>
          </a:p>
          <a:p>
            <a:pPr algn="ctr"/>
            <a:r>
              <a:rPr lang="id-ID" sz="2800" b="1" dirty="0" smtClean="0">
                <a:latin typeface="Arial Narrow" pitchFamily="34" charset="0"/>
              </a:rPr>
              <a:t>(State Court System)</a:t>
            </a:r>
            <a:endParaRPr lang="id-ID" sz="2800" b="1" dirty="0">
              <a:latin typeface="Arial Narrow"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03275"/>
            <a:ext cx="8229600" cy="5768997"/>
          </a:xfrm>
        </p:spPr>
        <p:txBody>
          <a:bodyPr>
            <a:normAutofit fontScale="85000" lnSpcReduction="20000"/>
          </a:bodyPr>
          <a:lstStyle/>
          <a:p>
            <a:r>
              <a:rPr lang="id-ID" dirty="0" smtClean="0"/>
              <a:t>Ketentuan Pasal </a:t>
            </a:r>
            <a:r>
              <a:rPr lang="id-ID" dirty="0"/>
              <a:t>118 HIR </a:t>
            </a:r>
            <a:r>
              <a:rPr lang="id-ID" dirty="0" smtClean="0"/>
              <a:t> </a:t>
            </a:r>
            <a:r>
              <a:rPr lang="id-ID" dirty="0"/>
              <a:t>dengan Pasal 142 </a:t>
            </a:r>
            <a:r>
              <a:rPr lang="id-ID" dirty="0" smtClean="0"/>
              <a:t>RBG hanya </a:t>
            </a:r>
            <a:r>
              <a:rPr lang="id-ID" dirty="0"/>
              <a:t>saja terdapat sedikit </a:t>
            </a:r>
            <a:r>
              <a:rPr lang="id-ID" dirty="0" smtClean="0"/>
              <a:t>perbedaan </a:t>
            </a:r>
          </a:p>
          <a:p>
            <a:r>
              <a:rPr lang="id-ID" dirty="0" smtClean="0"/>
              <a:t>Pasal </a:t>
            </a:r>
            <a:r>
              <a:rPr lang="id-ID" dirty="0"/>
              <a:t>142 HIR terdiri dari 5 ayat dan pasal 118 HIR terdiri dari 4 </a:t>
            </a:r>
            <a:r>
              <a:rPr lang="id-ID" dirty="0" smtClean="0"/>
              <a:t>ayat, dan </a:t>
            </a:r>
          </a:p>
          <a:p>
            <a:r>
              <a:rPr lang="id-ID" dirty="0" smtClean="0"/>
              <a:t>dalam </a:t>
            </a:r>
            <a:r>
              <a:rPr lang="id-ID" dirty="0"/>
              <a:t>HIR tidak disebutkan dengan jelas jika barang yang tidak bergerak itu terdapat di beberapa tempat dengan yurisdiksi PN yang berbeda</a:t>
            </a:r>
            <a:r>
              <a:rPr lang="id-ID" dirty="0" smtClean="0"/>
              <a:t>.</a:t>
            </a:r>
          </a:p>
          <a:p>
            <a:r>
              <a:rPr lang="id-ID" dirty="0" smtClean="0"/>
              <a:t> </a:t>
            </a:r>
            <a:r>
              <a:rPr lang="id-ID" dirty="0"/>
              <a:t>Dalam 142 RGB menyatakan dengan jelas dalam ayat </a:t>
            </a:r>
            <a:r>
              <a:rPr lang="id-ID" dirty="0" smtClean="0"/>
              <a:t>5 “</a:t>
            </a:r>
            <a:r>
              <a:rPr lang="id-ID" dirty="0"/>
              <a:t>Dalam gugatannya mengenai barang tetap maka gugatan diajukan kepada ketua pengadilan negeri di  wilayah letak barang tetap tersebut; </a:t>
            </a:r>
            <a:r>
              <a:rPr lang="id-ID" b="1" u="sng" dirty="0"/>
              <a:t>jika barang tetap itu terletak di dalam wilayah beberapa pengadilan negeri gugatan itu diajukan kepada salah satu ketua pengadilan negeri tersebut atas pilihan penggugat</a:t>
            </a:r>
            <a:r>
              <a:rPr lang="id-ID" dirty="0"/>
              <a:t>. (IR. 119.)”</a:t>
            </a:r>
            <a:endParaRPr lang="id-ID" dirty="0" smtClean="0"/>
          </a:p>
          <a:p>
            <a:endParaRPr lang="id-ID"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357166"/>
            <a:ext cx="8858280" cy="6215106"/>
          </a:xfrm>
        </p:spPr>
        <p:txBody>
          <a:bodyPr>
            <a:normAutofit fontScale="70000" lnSpcReduction="20000"/>
          </a:bodyPr>
          <a:lstStyle/>
          <a:p>
            <a:pPr lvl="0">
              <a:buNone/>
            </a:pPr>
            <a:r>
              <a:rPr lang="id-ID" dirty="0" smtClean="0"/>
              <a:t>Jadi berdasar kedua ketentuan tersebut, maka</a:t>
            </a:r>
          </a:p>
          <a:p>
            <a:pPr lvl="0"/>
            <a:endParaRPr lang="id-ID" dirty="0"/>
          </a:p>
          <a:p>
            <a:pPr lvl="0"/>
            <a:r>
              <a:rPr lang="id-ID" dirty="0" smtClean="0"/>
              <a:t>Gugatan </a:t>
            </a:r>
            <a:r>
              <a:rPr lang="id-ID" dirty="0"/>
              <a:t>diajukan di alamat tergugat (</a:t>
            </a:r>
            <a:r>
              <a:rPr lang="id-ID" i="1" dirty="0"/>
              <a:t>asas Actor Squitur Forum Rei</a:t>
            </a:r>
            <a:r>
              <a:rPr lang="id-ID" dirty="0"/>
              <a:t>)</a:t>
            </a:r>
            <a:endParaRPr lang="id-ID" dirty="0" smtClean="0"/>
          </a:p>
          <a:p>
            <a:pPr lvl="0"/>
            <a:r>
              <a:rPr lang="id-ID" dirty="0"/>
              <a:t>Gugatan diajukan di tempat tergugat tinggal sebenarnya secara fisik</a:t>
            </a:r>
            <a:endParaRPr lang="id-ID" dirty="0" smtClean="0"/>
          </a:p>
          <a:p>
            <a:pPr lvl="0"/>
            <a:r>
              <a:rPr lang="id-ID" dirty="0"/>
              <a:t>Jika tergugat lebih dari satu orang, tergugat dapat memilih salah di tempat salah satu tergugat</a:t>
            </a:r>
            <a:endParaRPr lang="id-ID" dirty="0" smtClean="0"/>
          </a:p>
          <a:p>
            <a:pPr lvl="0"/>
            <a:r>
              <a:rPr lang="id-ID" dirty="0"/>
              <a:t>Jika yang digugat yakni debitur utama dan penanggungnya maka gugatan diajukan di wilayah debitur utama atau salah seorang debitur utama</a:t>
            </a:r>
            <a:endParaRPr lang="id-ID" dirty="0" smtClean="0"/>
          </a:p>
          <a:p>
            <a:pPr lvl="0"/>
            <a:r>
              <a:rPr lang="id-ID" dirty="0"/>
              <a:t>Jika alamat tergugat dan tempat tinggal tergugat tidak diketahui maka diajukan di pengadilan tempat tinggal penggugat atau salah satu penggugat.</a:t>
            </a:r>
            <a:endParaRPr lang="id-ID" dirty="0" smtClean="0"/>
          </a:p>
          <a:p>
            <a:pPr lvl="0"/>
            <a:r>
              <a:rPr lang="id-ID" dirty="0"/>
              <a:t>Jika tergugat tidak dikenal, maka dapat diajukan ke Pengadilan tempat tinggal penggugat</a:t>
            </a:r>
            <a:endParaRPr lang="id-ID" dirty="0" smtClean="0"/>
          </a:p>
          <a:p>
            <a:pPr lvl="0"/>
            <a:r>
              <a:rPr lang="id-ID" dirty="0"/>
              <a:t>Untuk barang tidak </a:t>
            </a:r>
            <a:r>
              <a:rPr lang="id-ID" dirty="0" smtClean="0"/>
              <a:t>bergerak</a:t>
            </a:r>
            <a:r>
              <a:rPr lang="id-ID" dirty="0"/>
              <a:t>, maka tuntutan diajukan di daerah pengadilan barang tersebut.</a:t>
            </a:r>
            <a:endParaRPr lang="id-ID" dirty="0" smtClean="0"/>
          </a:p>
          <a:p>
            <a:pPr lvl="0"/>
            <a:r>
              <a:rPr lang="id-ID" dirty="0"/>
              <a:t>Jika barang tidak tetap berada di lebih darisatu daerah hukum PN maka diajukan di salah satu daerah hukum PN dari keberadaan benda tersebut</a:t>
            </a:r>
            <a:endParaRPr lang="id-ID" dirty="0" smtClean="0"/>
          </a:p>
          <a:p>
            <a:pPr lvl="0"/>
            <a:r>
              <a:rPr lang="id-ID" dirty="0"/>
              <a:t>Jika ditentukan dalam perjanjian antar kedua belah pihak terkait pemilihan PN yang akan ditunjuk untuk memproses sengketa mereka, maka jika mau gugatan boleh diajukan di PN yang dipilih tersebut.</a:t>
            </a:r>
            <a:endParaRPr lang="id-ID" dirty="0" smtClean="0"/>
          </a:p>
          <a:p>
            <a:endParaRPr lang="id-ID"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554683"/>
          </a:xfrm>
        </p:spPr>
        <p:txBody>
          <a:bodyPr>
            <a:normAutofit fontScale="77500" lnSpcReduction="20000"/>
          </a:bodyPr>
          <a:lstStyle/>
          <a:p>
            <a:r>
              <a:rPr lang="id-ID" dirty="0"/>
              <a:t>Di dalam penerapan ketentuan-ketentuan di atas untuk menerapkan kompetensi relatif, kadang memerlukan analisa disamping hanya mengambil sebuah pasal lalu menerapkannya dalam sebuah kasus hukum. </a:t>
            </a:r>
          </a:p>
          <a:p>
            <a:r>
              <a:rPr lang="id-ID" dirty="0" smtClean="0"/>
              <a:t> - misalnya</a:t>
            </a:r>
            <a:r>
              <a:rPr lang="id-ID" dirty="0"/>
              <a:t>, telah ditegaskan di dalam Pasal 118 (1) bahwa gugatan diajukan di tempat tinggal tergugat (</a:t>
            </a:r>
            <a:r>
              <a:rPr lang="id-ID" i="1" dirty="0"/>
              <a:t>actor sequitur forum rei</a:t>
            </a:r>
            <a:r>
              <a:rPr lang="id-ID" dirty="0"/>
              <a:t>), </a:t>
            </a:r>
            <a:endParaRPr lang="id-ID" dirty="0" smtClean="0"/>
          </a:p>
          <a:p>
            <a:pPr>
              <a:buNone/>
            </a:pPr>
            <a:r>
              <a:rPr lang="id-ID" dirty="0" smtClean="0"/>
              <a:t>     -di </a:t>
            </a:r>
            <a:r>
              <a:rPr lang="id-ID" dirty="0"/>
              <a:t>dalam pasal 118 (3) dikatakan terhadap benda tidak bergerak maka gugatan diajukan di tempat benda itu berada (</a:t>
            </a:r>
            <a:r>
              <a:rPr lang="id-ID" i="1" dirty="0"/>
              <a:t>forum rei sitae</a:t>
            </a:r>
            <a:r>
              <a:rPr lang="id-ID" dirty="0" smtClean="0"/>
              <a:t>)</a:t>
            </a:r>
          </a:p>
          <a:p>
            <a:pPr>
              <a:buNone/>
            </a:pPr>
            <a:r>
              <a:rPr lang="id-ID" dirty="0"/>
              <a:t> </a:t>
            </a:r>
            <a:r>
              <a:rPr lang="id-ID" dirty="0" smtClean="0"/>
              <a:t>    - </a:t>
            </a:r>
            <a:r>
              <a:rPr lang="id-ID" dirty="0"/>
              <a:t>namun jika gugatan yang diajukan merupakan tuntutan ganti rugi yang timbul dari Perbuatan Melawan Hukum (PMH) sesuai dengan Pasal 1365 KUHPerdata, maka gugatan diajukan di tempat tinggal tergugat, meskipun dasar dari tuntutan atau PMH tersebut timbul dari objek benda tidak bergerak.</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rmAutofit fontScale="85000" lnSpcReduction="20000"/>
          </a:bodyPr>
          <a:lstStyle/>
          <a:p>
            <a:r>
              <a:rPr lang="id-ID" dirty="0" smtClean="0"/>
              <a:t>Seperti, </a:t>
            </a:r>
            <a:r>
              <a:rPr lang="id-ID" dirty="0"/>
              <a:t>jika ada seseorang yang merobohkan, membakar, mengebom atau merusak vila </a:t>
            </a:r>
            <a:r>
              <a:rPr lang="id-ID" dirty="0" smtClean="0"/>
              <a:t>orang lain atau salah satu rumah milik a </a:t>
            </a:r>
            <a:r>
              <a:rPr lang="id-ID" dirty="0"/>
              <a:t>yang berada di kota lain yang secara administratif dan nyata a</a:t>
            </a:r>
            <a:r>
              <a:rPr lang="id-ID" dirty="0" smtClean="0"/>
              <a:t> </a:t>
            </a:r>
            <a:r>
              <a:rPr lang="id-ID" dirty="0"/>
              <a:t>tidak bertempat tinggal di sana, maka jika </a:t>
            </a:r>
            <a:r>
              <a:rPr lang="id-ID" dirty="0" smtClean="0"/>
              <a:t>a </a:t>
            </a:r>
            <a:r>
              <a:rPr lang="id-ID" dirty="0"/>
              <a:t>akan menggugat pelakunya untuk meminta ganti kerugian, </a:t>
            </a:r>
            <a:r>
              <a:rPr lang="id-ID" dirty="0" smtClean="0"/>
              <a:t>a </a:t>
            </a:r>
            <a:r>
              <a:rPr lang="id-ID" dirty="0"/>
              <a:t>harus menggugatnya di tempat tinggal tergugat (</a:t>
            </a:r>
            <a:r>
              <a:rPr lang="id-ID" i="1" dirty="0"/>
              <a:t>actor squitur forum rei</a:t>
            </a:r>
            <a:r>
              <a:rPr lang="id-ID" dirty="0"/>
              <a:t>) buka di tempat vila atau rumah </a:t>
            </a:r>
            <a:r>
              <a:rPr lang="id-ID" dirty="0" smtClean="0"/>
              <a:t>a </a:t>
            </a:r>
            <a:r>
              <a:rPr lang="id-ID" dirty="0"/>
              <a:t>yang menjadi penyebab gugatan itu berada (</a:t>
            </a:r>
            <a:r>
              <a:rPr lang="id-ID" i="1" dirty="0" smtClean="0"/>
              <a:t>forum </a:t>
            </a:r>
            <a:r>
              <a:rPr lang="id-ID" i="1" dirty="0"/>
              <a:t>rei sitae</a:t>
            </a:r>
            <a:r>
              <a:rPr lang="id-ID" dirty="0"/>
              <a:t>). </a:t>
            </a:r>
            <a:endParaRPr lang="id-ID" dirty="0" smtClean="0"/>
          </a:p>
          <a:p>
            <a:r>
              <a:rPr lang="id-ID" dirty="0"/>
              <a:t>Yang menjadi perbedaan mendasarnya yakni, jika yang dituntut merupakan objek benda tidak bergerak maka diterapkan asas </a:t>
            </a:r>
            <a:r>
              <a:rPr lang="id-ID" i="1" dirty="0"/>
              <a:t>forum rei sitae,</a:t>
            </a:r>
            <a:r>
              <a:rPr lang="id-ID" dirty="0"/>
              <a:t> namun jika yang dituntut merupakan ganti kerugian, atau yang lainnya yang bukan terkait dengan sengkta objek benda tidak bergerak tersebut maka gugatannya menggunakan asas </a:t>
            </a:r>
            <a:r>
              <a:rPr lang="id-ID" i="1" dirty="0"/>
              <a:t>actor squitur forum rei</a:t>
            </a:r>
            <a:r>
              <a:rPr lang="id-ID" dirty="0"/>
              <a:t>.</a:t>
            </a:r>
            <a:endParaRPr lang="id-ID" dirty="0" smtClean="0"/>
          </a:p>
          <a:p>
            <a:endParaRPr lang="id-ID"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229600" cy="5197493"/>
          </a:xfrm>
        </p:spPr>
        <p:txBody>
          <a:bodyPr>
            <a:normAutofit/>
          </a:bodyPr>
          <a:lstStyle/>
          <a:p>
            <a:pPr>
              <a:buNone/>
            </a:pPr>
            <a:endParaRPr lang="id-ID" dirty="0" smtClean="0"/>
          </a:p>
          <a:p>
            <a:r>
              <a:rPr lang="id-ID" dirty="0"/>
              <a:t>Jika gugatan diajukan kepada pengadilan yang salah, apakah itu keselahan dalam penentuan kompetensi absolut atau kompetensi relatif, maka akan mengakibatnya gugatan mengandung cacat formil, dan dinyatakan tidak dapat diterima (</a:t>
            </a:r>
            <a:r>
              <a:rPr lang="id-ID" i="1" dirty="0"/>
              <a:t>niet onvankelijke verklaard</a:t>
            </a:r>
            <a:r>
              <a:rPr lang="id-ID" dirty="0"/>
              <a:t>) atau biasa juga disebut “NO” atas alasan hakim tidak berwenang mengadili.</a:t>
            </a:r>
            <a:endParaRPr lang="id-ID" dirty="0" smtClean="0"/>
          </a:p>
          <a:p>
            <a:pPr>
              <a:buNone/>
            </a:pPr>
            <a:endParaRPr lang="id-ID"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214282" y="3143248"/>
            <a:ext cx="2071702" cy="9144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id-ID" sz="2400" b="1" dirty="0" smtClean="0"/>
              <a:t>SUSUNAN PENGADILAN </a:t>
            </a:r>
            <a:endParaRPr lang="id-ID" sz="2400" b="1" dirty="0"/>
          </a:p>
        </p:txBody>
      </p:sp>
      <p:sp>
        <p:nvSpPr>
          <p:cNvPr id="1026" name="AutoShape 2" descr="data:image/jpeg;base64,/9j/4AAQSkZJRgABAQAAAQABAAD/2wCEAAkGBxQTEhQUExQUFBQVGBUYFhgXFRUVFBQXFRUWFhQXGBgYHCggGBolHBUXITEhJSkrLi4uFx8zODMsNygtLisBCgoKDg0OGhAQGywkHCUsLCwsLCwsLCwsLCwsLCwsLCwsLCwsLCwsLCwsLCwsLCwsLCwsLCwsLCwsLCwsLCwsLP/AABEIAMIBAwMBIgACEQEDEQH/xAAcAAABBQEBAQAAAAAAAAAAAAAGAAIDBAUBBwj/xABNEAABAwIDAwcHBwgJAwUAAAABAgMRACEEEjEFQVEGEyJhcYGRMlKhscHR8AcUQmJykuEVIzNTVHOCshYkQ2ODk6LC8USz4iU0o8PS/8QAGQEAAwEBAQAAAAAAAAAAAAAAAAECAwQF/8QALREAAgIABQMCBAcBAAAAAAAAAAECEQMSITFBBBNRFGEyoeHwIkJSkbHB8SP/2gAMAwEAAhEDEQA/ADhFTBM1A3VlsV0GZKy1TnGqkbqwWbUWBm1wOVpIwwrPxeEMyKadgQuOk6VTVh+NzWhhsOozIqvikkVaAG8c2ZIgwKpRRQ82FJNrmsHEYYpN63hK9DGceSplrobJ0qdDc1Oy0RNW2QlZRW3FMitB1s8KhOHNCkDRVioQ4A82k6FK59A99XC2a3uR+DSXSspBMAXANuF6x6lZsNxvc6eixO1jKbV0DZRBKTqPTwNciir5Qdgc0kYphPRTZ1A3JP0h1Am4653UKYd4LEp/4qOlx3JZJbr5/fJr1uAl/wBsL4H8n4f9HYrkVJlrmWuw4BkVyKky1zLQAyKUU/LSy0WFjIrkVJFLLSsBkUjTyK5FAEZFdin5aRFFgRkUwipSK4RQBXKKVTZaVMLDdpdW271mNqq205XnHUabJq0hdZrbtX2HBUsZeaaqRbIqJDtSc7SGNDAFZ+MwQN61WzNRYimmFAviGspqniG81bePRNYThgmt46kMzAchNauFYzCSLkVSWma0MKsgX0rSWxMUVXcGZnhTMQNI8K2cwIrPfbE1KkNoq82CLgVf5OY5toHPIgyTEgAmBpesnErvHCuM+Q52J/monBtISklZ6khSXESIWhQ7UqBHpFeQ8ttgKwD3ONTzDhMakNq1KDxG8b9eF9/k5t9WHOVUqaJ03oPFPtHwTd9pvEskWU2sWPqPaDXHjYLi/wCGdvSdSoupaxe6PHMDiw6JGo1HA9R31Zy1pv7CW0tTYSBBOkAH6w7ajXsxwCSK9DDk8qzPU4MaMXN9tPLxZQy0kt1bXh4EzTErq78GdVuccYAHXUSk09apphoQOhmWuRT4pRTJI4rkVJFcigBkVwinxSigCOK5FSRXIoAjiu0+KVABIls1OGjXHsTewqBeJKb6iuRRbOpsspWRU6cWU1TTjQakceFGXygs1sPipqwjE0NJxWU20p5x9LtMMwVt4quuvyKFmNpxqamc2za16XakPOi7jXbVhYhc76a/jlKNVlLrohhtGcpo6XK6l41ETSBrTKRZM3iSN9McfJqKlRlQZmcia0sLs8lKwTEgehQ99VMLrW9hlWP2f9yayxZUVCNlfDbKQB0hmPorawSy2khBgHdw6x11SSqpgu1YSk5bmqSWw9DImTcneTJ9NSPtAjtqFKqmCqmxmLiMCOFqw8SzB6qLXkEzWXiMJxreE/JEo2D8VyKsPoANqiiug52qGRXIqSK5FAhkVyKkiuRQBHFIinxSigCOK5FSRXIoAZFKnRSoA0g8a4XDTYpRSyo0s4DT+cNciuxToQ2lTopZaAOUqkLR1imRQgG1yKfFKKYDSimxUoTXclK6CiGKkbbG+muOIGpqBe0BuB9VYzx4Lk3h085cFjLFaOFxACFlRAACRcxqtMUOLxyj9X46xT2V5mX5vZvWCPLFc2J1Ca2OmPSNbsK2VA1dbRXnTSijyFKRG5Cso+6LHvFaLG330R0krG/OkT3FGWPA1n3UxvppLYPEIFMceAoewfK5P9o0R1oUFDvCsp9dWXeUGHWLOJSfrgt37VgA91VGUWZSw5R3RcdxwFZ2NxwItVZ1UidQeFx41WIrrhhrc55SYiJqNSKszbSolVqiGiJSabFSEVyKZJHFKKfFKKBDIrkU+KUUgI4rkVJFcigRHFKnxXaALUV2KfFKKZY2KUU6KiXiEjeO6lKcY7sqMJS2RJFSBdZz20Y0HpFVnMco747BXNPqsNe50w6TEe+huqcqJcUPKvqJ7Z99QYxlSkENqLa46KgJg66GRHwONZLq62j8/obPon+r5fUJFKA31XXjkjS/ePfXnjreJJIVinQQYIiIPdXBhnh/1bvx21Eurm9tCI4WFHe2Hy9oHgPvCqxeUdTPf+HdQRkc34x3xFSJwThuMW942rCWI5bs6IzhH4Y0F5k7vj7vxNcy9R9Pu66Ejs539rf+9TVYBX0sXiB/iRU2V314C1M8D4H3dVX8H+hxGujW5X6wUBo2ZNhi8T3OmtrZmyYwmMTz75zfN7lyVJh0nondO+lYPGvg0lKHE+CqZmHX/qoYOxB+04n/ADvwqP8AJLX7RiP838KLQ+/7BWFfF6QcjT1GhtPJ9v8AXYj/ADfwqT+jTZ1dxB/xT7qLD1HsboCdYgneMyVW6xBqwjFqGi1DqUCsekSfvUKv8n2E3U48P8Q+6lh9hYddg46Y+ufdVLEcdmRKcJbxDFvaqxZSUr605kH7qgR/qqcbTR9ILR9pBIHapMpHjQf/AEVY1zOf5n4Uv6MNTZTs9Th8TFbx6qaMJYUJbJoN0voUJStChxCkkeg0kOJJgKSTwBBPhWDgsAhpISkExvMkntJFSLbB1APaJ9larq3yh+iVbm7FKKw0uFPkrWnvJH3SCPRU7W0VjXIv7yD4gEegVrHqoPfQxl0eIttTUilFRNbTaV5Qcb7U5gTxGWTHaBVzC82vyXEq6kkE941FaLGg+TGWFKO6K8VyKuvMpHGqpFUpWQ40RxSp8UqZJxzaSBoZ7xVZe0idCkeB9tDe0uQOW7KW1jzVIQlf3og+ihx3YakqKfm6QoblN+nrFcOJPF5O7DeEtl+56At+dTPf+NMU6B/z+Nee/kd39lb+5+Nd/I737K39z8a5mmdC6heA7Lw4jxHvpc8OI8RQGdjvfsrf3B76X5Ie/ZWvuD30so/U+wec+niPEe/49XOeTxHiPf8AHrAlbGe/Zm/uD30w7Gd/Z0fdHvoyj9T7Btj2EruLKGh0kcD8W76ykn4mbjWhw7Hd/UI+6PfUrGHfbslsJHAAR4TSoyniKTugibwAWCqPiK4iBWhyWbWphRcEKzK8MqfxoQ57E+b6B76JRpIzTCHnIpJ6RAiZ7KwOexPmjwHvq9sVx8vtBSQElQmw08alLUdmqcOEGK1dnrHzbFf4H/cNY/KznUuI5sSMl+3MeuubLdxHzLGkpGacLl0v+dVm38IokqYJ6FkLpowYJzR8CsDn8V5o9H/6omwAcOCUogc7ldjSJBOXf2U4K2DZ1JqUKFCoxGL4DwT76eMRjOA8E++pHYTYpgKTEcPXTsBhAhMRvrG2O9i1OtpcSMhUAbJnq0PGK3OV+z8YwWubAAWlRIMSCFReTbsq0rQr1HYl5DYlakpBsMxCQT2mqo2mwP7dmT/eI+N/podxeBxjpBcaaWRYZktmOyTUKdiYrcwyP4GaKLhiZeAmVtrD/r2f8xFMO28N+vZ++n3VgDZGM/VtD+FqnfkrG+Y2P4WqZfqGbKtu4b9e194e6mp23h/17X3x7qx/yVjeCPBv3Vw7Kxv1f/jp0xeoZt/l/D/r2vvD3Uxe3MNveaP8QPsrFOy8b9X/AEe6kjZOLm8R/B7qKYeoZvt8p2hpikgfvMw8FAwOyKnb5XtDV1hXWF5D4GQfEU9nZTaMoUZUrSQLxrujurH2ltdtp0pyoOUGUwJJ3AqSbJIjrrSM5xVrYwxJQe6QQo5TsESCe4oUPFKiKVA2N2stS1FtWRBuE+ba4ELFpndSrb1D/Ujnyx+/8PZIpuK2ap1pxaTdrKYiZzGD4C9WhhzBPDWtvkjlWl3RQkJO8aGQfGtcWayPUIxdnkr201JzyG/zfl9OMomASMtqucsFqwTbDpUCh5CVeSeiSlKiNDPlClyjaQlzHhKjlSoJ/SPHLC1fUGXT6OYddaXy6MJTs7DzqlxlKdf1Kp3wbJrib0s2oyeSmJOLxDTIUkc6lSxvOUJKgcsDUiO+liH3EryZUk2iTBM9WXtqb5JUD59hxmPRwiDlzLgS0gzly5fpazvop5b4JtvEoKTBWJKZVFguTEZd3GqYAq0hbmEXiEZeg6GyBfVGaZItcgab6w17SXlzDLExrviY8it/Y22SjBuMwlSFrUpSlFZUCEoiCYiMvA60PKcBbT0jdR3rO4dU0UwsW08UtJtEWG4XgHgaqYfFLUsJUBvJvO4kfRFXdriOrpdfm9VQYdP56Pqnj5nhRlCz0X5P9iofwTji8wWFugQRHRSnLurzNpxRbKiBO687uMCvZvkxEbPV9t0+ge6vIWkfme33GoatFIrHnPMT9/8A8a2OS7JXi8KhQgLWAqDca6WubVDkrV5KN/17B/vB6lVGUdlj5TcInDYrDtoJPONz0jfyyDEJ4VlYB5XzXG9EWVhwOkRPTXM9G2nXRH8sAnHYO/8AZm1/PPdWDhEf1fGD62H/AJnaJK2CMRnEKIWco6IkdIme3o29NH3JnZSXtlOYjMQUoxBCRdJ5sKi5AN44UDbKAUlZHmnj1V6ZyBM7DevPQxQ3+aeN6cVTEzzhHOEJKUpJMyCsgDTQhJnXqp6eeBEobAkTDiiY7ObE1q7GwhWlISCSZAAEk6aU7EswamtCrJcApTWKw6SlMKcbIJKgryxuyxw3jWjnl1g1LUgIyylp9YzEjyIMWBqhy6wWTF4V0KH5xYzA55lK0aZRlOv0vfBXtNkKxDCT9JGJT3EIq0TZ4k9t4ob5w83lzZJl09LLmiA1Om+traC1tYQYk5AM4QodMwSmbZUEkSRurC262RhVgG6Xkj/qx9A6dELPd0aNMRg+d2O/HlJU0sQHjfoA2a/OGxOnvp1UkhWBKeVR59LJSJVlMjNBSpAcESkGcp0tetTlFiHMO8wiQfnDfOIiYGVGdQNpmKC8Y3G0cMDqW2J8u55rIbL6e7ffjej7l0yPnOx/rNPJP+UlIoW7XsFnOTSl4mbgSFRIUPJQVXCgDurLO0HcgXaCY8lcyINxHXW98mTN0AiJJkZVp1Rl0cJV40Oba2etnDlIbXZ/TmHs2VTQM5SvNEjypjdFUloxWa22G1owqMQlUDnAhQjeotpBntc9Bqnst9xbikqPkmDZQ3xadRatzbjebZD8fRdbVp/etqPoTWNsViMXiE5FDpSCUKSlUqURCiSFa7oo/LfIcmb8pzy2VBtL6TkOQoTIWlQ+mTwtadK83K5Ps0B8KOflT2U9+UMQ4EKUlZbUCBNi03MxfWaA1dl6MSVsnLReCk74nsNKqQPWaVY5RUehbT5ZuOWTMcVEnwSLCvU/kScWvBurWSSp9UTwDbenC818+Ar830mvoj5EUEbMSSIKnXT4Ky/7a3VUzonO1RocskguJEfRHpUaJn8G2sQtCFj6yQoWEb+qhnlOZxCB9geKj76Idp7QQ0gkmSQYA1P4UnsZAbsTFNMPZ1dFISUiBxKQAANBHqqblJtsPAJSOgDNxcnj1UPYxdQrcrSibIH0gqFuNQvIHAVLMnxqN+mkIqqZBJkb6YGhOm4+qrQTrTAL9xpFHo3IZGXAHtdNeQ7VSUtHKBr2DyT7Yr2HkpbZ57HvWa80Q0CDIBE7+ys60KBXZGIWoHOelNgQAYgTYdc0ccjm/wCtYY/WHtrOcw6eCfAVt8kkD5zh9LKHtpUBofKegF9j7A/nNYmGZHzfEWF1M/zLog+UlP59j7A/nNDSngMNiCJPTZmAPOX1dVKWisZUwTIzmwuPaK9H5LNxgHkx+uHi2KDORezk4h+FKyJyFRmJ8pPRGl7+ivTm8Ihtl1DYASArfNy2JJPGhAef7PxhwuD51lKQ4pa05yElSUp5uyAogEwomLTFZ+IyLw7S5TzyirnACJAlWUlIJy2A8aLOSGDZewpS4U9F1RFwCJSjj2UPbUbbS4tKcsBSgIjQEx21Ncjs9F2+P6qoncEkdRBF6W0LPsKi4570oB9lLbN8Iv7A9lOxn6Vj7S/S2argkDNsbUWvEILmRLW9JTmMX+qd8b+NbvIXR6NM4jda8U3lTgEICCkROae6I9tScitHe1P+6hrkZk8oWBz67DXhxojSkHBaDyPVWHykH59fd/KK3cHfBn7CvbVP4kIGNjJjEI+0PXVfb20lqxKSsp5sGCkJzdHTzT6xvqzs0w8n7QrQ5XYNCcikiCrNPX5PvpVbaAbyEFsQNxVKew5orBWjpjt9tEPIc3cHZ8emsXaQyvLHBSvQTTjsxMx+WCSMRPFto/6AOPVQxjdntu/pG0qPEgT4gzWv8pOIdS8yUFASWE+UgqMhaxrmHVQYce/5yPuf+VRLc7I4sVFJkq+SOHJ/tR1BSYHiKVR/Pn/PT9z8aVKxZ8LwdexSAY5lO+Li8HhFe2fJ6+U7JbcabSf0qspXkFnFz0gk8OFeGPzmRY+Ss6Hr6qN9ibfea2alvPlQGVWiNSom4AVvrocdDiui7tvlvzzjZDSEZ1BuQ64olQIFhzIiJ31R2hyoLKkt5Eqz2TK1AkggGwQQLkb99C2FxYUrCAL1cWbKdvCk8f8AdVnbrg5/DpzRMmMyhPTG4CD3kUJaCbNjBcoOfKwEJBbImFE3JIi6RwPGqmL5VhBUktglOoCyVagC2XioeNUuSzgK3ySSM6J6SlR0l2EgR3VFyrUwnEvHDlRSlKM6VLUQl0OArASRYdEb9ZFJy2CjWd28ENJdU2Rm+jeR0o4VVa5TpcywiM5gSoAm8GxvVPbeKLrKFkJBWMxCQQkFSiTFVMJjUZcI222lOYoK1Ep5wrChnyzJylU2EeynbsAk2jtYMkBQ8qYOYCTMb+6quytvoecWgJILaVFU7oMR41R5Vr6TI4lf00p+kncoX7qzOR//ALjFnqX6XDSvWhnu/JPGBWyi5BAyYmxsegpYP8tecYN/nGFLiAQSLg2yi8i1H3JdUbDJ/ucWd3nO8a892QP6kf3Z3g/QG8W8Kl8lLgwmNuskEmREQDHS7DMDviiDkNtppePwyEzmUu107kqO49VeahHRP2T6q3fkqH/q+C/eK/7LlYxSZrPTQ9P+VzaLbT7IWYlokdcLVahbZW1m3MJilCQErw4Mxv50jQ/Vq18vqCcVhv3B/wC4qhnk6jLgMZ+9wv8AJiKJVmCnlss/ltiYKojfBPsr2XkhgizgXAYObOsRPkrZSRqBXzo/s1XNc5KYMmJvExX0jyYx7b+BJbUFZWw2qPorSwkKSesUoVm0HNNJWeFf0hYMa7uHvqxszaza8QhCATJMHQWSTprQGx9HsFbHJq+KZ+16kk+yhxSJTs+keUO2AzhkBaJQ4hICs4T0ikWAgk1o41XTwx4uetpVD3LRf9Qw5kiQ3o4ETKBxBzdlb+KNsKf7xv0tqrTgjkFuU/KklK0qaQC2SCQ+o5TOW45m9xuqXkdtVQw77wQlUJSqM6gkpBVJzc3OkmMvVQ/yte6WK6Z6Klf2ylZYdOgy9Dunhuq9yPx6EbPfWtxKE8ysZ1LIEkqSnpxMkkAQJ4VUlsJMzuVPLe4X83AkwSHlKBPkixaBGlE7vKb5vhcOMiF88FiFLcR5sAZWlefvivLOVeMQ60socS4qR5Kis621udaLNtbTbOFwQS63IUoFPOPA3De5qZvI6dvTU5lY9SXYm3uexKkhCUZFXAUtRHSiJUhM6G9aPLDlSsKdaLIPM5oVD0xIuOhCzpYE0Icl3ox2IEg9IkXcJ8vfm6I1+jW5yk5lOMxJdaLiVJOYJS90kZApfSJy5tCMl/ChumI0ORu2Fhl54JlQbKgkJXJgi2XypvpWJtXlMt19A5oILgk/mnIuTOYqX0FW0jhVfkttNhvCONurQjMy6kJXmEyTlGUkKM9onjQ0cQ0XsMpGWEDKSEKGUZlaSswIP1u2hSpP78Cs9C5S8skYFvDc4y24XErutvORkVEA8L07ZnLHnmXnUMMDmkPKjmrkspzKHldVCfym5HcDhXUqCsqnUgpIIvCjp3VP8myOcaxKBfMXkiN/O4e3iSaeloogxPKnnVc4UJBWAqEpUBBAIiAd0UqgwWxXEttpcbUhaUISpKgQQUpAg+FKrS03AwVbdYRKJV0SRZKiLHiNaoYnajilFRUEpREIXKQRIMQbE7yT1WNXXOSQB0WOogzTXuTRKQFKcygQmQYA1ET2eissSeZULIZzeK5xR0USTEgA30M7teMCNK3NjbQhYQTKVCAFHMcwsSDeJg2nfWZ/RYWhxVur8aus7LWlWYLkzN0+AgHLAN9KiH4ZJrYTgwnw7UrSEwAoiQAL3geur+0nWgMYpWHQ/IdVBSkmSuExO/MoXocZxT6CCCjMLglJ1BkW36VbTtDFOYfE51JUYaCZLhHSclWvUmuiU4SVCUGgEcxKcrcBRtCiR9MG4SCTYAp046XqJwlCkqbzWIgiYkk5dRYn28avK5NqJtbsFuzXSo3dhONnpnMAM2UJWZSCB0tAlNwMxO+udNLWynFhyyEuIbU4lBVlB0kAmCYnS/qqBtlhlRUkNpKgc8XUQIUqwvMXoaXiVrAlQy3IAUkEzl6AEzMHda99Kr7OaC1pStQS3KecUpBHNxYEncJgXIuU62pvH8Imj2LZXLPAN4D5tnglt5I6BKJdKyAT/FJ76EsFtBotutpMDIcoyK3wm0A8RagwNZFEkQlKyk3BSCrQWCo3wbixqbCMqKm5S4TlSqycqgk5hNhJEgJn6qhWbxpUOzreyFAO84UtpQhYUpSgAlRQoJBvYlUCKj+S3Gob2phXHVpQhCllSlEBKRzTgBJOlyB31YwT+QqRnISDFpykpJTcabiPJnpHhNW+VOASWklkuOHOCbApCSlV5SgXkga76WHOtGb2sR66G98se1WcRimCw6h1AYIKkKCkhXOGQY3wRWBsV2MFi935/CR1nm8SR6QK5yR2cCHC7mRdIElCZsZ/SIM7tKMGtjIDDgMwVsK8pq/ReymzcaA7u8U5O5bFypRygjjL4VZuLHWxHSo9+SflLhkYF8PvNMrW+6oIWsJJBbQkEAnQkGsVey24Ml6E8MpgEyNGdJmgnbuzCHl82hzm7EEoMxlGY+SN87hSwvwtlSanS8IHMJhypSQSEZSASrqIEfFuuiTZOGQ2oOpKlKbIN/0fSlNykX1vfhE1kNkk2AUOuwEyAddATUpdKI5xspBPRCs8pBtYgybg6k679aqTb2OW62PUMR8pbvMIYWwysZQkyleYDLaEkyTlg5og9lQn5UnzzYW22EtkFJCVEyhOVOqgDrr220FefHEFSRmIcbEhCl+WlQMiSCZ1ie7dXGCcsq1VcGAkEXTdIuq6ViZOnbU5pVuJnoW1PlIW+QlxlgAAmUySTwkEzJ3cRVjZHKjCOtusvq5lDiFI6QCmwpSSASRcATMxrrFp80xCErugkHohWkBRABAuYvmIPBQ66kYUCfKWZjygEk9K/EGI1320p55Cs0cLyWfcV+aaUpBMJdjowSUheYwANTxtVvk9yOxOIxAbSnojIVqJygIKrG+swrTzal5K4wg8ypaUpUeipY6KSlJUR5QF+64HGizBPtMuodS+0FokiEgi4KTv66lyvSjWKtXZsp2O4Alak5EFaUXEK6RiQnh21r8pczWzVQoLcQha5CdIaXHRnTTfQ9tXlWXBlViLApVCWUyMpChru08aqbV5cOJhHPGChBgtMR0m0q+l21upq7JyM8dGMUVGVTI1uddTqJNWkYyQZKrwBcgSJkb5iBrvvurX2ps5t1RUCGxA6LfNNt2tmypGWbxIqgdmtpR+kXkzZfLESL3ioaTFlOMrJCkEHpFIvuKojqGh8DXqXIjaGGwSQS08XA0C5KmlBbqQlA5oBZyykHyoFje9AGz8MGz0VIM7lKTeJ37/ABi9aycU+QSFIgCSZBA79BSWjKiq3CnaXK9lxxS/m+MExbKwdAB+t6q5Qyl54iedZ8E+6lWndZVInYxxAEOtqGsqdzSYgSCrqGnCp2toFRkut756SVEm9iSdJJ7J8YvmSBoEJB4JN/CmnCpG4cNVCKwziaLy31QQlTfDUKiSTw7/APipsI2MhzFqbxKAT6RbXjWK+wiBAPV0pHbemKQk2gjtijOI2VoEpGRs9kJ8TYmrIaAZWAhCum1mylUCzvbwmOusA4AxITadcpAP8WhinoVDK2wg9JSFT0Y6AWnj9ee6hTHROraeGRZaglc6dOB1SJ8fRQtywxbbigppzMkCCOmAY6UGRcZgLbomtR7AtqJPNoj6wSSO8C/41AdmM6c2k9UAjS/ZRnQnYH4jGotkRlPSm5ymdIBJiOo/i04ojsME9+48RPq7KL0bLZvLSCDutx3HdXHdnMmJQmBYJukDsj8afcj4JpA6w+0uSVJSqCYhUWMBAMzYGbyOjE8bmLxKStGdYEISUqUq6sqeio5SrKokGU3iTxmtVnY7IMhCQRcWn11PhtituqSkIClAWtYDrN4GvjU5k2GVEGx3c6hlPOJ5yVBRTDmcZykhKVGSUG6gRIBIFqOcLs55DaEjEBISkAJSgECBoJMxS2XsJhgZUoGY3JCY7pAsK1AlI6h1n3mqjCnZS0M1WGxG58kfuwPVV9rCvfNnQXVc4cigRYAJWUxEaEOHvAp4IOkeB9cVabs0sSPI/wDtRWiQNggvE4hBup89iDHiDUGP5QLCSkqeRIIkg7x9qifnFblJA9Prp6AoXlJ7Jn20D1PD8awhuIckaDoR1cSNN9U3cUpQAzKI61GJOsV78WwdQkz3+yhjlHsBN3Etog3UAE2PnRGnGk3WtE0eWr2o5luZmJUbk5bCTqdN53Dv6caj63SHShKbGSIEm9gkzbhuotOzW7AoRabZZ65t3eNOY2ayJltPckXqM8VwDiCzu0UGekdPNkkpEIkkiNT4DWBVrk86HXspJQmFnMIJM7iFGAYUrS/roqa2dh7dACNJkGdONOXhEAjKkDuPVFS8RNVQKKH4bBsJkqcUvMDGYoSekQSba1MMOxmzEqUqNVOpNuoBBnXfTOcEQd07jHgaapy+sDsg1GYvMlsjLx8lwkAwVEz0Vm5JzK08OvfTtsqWrIjmypJaYNiQJ5pAsLxpWkp5W4gdukcZFWMbiArKEE9FIEkwbC9pq1ILA35g4PJZc4jozB7RTn8G8oAKaXbQgKjdqIonQVef3G4pIfIO49w9VDxBNguhnEBJTzRgjWCNNI8KkZefSkpU2cu/Km/u3UVKxMjd3xUckk2FLuewsz8mEjawi7bk/Z/GlWzzqeA9FdozR8DzvyXBiddNOu9dbxCIvPp7+qqoSrjbhvrmQ3js3VjmZGZlpxxHAz4CupdEQEgcTlhXjUCG9Bv43ifiac2DJM8d3frRmkO5EiimDHoud1MKUm1/QIPx6q44TYb+vTqpga6zPCbUXYmzqkgEj2+uK4seFuFrxXF8PG4pcyTxI+I0pqhKhqVEwItxkzPx66qPYXzjOtsoJ4yTvqdxhQ0JjtqAoc3eoTWiZejLOA2at1WRG7yjbKkbpmb203+NF2E2aGUhKQVG0mYkjjFA+GZcQTlWoTc3Mz2zwAFWmsU8kEBRg3vJ38Cezwq4zihNhqEK3iPEe2oFMqJ1WnrAn1zQcEuZpzGT1KtcWsqKj5lZUSpSif4r+Jqu5EYeKwZF+cXPYD7BTsKyUlRUVrzpCSCbWOawi1/VQYca6LSB3L4azm199OYx7iYym44kme2TNHcQ6QZpw4N8t+yolAJPkEn6ok980IOYxxSsxAkcM4Bkb+lTC+4oybgRAvHrmjuRCg2DcHQ+yuLcSLXg6i0eBoFBUmbC8717+F6iS1xBJ1uVbz1GjuIdGttnCc2rM3OQ6GCMpm4k1jqdPYPH/mrfzleQphISdbH4tVXmFawfAn1Cs3XAUth6FpIOYk+aQQIM3kbxHXU6HQdxHXINVDhlcD2eTNPShUWEd2/uqHREtC3GsKkd9+80wwNQRv8AVwpjKjN8x7BFTqvx76kS1GgJ93fXCn093tp0/Hp400uAa+ifjfTKElF7HunqqNwkcN+407nRHhrTHFD4NFhoMLnCJ7xFNLnH0X/4pzpnge+oMo1gnvpWQ2PU8OIpVCojga7QFmisfHfSJuO71UqVSVyOaPldo9Yrizc9prlKmHA9zSuYtRGaCRp7KVKkyZ7EE2+OqupWc2p1FKlUoiJcUbHtNRu++u0q0ZoVSsybnQeqpMxnU6D1UqVLknk5hXVEqkk33k8KtLF09nurlKgqJCVG9zvrpPk/G8UqVUJD2Dr3UmzYd9KlSLIMQ6ZNzu3mpQbilSpsRPlFrD4IpwT0fH1mlSoNEQKPrquwfK+1/uFKlTFyYb7yvOPieNQ88rzju3njSpVuloSXcI4cpud2+uhwmJJ0O/qpUqzkJkgOnb7RVhSbHv8A5hXaVZMIkDGnj7aiPv8AVXKVJEopvrObU7vUK7SpVsloW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d-ID"/>
          </a:p>
        </p:txBody>
      </p:sp>
      <p:sp>
        <p:nvSpPr>
          <p:cNvPr id="1028" name="AutoShape 4" descr="data:image/jpeg;base64,/9j/4AAQSkZJRgABAQAAAQABAAD/2wCEAAkGBxQTEhQUExQUFBQVGBUYFhgXFRUVFBQXFRUWFhQXGBgYHCggGBolHBUXITEhJSkrLi4uFx8zODMsNygtLisBCgoKDg0OGhAQGywkHCUsLCwsLCwsLCwsLCwsLCwsLCwsLCwsLCwsLCwsLCwsLCwsLCwsLCwsLCwsLCwsLCwsLP/AABEIAMIBAwMBIgACEQEDEQH/xAAcAAABBQEBAQAAAAAAAAAAAAAGAAIDBAUBBwj/xABNEAABAwIDAwcHBwgJAwUAAAABAgMRACEEEjEFQVEGEyJhcYGRMlKhscHR8AcUQmJykuEVIzNTVHOCshYkQ2ODk6LC8USz4iU0o8PS/8QAGQEAAwEBAQAAAAAAAAAAAAAAAAECAwQF/8QALREAAgIABQMCBAcBAAAAAAAAAAECEQMSITFBBBNRFGEyoeHwIkJSkbHB8SP/2gAMAwEAAhEDEQA/ADhFTBM1A3VlsV0GZKy1TnGqkbqwWbUWBm1wOVpIwwrPxeEMyKadgQuOk6VTVh+NzWhhsOozIqvikkVaAG8c2ZIgwKpRRQ82FJNrmsHEYYpN63hK9DGceSplrobJ0qdDc1Oy0RNW2QlZRW3FMitB1s8KhOHNCkDRVioQ4A82k6FK59A99XC2a3uR+DSXSspBMAXANuF6x6lZsNxvc6eixO1jKbV0DZRBKTqPTwNciir5Qdgc0kYphPRTZ1A3JP0h1Am4653UKYd4LEp/4qOlx3JZJbr5/fJr1uAl/wBsL4H8n4f9HYrkVJlrmWuw4BkVyKky1zLQAyKUU/LSy0WFjIrkVJFLLSsBkUjTyK5FAEZFdin5aRFFgRkUwipSK4RQBXKKVTZaVMLDdpdW271mNqq205XnHUabJq0hdZrbtX2HBUsZeaaqRbIqJDtSc7SGNDAFZ+MwQN61WzNRYimmFAviGspqniG81bePRNYThgmt46kMzAchNauFYzCSLkVSWma0MKsgX0rSWxMUVXcGZnhTMQNI8K2cwIrPfbE1KkNoq82CLgVf5OY5toHPIgyTEgAmBpesnErvHCuM+Q52J/monBtISklZ6khSXESIWhQ7UqBHpFeQ8ttgKwD3ONTzDhMakNq1KDxG8b9eF9/k5t9WHOVUqaJ03oPFPtHwTd9pvEskWU2sWPqPaDXHjYLi/wCGdvSdSoupaxe6PHMDiw6JGo1HA9R31Zy1pv7CW0tTYSBBOkAH6w7ajXsxwCSK9DDk8qzPU4MaMXN9tPLxZQy0kt1bXh4EzTErq78GdVuccYAHXUSk09apphoQOhmWuRT4pRTJI4rkVJFcigBkVwinxSigCOK5FSRXIoAjiu0+KVABIls1OGjXHsTewqBeJKb6iuRRbOpsspWRU6cWU1TTjQakceFGXygs1sPipqwjE0NJxWU20p5x9LtMMwVt4quuvyKFmNpxqamc2za16XakPOi7jXbVhYhc76a/jlKNVlLrohhtGcpo6XK6l41ETSBrTKRZM3iSN9McfJqKlRlQZmcia0sLs8lKwTEgehQ99VMLrW9hlWP2f9yayxZUVCNlfDbKQB0hmPorawSy2khBgHdw6x11SSqpgu1YSk5bmqSWw9DImTcneTJ9NSPtAjtqFKqmCqmxmLiMCOFqw8SzB6qLXkEzWXiMJxreE/JEo2D8VyKsPoANqiiug52qGRXIqSK5FAhkVyKkiuRQBHFIinxSigCOK5FSRXIoAZFKnRSoA0g8a4XDTYpRSyo0s4DT+cNciuxToQ2lTopZaAOUqkLR1imRQgG1yKfFKKYDSimxUoTXclK6CiGKkbbG+muOIGpqBe0BuB9VYzx4Lk3h085cFjLFaOFxACFlRAACRcxqtMUOLxyj9X46xT2V5mX5vZvWCPLFc2J1Ca2OmPSNbsK2VA1dbRXnTSijyFKRG5Cso+6LHvFaLG330R0krG/OkT3FGWPA1n3UxvppLYPEIFMceAoewfK5P9o0R1oUFDvCsp9dWXeUGHWLOJSfrgt37VgA91VGUWZSw5R3RcdxwFZ2NxwItVZ1UidQeFx41WIrrhhrc55SYiJqNSKszbSolVqiGiJSabFSEVyKZJHFKKfFKKBDIrkU+KUUgI4rkVJFcigRHFKnxXaALUV2KfFKKZY2KUU6KiXiEjeO6lKcY7sqMJS2RJFSBdZz20Y0HpFVnMco747BXNPqsNe50w6TEe+huqcqJcUPKvqJ7Z99QYxlSkENqLa46KgJg66GRHwONZLq62j8/obPon+r5fUJFKA31XXjkjS/ePfXnjreJJIVinQQYIiIPdXBhnh/1bvx21Eurm9tCI4WFHe2Hy9oHgPvCqxeUdTPf+HdQRkc34x3xFSJwThuMW942rCWI5bs6IzhH4Y0F5k7vj7vxNcy9R9Pu66Ejs539rf+9TVYBX0sXiB/iRU2V314C1M8D4H3dVX8H+hxGujW5X6wUBo2ZNhi8T3OmtrZmyYwmMTz75zfN7lyVJh0nondO+lYPGvg0lKHE+CqZmHX/qoYOxB+04n/ADvwqP8AJLX7RiP838KLQ+/7BWFfF6QcjT1GhtPJ9v8AXYj/ADfwqT+jTZ1dxB/xT7qLD1HsboCdYgneMyVW6xBqwjFqGi1DqUCsekSfvUKv8n2E3U48P8Q+6lh9hYddg46Y+ufdVLEcdmRKcJbxDFvaqxZSUr605kH7qgR/qqcbTR9ILR9pBIHapMpHjQf/AEVY1zOf5n4Uv6MNTZTs9Th8TFbx6qaMJYUJbJoN0voUJStChxCkkeg0kOJJgKSTwBBPhWDgsAhpISkExvMkntJFSLbB1APaJ9larq3yh+iVbm7FKKw0uFPkrWnvJH3SCPRU7W0VjXIv7yD4gEegVrHqoPfQxl0eIttTUilFRNbTaV5Qcb7U5gTxGWTHaBVzC82vyXEq6kkE941FaLGg+TGWFKO6K8VyKuvMpHGqpFUpWQ40RxSp8UqZJxzaSBoZ7xVZe0idCkeB9tDe0uQOW7KW1jzVIQlf3og+ihx3YakqKfm6QoblN+nrFcOJPF5O7DeEtl+56At+dTPf+NMU6B/z+Nee/kd39lb+5+Nd/I737K39z8a5mmdC6heA7Lw4jxHvpc8OI8RQGdjvfsrf3B76X5Ie/ZWvuD30so/U+wec+niPEe/49XOeTxHiPf8AHrAlbGe/Zm/uD30w7Gd/Z0fdHvoyj9T7Btj2EruLKGh0kcD8W76ykn4mbjWhw7Hd/UI+6PfUrGHfbslsJHAAR4TSoyniKTugibwAWCqPiK4iBWhyWbWphRcEKzK8MqfxoQ57E+b6B76JRpIzTCHnIpJ6RAiZ7KwOexPmjwHvq9sVx8vtBSQElQmw08alLUdmqcOEGK1dnrHzbFf4H/cNY/KznUuI5sSMl+3MeuubLdxHzLGkpGacLl0v+dVm38IokqYJ6FkLpowYJzR8CsDn8V5o9H/6omwAcOCUogc7ldjSJBOXf2U4K2DZ1JqUKFCoxGL4DwT76eMRjOA8E++pHYTYpgKTEcPXTsBhAhMRvrG2O9i1OtpcSMhUAbJnq0PGK3OV+z8YwWubAAWlRIMSCFReTbsq0rQr1HYl5DYlakpBsMxCQT2mqo2mwP7dmT/eI+N/podxeBxjpBcaaWRYZktmOyTUKdiYrcwyP4GaKLhiZeAmVtrD/r2f8xFMO28N+vZ++n3VgDZGM/VtD+FqnfkrG+Y2P4WqZfqGbKtu4b9e194e6mp23h/17X3x7qx/yVjeCPBv3Vw7Kxv1f/jp0xeoZt/l/D/r2vvD3Uxe3MNveaP8QPsrFOy8b9X/AEe6kjZOLm8R/B7qKYeoZvt8p2hpikgfvMw8FAwOyKnb5XtDV1hXWF5D4GQfEU9nZTaMoUZUrSQLxrujurH2ltdtp0pyoOUGUwJJ3AqSbJIjrrSM5xVrYwxJQe6QQo5TsESCe4oUPFKiKVA2N2stS1FtWRBuE+ba4ELFpndSrb1D/Ujnyx+/8PZIpuK2ap1pxaTdrKYiZzGD4C9WhhzBPDWtvkjlWl3RQkJO8aGQfGtcWayPUIxdnkr201JzyG/zfl9OMomASMtqucsFqwTbDpUCh5CVeSeiSlKiNDPlClyjaQlzHhKjlSoJ/SPHLC1fUGXT6OYddaXy6MJTs7DzqlxlKdf1Kp3wbJrib0s2oyeSmJOLxDTIUkc6lSxvOUJKgcsDUiO+liH3EryZUk2iTBM9WXtqb5JUD59hxmPRwiDlzLgS0gzly5fpazvop5b4JtvEoKTBWJKZVFguTEZd3GqYAq0hbmEXiEZeg6GyBfVGaZItcgab6w17SXlzDLExrviY8it/Y22SjBuMwlSFrUpSlFZUCEoiCYiMvA60PKcBbT0jdR3rO4dU0UwsW08UtJtEWG4XgHgaqYfFLUsJUBvJvO4kfRFXdriOrpdfm9VQYdP56Pqnj5nhRlCz0X5P9iofwTji8wWFugQRHRSnLurzNpxRbKiBO687uMCvZvkxEbPV9t0+ge6vIWkfme33GoatFIrHnPMT9/8A8a2OS7JXi8KhQgLWAqDca6WubVDkrV5KN/17B/vB6lVGUdlj5TcInDYrDtoJPONz0jfyyDEJ4VlYB5XzXG9EWVhwOkRPTXM9G2nXRH8sAnHYO/8AZm1/PPdWDhEf1fGD62H/AJnaJK2CMRnEKIWco6IkdIme3o29NH3JnZSXtlOYjMQUoxBCRdJ5sKi5AN44UDbKAUlZHmnj1V6ZyBM7DevPQxQ3+aeN6cVTEzzhHOEJKUpJMyCsgDTQhJnXqp6eeBEobAkTDiiY7ObE1q7GwhWlISCSZAAEk6aU7EswamtCrJcApTWKw6SlMKcbIJKgryxuyxw3jWjnl1g1LUgIyylp9YzEjyIMWBqhy6wWTF4V0KH5xYzA55lK0aZRlOv0vfBXtNkKxDCT9JGJT3EIq0TZ4k9t4ob5w83lzZJl09LLmiA1Om+traC1tYQYk5AM4QodMwSmbZUEkSRurC262RhVgG6Xkj/qx9A6dELPd0aNMRg+d2O/HlJU0sQHjfoA2a/OGxOnvp1UkhWBKeVR59LJSJVlMjNBSpAcESkGcp0tetTlFiHMO8wiQfnDfOIiYGVGdQNpmKC8Y3G0cMDqW2J8u55rIbL6e7ffjej7l0yPnOx/rNPJP+UlIoW7XsFnOTSl4mbgSFRIUPJQVXCgDurLO0HcgXaCY8lcyINxHXW98mTN0AiJJkZVp1Rl0cJV40Oba2etnDlIbXZ/TmHs2VTQM5SvNEjypjdFUloxWa22G1owqMQlUDnAhQjeotpBntc9Bqnst9xbikqPkmDZQ3xadRatzbjebZD8fRdbVp/etqPoTWNsViMXiE5FDpSCUKSlUqURCiSFa7oo/LfIcmb8pzy2VBtL6TkOQoTIWlQ+mTwtadK83K5Ps0B8KOflT2U9+UMQ4EKUlZbUCBNi03MxfWaA1dl6MSVsnLReCk74nsNKqQPWaVY5RUehbT5ZuOWTMcVEnwSLCvU/kScWvBurWSSp9UTwDbenC818+Ar830mvoj5EUEbMSSIKnXT4Ky/7a3VUzonO1RocskguJEfRHpUaJn8G2sQtCFj6yQoWEb+qhnlOZxCB9geKj76Idp7QQ0gkmSQYA1P4UnsZAbsTFNMPZ1dFISUiBxKQAANBHqqblJtsPAJSOgDNxcnj1UPYxdQrcrSibIH0gqFuNQvIHAVLMnxqN+mkIqqZBJkb6YGhOm4+qrQTrTAL9xpFHo3IZGXAHtdNeQ7VSUtHKBr2DyT7Yr2HkpbZ57HvWa80Q0CDIBE7+ys60KBXZGIWoHOelNgQAYgTYdc0ccjm/wCtYY/WHtrOcw6eCfAVt8kkD5zh9LKHtpUBofKegF9j7A/nNYmGZHzfEWF1M/zLog+UlP59j7A/nNDSngMNiCJPTZmAPOX1dVKWisZUwTIzmwuPaK9H5LNxgHkx+uHi2KDORezk4h+FKyJyFRmJ8pPRGl7+ivTm8Ihtl1DYASArfNy2JJPGhAef7PxhwuD51lKQ4pa05yElSUp5uyAogEwomLTFZ+IyLw7S5TzyirnACJAlWUlIJy2A8aLOSGDZewpS4U9F1RFwCJSjj2UPbUbbS4tKcsBSgIjQEx21Ncjs9F2+P6qoncEkdRBF6W0LPsKi4570oB9lLbN8Iv7A9lOxn6Vj7S/S2argkDNsbUWvEILmRLW9JTmMX+qd8b+NbvIXR6NM4jda8U3lTgEICCkROae6I9tScitHe1P+6hrkZk8oWBz67DXhxojSkHBaDyPVWHykH59fd/KK3cHfBn7CvbVP4kIGNjJjEI+0PXVfb20lqxKSsp5sGCkJzdHTzT6xvqzs0w8n7QrQ5XYNCcikiCrNPX5PvpVbaAbyEFsQNxVKew5orBWjpjt9tEPIc3cHZ8emsXaQyvLHBSvQTTjsxMx+WCSMRPFto/6AOPVQxjdntu/pG0qPEgT4gzWv8pOIdS8yUFASWE+UgqMhaxrmHVQYce/5yPuf+VRLc7I4sVFJkq+SOHJ/tR1BSYHiKVR/Pn/PT9z8aVKxZ8LwdexSAY5lO+Li8HhFe2fJ6+U7JbcabSf0qspXkFnFz0gk8OFeGPzmRY+Ss6Hr6qN9ibfea2alvPlQGVWiNSom4AVvrocdDiui7tvlvzzjZDSEZ1BuQ64olQIFhzIiJ31R2hyoLKkt5Eqz2TK1AkggGwQQLkb99C2FxYUrCAL1cWbKdvCk8f8AdVnbrg5/DpzRMmMyhPTG4CD3kUJaCbNjBcoOfKwEJBbImFE3JIi6RwPGqmL5VhBUktglOoCyVagC2XioeNUuSzgK3ySSM6J6SlR0l2EgR3VFyrUwnEvHDlRSlKM6VLUQl0OArASRYdEb9ZFJy2CjWd28ENJdU2Rm+jeR0o4VVa5TpcywiM5gSoAm8GxvVPbeKLrKFkJBWMxCQQkFSiTFVMJjUZcI222lOYoK1Ep5wrChnyzJylU2EeynbsAk2jtYMkBQ8qYOYCTMb+6quytvoecWgJILaVFU7oMR41R5Vr6TI4lf00p+kncoX7qzOR//ALjFnqX6XDSvWhnu/JPGBWyi5BAyYmxsegpYP8tecYN/nGFLiAQSLg2yi8i1H3JdUbDJ/ucWd3nO8a892QP6kf3Z3g/QG8W8Kl8lLgwmNuskEmREQDHS7DMDviiDkNtppePwyEzmUu107kqO49VeahHRP2T6q3fkqH/q+C/eK/7LlYxSZrPTQ9P+VzaLbT7IWYlokdcLVahbZW1m3MJilCQErw4Mxv50jQ/Vq18vqCcVhv3B/wC4qhnk6jLgMZ+9wv8AJiKJVmCnlss/ltiYKojfBPsr2XkhgizgXAYObOsRPkrZSRqBXzo/s1XNc5KYMmJvExX0jyYx7b+BJbUFZWw2qPorSwkKSesUoVm0HNNJWeFf0hYMa7uHvqxszaza8QhCATJMHQWSTprQGx9HsFbHJq+KZ+16kk+yhxSJTs+keUO2AzhkBaJQ4hICs4T0ikWAgk1o41XTwx4uetpVD3LRf9Qw5kiQ3o4ETKBxBzdlb+KNsKf7xv0tqrTgjkFuU/KklK0qaQC2SCQ+o5TOW45m9xuqXkdtVQw77wQlUJSqM6gkpBVJzc3OkmMvVQ/yte6WK6Z6Klf2ylZYdOgy9Dunhuq9yPx6EbPfWtxKE8ysZ1LIEkqSnpxMkkAQJ4VUlsJMzuVPLe4X83AkwSHlKBPkixaBGlE7vKb5vhcOMiF88FiFLcR5sAZWlefvivLOVeMQ60socS4qR5Kis621udaLNtbTbOFwQS63IUoFPOPA3De5qZvI6dvTU5lY9SXYm3uexKkhCUZFXAUtRHSiJUhM6G9aPLDlSsKdaLIPM5oVD0xIuOhCzpYE0Icl3ox2IEg9IkXcJ8vfm6I1+jW5yk5lOMxJdaLiVJOYJS90kZApfSJy5tCMl/ChumI0ORu2Fhl54JlQbKgkJXJgi2XypvpWJtXlMt19A5oILgk/mnIuTOYqX0FW0jhVfkttNhvCONurQjMy6kJXmEyTlGUkKM9onjQ0cQ0XsMpGWEDKSEKGUZlaSswIP1u2hSpP78Cs9C5S8skYFvDc4y24XErutvORkVEA8L07ZnLHnmXnUMMDmkPKjmrkspzKHldVCfym5HcDhXUqCsqnUgpIIvCjp3VP8myOcaxKBfMXkiN/O4e3iSaeloogxPKnnVc4UJBWAqEpUBBAIiAd0UqgwWxXEttpcbUhaUISpKgQQUpAg+FKrS03AwVbdYRKJV0SRZKiLHiNaoYnajilFRUEpREIXKQRIMQbE7yT1WNXXOSQB0WOogzTXuTRKQFKcygQmQYA1ET2eissSeZULIZzeK5xR0USTEgA30M7teMCNK3NjbQhYQTKVCAFHMcwsSDeJg2nfWZ/RYWhxVur8aus7LWlWYLkzN0+AgHLAN9KiH4ZJrYTgwnw7UrSEwAoiQAL3geur+0nWgMYpWHQ/IdVBSkmSuExO/MoXocZxT6CCCjMLglJ1BkW36VbTtDFOYfE51JUYaCZLhHSclWvUmuiU4SVCUGgEcxKcrcBRtCiR9MG4SCTYAp046XqJwlCkqbzWIgiYkk5dRYn28avK5NqJtbsFuzXSo3dhONnpnMAM2UJWZSCB0tAlNwMxO+udNLWynFhyyEuIbU4lBVlB0kAmCYnS/qqBtlhlRUkNpKgc8XUQIUqwvMXoaXiVrAlQy3IAUkEzl6AEzMHda99Kr7OaC1pStQS3KecUpBHNxYEncJgXIuU62pvH8Imj2LZXLPAN4D5tnglt5I6BKJdKyAT/FJ76EsFtBotutpMDIcoyK3wm0A8RagwNZFEkQlKyk3BSCrQWCo3wbixqbCMqKm5S4TlSqycqgk5hNhJEgJn6qhWbxpUOzreyFAO84UtpQhYUpSgAlRQoJBvYlUCKj+S3Gob2phXHVpQhCllSlEBKRzTgBJOlyB31YwT+QqRnISDFpykpJTcabiPJnpHhNW+VOASWklkuOHOCbApCSlV5SgXkga76WHOtGb2sR66G98se1WcRimCw6h1AYIKkKCkhXOGQY3wRWBsV2MFi935/CR1nm8SR6QK5yR2cCHC7mRdIElCZsZ/SIM7tKMGtjIDDgMwVsK8pq/ReymzcaA7u8U5O5bFypRygjjL4VZuLHWxHSo9+SflLhkYF8PvNMrW+6oIWsJJBbQkEAnQkGsVey24Ml6E8MpgEyNGdJmgnbuzCHl82hzm7EEoMxlGY+SN87hSwvwtlSanS8IHMJhypSQSEZSASrqIEfFuuiTZOGQ2oOpKlKbIN/0fSlNykX1vfhE1kNkk2AUOuwEyAddATUpdKI5xspBPRCs8pBtYgybg6k679aqTb2OW62PUMR8pbvMIYWwysZQkyleYDLaEkyTlg5og9lQn5UnzzYW22EtkFJCVEyhOVOqgDrr220FefHEFSRmIcbEhCl+WlQMiSCZ1ie7dXGCcsq1VcGAkEXTdIuq6ViZOnbU5pVuJnoW1PlIW+QlxlgAAmUySTwkEzJ3cRVjZHKjCOtusvq5lDiFI6QCmwpSSASRcATMxrrFp80xCErugkHohWkBRABAuYvmIPBQ66kYUCfKWZjygEk9K/EGI1320p55Cs0cLyWfcV+aaUpBMJdjowSUheYwANTxtVvk9yOxOIxAbSnojIVqJygIKrG+swrTzal5K4wg8ypaUpUeipY6KSlJUR5QF+64HGizBPtMuodS+0FokiEgi4KTv66lyvSjWKtXZsp2O4Alak5EFaUXEK6RiQnh21r8pczWzVQoLcQha5CdIaXHRnTTfQ9tXlWXBlViLApVCWUyMpChru08aqbV5cOJhHPGChBgtMR0m0q+l21upq7JyM8dGMUVGVTI1uddTqJNWkYyQZKrwBcgSJkb5iBrvvurX2ps5t1RUCGxA6LfNNt2tmypGWbxIqgdmtpR+kXkzZfLESL3ioaTFlOMrJCkEHpFIvuKojqGh8DXqXIjaGGwSQS08XA0C5KmlBbqQlA5oBZyykHyoFje9AGz8MGz0VIM7lKTeJ37/ABi9aycU+QSFIgCSZBA79BSWjKiq3CnaXK9lxxS/m+MExbKwdAB+t6q5Qyl54iedZ8E+6lWndZVInYxxAEOtqGsqdzSYgSCrqGnCp2toFRkut756SVEm9iSdJJ7J8YvmSBoEJB4JN/CmnCpG4cNVCKwziaLy31QQlTfDUKiSTw7/APipsI2MhzFqbxKAT6RbXjWK+wiBAPV0pHbemKQk2gjtijOI2VoEpGRs9kJ8TYmrIaAZWAhCum1mylUCzvbwmOusA4AxITadcpAP8WhinoVDK2wg9JSFT0Y6AWnj9ee6hTHROraeGRZaglc6dOB1SJ8fRQtywxbbigppzMkCCOmAY6UGRcZgLbomtR7AtqJPNoj6wSSO8C/41AdmM6c2k9UAjS/ZRnQnYH4jGotkRlPSm5ymdIBJiOo/i04ojsME9+48RPq7KL0bLZvLSCDutx3HdXHdnMmJQmBYJukDsj8afcj4JpA6w+0uSVJSqCYhUWMBAMzYGbyOjE8bmLxKStGdYEISUqUq6sqeio5SrKokGU3iTxmtVnY7IMhCQRcWn11PhtituqSkIClAWtYDrN4GvjU5k2GVEGx3c6hlPOJ5yVBRTDmcZykhKVGSUG6gRIBIFqOcLs55DaEjEBISkAJSgECBoJMxS2XsJhgZUoGY3JCY7pAsK1AlI6h1n3mqjCnZS0M1WGxG58kfuwPVV9rCvfNnQXVc4cigRYAJWUxEaEOHvAp4IOkeB9cVabs0sSPI/wDtRWiQNggvE4hBup89iDHiDUGP5QLCSkqeRIIkg7x9qifnFblJA9Prp6AoXlJ7Jn20D1PD8awhuIckaDoR1cSNN9U3cUpQAzKI61GJOsV78WwdQkz3+yhjlHsBN3Etog3UAE2PnRGnGk3WtE0eWr2o5luZmJUbk5bCTqdN53Dv6caj63SHShKbGSIEm9gkzbhuotOzW7AoRabZZ65t3eNOY2ayJltPckXqM8VwDiCzu0UGekdPNkkpEIkkiNT4DWBVrk86HXspJQmFnMIJM7iFGAYUrS/roqa2dh7dACNJkGdONOXhEAjKkDuPVFS8RNVQKKH4bBsJkqcUvMDGYoSekQSba1MMOxmzEqUqNVOpNuoBBnXfTOcEQd07jHgaapy+sDsg1GYvMlsjLx8lwkAwVEz0Vm5JzK08OvfTtsqWrIjmypJaYNiQJ5pAsLxpWkp5W4gdukcZFWMbiArKEE9FIEkwbC9pq1ILA35g4PJZc4jozB7RTn8G8oAKaXbQgKjdqIonQVef3G4pIfIO49w9VDxBNguhnEBJTzRgjWCNNI8KkZefSkpU2cu/Km/u3UVKxMjd3xUckk2FLuewsz8mEjawi7bk/Z/GlWzzqeA9FdozR8DzvyXBiddNOu9dbxCIvPp7+qqoSrjbhvrmQ3js3VjmZGZlpxxHAz4CupdEQEgcTlhXjUCG9Bv43ifiac2DJM8d3frRmkO5EiimDHoud1MKUm1/QIPx6q44TYb+vTqpga6zPCbUXYmzqkgEj2+uK4seFuFrxXF8PG4pcyTxI+I0pqhKhqVEwItxkzPx66qPYXzjOtsoJ4yTvqdxhQ0JjtqAoc3eoTWiZejLOA2at1WRG7yjbKkbpmb203+NF2E2aGUhKQVG0mYkjjFA+GZcQTlWoTc3Mz2zwAFWmsU8kEBRg3vJ38Cezwq4zihNhqEK3iPEe2oFMqJ1WnrAn1zQcEuZpzGT1KtcWsqKj5lZUSpSif4r+Jqu5EYeKwZF+cXPYD7BTsKyUlRUVrzpCSCbWOawi1/VQYca6LSB3L4azm199OYx7iYym44kme2TNHcQ6QZpw4N8t+yolAJPkEn6ok980IOYxxSsxAkcM4Bkb+lTC+4oybgRAvHrmjuRCg2DcHQ+yuLcSLXg6i0eBoFBUmbC8717+F6iS1xBJ1uVbz1GjuIdGttnCc2rM3OQ6GCMpm4k1jqdPYPH/mrfzleQphISdbH4tVXmFawfAn1Cs3XAUth6FpIOYk+aQQIM3kbxHXU6HQdxHXINVDhlcD2eTNPShUWEd2/uqHREtC3GsKkd9+80wwNQRv8AVwpjKjN8x7BFTqvx76kS1GgJ93fXCn093tp0/Hp400uAa+ifjfTKElF7HunqqNwkcN+407nRHhrTHFD4NFhoMLnCJ7xFNLnH0X/4pzpnge+oMo1gnvpWQ2PU8OIpVCojga7QFmisfHfSJuO71UqVSVyOaPldo9Yrizc9prlKmHA9zSuYtRGaCRp7KVKkyZ7EE2+OqupWc2p1FKlUoiJcUbHtNRu++u0q0ZoVSsybnQeqpMxnU6D1UqVLknk5hXVEqkk33k8KtLF09nurlKgqJCVG9zvrpPk/G8UqVUJD2Dr3UmzYd9KlSLIMQ6ZNzu3mpQbilSpsRPlFrD4IpwT0fH1mlSoNEQKPrquwfK+1/uFKlTFyYb7yvOPieNQ88rzju3njSpVuloSXcI4cpud2+uhwmJJ0O/qpUqzkJkgOnb7RVhSbHv8A5hXaVZMIkDGnj7aiPv8AVXKVJEopvrObU7vUK7SpVsloW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d-ID"/>
          </a:p>
        </p:txBody>
      </p:sp>
      <p:pic>
        <p:nvPicPr>
          <p:cNvPr id="1030" name="Picture 6" descr="https://encrypted-tbn3.gstatic.com/images?q=tbn:ANd9GcRGb3s6S8hHoTi-KzLIdk89jkhjEzfhJSsU1Xd168ZqJDkCxBH9LANFdLgR"/>
          <p:cNvPicPr>
            <a:picLocks noChangeAspect="1" noChangeArrowheads="1"/>
          </p:cNvPicPr>
          <p:nvPr/>
        </p:nvPicPr>
        <p:blipFill>
          <a:blip r:embed="rId2"/>
          <a:srcRect/>
          <a:stretch>
            <a:fillRect/>
          </a:stretch>
        </p:blipFill>
        <p:spPr bwMode="auto">
          <a:xfrm>
            <a:off x="2714612" y="285728"/>
            <a:ext cx="2643206" cy="1847851"/>
          </a:xfrm>
          <a:prstGeom prst="rect">
            <a:avLst/>
          </a:prstGeom>
          <a:noFill/>
        </p:spPr>
      </p:pic>
      <p:pic>
        <p:nvPicPr>
          <p:cNvPr id="1032" name="Picture 8" descr="https://encrypted-tbn2.gstatic.com/images?q=tbn:ANd9GcR905uc5YtrzxynN9K_zZTiRk2Ydfb9U-0KUVh2zwg_dcthFbFl"/>
          <p:cNvPicPr>
            <a:picLocks noChangeAspect="1" noChangeArrowheads="1"/>
          </p:cNvPicPr>
          <p:nvPr/>
        </p:nvPicPr>
        <p:blipFill>
          <a:blip r:embed="rId3"/>
          <a:srcRect/>
          <a:stretch>
            <a:fillRect/>
          </a:stretch>
        </p:blipFill>
        <p:spPr bwMode="auto">
          <a:xfrm>
            <a:off x="2714612" y="4714884"/>
            <a:ext cx="2786082" cy="1743076"/>
          </a:xfrm>
          <a:prstGeom prst="rect">
            <a:avLst/>
          </a:prstGeom>
          <a:noFill/>
        </p:spPr>
      </p:pic>
      <p:pic>
        <p:nvPicPr>
          <p:cNvPr id="1034" name="Picture 10" descr="https://encrypted-tbn2.gstatic.com/images?q=tbn:ANd9GcTTxJavX6H37GUy64Kwt7uvlMvYTcI76Wb2JSrQ18JHgopp2sQY"/>
          <p:cNvPicPr>
            <a:picLocks noChangeAspect="1" noChangeArrowheads="1"/>
          </p:cNvPicPr>
          <p:nvPr/>
        </p:nvPicPr>
        <p:blipFill>
          <a:blip r:embed="rId4"/>
          <a:srcRect/>
          <a:stretch>
            <a:fillRect/>
          </a:stretch>
        </p:blipFill>
        <p:spPr bwMode="auto">
          <a:xfrm>
            <a:off x="2714612" y="2500306"/>
            <a:ext cx="2724150" cy="1676400"/>
          </a:xfrm>
          <a:prstGeom prst="rect">
            <a:avLst/>
          </a:prstGeom>
          <a:noFill/>
        </p:spPr>
      </p:pic>
      <p:sp>
        <p:nvSpPr>
          <p:cNvPr id="8" name="Rounded Rectangle 7"/>
          <p:cNvSpPr/>
          <p:nvPr/>
        </p:nvSpPr>
        <p:spPr>
          <a:xfrm>
            <a:off x="6000760" y="4714884"/>
            <a:ext cx="2928958" cy="192882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id-ID" sz="2400" b="1" dirty="0" smtClean="0"/>
              <a:t>PN: memeriksa dan memutus  pkr pdt (umum,niaga) &amp; pidum, pidsus tk pertama</a:t>
            </a:r>
            <a:endParaRPr lang="id-ID" sz="2400" b="1" dirty="0"/>
          </a:p>
        </p:txBody>
      </p:sp>
      <p:sp>
        <p:nvSpPr>
          <p:cNvPr id="9" name="Rounded Rectangle 8"/>
          <p:cNvSpPr/>
          <p:nvPr/>
        </p:nvSpPr>
        <p:spPr>
          <a:xfrm>
            <a:off x="5857884" y="2714620"/>
            <a:ext cx="3000396" cy="150019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id-ID" sz="2400" b="1" dirty="0" smtClean="0"/>
              <a:t>PT: memeriksa &amp; memutus pkr pdt &amp; pid pd tk banding/kedua</a:t>
            </a:r>
            <a:endParaRPr lang="id-ID" sz="2400" b="1" dirty="0"/>
          </a:p>
        </p:txBody>
      </p:sp>
      <p:sp>
        <p:nvSpPr>
          <p:cNvPr id="10" name="Rounded Rectangle 9"/>
          <p:cNvSpPr/>
          <p:nvPr/>
        </p:nvSpPr>
        <p:spPr>
          <a:xfrm>
            <a:off x="5786446" y="571480"/>
            <a:ext cx="3000396" cy="121444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id-ID" sz="2400" b="1" dirty="0" smtClean="0"/>
              <a:t>MA: Memeriksa &amp; memutus tk kasasi</a:t>
            </a:r>
            <a:endParaRPr lang="id-ID" sz="2400" b="1" dirty="0"/>
          </a:p>
        </p:txBody>
      </p:sp>
      <p:cxnSp>
        <p:nvCxnSpPr>
          <p:cNvPr id="12" name="Straight Arrow Connector 11"/>
          <p:cNvCxnSpPr>
            <a:stCxn id="2" idx="3"/>
          </p:cNvCxnSpPr>
          <p:nvPr/>
        </p:nvCxnSpPr>
        <p:spPr>
          <a:xfrm flipV="1">
            <a:off x="2285984" y="1428736"/>
            <a:ext cx="357190" cy="21717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2" idx="3"/>
          </p:cNvCxnSpPr>
          <p:nvPr/>
        </p:nvCxnSpPr>
        <p:spPr>
          <a:xfrm flipV="1">
            <a:off x="2285984" y="3571876"/>
            <a:ext cx="357190" cy="285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2" idx="3"/>
          </p:cNvCxnSpPr>
          <p:nvPr/>
        </p:nvCxnSpPr>
        <p:spPr>
          <a:xfrm>
            <a:off x="2285984" y="3600448"/>
            <a:ext cx="357190" cy="21145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5429256" y="1214422"/>
            <a:ext cx="21431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1034" idx="3"/>
          </p:cNvCxnSpPr>
          <p:nvPr/>
        </p:nvCxnSpPr>
        <p:spPr>
          <a:xfrm>
            <a:off x="5438762" y="3338506"/>
            <a:ext cx="276246" cy="19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1032" idx="3"/>
          </p:cNvCxnSpPr>
          <p:nvPr/>
        </p:nvCxnSpPr>
        <p:spPr>
          <a:xfrm flipV="1">
            <a:off x="5500694" y="5572140"/>
            <a:ext cx="214314" cy="1428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8" descr="https://encrypted-tbn2.gstatic.com/images?q=tbn:ANd9GcR905uc5YtrzxynN9K_zZTiRk2Ydfb9U-0KUVh2zwg_dcthFbFl"/>
          <p:cNvPicPr>
            <a:picLocks noChangeAspect="1" noChangeArrowheads="1"/>
          </p:cNvPicPr>
          <p:nvPr/>
        </p:nvPicPr>
        <p:blipFill>
          <a:blip r:embed="rId2"/>
          <a:srcRect/>
          <a:stretch>
            <a:fillRect/>
          </a:stretch>
        </p:blipFill>
        <p:spPr bwMode="auto">
          <a:xfrm>
            <a:off x="1643042" y="428604"/>
            <a:ext cx="6123918" cy="3459742"/>
          </a:xfrm>
          <a:prstGeom prst="rect">
            <a:avLst/>
          </a:prstGeom>
          <a:noFill/>
        </p:spPr>
      </p:pic>
      <p:sp>
        <p:nvSpPr>
          <p:cNvPr id="5" name="TextBox 4"/>
          <p:cNvSpPr txBox="1"/>
          <p:nvPr/>
        </p:nvSpPr>
        <p:spPr>
          <a:xfrm>
            <a:off x="2214546" y="714356"/>
            <a:ext cx="4786346" cy="954107"/>
          </a:xfrm>
          <a:prstGeom prst="rect">
            <a:avLst/>
          </a:prstGeom>
          <a:noFill/>
        </p:spPr>
        <p:txBody>
          <a:bodyPr wrap="square" rtlCol="0">
            <a:spAutoFit/>
          </a:bodyPr>
          <a:lstStyle/>
          <a:p>
            <a:pPr algn="ctr"/>
            <a:r>
              <a:rPr lang="id-ID" sz="2800" b="1" dirty="0" smtClean="0"/>
              <a:t>KOMPETENSI/YURISDIKSI  PN</a:t>
            </a:r>
          </a:p>
          <a:p>
            <a:pPr algn="ctr"/>
            <a:r>
              <a:rPr lang="id-ID" sz="2800" b="1" dirty="0" smtClean="0"/>
              <a:t>(Inferior Court)</a:t>
            </a:r>
            <a:endParaRPr lang="id-ID" sz="2800" b="1" dirty="0"/>
          </a:p>
        </p:txBody>
      </p:sp>
      <p:sp>
        <p:nvSpPr>
          <p:cNvPr id="6" name="Rounded Rectangle 5"/>
          <p:cNvSpPr/>
          <p:nvPr/>
        </p:nvSpPr>
        <p:spPr>
          <a:xfrm>
            <a:off x="642910" y="4929198"/>
            <a:ext cx="2857520" cy="164307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id-ID" sz="2000" b="1" dirty="0" smtClean="0"/>
              <a:t>K.RELATIF:KEWENANGAN MENGADILI PKR BDSR DAERAH HK/DISTRIBUSI KEKUASAAN </a:t>
            </a:r>
            <a:endParaRPr lang="id-ID" sz="2000" b="1" dirty="0"/>
          </a:p>
        </p:txBody>
      </p:sp>
      <p:sp>
        <p:nvSpPr>
          <p:cNvPr id="7" name="Rounded Rectangle 6"/>
          <p:cNvSpPr/>
          <p:nvPr/>
        </p:nvSpPr>
        <p:spPr>
          <a:xfrm>
            <a:off x="5643570" y="5000636"/>
            <a:ext cx="2714644" cy="157163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id-ID" sz="2000" b="1" dirty="0" smtClean="0"/>
              <a:t>K.ABSOLUT: KEWENANGAN MENGADILI PKR BDSR PEMBAGIAN WEWENANG/TUGAS</a:t>
            </a:r>
            <a:endParaRPr lang="id-ID" sz="2000" b="1" dirty="0"/>
          </a:p>
        </p:txBody>
      </p:sp>
      <p:cxnSp>
        <p:nvCxnSpPr>
          <p:cNvPr id="9" name="Straight Arrow Connector 8"/>
          <p:cNvCxnSpPr>
            <a:stCxn id="3" idx="2"/>
          </p:cNvCxnSpPr>
          <p:nvPr/>
        </p:nvCxnSpPr>
        <p:spPr>
          <a:xfrm rot="5400000">
            <a:off x="2939348" y="3092107"/>
            <a:ext cx="969414" cy="256189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3" idx="2"/>
          </p:cNvCxnSpPr>
          <p:nvPr/>
        </p:nvCxnSpPr>
        <p:spPr>
          <a:xfrm rot="16200000" flipH="1">
            <a:off x="5296801" y="3296545"/>
            <a:ext cx="1040852" cy="222445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oter Placeholder 4"/>
          <p:cNvSpPr>
            <a:spLocks noGrp="1"/>
          </p:cNvSpPr>
          <p:nvPr>
            <p:ph type="ftr" sz="quarter" idx="11"/>
          </p:nvPr>
        </p:nvSpPr>
        <p:spPr>
          <a:noFill/>
        </p:spPr>
        <p:txBody>
          <a:bodyPr/>
          <a:lstStyle/>
          <a:p>
            <a:r>
              <a:rPr lang="en-US">
                <a:latin typeface="Arial" pitchFamily="34" charset="0"/>
              </a:rPr>
              <a:t>Sri Laksmi A., SH., MH.</a:t>
            </a:r>
          </a:p>
        </p:txBody>
      </p:sp>
      <p:sp>
        <p:nvSpPr>
          <p:cNvPr id="3075" name="Slide Number Placeholder 5"/>
          <p:cNvSpPr>
            <a:spLocks noGrp="1"/>
          </p:cNvSpPr>
          <p:nvPr>
            <p:ph type="sldNum" sz="quarter" idx="12"/>
          </p:nvPr>
        </p:nvSpPr>
        <p:spPr>
          <a:noFill/>
        </p:spPr>
        <p:txBody>
          <a:bodyPr/>
          <a:lstStyle/>
          <a:p>
            <a:fld id="{CBB5644C-5BF3-4F15-967F-D5D0F3E8D934}" type="slidenum">
              <a:rPr lang="en-US">
                <a:latin typeface="Arial" pitchFamily="34" charset="0"/>
              </a:rPr>
              <a:pPr/>
              <a:t>4</a:t>
            </a:fld>
            <a:endParaRPr lang="en-US">
              <a:latin typeface="Arial" pitchFamily="34" charset="0"/>
            </a:endParaRPr>
          </a:p>
        </p:txBody>
      </p:sp>
      <p:pic>
        <p:nvPicPr>
          <p:cNvPr id="3078" name="Picture 5" descr="j0297551"/>
          <p:cNvPicPr>
            <a:picLocks noChangeAspect="1" noChangeArrowheads="1"/>
          </p:cNvPicPr>
          <p:nvPr/>
        </p:nvPicPr>
        <p:blipFill>
          <a:blip r:embed="rId2"/>
          <a:srcRect/>
          <a:stretch>
            <a:fillRect/>
          </a:stretch>
        </p:blipFill>
        <p:spPr bwMode="auto">
          <a:xfrm>
            <a:off x="381000" y="762000"/>
            <a:ext cx="1728788" cy="5562600"/>
          </a:xfrm>
          <a:prstGeom prst="rect">
            <a:avLst/>
          </a:prstGeom>
          <a:noFill/>
          <a:ln w="9525">
            <a:noFill/>
            <a:miter lim="800000"/>
            <a:headEnd/>
            <a:tailEnd/>
          </a:ln>
        </p:spPr>
      </p:pic>
      <p:sp>
        <p:nvSpPr>
          <p:cNvPr id="3079" name="Text Box 6"/>
          <p:cNvSpPr txBox="1">
            <a:spLocks noChangeArrowheads="1"/>
          </p:cNvSpPr>
          <p:nvPr/>
        </p:nvSpPr>
        <p:spPr bwMode="auto">
          <a:xfrm>
            <a:off x="2743200" y="1066800"/>
            <a:ext cx="3048000" cy="366713"/>
          </a:xfrm>
          <a:prstGeom prst="rect">
            <a:avLst/>
          </a:prstGeom>
          <a:noFill/>
          <a:ln w="9525">
            <a:noFill/>
            <a:miter lim="800000"/>
            <a:headEnd/>
            <a:tailEnd/>
          </a:ln>
        </p:spPr>
        <p:txBody>
          <a:bodyPr>
            <a:spAutoFit/>
          </a:bodyPr>
          <a:lstStyle/>
          <a:p>
            <a:endParaRPr lang="id-ID"/>
          </a:p>
        </p:txBody>
      </p:sp>
      <p:sp>
        <p:nvSpPr>
          <p:cNvPr id="3080" name="Rectangle 7"/>
          <p:cNvSpPr>
            <a:spLocks noChangeArrowheads="1"/>
          </p:cNvSpPr>
          <p:nvPr/>
        </p:nvSpPr>
        <p:spPr bwMode="auto">
          <a:xfrm>
            <a:off x="2286000" y="533400"/>
            <a:ext cx="6251575" cy="5940425"/>
          </a:xfrm>
          <a:prstGeom prst="rect">
            <a:avLst/>
          </a:prstGeom>
          <a:noFill/>
          <a:ln w="9525">
            <a:noFill/>
            <a:miter lim="800000"/>
            <a:headEnd/>
            <a:tailEnd/>
          </a:ln>
        </p:spPr>
        <p:txBody>
          <a:bodyPr anchor="ctr">
            <a:spAutoFit/>
          </a:bodyPr>
          <a:lstStyle/>
          <a:p>
            <a:pPr algn="ctr"/>
            <a:r>
              <a:rPr lang="sv-SE" sz="3200" b="1" dirty="0"/>
              <a:t>Kompetensi absolut:</a:t>
            </a:r>
            <a:endParaRPr lang="en-US" sz="3200" dirty="0"/>
          </a:p>
          <a:p>
            <a:r>
              <a:rPr lang="sv-SE" sz="3200" b="1" dirty="0"/>
              <a:t>Kewenangan mengadili antara berbagai macam badan peradilan</a:t>
            </a:r>
            <a:endParaRPr lang="en-US" sz="3200" dirty="0"/>
          </a:p>
          <a:p>
            <a:r>
              <a:rPr lang="sv-SE" sz="3200" b="1" dirty="0"/>
              <a:t>Pasal 134 HIR/ 160 Rbg</a:t>
            </a:r>
            <a:endParaRPr lang="en-US" sz="3200" dirty="0"/>
          </a:p>
          <a:p>
            <a:pPr algn="ctr"/>
            <a:r>
              <a:rPr lang="sv-SE" sz="3200" b="1" dirty="0"/>
              <a:t>Kompetensi relatif:</a:t>
            </a:r>
            <a:endParaRPr lang="en-US" sz="3200" dirty="0"/>
          </a:p>
          <a:p>
            <a:r>
              <a:rPr lang="sv-SE" sz="3200" b="1" dirty="0"/>
              <a:t>Kewenangan mengadili antara pengadilan yang setingkat dan sejenis.</a:t>
            </a:r>
            <a:endParaRPr lang="en-US" sz="3200" dirty="0"/>
          </a:p>
          <a:p>
            <a:r>
              <a:rPr lang="pt-BR" sz="3200" b="1" dirty="0"/>
              <a:t>Pasal 118 ayat (1) HIR</a:t>
            </a:r>
            <a:endParaRPr lang="en-US" sz="3200" dirty="0"/>
          </a:p>
          <a:p>
            <a:r>
              <a:rPr lang="pt-BR" sz="3200" b="1" dirty="0"/>
              <a:t>Asas: </a:t>
            </a:r>
            <a:r>
              <a:rPr lang="pt-BR" sz="3200" b="1" i="1" dirty="0"/>
              <a:t>Actor Sequitur Forum Rei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l"/>
            <a:r>
              <a:rPr lang="id-ID" dirty="0" smtClean="0"/>
              <a:t>Kompetensi absolut</a:t>
            </a:r>
            <a:endParaRPr lang="id-ID" dirty="0"/>
          </a:p>
        </p:txBody>
      </p:sp>
      <p:sp>
        <p:nvSpPr>
          <p:cNvPr id="4" name="Content Placeholder 3"/>
          <p:cNvSpPr>
            <a:spLocks noGrp="1"/>
          </p:cNvSpPr>
          <p:nvPr>
            <p:ph idx="1"/>
          </p:nvPr>
        </p:nvSpPr>
        <p:spPr/>
        <p:txBody>
          <a:bodyPr>
            <a:normAutofit fontScale="92500" lnSpcReduction="20000"/>
          </a:bodyPr>
          <a:lstStyle/>
          <a:p>
            <a:r>
              <a:rPr lang="id-ID" dirty="0" smtClean="0"/>
              <a:t>Kompetensi </a:t>
            </a:r>
            <a:r>
              <a:rPr lang="id-ID" dirty="0"/>
              <a:t>absolut terkait dengan pengadilan APA yang </a:t>
            </a:r>
            <a:r>
              <a:rPr lang="id-ID" dirty="0" smtClean="0"/>
              <a:t>berwenang untuk mengadili? </a:t>
            </a:r>
          </a:p>
          <a:p>
            <a:r>
              <a:rPr lang="id-ID" dirty="0" smtClean="0"/>
              <a:t>Misalnya</a:t>
            </a:r>
            <a:r>
              <a:rPr lang="id-ID" dirty="0"/>
              <a:t>: antara Pengadilan Umum, Pengadilan Militer, Pengadilan Agama, Pengadilan </a:t>
            </a:r>
            <a:r>
              <a:rPr lang="id-ID" dirty="0" smtClean="0"/>
              <a:t>TUN, </a:t>
            </a:r>
            <a:r>
              <a:rPr lang="id-ID" dirty="0"/>
              <a:t>dll. </a:t>
            </a:r>
            <a:endParaRPr lang="id-ID" dirty="0" smtClean="0"/>
          </a:p>
          <a:p>
            <a:r>
              <a:rPr lang="id-ID" dirty="0" smtClean="0"/>
              <a:t>Jadi kompetensi absolut menentukan </a:t>
            </a:r>
            <a:r>
              <a:rPr lang="id-ID" dirty="0"/>
              <a:t>pengadilan jenis apa yang berwenang mengadili perkara tersebut. Apakah pengadilan umum, militer atau lainnya. </a:t>
            </a:r>
            <a:endParaRPr lang="id-ID" dirty="0" smtClean="0"/>
          </a:p>
          <a:p>
            <a:r>
              <a:rPr lang="id-ID" dirty="0" smtClean="0"/>
              <a:t>misalnya </a:t>
            </a:r>
            <a:r>
              <a:rPr lang="id-ID" dirty="0"/>
              <a:t>antara sengketa waris terhadap objek tanah, atau lainnya. Apakah itu merupakan yurisdiksi PA atau PN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215106"/>
          </a:xfrm>
        </p:spPr>
        <p:txBody>
          <a:bodyPr>
            <a:normAutofit fontScale="55000" lnSpcReduction="20000"/>
          </a:bodyPr>
          <a:lstStyle/>
          <a:p>
            <a:endParaRPr lang="id-ID" dirty="0" smtClean="0"/>
          </a:p>
          <a:p>
            <a:pPr>
              <a:buNone/>
            </a:pPr>
            <a:endParaRPr lang="id-ID" dirty="0" smtClean="0"/>
          </a:p>
          <a:p>
            <a:r>
              <a:rPr lang="id-ID" dirty="0" smtClean="0"/>
              <a:t>(</a:t>
            </a:r>
            <a:r>
              <a:rPr lang="id-ID" dirty="0"/>
              <a:t>empat) lingkungan peradilan, yakni; peradilan umum, peradilan agama, peradilan militer, dan peradilan tata usaha negara.</a:t>
            </a:r>
            <a:endParaRPr lang="id-ID" dirty="0" smtClean="0"/>
          </a:p>
          <a:p>
            <a:pPr>
              <a:buNone/>
            </a:pPr>
            <a:r>
              <a:rPr lang="id-ID" dirty="0"/>
              <a:t>1)   </a:t>
            </a:r>
            <a:r>
              <a:rPr lang="id-ID" dirty="0" smtClean="0"/>
              <a:t> </a:t>
            </a:r>
            <a:r>
              <a:rPr lang="id-ID" i="1" dirty="0"/>
              <a:t>Kompetensi Absolut Dari Peradilan Umum</a:t>
            </a:r>
            <a:r>
              <a:rPr lang="id-ID" b="1" i="1" dirty="0"/>
              <a:t> </a:t>
            </a:r>
            <a:r>
              <a:rPr lang="id-ID" dirty="0"/>
              <a:t>adalah memeriksa, mengadili, dan memutuskan perkara pidana yang dilakukan oleh orang-orang sipil dan perkara perdata, kecuali suatu peraturan perundang-undangan menentukan lain </a:t>
            </a:r>
            <a:endParaRPr lang="id-ID" dirty="0" smtClean="0"/>
          </a:p>
          <a:p>
            <a:pPr>
              <a:buNone/>
            </a:pPr>
            <a:endParaRPr lang="id-ID" dirty="0" smtClean="0"/>
          </a:p>
          <a:p>
            <a:pPr>
              <a:buNone/>
            </a:pPr>
            <a:r>
              <a:rPr lang="id-ID" dirty="0" smtClean="0"/>
              <a:t>2)</a:t>
            </a:r>
            <a:r>
              <a:rPr lang="id-ID" dirty="0"/>
              <a:t>    </a:t>
            </a:r>
            <a:r>
              <a:rPr lang="id-ID" i="1" dirty="0" smtClean="0"/>
              <a:t>Kompetensi </a:t>
            </a:r>
            <a:r>
              <a:rPr lang="id-ID" i="1" dirty="0"/>
              <a:t>Absolut Dari Peradilan Agama</a:t>
            </a:r>
            <a:r>
              <a:rPr lang="id-ID" b="1" i="1" dirty="0"/>
              <a:t> </a:t>
            </a:r>
            <a:r>
              <a:rPr lang="id-ID" dirty="0"/>
              <a:t>adalah memeriksa, mengadili, dan memutuskan perkara-perkara orang yang beragama Islam dalam bidang perkawinan, warisan, wasiat, hibah, waqaf, dan shadaqah </a:t>
            </a:r>
          </a:p>
          <a:p>
            <a:pPr>
              <a:buNone/>
            </a:pPr>
            <a:endParaRPr lang="id-ID" dirty="0"/>
          </a:p>
          <a:p>
            <a:pPr>
              <a:buNone/>
            </a:pPr>
            <a:r>
              <a:rPr lang="id-ID" dirty="0" smtClean="0"/>
              <a:t>3</a:t>
            </a:r>
            <a:r>
              <a:rPr lang="id-ID" dirty="0"/>
              <a:t>)    </a:t>
            </a:r>
            <a:r>
              <a:rPr lang="id-ID" i="1" dirty="0" smtClean="0"/>
              <a:t>Kompetensi </a:t>
            </a:r>
            <a:r>
              <a:rPr lang="id-ID" i="1" dirty="0"/>
              <a:t>Absolut Dari Peradilan Militer</a:t>
            </a:r>
            <a:r>
              <a:rPr lang="id-ID" b="1" i="1" dirty="0"/>
              <a:t> </a:t>
            </a:r>
            <a:r>
              <a:rPr lang="id-ID" dirty="0"/>
              <a:t>adalah memeriksa, mengadili, dan memutus perkara-perkara pidana yang dilakuka oleh anggota militer (baik dari angkatan darat, angkatan laut, angkatan udara , dan kepolisian).</a:t>
            </a:r>
            <a:r>
              <a:rPr lang="id-ID" b="1" i="1" dirty="0"/>
              <a:t> </a:t>
            </a:r>
            <a:endParaRPr lang="id-ID" b="1" i="1" dirty="0" smtClean="0"/>
          </a:p>
          <a:p>
            <a:pPr>
              <a:buNone/>
            </a:pPr>
            <a:endParaRPr lang="id-ID" dirty="0"/>
          </a:p>
          <a:p>
            <a:pPr>
              <a:buNone/>
            </a:pPr>
            <a:r>
              <a:rPr lang="id-ID" dirty="0" smtClean="0"/>
              <a:t>4</a:t>
            </a:r>
            <a:r>
              <a:rPr lang="id-ID" dirty="0"/>
              <a:t>)   </a:t>
            </a:r>
            <a:r>
              <a:rPr lang="id-ID" i="1" dirty="0" smtClean="0"/>
              <a:t>Kompetensi </a:t>
            </a:r>
            <a:r>
              <a:rPr lang="id-ID" i="1" dirty="0"/>
              <a:t>absolut dari Peradilan Tata Usaha Negara </a:t>
            </a:r>
            <a:r>
              <a:rPr lang="id-ID" dirty="0"/>
              <a:t>adalah  memeriksa, mengadili, dan memutuskan sengketa yang timbul dalam bidang tata usaha negara antara seseorang atau badan hukum perdata dengan badan atau pejabat tata usaha negara akibat dikeluarkannya suatu keputusan tata usaha negara, termasuk sengketa kepegawaian </a:t>
            </a:r>
            <a:r>
              <a:rPr lang="id-ID" dirty="0" smtClean="0"/>
              <a:t>dan </a:t>
            </a:r>
            <a:r>
              <a:rPr lang="id-ID" dirty="0"/>
              <a:t>tidak dikeluarkannya suatu keputusan yang dimohonkan yang dimohonkan seseorang sampai batas waktu yang ditentukan dalam suatu peraturan perundang-undangan, sedangkan hal itu telah merupakan kewajiban badan atau pejabat tata usaha negara yang bersangkutan</a:t>
            </a:r>
            <a:endParaRPr lang="id-ID" dirty="0" smtClean="0"/>
          </a:p>
          <a:p>
            <a:endParaRPr lang="id-ID"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id-ID" dirty="0" smtClean="0"/>
              <a:t>Kompetensi relatif</a:t>
            </a:r>
            <a:endParaRPr lang="id-ID" dirty="0"/>
          </a:p>
        </p:txBody>
      </p:sp>
      <p:sp>
        <p:nvSpPr>
          <p:cNvPr id="3" name="Content Placeholder 2"/>
          <p:cNvSpPr>
            <a:spLocks noGrp="1"/>
          </p:cNvSpPr>
          <p:nvPr>
            <p:ph idx="1"/>
          </p:nvPr>
        </p:nvSpPr>
        <p:spPr/>
        <p:txBody>
          <a:bodyPr>
            <a:normAutofit fontScale="92500" lnSpcReduction="10000"/>
          </a:bodyPr>
          <a:lstStyle/>
          <a:p>
            <a:r>
              <a:rPr lang="id-ID" dirty="0" smtClean="0"/>
              <a:t>terkait </a:t>
            </a:r>
            <a:r>
              <a:rPr lang="id-ID" dirty="0"/>
              <a:t>dengan pengadilan MANA yang berwenang mengadili </a:t>
            </a:r>
            <a:r>
              <a:rPr lang="id-ID" dirty="0" smtClean="0"/>
              <a:t>?</a:t>
            </a:r>
          </a:p>
          <a:p>
            <a:r>
              <a:rPr lang="id-ID" dirty="0" smtClean="0"/>
              <a:t> </a:t>
            </a:r>
            <a:r>
              <a:rPr lang="id-ID" dirty="0"/>
              <a:t>misalnya dalam kasus perdata biasa terkait dengan wanprestasi maka diajukan ke PN di kab. A, atau PN di Kab. B, atau di PN </a:t>
            </a:r>
            <a:r>
              <a:rPr lang="id-ID" dirty="0" smtClean="0"/>
              <a:t>lainnya.</a:t>
            </a:r>
          </a:p>
          <a:p>
            <a:r>
              <a:rPr lang="id-ID" dirty="0" smtClean="0"/>
              <a:t>sesuai </a:t>
            </a:r>
            <a:r>
              <a:rPr lang="id-ID" dirty="0"/>
              <a:t>dengan namanya yakni Kompetensi Relatif, maka penerapannya relatif </a:t>
            </a:r>
            <a:r>
              <a:rPr lang="id-ID" dirty="0" smtClean="0"/>
              <a:t>juga</a:t>
            </a:r>
            <a:r>
              <a:rPr lang="id-ID" dirty="0"/>
              <a:t> </a:t>
            </a:r>
            <a:r>
              <a:rPr lang="id-ID" dirty="0" smtClean="0"/>
              <a:t>atau“tergantung</a:t>
            </a:r>
            <a:r>
              <a:rPr lang="id-ID" dirty="0"/>
              <a:t>”. </a:t>
            </a:r>
            <a:endParaRPr lang="id-ID" dirty="0" smtClean="0"/>
          </a:p>
          <a:p>
            <a:r>
              <a:rPr lang="id-ID" dirty="0" smtClean="0"/>
              <a:t>Ada </a:t>
            </a:r>
            <a:r>
              <a:rPr lang="id-ID" dirty="0"/>
              <a:t>beberapa poin yang menentukan Kompetensi </a:t>
            </a:r>
            <a:r>
              <a:rPr lang="id-ID" dirty="0" smtClean="0"/>
              <a:t>Relatif</a:t>
            </a:r>
            <a:endParaRPr lang="id-ID"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id-ID" dirty="0" smtClean="0"/>
              <a:t>Dasar hkm Kompetensi relatif </a:t>
            </a:r>
            <a:endParaRPr lang="id-ID" dirty="0"/>
          </a:p>
        </p:txBody>
      </p:sp>
      <p:sp>
        <p:nvSpPr>
          <p:cNvPr id="3" name="Content Placeholder 2"/>
          <p:cNvSpPr>
            <a:spLocks noGrp="1"/>
          </p:cNvSpPr>
          <p:nvPr>
            <p:ph idx="1"/>
          </p:nvPr>
        </p:nvSpPr>
        <p:spPr/>
        <p:txBody>
          <a:bodyPr>
            <a:normAutofit fontScale="62500" lnSpcReduction="20000"/>
          </a:bodyPr>
          <a:lstStyle/>
          <a:p>
            <a:r>
              <a:rPr lang="id-ID" dirty="0"/>
              <a:t>Pasal 118 HIR:  </a:t>
            </a:r>
            <a:endParaRPr lang="id-ID" dirty="0" smtClean="0"/>
          </a:p>
          <a:p>
            <a:pPr>
              <a:buNone/>
            </a:pPr>
            <a:r>
              <a:rPr lang="id-ID" dirty="0" smtClean="0"/>
              <a:t>(</a:t>
            </a:r>
            <a:r>
              <a:rPr lang="id-ID" dirty="0"/>
              <a:t>1) </a:t>
            </a:r>
            <a:r>
              <a:rPr lang="id-ID" dirty="0" smtClean="0"/>
              <a:t> </a:t>
            </a:r>
            <a:r>
              <a:rPr lang="id-ID" b="1" u="sng" dirty="0" smtClean="0"/>
              <a:t>Tuntutan </a:t>
            </a:r>
            <a:r>
              <a:rPr lang="id-ID" b="1" u="sng" dirty="0"/>
              <a:t>(gugatan) perdata</a:t>
            </a:r>
            <a:r>
              <a:rPr lang="id-ID" dirty="0"/>
              <a:t> yang pada </a:t>
            </a:r>
            <a:r>
              <a:rPr lang="id-ID" b="1" u="sng" dirty="0"/>
              <a:t>tingkat pertama</a:t>
            </a:r>
            <a:r>
              <a:rPr lang="id-ID" dirty="0"/>
              <a:t> termasuk lingkup wewenang </a:t>
            </a:r>
            <a:r>
              <a:rPr lang="id-ID" b="1" u="sng" dirty="0"/>
              <a:t>pengadilan negeri</a:t>
            </a:r>
            <a:r>
              <a:rPr lang="id-ID" dirty="0"/>
              <a:t>, harus diajukan dengan surat permintaan (surat gugatan) yang ditandatangan oleh penggugat, atau oleh wakilnya menurut pasal 123, kepada ketua pengadilan negeri </a:t>
            </a:r>
            <a:r>
              <a:rPr lang="id-ID" b="1" u="sng" dirty="0"/>
              <a:t>di tempat </a:t>
            </a:r>
            <a:r>
              <a:rPr lang="id-ID" b="1" u="sng" dirty="0" smtClean="0"/>
              <a:t>diam/ tinggal </a:t>
            </a:r>
            <a:r>
              <a:rPr lang="id-ID" b="1" u="sng" dirty="0"/>
              <a:t>si tergugat</a:t>
            </a:r>
            <a:r>
              <a:rPr lang="id-ID" dirty="0"/>
              <a:t>, atau jika tempat diamnya </a:t>
            </a:r>
            <a:r>
              <a:rPr lang="id-ID" b="1" u="sng" dirty="0"/>
              <a:t>tidak diketahui</a:t>
            </a:r>
            <a:r>
              <a:rPr lang="id-ID" dirty="0"/>
              <a:t>, kepada ketua pengadilan negeri di </a:t>
            </a:r>
            <a:r>
              <a:rPr lang="id-ID" b="1" u="sng" dirty="0"/>
              <a:t>tempat  tinggalnya yang sebenamya</a:t>
            </a:r>
            <a:r>
              <a:rPr lang="id-ID" dirty="0"/>
              <a:t>. (KUHPerd. 15; IR. 101 .) </a:t>
            </a:r>
          </a:p>
          <a:p>
            <a:pPr>
              <a:buNone/>
            </a:pPr>
            <a:r>
              <a:rPr lang="id-ID" dirty="0" smtClean="0"/>
              <a:t>(</a:t>
            </a:r>
            <a:r>
              <a:rPr lang="id-ID" dirty="0"/>
              <a:t>2) </a:t>
            </a:r>
            <a:r>
              <a:rPr lang="id-ID" dirty="0" smtClean="0"/>
              <a:t> Jika </a:t>
            </a:r>
            <a:r>
              <a:rPr lang="id-ID" dirty="0"/>
              <a:t>yang </a:t>
            </a:r>
            <a:r>
              <a:rPr lang="id-ID" b="1" u="sng" dirty="0"/>
              <a:t>digugat lebih dari seorang</a:t>
            </a:r>
            <a:r>
              <a:rPr lang="id-ID" dirty="0"/>
              <a:t>, sedang mereka tidak tinggal di daerah hukum pengadilan negeri yang sama, maka tuntutan itu diajukan kepada ketua pengadilan negeri </a:t>
            </a:r>
            <a:r>
              <a:rPr lang="id-ID" b="1" u="sng" dirty="0"/>
              <a:t>ditempat salah seorang tergugat yang dipilih oleh penggugat</a:t>
            </a:r>
            <a:r>
              <a:rPr lang="id-ID" dirty="0"/>
              <a:t>. Jika yang digugat itu adalah </a:t>
            </a:r>
            <a:r>
              <a:rPr lang="id-ID" b="1" u="sng" dirty="0"/>
              <a:t>seorang debitur utama</a:t>
            </a:r>
            <a:r>
              <a:rPr lang="id-ID" u="sng" dirty="0"/>
              <a:t> </a:t>
            </a:r>
            <a:r>
              <a:rPr lang="id-ID" dirty="0"/>
              <a:t>dan seorang penanggungnya  maka tanpa mengurangi ketentuan pasal 6 ayat (2) "Reglemen Susunnan Kehakiman dan Kebijaksanaan mengadili di Indonesia", tuntutan itu diajukan kepada ketua pengadilan negeri di </a:t>
            </a:r>
            <a:r>
              <a:rPr lang="id-ID" b="1" u="sng" dirty="0"/>
              <a:t>tempat tinggal debitur utama atau salah Seorang debitur utama</a:t>
            </a:r>
            <a:r>
              <a:rPr lang="id-ID" dirty="0"/>
              <a:t>.  </a:t>
            </a:r>
          </a:p>
          <a:p>
            <a:endParaRPr lang="id-ID" dirty="0" smtClean="0"/>
          </a:p>
          <a:p>
            <a:endParaRPr lang="id-ID"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229600" cy="5197493"/>
          </a:xfrm>
        </p:spPr>
        <p:txBody>
          <a:bodyPr>
            <a:normAutofit fontScale="85000" lnSpcReduction="20000"/>
          </a:bodyPr>
          <a:lstStyle/>
          <a:p>
            <a:pPr>
              <a:buNone/>
            </a:pPr>
            <a:r>
              <a:rPr lang="id-ID" dirty="0" smtClean="0"/>
              <a:t>3.  Jika </a:t>
            </a:r>
            <a:r>
              <a:rPr lang="id-ID" b="1" u="sng" dirty="0" smtClean="0"/>
              <a:t>tidak diketahui tempat tinggal si tergugat dan tempat tinggalnya yang sebenarnya</a:t>
            </a:r>
            <a:r>
              <a:rPr lang="id-ID" b="1" dirty="0" smtClean="0"/>
              <a:t>, </a:t>
            </a:r>
            <a:r>
              <a:rPr lang="id-ID" dirty="0" smtClean="0"/>
              <a:t>atau jika </a:t>
            </a:r>
            <a:r>
              <a:rPr lang="id-ID" b="1" u="sng" dirty="0" smtClean="0"/>
              <a:t>tidak dikenal orangnya</a:t>
            </a:r>
            <a:r>
              <a:rPr lang="id-ID" dirty="0" smtClean="0"/>
              <a:t>, maka tuntutan itu diajukan kepada </a:t>
            </a:r>
            <a:r>
              <a:rPr lang="id-ID" b="1" u="sng" dirty="0" smtClean="0"/>
              <a:t>ketua pengadilan negeri di tempat tinggal penggugat atau salah seorang penggugat</a:t>
            </a:r>
            <a:r>
              <a:rPr lang="id-ID" b="1" dirty="0" smtClean="0"/>
              <a:t>,</a:t>
            </a:r>
            <a:r>
              <a:rPr lang="id-ID" dirty="0" smtClean="0"/>
              <a:t>  atau kalau tuntutan itu </a:t>
            </a:r>
            <a:r>
              <a:rPr lang="id-ID" b="1" u="sng" dirty="0" smtClean="0"/>
              <a:t>tentang barang tetap</a:t>
            </a:r>
            <a:r>
              <a:rPr lang="id-ID" u="sng" dirty="0" smtClean="0"/>
              <a:t>,</a:t>
            </a:r>
            <a:r>
              <a:rPr lang="id-ID" dirty="0" smtClean="0"/>
              <a:t> diajukan kepada ketua </a:t>
            </a:r>
            <a:r>
              <a:rPr lang="id-ID" b="1" u="sng" dirty="0" smtClean="0"/>
              <a:t>pengadilan negeri yang dalam daerah hukumnya terletak barang tersebut.</a:t>
            </a:r>
            <a:r>
              <a:rPr lang="id-ID" u="sng" dirty="0" smtClean="0"/>
              <a:t>  </a:t>
            </a:r>
            <a:endParaRPr lang="id-ID" dirty="0" smtClean="0"/>
          </a:p>
          <a:p>
            <a:pPr>
              <a:buNone/>
            </a:pPr>
            <a:r>
              <a:rPr lang="id-ID" dirty="0" smtClean="0"/>
              <a:t>4.  Jika ada suatu </a:t>
            </a:r>
            <a:r>
              <a:rPr lang="id-ID" b="1" u="sng" dirty="0" smtClean="0"/>
              <a:t>tempat tinggal</a:t>
            </a:r>
            <a:r>
              <a:rPr lang="id-ID" dirty="0" smtClean="0"/>
              <a:t> yang </a:t>
            </a:r>
            <a:r>
              <a:rPr lang="id-ID" b="1" u="sng" dirty="0" smtClean="0"/>
              <a:t>dipilih dengan surat akta</a:t>
            </a:r>
            <a:r>
              <a:rPr lang="id-ID" b="1" dirty="0" smtClean="0"/>
              <a:t>,</a:t>
            </a:r>
            <a:r>
              <a:rPr lang="id-ID" dirty="0" smtClean="0"/>
              <a:t> maka penggugat, </a:t>
            </a:r>
            <a:r>
              <a:rPr lang="id-ID" b="1" u="sng" dirty="0" smtClean="0"/>
              <a:t>kalau mau, boleh</a:t>
            </a:r>
            <a:r>
              <a:rPr lang="id-ID" dirty="0" smtClean="0"/>
              <a:t> mengajukan tuntutannya kepada ketua </a:t>
            </a:r>
            <a:r>
              <a:rPr lang="id-ID" b="1" u="sng" dirty="0" smtClean="0"/>
              <a:t>pengadilan negeri yang dalam daerah hukumnya terletak tempat tinggal yang dipilih itu</a:t>
            </a:r>
            <a:r>
              <a:rPr lang="id-ID" b="1" dirty="0" smtClean="0"/>
              <a:t>.</a:t>
            </a:r>
            <a:r>
              <a:rPr lang="id-ID" dirty="0" smtClean="0"/>
              <a:t> (Ro. 95-11, 4', 5'; KUHPerd. 24; Rv. 1, 99; IR. 133, 238.) </a:t>
            </a:r>
          </a:p>
          <a:p>
            <a:pPr>
              <a:buNone/>
            </a:pPr>
            <a:r>
              <a:rPr lang="id-ID" dirty="0" smtClean="0"/>
              <a:t> </a:t>
            </a:r>
            <a:endParaRPr lang="id-ID"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9900</TotalTime>
  <Words>869</Words>
  <Application>Microsoft Office PowerPoint</Application>
  <PresentationFormat>On-screen Show (4:3)</PresentationFormat>
  <Paragraphs>69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Slide 1</vt:lpstr>
      <vt:lpstr>Slide 2</vt:lpstr>
      <vt:lpstr>Slide 3</vt:lpstr>
      <vt:lpstr>Slide 4</vt:lpstr>
      <vt:lpstr>Kompetensi absolut</vt:lpstr>
      <vt:lpstr>Slide 6</vt:lpstr>
      <vt:lpstr>Kompetensi relatif</vt:lpstr>
      <vt:lpstr>Dasar hkm Kompetensi relatif </vt:lpstr>
      <vt:lpstr>Slide 9</vt:lpstr>
      <vt:lpstr>Slide 10</vt:lpstr>
      <vt:lpstr>Slide 11</vt:lpstr>
      <vt:lpstr>Slide 12</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61</cp:revision>
  <dcterms:created xsi:type="dcterms:W3CDTF">2016-09-20T15:04:10Z</dcterms:created>
  <dcterms:modified xsi:type="dcterms:W3CDTF">2017-08-23T17:57:38Z</dcterms:modified>
</cp:coreProperties>
</file>