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B1D57-50E1-4727-827B-29F0CF26D1FF}" type="datetimeFigureOut">
              <a:rPr lang="id-ID" smtClean="0"/>
              <a:t>24/08/2017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6FE6A-658E-4AB7-8719-407F9B5FA1E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2A6672-BCD9-43C8-9F9E-C273DB1506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A4043F-B400-458F-BF5D-4F819E3D22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56E09-4188-439F-94BF-F646575D75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1131C6-760A-44FB-8E42-D33FF8C4D32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176115-D0F8-4298-85FC-FE5AC533246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EEFD8A-FDE8-4163-9692-A032DF5FA03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E3B4B7-AB68-47DA-9917-45ECAC5475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E6CA9A-25B5-408C-81E0-A5D068DFB0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807930-397E-4189-A267-70BAF94E9BC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75FAB1-8870-4929-B0E9-624A25AEE8C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B9ACA7-65A0-4399-A41F-0F2060528B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8/24/2017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HUKUM ACARA PERDATA</a:t>
            </a:r>
            <a:endParaRPr lang="en-US" b="1" smtClean="0">
              <a:solidFill>
                <a:schemeClr val="accent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id-ID" b="0"/>
          </a:p>
        </p:txBody>
      </p:sp>
      <p:sp>
        <p:nvSpPr>
          <p:cNvPr id="87044" name="AutoShape 4"/>
          <p:cNvSpPr>
            <a:spLocks noChangeArrowheads="1"/>
          </p:cNvSpPr>
          <p:nvPr/>
        </p:nvSpPr>
        <p:spPr bwMode="ltGray">
          <a:xfrm rot="5400000">
            <a:off x="-2422526" y="16271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panose="020B0604020202020204" pitchFamily="34" charset="0"/>
            </a:endParaRPr>
          </a:p>
        </p:txBody>
      </p:sp>
      <p:sp>
        <p:nvSpPr>
          <p:cNvPr id="87045" name="AutoShape 5"/>
          <p:cNvSpPr>
            <a:spLocks noChangeArrowheads="1"/>
          </p:cNvSpPr>
          <p:nvPr/>
        </p:nvSpPr>
        <p:spPr bwMode="ltGray">
          <a:xfrm rot="5400000" flipH="1">
            <a:off x="-2016918" y="20629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56000"/>
                </a:schemeClr>
              </a:gs>
              <a:gs pos="100000">
                <a:schemeClr val="hlink">
                  <a:gamma/>
                  <a:tint val="0"/>
                  <a:invGamma/>
                  <a:alpha val="48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panose="020B0604020202020204" pitchFamily="34" charset="0"/>
            </a:endParaRPr>
          </a:p>
        </p:txBody>
      </p:sp>
      <p:sp>
        <p:nvSpPr>
          <p:cNvPr id="20487" name="AutoShape 6"/>
          <p:cNvSpPr>
            <a:spLocks noChangeArrowheads="1"/>
          </p:cNvSpPr>
          <p:nvPr/>
        </p:nvSpPr>
        <p:spPr bwMode="gray">
          <a:xfrm>
            <a:off x="1258888" y="5873750"/>
            <a:ext cx="4608512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UPAYA HUKUM TERHADAP PUTUSAN</a:t>
            </a:r>
          </a:p>
        </p:txBody>
      </p:sp>
      <p:sp>
        <p:nvSpPr>
          <p:cNvPr id="20488" name="AutoShape 7"/>
          <p:cNvSpPr>
            <a:spLocks noChangeArrowheads="1"/>
          </p:cNvSpPr>
          <p:nvPr/>
        </p:nvSpPr>
        <p:spPr bwMode="gray">
          <a:xfrm>
            <a:off x="2030413" y="5153025"/>
            <a:ext cx="5205412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P E L A K S A N A </a:t>
            </a:r>
            <a:r>
              <a:rPr lang="en-US" b="1" dirty="0" err="1">
                <a:solidFill>
                  <a:schemeClr val="tx2"/>
                </a:solidFill>
              </a:rPr>
              <a:t>A</a:t>
            </a:r>
            <a:r>
              <a:rPr lang="en-US" b="1" dirty="0">
                <a:solidFill>
                  <a:schemeClr val="tx2"/>
                </a:solidFill>
              </a:rPr>
              <a:t> N     P U T U S A N</a:t>
            </a:r>
          </a:p>
        </p:txBody>
      </p:sp>
      <p:sp>
        <p:nvSpPr>
          <p:cNvPr id="20489" name="AutoShape 8"/>
          <p:cNvSpPr>
            <a:spLocks noChangeArrowheads="1"/>
          </p:cNvSpPr>
          <p:nvPr/>
        </p:nvSpPr>
        <p:spPr bwMode="gray">
          <a:xfrm>
            <a:off x="2411413" y="4433888"/>
            <a:ext cx="5329237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P   U   T   U   S   A   N</a:t>
            </a:r>
          </a:p>
        </p:txBody>
      </p:sp>
      <p:sp>
        <p:nvSpPr>
          <p:cNvPr id="20490" name="AutoShape 9"/>
          <p:cNvSpPr>
            <a:spLocks noChangeArrowheads="1"/>
          </p:cNvSpPr>
          <p:nvPr/>
        </p:nvSpPr>
        <p:spPr bwMode="gray">
          <a:xfrm>
            <a:off x="2528888" y="3713163"/>
            <a:ext cx="5788025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P   E   M   B   U   K   T   I   A   N</a:t>
            </a:r>
          </a:p>
        </p:txBody>
      </p:sp>
      <p:sp>
        <p:nvSpPr>
          <p:cNvPr id="20491" name="AutoShape 10"/>
          <p:cNvSpPr>
            <a:spLocks noChangeArrowheads="1"/>
          </p:cNvSpPr>
          <p:nvPr/>
        </p:nvSpPr>
        <p:spPr bwMode="gray">
          <a:xfrm>
            <a:off x="1187450" y="1557338"/>
            <a:ext cx="4752975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P   E   N   D   A   H   U   L   U   A   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74875" y="3768725"/>
            <a:ext cx="381000" cy="381000"/>
            <a:chOff x="2078" y="1680"/>
            <a:chExt cx="1615" cy="1615"/>
          </a:xfrm>
        </p:grpSpPr>
        <p:sp>
          <p:nvSpPr>
            <p:cNvPr id="20536" name="Oval 1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20537" name="Oval 1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87054" name="Oval 14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39" name="Oval 1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GB"/>
            </a:p>
          </p:txBody>
        </p:sp>
        <p:sp>
          <p:nvSpPr>
            <p:cNvPr id="87056" name="Oval 1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41" name="Oval 1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7C7C4A"/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GB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051050" y="4508500"/>
            <a:ext cx="381000" cy="381000"/>
            <a:chOff x="2078" y="1680"/>
            <a:chExt cx="1615" cy="1615"/>
          </a:xfrm>
        </p:grpSpPr>
        <p:sp>
          <p:nvSpPr>
            <p:cNvPr id="20530" name="Oval 19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20531" name="Oval 20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87061" name="Oval 21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33" name="Oval 2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GB"/>
            </a:p>
          </p:txBody>
        </p:sp>
        <p:sp>
          <p:nvSpPr>
            <p:cNvPr id="87063" name="Oval 23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35" name="Oval 2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100000">
                  <a:srgbClr val="637C63"/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GB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692275" y="5229225"/>
            <a:ext cx="381000" cy="381000"/>
            <a:chOff x="2078" y="1680"/>
            <a:chExt cx="1615" cy="1615"/>
          </a:xfrm>
        </p:grpSpPr>
        <p:sp>
          <p:nvSpPr>
            <p:cNvPr id="20524" name="Oval 2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20525" name="Oval 2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87068" name="Oval 2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27" name="Oval 2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GB"/>
            </a:p>
          </p:txBody>
        </p:sp>
        <p:sp>
          <p:nvSpPr>
            <p:cNvPr id="87070" name="Oval 3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29" name="Oval 3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GB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030413" y="3048000"/>
            <a:ext cx="381000" cy="381000"/>
            <a:chOff x="2078" y="1680"/>
            <a:chExt cx="1615" cy="1615"/>
          </a:xfrm>
        </p:grpSpPr>
        <p:sp>
          <p:nvSpPr>
            <p:cNvPr id="20518" name="Oval 3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20519" name="Oval 3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87075" name="Oval 3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21" name="Oval 3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GB"/>
            </a:p>
          </p:txBody>
        </p:sp>
        <p:sp>
          <p:nvSpPr>
            <p:cNvPr id="87077" name="Oval 3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23" name="Oval 3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66"/>
                </a:gs>
                <a:gs pos="100000">
                  <a:srgbClr val="7C6332"/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GB"/>
            </a:p>
          </p:txBody>
        </p:sp>
      </p:grpSp>
      <p:sp>
        <p:nvSpPr>
          <p:cNvPr id="20496" name="Oval 40"/>
          <p:cNvSpPr>
            <a:spLocks noChangeArrowheads="1"/>
          </p:cNvSpPr>
          <p:nvPr/>
        </p:nvSpPr>
        <p:spPr bwMode="gray">
          <a:xfrm>
            <a:off x="900113" y="1628775"/>
            <a:ext cx="355600" cy="381000"/>
          </a:xfrm>
          <a:prstGeom prst="ellipse">
            <a:avLst/>
          </a:prstGeom>
          <a:gradFill rotWithShape="1">
            <a:gsLst>
              <a:gs pos="0">
                <a:srgbClr val="767676"/>
              </a:gs>
              <a:gs pos="50000">
                <a:srgbClr val="FFFFFF"/>
              </a:gs>
              <a:gs pos="100000">
                <a:srgbClr val="767676"/>
              </a:gs>
            </a:gsLst>
            <a:lin ang="5400000" scaled="1"/>
          </a:gra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/>
          </a:p>
        </p:txBody>
      </p:sp>
      <p:sp>
        <p:nvSpPr>
          <p:cNvPr id="20497" name="Oval 41"/>
          <p:cNvSpPr>
            <a:spLocks noChangeArrowheads="1"/>
          </p:cNvSpPr>
          <p:nvPr/>
        </p:nvSpPr>
        <p:spPr bwMode="gray">
          <a:xfrm>
            <a:off x="920750" y="1651000"/>
            <a:ext cx="314325" cy="336550"/>
          </a:xfrm>
          <a:prstGeom prst="ellipse">
            <a:avLst/>
          </a:prstGeom>
          <a:gradFill rotWithShape="1">
            <a:gsLst>
              <a:gs pos="0">
                <a:srgbClr val="A2A2A2"/>
              </a:gs>
              <a:gs pos="50000">
                <a:srgbClr val="FFFFFF"/>
              </a:gs>
              <a:gs pos="100000">
                <a:srgbClr val="A2A2A2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/>
          </a:p>
        </p:txBody>
      </p:sp>
      <p:sp>
        <p:nvSpPr>
          <p:cNvPr id="87082" name="Oval 42"/>
          <p:cNvSpPr>
            <a:spLocks noChangeArrowheads="1"/>
          </p:cNvSpPr>
          <p:nvPr/>
        </p:nvSpPr>
        <p:spPr bwMode="gray">
          <a:xfrm>
            <a:off x="938213" y="1670050"/>
            <a:ext cx="277812" cy="2984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en-GB">
              <a:latin typeface="Arial" panose="020B0604020202020204" pitchFamily="34" charset="0"/>
            </a:endParaRPr>
          </a:p>
        </p:txBody>
      </p:sp>
      <p:sp>
        <p:nvSpPr>
          <p:cNvPr id="20499" name="Oval 43"/>
          <p:cNvSpPr>
            <a:spLocks noChangeArrowheads="1"/>
          </p:cNvSpPr>
          <p:nvPr/>
        </p:nvSpPr>
        <p:spPr bwMode="gray">
          <a:xfrm>
            <a:off x="938213" y="1670050"/>
            <a:ext cx="277812" cy="29845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E35E23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GB"/>
          </a:p>
        </p:txBody>
      </p:sp>
      <p:sp>
        <p:nvSpPr>
          <p:cNvPr id="87084" name="Oval 44"/>
          <p:cNvSpPr>
            <a:spLocks noChangeArrowheads="1"/>
          </p:cNvSpPr>
          <p:nvPr/>
        </p:nvSpPr>
        <p:spPr bwMode="gray">
          <a:xfrm>
            <a:off x="957263" y="1689100"/>
            <a:ext cx="241300" cy="2603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en-GB">
              <a:latin typeface="Arial" panose="020B0604020202020204" pitchFamily="34" charset="0"/>
            </a:endParaRPr>
          </a:p>
        </p:txBody>
      </p:sp>
      <p:sp>
        <p:nvSpPr>
          <p:cNvPr id="20501" name="Oval 45"/>
          <p:cNvSpPr>
            <a:spLocks noChangeArrowheads="1"/>
          </p:cNvSpPr>
          <p:nvPr/>
        </p:nvSpPr>
        <p:spPr bwMode="gray">
          <a:xfrm>
            <a:off x="957263" y="1689100"/>
            <a:ext cx="241300" cy="2603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C0000"/>
              </a:gs>
            </a:gsLst>
            <a:lin ang="54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en-GB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1598613" y="2327275"/>
            <a:ext cx="381000" cy="381000"/>
            <a:chOff x="2078" y="1680"/>
            <a:chExt cx="1615" cy="1615"/>
          </a:xfrm>
        </p:grpSpPr>
        <p:sp>
          <p:nvSpPr>
            <p:cNvPr id="20512" name="Oval 4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20513" name="Oval 4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87089" name="Oval 4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15" name="Oval 5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GB"/>
            </a:p>
          </p:txBody>
        </p:sp>
        <p:sp>
          <p:nvSpPr>
            <p:cNvPr id="87091" name="Oval 5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17" name="Oval 5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99CC"/>
                </a:gs>
                <a:gs pos="100000">
                  <a:srgbClr val="7C4A63"/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GB"/>
            </a:p>
          </p:txBody>
        </p:sp>
      </p:grpSp>
      <p:sp>
        <p:nvSpPr>
          <p:cNvPr id="20503" name="AutoShape 60"/>
          <p:cNvSpPr>
            <a:spLocks noChangeArrowheads="1"/>
          </p:cNvSpPr>
          <p:nvPr/>
        </p:nvSpPr>
        <p:spPr bwMode="gray">
          <a:xfrm>
            <a:off x="1952625" y="2273300"/>
            <a:ext cx="52832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PENGAJUAN GUGATAN DAN PERMOHONAN</a:t>
            </a:r>
          </a:p>
        </p:txBody>
      </p:sp>
      <p:sp>
        <p:nvSpPr>
          <p:cNvPr id="20504" name="AutoShape 61"/>
          <p:cNvSpPr>
            <a:spLocks noChangeArrowheads="1"/>
          </p:cNvSpPr>
          <p:nvPr/>
        </p:nvSpPr>
        <p:spPr bwMode="gray">
          <a:xfrm>
            <a:off x="2384425" y="2992438"/>
            <a:ext cx="5356225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tx2"/>
                </a:solidFill>
              </a:rPr>
              <a:t>PEMERIKSAAN  DI  PERSIDANGAN</a:t>
            </a:r>
          </a:p>
        </p:txBody>
      </p: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900113" y="5927725"/>
            <a:ext cx="381000" cy="381000"/>
            <a:chOff x="2078" y="1680"/>
            <a:chExt cx="1615" cy="1615"/>
          </a:xfrm>
        </p:grpSpPr>
        <p:sp>
          <p:nvSpPr>
            <p:cNvPr id="20506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20507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/>
            </a:p>
          </p:txBody>
        </p:sp>
        <p:sp>
          <p:nvSpPr>
            <p:cNvPr id="87105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09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GB"/>
            </a:p>
          </p:txBody>
        </p:sp>
        <p:sp>
          <p:nvSpPr>
            <p:cNvPr id="87107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20511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66FF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428625"/>
            <a:ext cx="9067800" cy="589756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buFont typeface="Calibri" pitchFamily="34" charset="0"/>
              <a:buAutoNum type="arabicPeriod" startAt="5"/>
            </a:pP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Mendengar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kedua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belah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pihak</a:t>
            </a:r>
            <a:endParaRPr lang="en-US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Calibri" pitchFamily="34" charset="0"/>
              <a:buAutoNum type="arabicPeriod" startAt="5"/>
            </a:pP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Putusan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harus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disertai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dengan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alasan-alasan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id-ID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n-US" b="1" i="1" dirty="0" err="1" smtClean="0">
                <a:solidFill>
                  <a:schemeClr val="bg1"/>
                </a:solidFill>
                <a:latin typeface="Arial Narrow" pitchFamily="34" charset="0"/>
              </a:rPr>
              <a:t>motievering</a:t>
            </a:r>
            <a:r>
              <a:rPr lang="en-US" b="1" i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Arial Narrow" pitchFamily="34" charset="0"/>
              </a:rPr>
              <a:t>Plicht</a:t>
            </a:r>
            <a:r>
              <a:rPr lang="en-US" b="1" i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).</a:t>
            </a:r>
          </a:p>
          <a:p>
            <a:pPr marL="609600" indent="-609600" eaLnBrk="1" hangingPunct="1">
              <a:buFont typeface="Calibri" pitchFamily="34" charset="0"/>
              <a:buAutoNum type="arabicPeriod" startAt="5"/>
            </a:pP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Berperkara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dikenai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biaya</a:t>
            </a:r>
            <a:endParaRPr lang="en-US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Calibri" pitchFamily="34" charset="0"/>
              <a:buAutoNum type="arabicPeriod" startAt="5"/>
            </a:pP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Tdk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ada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keharusan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utk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mewakilkan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buFont typeface="Calibri" pitchFamily="34" charset="0"/>
              <a:buAutoNum type="arabicPeriod" startAt="5"/>
            </a:pP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Beracara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tidak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harus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diwakilkan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bisa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langsung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pihak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berperkara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beracara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di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pengadilan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atau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dapat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diwakilkan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. </a:t>
            </a:r>
          </a:p>
          <a:p>
            <a:pPr marL="609600" indent="-609600" eaLnBrk="1" hangingPunct="1">
              <a:buFont typeface="Calibri" pitchFamily="34" charset="0"/>
              <a:buAutoNum type="arabicPeriod" startAt="5"/>
            </a:pP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Peradilan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dilakukan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“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Demi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Keadilan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Berdasarkan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Ketuhanan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YME “</a:t>
            </a:r>
          </a:p>
          <a:p>
            <a:pPr marL="609600" indent="-609600" eaLnBrk="1" hangingPunct="1"/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Calibri" pitchFamily="34" charset="0"/>
              <a:buAutoNum type="arabicPeriod" startAt="11"/>
            </a:pP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</a:rPr>
              <a:t>Asas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</a:rPr>
              <a:t>objektivitas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P</a:t>
            </a:r>
            <a:r>
              <a:rPr lang="id-ID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mengadili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menurut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hk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dgn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tdk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membedakan-bedakan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orang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-&gt;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ps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4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ayat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1 UU 49/2009</a:t>
            </a:r>
            <a:endParaRPr lang="en-US" sz="36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514350" indent="-514350">
              <a:buFont typeface="Calibri" pitchFamily="34" charset="0"/>
              <a:buAutoNum type="arabicPeriod" startAt="11"/>
            </a:pP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</a:rPr>
              <a:t>Asas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</a:rPr>
              <a:t>Persidangan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</a:rPr>
              <a:t>berbentuk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</a:rPr>
              <a:t>Majelis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ps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11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ayat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1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Pengadilan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memeriksa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dgn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susunan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majelis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sekurang-kurangnya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3 org hakim,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kec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UU </a:t>
            </a:r>
            <a:r>
              <a:rPr lang="en-US" sz="36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menentukan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lain.</a:t>
            </a:r>
            <a:endParaRPr lang="id-ID" sz="3600" b="1" dirty="0" smtClean="0">
              <a:solidFill>
                <a:schemeClr val="tx1"/>
              </a:solidFill>
              <a:latin typeface="Arial Narrow" pitchFamily="34" charset="0"/>
              <a:sym typeface="Wingdings" pitchFamily="2" charset="2"/>
            </a:endParaRPr>
          </a:p>
          <a:p>
            <a:pPr marL="514350" indent="-514350">
              <a:buFont typeface="Calibri" pitchFamily="34" charset="0"/>
              <a:buAutoNum type="arabicPeriod" startAt="11"/>
            </a:pPr>
            <a:endParaRPr lang="en-US" sz="3600" b="1" dirty="0" smtClean="0">
              <a:solidFill>
                <a:schemeClr val="tx1"/>
              </a:solidFill>
              <a:latin typeface="Arial Narrow" pitchFamily="34" charset="0"/>
              <a:sym typeface="Wingdings" pitchFamily="2" charset="2"/>
            </a:endParaRPr>
          </a:p>
        </p:txBody>
      </p:sp>
      <p:pic>
        <p:nvPicPr>
          <p:cNvPr id="3" name="irc_mi" descr="http://www.pa-lewoleba.net/files/majelis-hakim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500438"/>
            <a:ext cx="4357685" cy="3357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9"/>
            <a:ext cx="8572560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Font typeface="Calibri" pitchFamily="34" charset="0"/>
              <a:buAutoNum type="arabicPeriod" startAt="11"/>
            </a:pPr>
            <a:r>
              <a:rPr lang="en-US" sz="4000" b="1" dirty="0" err="1" smtClean="0">
                <a:latin typeface="Arial Narrow" pitchFamily="34" charset="0"/>
                <a:sym typeface="Wingdings" pitchFamily="2" charset="2"/>
              </a:rPr>
              <a:t>Pemeriksaan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4000" b="1" dirty="0" err="1" smtClean="0">
                <a:latin typeface="Arial Narrow" pitchFamily="34" charset="0"/>
                <a:sym typeface="Wingdings" pitchFamily="2" charset="2"/>
              </a:rPr>
              <a:t>dalam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4000" b="1" dirty="0" err="1" smtClean="0">
                <a:latin typeface="Arial Narrow" pitchFamily="34" charset="0"/>
                <a:sym typeface="Wingdings" pitchFamily="2" charset="2"/>
              </a:rPr>
              <a:t>Dua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 Tingkat .</a:t>
            </a:r>
            <a:r>
              <a:rPr lang="en-US" sz="4000" b="1" dirty="0" err="1" smtClean="0">
                <a:latin typeface="Arial Narrow" pitchFamily="34" charset="0"/>
                <a:sym typeface="Wingdings" pitchFamily="2" charset="2"/>
              </a:rPr>
              <a:t>Tk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4000" b="1" dirty="0" err="1" smtClean="0">
                <a:latin typeface="Arial Narrow" pitchFamily="34" charset="0"/>
                <a:sym typeface="Wingdings" pitchFamily="2" charset="2"/>
              </a:rPr>
              <a:t>pertama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  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Original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Yurisdiction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. </a:t>
            </a:r>
            <a:r>
              <a:rPr lang="en-US" sz="4000" b="1" dirty="0" err="1" smtClean="0">
                <a:latin typeface="Arial Narrow" pitchFamily="34" charset="0"/>
                <a:sym typeface="Wingdings" pitchFamily="2" charset="2"/>
              </a:rPr>
              <a:t>Tk</a:t>
            </a:r>
            <a:r>
              <a:rPr lang="en-US" sz="4000" b="1" dirty="0" smtClean="0">
                <a:latin typeface="Arial Narrow" pitchFamily="34" charset="0"/>
                <a:sym typeface="Wingdings" pitchFamily="2" charset="2"/>
              </a:rPr>
              <a:t> Banding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Apellate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 Jurisdiction )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Judex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Fakctie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.-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Mahkamah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Agung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 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judex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4000" b="1" i="1" dirty="0" err="1" smtClean="0">
                <a:latin typeface="Arial Narrow" pitchFamily="34" charset="0"/>
                <a:sym typeface="Wingdings" pitchFamily="2" charset="2"/>
              </a:rPr>
              <a:t>Iuris</a:t>
            </a:r>
            <a:r>
              <a:rPr lang="en-US" sz="4000" b="1" i="1" dirty="0" smtClean="0">
                <a:latin typeface="Arial Narrow" pitchFamily="34" charset="0"/>
                <a:sym typeface="Wingdings" pitchFamily="2" charset="2"/>
              </a:rPr>
              <a:t>  :</a:t>
            </a:r>
          </a:p>
        </p:txBody>
      </p:sp>
      <p:pic>
        <p:nvPicPr>
          <p:cNvPr id="1026" name="Picture 2" descr="https://encrypted-tbn0.gstatic.com/images?q=tbn:ANd9GcQCH55d3RElyZynzLihXsI4BcTcCPyhx6zX6bQq90E5nJU2TuqyYXfEbl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857628"/>
            <a:ext cx="273272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err="1" smtClean="0">
                <a:latin typeface="Arial Narrow" pitchFamily="34" charset="0"/>
              </a:rPr>
              <a:t>Perbedaan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Hukum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Acara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Perdata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dengan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Hukum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Acara</a:t>
            </a:r>
            <a:r>
              <a:rPr lang="en-US" sz="3200" b="1" dirty="0" smtClean="0">
                <a:latin typeface="Arial Narrow" pitchFamily="34" charset="0"/>
              </a:rPr>
              <a:t> </a:t>
            </a:r>
            <a:r>
              <a:rPr lang="en-US" sz="3200" b="1" dirty="0" err="1" smtClean="0">
                <a:latin typeface="Arial Narrow" pitchFamily="34" charset="0"/>
              </a:rPr>
              <a:t>Pidana</a:t>
            </a:r>
            <a:endParaRPr lang="en-US" sz="3200" b="1" dirty="0" smtClean="0">
              <a:latin typeface="Arial Narrow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85860"/>
            <a:ext cx="9144000" cy="534354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d-ID" sz="1800" dirty="0" smtClean="0"/>
          </a:p>
          <a:p>
            <a:pPr marL="609600" indent="-60960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Dasar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timbulnya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Perkara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     </a:t>
            </a: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: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timbulnya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perkara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krn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terjadi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pelanggaran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hak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diatur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dalam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    </a:t>
            </a: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Pidana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: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timbulnya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perkara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krn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terjadi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pelanggaran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terhadap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perintah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atau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larangan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diatur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dlm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hkm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pidana</a:t>
            </a:r>
            <a:endParaRPr lang="id-ID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Inisiatif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berperkara</a:t>
            </a:r>
            <a:endParaRPr lang="en-US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   </a:t>
            </a: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    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: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datang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salah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pihak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merasa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dirugikan</a:t>
            </a:r>
            <a:endParaRPr lang="id-ID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      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Pidana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: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datang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dr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penguasa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negara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/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pemerintah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melalui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aparat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penegak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seperti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polisi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</a:rPr>
              <a:t>jak</a:t>
            </a: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sa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Kepentingan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Publik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/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Umum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(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Nyawa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harta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benda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,</a:t>
            </a:r>
            <a:r>
              <a:rPr lang="en-US" sz="2800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Martabat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)</a:t>
            </a:r>
            <a:endParaRPr lang="en-US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"/>
            <a:ext cx="9144000" cy="67056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5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Perdamaian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: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dikenal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adanya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perdamaian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( Ps 130 HIR/154 RBG 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Perma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2/2003Perma 1/2008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ttg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Mediasi</a:t>
            </a:r>
            <a:endParaRPr lang="en-US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Pidana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: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tidak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dikenal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perdamaian</a:t>
            </a:r>
            <a:endParaRPr lang="en-US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6.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Alat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bukti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Sumpah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decissoire</a:t>
            </a:r>
            <a:endParaRPr lang="en-US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: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ada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sumpah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decissoire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yaitu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sumpah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yang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dimintakan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oleh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satu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pihak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kepada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pihak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lawannya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tentang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kebenaran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suatu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peristiwa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Pidana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: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tidak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dikenal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sumpah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decissoire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7.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Hukuman</a:t>
            </a:r>
            <a:endParaRPr lang="en-US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: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kewajiban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untuk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memenuhi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prestasi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menyerahkan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benda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,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mengosongkan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melakukan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perbuatan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tertentu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menghentikan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suatu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perbuatan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pembayaran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sejumlah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uang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)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Restitue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In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Integrum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 (RII ).</a:t>
            </a:r>
            <a:endParaRPr lang="en-US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Pidana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: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hukuman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badan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Mati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penjara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,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kurungan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denda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Pencabutan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hak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9144000" cy="66294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Pengertian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acara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menurut</a:t>
            </a:r>
            <a:r>
              <a:rPr lang="id-ID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pendapat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para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ahli</a:t>
            </a:r>
            <a:r>
              <a:rPr lang="id-ID" sz="2600" b="1" dirty="0" smtClean="0">
                <a:solidFill>
                  <a:schemeClr val="bg1"/>
                </a:solidFill>
                <a:latin typeface="Arial Narrow" pitchFamily="34" charset="0"/>
              </a:rPr>
              <a:t>:</a:t>
            </a:r>
            <a:endParaRPr lang="en-US" sz="26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Prof.Dr.R.Soepomo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dlm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peradilan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tugas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hakim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ialah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mempertahan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tata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(</a:t>
            </a:r>
            <a:r>
              <a:rPr lang="en-US" sz="2600" b="1" i="1" dirty="0" err="1" smtClean="0">
                <a:solidFill>
                  <a:schemeClr val="bg1"/>
                </a:solidFill>
                <a:latin typeface="Arial Narrow" pitchFamily="34" charset="0"/>
              </a:rPr>
              <a:t>Burgerlijke</a:t>
            </a:r>
            <a:r>
              <a:rPr lang="en-US" sz="2600" b="1" i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i="1" dirty="0" err="1" smtClean="0">
                <a:solidFill>
                  <a:schemeClr val="bg1"/>
                </a:solidFill>
                <a:latin typeface="Arial Narrow" pitchFamily="34" charset="0"/>
              </a:rPr>
              <a:t>rechtorde</a:t>
            </a:r>
            <a:r>
              <a:rPr lang="en-US" sz="2600" b="1" i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),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menetapkan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apa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yg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ditentukan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oleh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dalam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suatu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perkara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6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sz="2600" b="1" dirty="0" smtClean="0">
                <a:solidFill>
                  <a:schemeClr val="bg1"/>
                </a:solidFill>
                <a:latin typeface="Arial Narrow" pitchFamily="34" charset="0"/>
              </a:rPr>
              <a:t>2.     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Prof.Dr.Wirjono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Projodikoro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rangkaian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peraturan-peraturan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 yang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memuat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cara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bagaimana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orang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harus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bertindak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terhadap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di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muka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pengadilan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cara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bagaimana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pengadilan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harus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bertindak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satu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sama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lain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untuk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melaksanakan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berjalannya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peraturan-peraturan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6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3"/>
            </a:pP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Prof.Subekti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 HAP ad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rangkaian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peraturan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yg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mengatur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bgmn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caranya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menjamin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ditaatinya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hukum-hukum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materiil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dengan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perantaraan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</a:rPr>
              <a:t>haki</a:t>
            </a:r>
            <a:r>
              <a:rPr lang="id-ID" sz="2600" b="1" dirty="0" smtClean="0">
                <a:solidFill>
                  <a:schemeClr val="bg1"/>
                </a:solidFill>
                <a:latin typeface="Arial Narrow" pitchFamily="34" charset="0"/>
              </a:rPr>
              <a:t>m atau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mengatur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bgmn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caranya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mengajukan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tuntutan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hak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,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memeriksa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serta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memutusnya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dan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melaksanakan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putusannya</a:t>
            </a:r>
            <a:r>
              <a:rPr lang="en-US" sz="2600" b="1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" y="228600"/>
            <a:ext cx="8839200" cy="59523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id-ID" sz="2800" dirty="0" smtClean="0">
                <a:solidFill>
                  <a:schemeClr val="bg1"/>
                </a:solidFill>
                <a:latin typeface="Arial Narrow" pitchFamily="34" charset="0"/>
              </a:rPr>
              <a:t>4. 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Prof.Dr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RM</a:t>
            </a:r>
            <a:r>
              <a:rPr lang="id-ID" sz="2800" b="1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Sudikno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Mertokusumo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peraturan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mengatur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bagaimana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caranya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menjamin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ditaatinya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materiil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dengan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perantaraan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hakim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mengatur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bagaimana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caranya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mengajukan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tuntutan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hak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memeriksa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serta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memutusnya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pelaksanaan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daripada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putusannya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id-ID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</a:pPr>
            <a:endParaRPr lang="en-US" sz="2800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id-ID" sz="2800" b="1" dirty="0" smtClean="0">
                <a:solidFill>
                  <a:schemeClr val="tx1"/>
                </a:solidFill>
                <a:latin typeface="Arial Narrow" pitchFamily="34" charset="0"/>
              </a:rPr>
              <a:t>5.     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Prof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Abdul</a:t>
            </a:r>
            <a:r>
              <a:rPr lang="id-ID" sz="2800" b="1" dirty="0" smtClean="0">
                <a:solidFill>
                  <a:schemeClr val="tx1"/>
                </a:solidFill>
                <a:latin typeface="Arial Narrow" pitchFamily="34" charset="0"/>
              </a:rPr>
              <a:t>k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adir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Muhammad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peraturan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mengatur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proses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penyelesaian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perkara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melalui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pengadilan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(hakim),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sejak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diajukan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gugatan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sampai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dengan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pelaksanaan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putusan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hakim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id-ID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</a:pPr>
            <a:endParaRPr lang="en-US" sz="2800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id-ID" sz="2800" b="1" dirty="0" smtClean="0">
                <a:solidFill>
                  <a:schemeClr val="tx1"/>
                </a:solidFill>
                <a:latin typeface="Arial Narrow" pitchFamily="34" charset="0"/>
              </a:rPr>
              <a:t>6.     </a:t>
            </a:r>
            <a:r>
              <a:rPr lang="en-US" sz="2800" b="1" dirty="0" err="1" smtClean="0">
                <a:solidFill>
                  <a:schemeClr val="tx1"/>
                </a:solidFill>
                <a:latin typeface="Arial Narrow" pitchFamily="34" charset="0"/>
              </a:rPr>
              <a:t>Lap.hasil</a:t>
            </a:r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Simposium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Pembaharuan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Nasional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yg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diselenggarakan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BPHN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Depkeh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di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Yogyakarta 21-23 Des 1981 , HAP ad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Hk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yg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mengatur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bgmn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cara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menjamin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ditegakannya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atau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dipertahankannya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itchFamily="34" charset="0"/>
              </a:rPr>
              <a:t>materiil</a:t>
            </a:r>
            <a:r>
              <a:rPr lang="en-US" sz="2800" b="1" dirty="0">
                <a:solidFill>
                  <a:schemeClr val="tx1"/>
                </a:solidFill>
                <a:latin typeface="Arial Narrow" pitchFamily="34" charset="0"/>
              </a:rPr>
              <a:t> 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id-ID" dirty="0" smtClean="0">
                <a:solidFill>
                  <a:schemeClr val="bg1"/>
                </a:solidFill>
                <a:latin typeface="Arial Narrow" pitchFamily="34" charset="0"/>
              </a:rPr>
              <a:t>KESIMPULAN </a:t>
            </a:r>
            <a:br>
              <a:rPr lang="id-ID" dirty="0" smtClean="0">
                <a:solidFill>
                  <a:schemeClr val="bg1"/>
                </a:solidFill>
                <a:latin typeface="Arial Narrow" pitchFamily="34" charset="0"/>
              </a:rPr>
            </a:br>
            <a:r>
              <a:rPr lang="id-ID" dirty="0" smtClean="0">
                <a:solidFill>
                  <a:schemeClr val="bg1"/>
                </a:solidFill>
                <a:latin typeface="Arial Narrow" pitchFamily="34" charset="0"/>
              </a:rPr>
              <a:t>HUKUM ACARA PERDATA</a:t>
            </a:r>
            <a:endParaRPr lang="en-US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071678"/>
            <a:ext cx="8715436" cy="440532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742950" indent="-742950" eaLnBrk="1" hangingPunct="1">
              <a:buAutoNum type="arabicPeriod"/>
            </a:pP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Bgmn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caranya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subj</a:t>
            </a:r>
            <a:r>
              <a:rPr lang="id-ID" sz="3300" b="1" dirty="0" smtClean="0">
                <a:solidFill>
                  <a:schemeClr val="bg1"/>
                </a:solidFill>
                <a:latin typeface="Arial Narrow" pitchFamily="34" charset="0"/>
              </a:rPr>
              <a:t>ek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hk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mengajukan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perkara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ke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pengadilan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,</a:t>
            </a:r>
            <a:endParaRPr lang="id-ID" sz="33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742950" indent="-742950" eaLnBrk="1" hangingPunct="1">
              <a:buAutoNum type="arabicPeriod"/>
            </a:pPr>
            <a:r>
              <a:rPr lang="id-ID" sz="3300" b="1" dirty="0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gmn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caranya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pihak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yg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terserang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kepentingannya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mempertahankan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diri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,</a:t>
            </a:r>
            <a:endParaRPr lang="id-ID" sz="33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742950" indent="-742950" eaLnBrk="1" hangingPunct="1">
              <a:buAutoNum type="arabicPeriod"/>
            </a:pPr>
            <a:r>
              <a:rPr lang="id-ID" sz="3300" b="1" dirty="0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gmn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Hakim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bertindak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thd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para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pihak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yg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berperkara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sekaligus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memutus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perk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dgn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adil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,</a:t>
            </a:r>
            <a:endParaRPr lang="id-ID" sz="33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742950" indent="-742950" eaLnBrk="1" hangingPunct="1">
              <a:buAutoNum type="arabicPeriod"/>
            </a:pPr>
            <a:r>
              <a:rPr lang="id-ID" sz="3300" b="1" dirty="0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gmn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cara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chemeClr val="bg1"/>
                </a:solidFill>
                <a:latin typeface="Arial Narrow" pitchFamily="34" charset="0"/>
              </a:rPr>
              <a:t>melaksanakan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p</a:t>
            </a:r>
            <a:r>
              <a:rPr lang="id-ID" sz="3300" b="1" dirty="0" smtClean="0">
                <a:solidFill>
                  <a:schemeClr val="bg1"/>
                </a:solidFill>
                <a:latin typeface="Arial Narrow" pitchFamily="34" charset="0"/>
              </a:rPr>
              <a:t>ts </a:t>
            </a:r>
            <a:r>
              <a:rPr lang="en-US" sz="3300" b="1" dirty="0" smtClean="0">
                <a:solidFill>
                  <a:schemeClr val="bg1"/>
                </a:solidFill>
                <a:latin typeface="Arial Narrow" pitchFamily="34" charset="0"/>
              </a:rPr>
              <a:t> hakim.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Tujuan</a:t>
            </a: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dan</a:t>
            </a: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sifat</a:t>
            </a: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hukum</a:t>
            </a: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acara</a:t>
            </a: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perdata</a:t>
            </a:r>
            <a:endParaRPr lang="en-US" sz="3600" b="1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5626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Tujuan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Mencegah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terjadinya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Tindakan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 main hakim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sendiri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en-US" sz="2400" b="1" i="1" dirty="0" err="1" smtClean="0">
                <a:solidFill>
                  <a:schemeClr val="tx1"/>
                </a:solidFill>
                <a:latin typeface="Arial Narrow" pitchFamily="34" charset="0"/>
              </a:rPr>
              <a:t>eigenrichting</a:t>
            </a:r>
            <a:r>
              <a:rPr lang="en-US" sz="2400" b="1" i="1" dirty="0" smtClean="0">
                <a:solidFill>
                  <a:schemeClr val="tx1"/>
                </a:solidFill>
                <a:latin typeface="Arial Narrow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Mempertahankan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materiil</a:t>
            </a: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Memberikan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kepastian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Sifat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Memaksa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mengikat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para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pihak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berperkara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ketentuan-ketentuan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peraturan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acara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harus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dipenuhi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      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contoh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: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gugatan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harus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diajukan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di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tempat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atau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domisili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tergugat</a:t>
            </a: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      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Jangka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waktu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untuk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mengajukan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permohonan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banding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adalah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14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hari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setelah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putusan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hakim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diberitahukan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kpd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para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pihak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dll</a:t>
            </a: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Mengatur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peraturan-peraturan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acara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dikesampingkan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para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pihak</a:t>
            </a: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        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Contoh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hal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pilihan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domisili</a:t>
            </a:r>
            <a:r>
              <a:rPr lang="id-ID" sz="24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24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3D0B"/>
                </a:solidFill>
              </a:rPr>
              <a:t>SIFAT</a:t>
            </a:r>
            <a:br>
              <a:rPr lang="en-US" sz="2800" b="1" dirty="0" smtClean="0">
                <a:solidFill>
                  <a:srgbClr val="FF3D0B"/>
                </a:solidFill>
              </a:rPr>
            </a:br>
            <a:r>
              <a:rPr lang="en-US" sz="2800" b="1" dirty="0" smtClean="0">
                <a:solidFill>
                  <a:srgbClr val="FF3D0B"/>
                </a:solidFill>
              </a:rPr>
              <a:t>HUKUM ACARA PERDATA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Clr>
                <a:srgbClr val="F75237"/>
              </a:buClr>
            </a:pPr>
            <a:r>
              <a:rPr lang="en-US" sz="3200" dirty="0" err="1" smtClean="0">
                <a:latin typeface="Arial Narrow" pitchFamily="34" charset="0"/>
              </a:rPr>
              <a:t>Bersifat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err="1" smtClean="0">
                <a:latin typeface="Arial Narrow" pitchFamily="34" charset="0"/>
              </a:rPr>
              <a:t>mengikat</a:t>
            </a:r>
            <a:r>
              <a:rPr lang="en-US" sz="3200" dirty="0" smtClean="0">
                <a:latin typeface="Arial Narrow" pitchFamily="34" charset="0"/>
              </a:rPr>
              <a:t> / </a:t>
            </a:r>
            <a:r>
              <a:rPr lang="en-US" sz="3200" dirty="0" err="1" smtClean="0">
                <a:latin typeface="Arial Narrow" pitchFamily="34" charset="0"/>
              </a:rPr>
              <a:t>memaksa</a:t>
            </a:r>
            <a:r>
              <a:rPr lang="id-ID" sz="3200" dirty="0" smtClean="0">
                <a:latin typeface="Arial Narrow" pitchFamily="34" charset="0"/>
              </a:rPr>
              <a:t> (Imperative Law/dwingenrecht)</a:t>
            </a:r>
            <a:endParaRPr lang="en-US" sz="3200" dirty="0" smtClean="0">
              <a:latin typeface="Arial Narrow" pitchFamily="34" charset="0"/>
            </a:endParaRPr>
          </a:p>
          <a:p>
            <a:pPr eaLnBrk="1" hangingPunct="1">
              <a:buClr>
                <a:srgbClr val="F75237"/>
              </a:buClr>
            </a:pPr>
            <a:endParaRPr lang="en-US" dirty="0" smtClean="0"/>
          </a:p>
          <a:p>
            <a:pPr eaLnBrk="1" hangingPunct="1">
              <a:buClr>
                <a:srgbClr val="F75237"/>
              </a:buClr>
            </a:pPr>
            <a:r>
              <a:rPr lang="en-US" sz="3200" dirty="0" err="1" smtClean="0">
                <a:latin typeface="Arial Narrow" pitchFamily="34" charset="0"/>
              </a:rPr>
              <a:t>Adanya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err="1" smtClean="0">
                <a:latin typeface="Arial Narrow" pitchFamily="34" charset="0"/>
              </a:rPr>
              <a:t>perkara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err="1" smtClean="0">
                <a:latin typeface="Arial Narrow" pitchFamily="34" charset="0"/>
              </a:rPr>
              <a:t>bergantung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err="1" smtClean="0">
                <a:latin typeface="Arial Narrow" pitchFamily="34" charset="0"/>
              </a:rPr>
              <a:t>pada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err="1" smtClean="0">
                <a:latin typeface="Arial Narrow" pitchFamily="34" charset="0"/>
              </a:rPr>
              <a:t>inisiatif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err="1" smtClean="0">
                <a:latin typeface="Arial Narrow" pitchFamily="34" charset="0"/>
              </a:rPr>
              <a:t>penggugat</a:t>
            </a:r>
            <a:r>
              <a:rPr lang="id-ID" sz="3200" dirty="0" smtClean="0">
                <a:latin typeface="Arial Narrow" pitchFamily="34" charset="0"/>
              </a:rPr>
              <a:t> (nemo Judex sine actore)</a:t>
            </a:r>
            <a:endParaRPr lang="en-US" sz="3200" dirty="0" smtClean="0">
              <a:latin typeface="Arial Narrow" pitchFamily="34" charset="0"/>
            </a:endParaRP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307A0F-CD97-4E9C-9E45-5586CCB6A34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642918"/>
            <a:ext cx="6896100" cy="119064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sz="4800" dirty="0" err="1" smtClean="0">
                <a:solidFill>
                  <a:schemeClr val="bg1"/>
                </a:solidFill>
              </a:rPr>
              <a:t>Sumber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hukum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acara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perdata</a:t>
            </a:r>
            <a:endParaRPr lang="en-US" sz="4800" dirty="0" smtClean="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2071678"/>
            <a:ext cx="9144000" cy="47863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Pada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zaman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Hindia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Belanda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RV (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reglement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op de 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Burgerlijk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Rechtsvordering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)-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golongan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Eropa</a:t>
            </a:r>
            <a:endParaRPr lang="en-US" sz="25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HIR (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Herzeine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Indlandsch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Reglement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)-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golongan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Bumiputera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daerah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Jawa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Madura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RBg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Reglement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voor</a:t>
            </a:r>
            <a:r>
              <a:rPr lang="en-US" sz="2500" b="1" i="1" dirty="0" smtClean="0">
                <a:solidFill>
                  <a:schemeClr val="tx1"/>
                </a:solidFill>
                <a:latin typeface="Arial Narrow" pitchFamily="34" charset="0"/>
              </a:rPr>
              <a:t> de </a:t>
            </a:r>
            <a:r>
              <a:rPr lang="en-US" sz="2500" b="1" i="1" dirty="0" err="1" smtClean="0">
                <a:solidFill>
                  <a:schemeClr val="tx1"/>
                </a:solidFill>
                <a:latin typeface="Arial Narrow" pitchFamily="34" charset="0"/>
              </a:rPr>
              <a:t>Buitengewesten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)-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golongan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Bumiputera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luar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Jawa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Madura.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sz="25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Saat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Ini</a:t>
            </a:r>
            <a:endParaRPr lang="en-US" sz="25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HIR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RBg</a:t>
            </a:r>
            <a:endParaRPr lang="en-US" sz="25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UU No 20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Tahun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1947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tentang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Peradilan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Ulangan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Jawa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500" b="1" dirty="0" smtClean="0">
                <a:solidFill>
                  <a:schemeClr val="tx1"/>
                </a:solidFill>
                <a:latin typeface="Arial Narrow" pitchFamily="34" charset="0"/>
              </a:rPr>
              <a:t> Madura</a:t>
            </a:r>
            <a:r>
              <a:rPr lang="en-US" sz="2500" b="1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8558213" cy="627221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Calibri" pitchFamily="34" charset="0"/>
              <a:buAutoNum type="arabicPeriod" startAt="3"/>
            </a:pP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No 1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Tahun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1974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tentang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Pokok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Perkawinan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&amp; PP.9/75 ,PP 45/90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14/1970 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 UU 35 /99 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No 4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Tahun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2004 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UU 48/2009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Ttg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Kekuasaan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Kehakiman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14/85 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No 5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Tahun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2004 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UU 3/2009 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tentang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Mahkamah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Agung</a:t>
            </a:r>
            <a:endParaRPr lang="en-US" sz="23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2/1986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diganti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UU 8/2004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diganti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lagi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dgn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UU 49/2009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ttg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Peradilan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Umum</a:t>
            </a:r>
            <a:endParaRPr lang="en-US" sz="23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UU 7/1989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diganti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UU 3/2006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diganti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UU 50 /2009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ttg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Peradilan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Agama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Kitab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Undang-undang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Perdata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Buku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ke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-IV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tentang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Pembuktian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Daluarsa</a:t>
            </a:r>
            <a:endParaRPr lang="en-US" sz="23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Yurisprudensi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PERMA</a:t>
            </a:r>
            <a:r>
              <a:rPr lang="id-ID" sz="2300" b="1" dirty="0" smtClean="0">
                <a:solidFill>
                  <a:schemeClr val="tx1"/>
                </a:solidFill>
                <a:latin typeface="Arial Narrow" pitchFamily="34" charset="0"/>
              </a:rPr>
              <a:t>/SEMA</a:t>
            </a:r>
            <a:endParaRPr lang="en-US" sz="23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Hukum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Adat</a:t>
            </a:r>
            <a:endParaRPr lang="en-US" sz="23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Doktrin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(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Pendapat</a:t>
            </a:r>
            <a:r>
              <a:rPr lang="en-US" sz="23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300" b="1" dirty="0" err="1" smtClean="0">
                <a:solidFill>
                  <a:schemeClr val="tx1"/>
                </a:solidFill>
                <a:latin typeface="Arial Narrow" pitchFamily="34" charset="0"/>
              </a:rPr>
              <a:t>Sarjana</a:t>
            </a:r>
            <a:r>
              <a:rPr lang="en-US" sz="2300" b="1" dirty="0" smtClean="0">
                <a:solidFill>
                  <a:schemeClr val="bg1"/>
                </a:solidFill>
                <a:latin typeface="Arial Narrow" pitchFamily="34" charset="0"/>
              </a:rPr>
              <a:t> 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64291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/>
              <a:t>Asas-asas</a:t>
            </a:r>
            <a:r>
              <a:rPr lang="en-US" sz="4000" dirty="0" smtClean="0"/>
              <a:t> </a:t>
            </a:r>
            <a:r>
              <a:rPr lang="en-US" sz="4000" dirty="0" err="1" smtClean="0"/>
              <a:t>Hukum</a:t>
            </a:r>
            <a:r>
              <a:rPr lang="en-US" sz="4000" dirty="0" smtClean="0"/>
              <a:t> </a:t>
            </a:r>
            <a:r>
              <a:rPr lang="en-US" sz="4000" dirty="0" err="1" smtClean="0"/>
              <a:t>Acara</a:t>
            </a:r>
            <a:r>
              <a:rPr lang="en-US" sz="4000" dirty="0" smtClean="0"/>
              <a:t> </a:t>
            </a:r>
            <a:r>
              <a:rPr lang="en-US" sz="4000" dirty="0" err="1" smtClean="0"/>
              <a:t>Perdata</a:t>
            </a:r>
            <a:endParaRPr lang="en-US" sz="40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58674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Hakim </a:t>
            </a:r>
            <a:r>
              <a:rPr lang="en-US" sz="2400" b="1" dirty="0" err="1" smtClean="0">
                <a:solidFill>
                  <a:schemeClr val="bg1"/>
                </a:solidFill>
              </a:rPr>
              <a:t>bersifat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menunggu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sz="2400" b="1" dirty="0" err="1" smtClean="0">
                <a:solidFill>
                  <a:schemeClr val="bg1"/>
                </a:solidFill>
              </a:rPr>
              <a:t>inisiatif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mengajukan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tuntutan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diserahkan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sepenuhnya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kepada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berkepentingan</a:t>
            </a:r>
            <a:r>
              <a:rPr lang="en-US" sz="2400" b="1" dirty="0" smtClean="0">
                <a:solidFill>
                  <a:schemeClr val="bg1"/>
                </a:solidFill>
              </a:rPr>
              <a:t> (</a:t>
            </a:r>
            <a:r>
              <a:rPr lang="en-US" sz="2400" b="1" dirty="0" err="1" smtClean="0">
                <a:solidFill>
                  <a:schemeClr val="bg1"/>
                </a:solidFill>
              </a:rPr>
              <a:t>Pasal</a:t>
            </a:r>
            <a:r>
              <a:rPr lang="en-US" sz="2400" b="1" dirty="0" smtClean="0">
                <a:solidFill>
                  <a:schemeClr val="bg1"/>
                </a:solidFill>
              </a:rPr>
              <a:t> 118 HIR/142 </a:t>
            </a:r>
            <a:r>
              <a:rPr lang="en-US" sz="2400" b="1" dirty="0" err="1" smtClean="0">
                <a:solidFill>
                  <a:schemeClr val="bg1"/>
                </a:solidFill>
              </a:rPr>
              <a:t>RBg</a:t>
            </a:r>
            <a:r>
              <a:rPr lang="en-US" sz="2400" b="1" dirty="0" smtClean="0">
                <a:solidFill>
                  <a:schemeClr val="bg1"/>
                </a:solidFill>
              </a:rPr>
              <a:t> ). Perk </a:t>
            </a:r>
            <a:r>
              <a:rPr lang="en-US" sz="2400" b="1" dirty="0" err="1" smtClean="0">
                <a:solidFill>
                  <a:schemeClr val="bg1"/>
                </a:solidFill>
              </a:rPr>
              <a:t>yg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diajukan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kpd</a:t>
            </a:r>
            <a:r>
              <a:rPr lang="en-US" sz="2400" b="1" dirty="0" smtClean="0">
                <a:solidFill>
                  <a:schemeClr val="bg1"/>
                </a:solidFill>
              </a:rPr>
              <a:t> hakim </a:t>
            </a:r>
            <a:r>
              <a:rPr lang="en-US" sz="2400" b="1" dirty="0" err="1" smtClean="0">
                <a:solidFill>
                  <a:schemeClr val="bg1"/>
                </a:solidFill>
              </a:rPr>
              <a:t>tdk</a:t>
            </a:r>
            <a:r>
              <a:rPr lang="en-US" sz="2400" b="1" dirty="0" smtClean="0">
                <a:solidFill>
                  <a:schemeClr val="bg1"/>
                </a:solidFill>
              </a:rPr>
              <a:t> b</a:t>
            </a:r>
            <a:r>
              <a:rPr lang="id-ID" sz="2400" b="1" dirty="0" smtClean="0">
                <a:solidFill>
                  <a:schemeClr val="bg1"/>
                </a:solidFill>
              </a:rPr>
              <a:t>o</a:t>
            </a:r>
            <a:r>
              <a:rPr lang="en-US" sz="2400" b="1" dirty="0" err="1" smtClean="0">
                <a:solidFill>
                  <a:schemeClr val="bg1"/>
                </a:solidFill>
              </a:rPr>
              <a:t>leh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menolak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utk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memeriksa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mengadilinya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dgn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alasan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hknya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tdk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ada</a:t>
            </a:r>
            <a:r>
              <a:rPr lang="en-US" sz="2400" b="1" dirty="0" smtClean="0">
                <a:solidFill>
                  <a:schemeClr val="bg1"/>
                </a:solidFill>
              </a:rPr>
              <a:t> /</a:t>
            </a:r>
            <a:r>
              <a:rPr lang="en-US" sz="2400" b="1" dirty="0" err="1" smtClean="0">
                <a:solidFill>
                  <a:schemeClr val="bg1"/>
                </a:solidFill>
              </a:rPr>
              <a:t>krg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jelas</a:t>
            </a:r>
            <a:r>
              <a:rPr lang="en-US" sz="2400" b="1" dirty="0" smtClean="0">
                <a:solidFill>
                  <a:schemeClr val="bg1"/>
                </a:solidFill>
              </a:rPr>
              <a:t>, hakim </a:t>
            </a:r>
            <a:r>
              <a:rPr lang="en-US" sz="2400" b="1" dirty="0" err="1" smtClean="0">
                <a:solidFill>
                  <a:schemeClr val="bg1"/>
                </a:solidFill>
              </a:rPr>
              <a:t>wajib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menggali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</a:rPr>
              <a:t>mengikuti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memahami</a:t>
            </a:r>
            <a:r>
              <a:rPr lang="en-US" sz="2400" b="1" dirty="0" smtClean="0">
                <a:solidFill>
                  <a:schemeClr val="bg1"/>
                </a:solidFill>
              </a:rPr>
              <a:t> nilai2 </a:t>
            </a:r>
            <a:r>
              <a:rPr lang="en-US" sz="2400" b="1" dirty="0" err="1" smtClean="0">
                <a:solidFill>
                  <a:schemeClr val="bg1"/>
                </a:solidFill>
              </a:rPr>
              <a:t>hk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rasa </a:t>
            </a:r>
            <a:r>
              <a:rPr lang="en-US" sz="2400" b="1" dirty="0" err="1" smtClean="0">
                <a:solidFill>
                  <a:schemeClr val="bg1"/>
                </a:solidFill>
              </a:rPr>
              <a:t>keadilan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yg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hdp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dlm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masy</a:t>
            </a:r>
            <a:r>
              <a:rPr lang="en-US" sz="2400" b="1" dirty="0" smtClean="0">
                <a:solidFill>
                  <a:schemeClr val="bg1"/>
                </a:solidFill>
              </a:rPr>
              <a:t>.(Ps 5 UU 48/2009 KK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Hakim </a:t>
            </a:r>
            <a:r>
              <a:rPr lang="en-US" sz="2400" b="1" dirty="0" err="1" smtClean="0">
                <a:solidFill>
                  <a:schemeClr val="bg1"/>
                </a:solidFill>
              </a:rPr>
              <a:t>bersifat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Pasif</a:t>
            </a:r>
            <a:r>
              <a:rPr lang="en-US" sz="2400" b="1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ruang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lingkup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atau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luas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sempitnya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pokok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perkara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</a:t>
            </a:r>
            <a:r>
              <a:rPr lang="id-ID" sz="2400" b="1" dirty="0" smtClean="0">
                <a:solidFill>
                  <a:schemeClr val="bg1"/>
                </a:solidFill>
              </a:rPr>
              <a:t>t</a:t>
            </a:r>
            <a:r>
              <a:rPr lang="en-US" sz="2400" b="1" dirty="0" err="1" smtClean="0">
                <a:solidFill>
                  <a:schemeClr val="bg1"/>
                </a:solidFill>
              </a:rPr>
              <a:t>entukan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pihak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berperkara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bukan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oleh</a:t>
            </a:r>
            <a:r>
              <a:rPr lang="en-US" sz="2400" b="1" dirty="0" smtClean="0">
                <a:solidFill>
                  <a:schemeClr val="bg1"/>
                </a:solidFill>
              </a:rPr>
              <a:t> hakim.</a:t>
            </a:r>
            <a:r>
              <a:rPr lang="id-ID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P</a:t>
            </a:r>
            <a:r>
              <a:rPr lang="id-ID" sz="2400" b="1" dirty="0" smtClean="0">
                <a:solidFill>
                  <a:schemeClr val="bg1"/>
                </a:solidFill>
              </a:rPr>
              <a:t>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membantu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pencari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keadilan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berusaha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mengatasi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sgl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hambatan</a:t>
            </a:r>
            <a:r>
              <a:rPr lang="en-US" sz="2400" b="1" dirty="0" smtClean="0">
                <a:solidFill>
                  <a:schemeClr val="bg1"/>
                </a:solidFill>
              </a:rPr>
              <a:t> &amp; </a:t>
            </a:r>
            <a:r>
              <a:rPr lang="en-US" sz="2400" b="1" dirty="0" err="1" smtClean="0">
                <a:solidFill>
                  <a:schemeClr val="bg1"/>
                </a:solidFill>
              </a:rPr>
              <a:t>rintangan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utk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tercapainya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peradilan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yg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sederhana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cepat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biaya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ringan</a:t>
            </a:r>
            <a:r>
              <a:rPr lang="en-US" sz="2400" b="1" dirty="0" smtClean="0">
                <a:solidFill>
                  <a:schemeClr val="bg1"/>
                </a:solidFill>
              </a:rPr>
              <a:t> Ps 4 </a:t>
            </a:r>
            <a:r>
              <a:rPr lang="en-US" sz="2400" b="1" dirty="0" err="1" smtClean="0">
                <a:solidFill>
                  <a:schemeClr val="bg1"/>
                </a:solidFill>
              </a:rPr>
              <a:t>ayat</a:t>
            </a:r>
            <a:r>
              <a:rPr lang="en-US" sz="2400" b="1" dirty="0" smtClean="0">
                <a:solidFill>
                  <a:schemeClr val="bg1"/>
                </a:solidFill>
              </a:rPr>
              <a:t> 2 UU 48/2009. Hakim </a:t>
            </a:r>
            <a:r>
              <a:rPr lang="en-US" sz="2400" b="1" dirty="0" err="1" smtClean="0">
                <a:solidFill>
                  <a:schemeClr val="bg1"/>
                </a:solidFill>
              </a:rPr>
              <a:t>tidak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boleh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menjatuhkan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putusan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melebihi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dari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dituntut</a:t>
            </a:r>
            <a:r>
              <a:rPr lang="en-US" sz="2400" b="1" dirty="0" smtClean="0">
                <a:solidFill>
                  <a:schemeClr val="bg1"/>
                </a:solidFill>
              </a:rPr>
              <a:t> ( 178 </a:t>
            </a:r>
            <a:r>
              <a:rPr lang="en-US" sz="2400" b="1" dirty="0" err="1" smtClean="0">
                <a:solidFill>
                  <a:schemeClr val="bg1"/>
                </a:solidFill>
              </a:rPr>
              <a:t>ayat</a:t>
            </a:r>
            <a:r>
              <a:rPr lang="en-US" sz="2400" b="1" dirty="0" smtClean="0">
                <a:solidFill>
                  <a:schemeClr val="bg1"/>
                </a:solidFill>
              </a:rPr>
              <a:t> 2,3 HIR/189 </a:t>
            </a:r>
            <a:r>
              <a:rPr lang="en-US" sz="2400" b="1" dirty="0" err="1" smtClean="0">
                <a:solidFill>
                  <a:schemeClr val="bg1"/>
                </a:solidFill>
              </a:rPr>
              <a:t>ayat</a:t>
            </a:r>
            <a:r>
              <a:rPr lang="en-US" sz="2400" b="1" dirty="0" smtClean="0">
                <a:solidFill>
                  <a:schemeClr val="bg1"/>
                </a:solidFill>
              </a:rPr>
              <a:t> 2,3 RBG 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Persidangan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terbuka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untuk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umum</a:t>
            </a:r>
            <a:r>
              <a:rPr lang="en-US" sz="2400" b="1" dirty="0" err="1" smtClean="0">
                <a:solidFill>
                  <a:schemeClr val="bg1"/>
                </a:solidFill>
                <a:sym typeface="Wingdings" pitchFamily="2" charset="2"/>
              </a:rPr>
              <a:t>Ps</a:t>
            </a:r>
            <a:r>
              <a:rPr lang="en-US" sz="2400" b="1" dirty="0" smtClean="0">
                <a:solidFill>
                  <a:schemeClr val="bg1"/>
                </a:solidFill>
                <a:sym typeface="Wingdings" pitchFamily="2" charset="2"/>
              </a:rPr>
              <a:t> 13 </a:t>
            </a:r>
            <a:r>
              <a:rPr lang="en-US" sz="2400" b="1" dirty="0" err="1" smtClean="0">
                <a:solidFill>
                  <a:schemeClr val="bg1"/>
                </a:solidFill>
                <a:sym typeface="Wingdings" pitchFamily="2" charset="2"/>
              </a:rPr>
              <a:t>ayat</a:t>
            </a:r>
            <a:r>
              <a:rPr lang="en-US" sz="2400" b="1" dirty="0" smtClean="0">
                <a:solidFill>
                  <a:schemeClr val="bg1"/>
                </a:solidFill>
                <a:sym typeface="Wingdings" pitchFamily="2" charset="2"/>
              </a:rPr>
              <a:t> 1 UU 48/2009 </a:t>
            </a:r>
            <a:r>
              <a:rPr lang="en-US" sz="2400" b="1" dirty="0" err="1" smtClean="0">
                <a:solidFill>
                  <a:schemeClr val="bg1"/>
                </a:solidFill>
              </a:rPr>
              <a:t>setiap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orang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dibolehkan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hadir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mendengarkan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pemeriksaan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perkara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</a:rPr>
              <a:t>walaupun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ada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beberapa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perkara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dilakukan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pemeriksaannya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secara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tertutup</a:t>
            </a:r>
            <a:r>
              <a:rPr lang="en-US" sz="2400" b="1" dirty="0" smtClean="0">
                <a:solidFill>
                  <a:schemeClr val="bg1"/>
                </a:solidFill>
              </a:rPr>
              <a:t>. </a:t>
            </a:r>
            <a:r>
              <a:rPr lang="en-US" sz="2400" b="1" dirty="0" err="1" smtClean="0">
                <a:solidFill>
                  <a:schemeClr val="bg1"/>
                </a:solidFill>
              </a:rPr>
              <a:t>Contoh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</a:rPr>
              <a:t>perkara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perceraian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1081</Words>
  <Application>Microsoft Office PowerPoint</Application>
  <PresentationFormat>On-screen Show (4:3)</PresentationFormat>
  <Paragraphs>106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Theme</vt:lpstr>
      <vt:lpstr>HUKUM ACARA PERDATA</vt:lpstr>
      <vt:lpstr>Slide 2</vt:lpstr>
      <vt:lpstr>Slide 3</vt:lpstr>
      <vt:lpstr>KESIMPULAN  HUKUM ACARA PERDATA</vt:lpstr>
      <vt:lpstr>Tujuan dan sifat hukum acara perdata</vt:lpstr>
      <vt:lpstr>SIFAT HUKUM ACARA PERDATA</vt:lpstr>
      <vt:lpstr>Sumber hukum acara perdata</vt:lpstr>
      <vt:lpstr>Slide 8</vt:lpstr>
      <vt:lpstr>Asas-asas Hukum Acara Perdata</vt:lpstr>
      <vt:lpstr>Slide 10</vt:lpstr>
      <vt:lpstr>Slide 11</vt:lpstr>
      <vt:lpstr>Slide 12</vt:lpstr>
      <vt:lpstr>Perbedaan Hukum Acara Perdata dengan Hukum Acara Pidana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ACARA PERDATA</dc:title>
  <dc:creator>user</dc:creator>
  <cp:lastModifiedBy>user</cp:lastModifiedBy>
  <cp:revision>1</cp:revision>
  <dcterms:created xsi:type="dcterms:W3CDTF">2017-08-23T17:09:09Z</dcterms:created>
  <dcterms:modified xsi:type="dcterms:W3CDTF">2017-08-23T17:11:28Z</dcterms:modified>
</cp:coreProperties>
</file>