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11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5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svg"/><Relationship Id="rId7"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svg"/><Relationship Id="rId7" Type="http://schemas.openxmlformats.org/officeDocument/2006/relationships/image" Target="../media/image5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9.svg"/><Relationship Id="rId10" Type="http://schemas.openxmlformats.org/officeDocument/2006/relationships/image" Target="../media/image60.png"/><Relationship Id="rId4" Type="http://schemas.openxmlformats.org/officeDocument/2006/relationships/image" Target="../media/image8.png"/><Relationship Id="rId9"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63.sv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svg"/><Relationship Id="rId5" Type="http://schemas.openxmlformats.org/officeDocument/2006/relationships/image" Target="../media/image5.svg"/><Relationship Id="rId10" Type="http://schemas.openxmlformats.org/officeDocument/2006/relationships/image" Target="../media/image46.png"/><Relationship Id="rId4" Type="http://schemas.openxmlformats.org/officeDocument/2006/relationships/image" Target="../media/image4.png"/><Relationship Id="rId9"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7.svg"/><Relationship Id="rId5" Type="http://schemas.openxmlformats.org/officeDocument/2006/relationships/image" Target="../media/image5.svg"/><Relationship Id="rId10" Type="http://schemas.openxmlformats.org/officeDocument/2006/relationships/image" Target="../media/image66.png"/><Relationship Id="rId4" Type="http://schemas.openxmlformats.org/officeDocument/2006/relationships/image" Target="../media/image4.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5.sv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63.svg"/><Relationship Id="rId4" Type="http://schemas.openxmlformats.org/officeDocument/2006/relationships/image" Target="../media/image4.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3.svg"/><Relationship Id="rId5" Type="http://schemas.openxmlformats.org/officeDocument/2006/relationships/image" Target="../media/image5.svg"/><Relationship Id="rId10" Type="http://schemas.openxmlformats.org/officeDocument/2006/relationships/image" Target="../media/image62.png"/><Relationship Id="rId4" Type="http://schemas.openxmlformats.org/officeDocument/2006/relationships/image" Target="../media/image4.png"/><Relationship Id="rId9" Type="http://schemas.openxmlformats.org/officeDocument/2006/relationships/image" Target="../media/image69.sv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1.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1.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svg"/><Relationship Id="rId5" Type="http://schemas.openxmlformats.org/officeDocument/2006/relationships/image" Target="../media/image9.svg"/><Relationship Id="rId15" Type="http://schemas.openxmlformats.org/officeDocument/2006/relationships/image" Target="../media/image73.sv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63.sv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5.sv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8.svg"/><Relationship Id="rId5" Type="http://schemas.openxmlformats.org/officeDocument/2006/relationships/image" Target="../media/image5.sv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4828262" y="5391150"/>
            <a:ext cx="8631475" cy="8350952"/>
          </a:xfrm>
          <a:custGeom>
            <a:avLst/>
            <a:gdLst/>
            <a:ahLst/>
            <a:cxnLst/>
            <a:rect l="l" t="t" r="r" b="b"/>
            <a:pathLst>
              <a:path w="8631475" h="8350952">
                <a:moveTo>
                  <a:pt x="0" y="0"/>
                </a:moveTo>
                <a:lnTo>
                  <a:pt x="8631476" y="0"/>
                </a:lnTo>
                <a:lnTo>
                  <a:pt x="8631476" y="8350952"/>
                </a:lnTo>
                <a:lnTo>
                  <a:pt x="0" y="8350952"/>
                </a:lnTo>
                <a:lnTo>
                  <a:pt x="0" y="0"/>
                </a:lnTo>
                <a:close/>
              </a:path>
            </a:pathLst>
          </a:custGeom>
          <a:blipFill>
            <a:blip r:embed="rId4"/>
            <a:stretch>
              <a:fillRect/>
            </a:stretch>
          </a:blipFill>
        </p:spPr>
      </p:sp>
      <p:sp>
        <p:nvSpPr>
          <p:cNvPr id="6" name="Freeform 6"/>
          <p:cNvSpPr/>
          <p:nvPr/>
        </p:nvSpPr>
        <p:spPr>
          <a:xfrm>
            <a:off x="15132891"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615757" y="2653924"/>
            <a:ext cx="17056485" cy="2293237"/>
          </a:xfrm>
          <a:prstGeom prst="rect">
            <a:avLst/>
          </a:prstGeom>
        </p:spPr>
        <p:txBody>
          <a:bodyPr lIns="0" tIns="0" rIns="0" bIns="0" rtlCol="0" anchor="t">
            <a:spAutoFit/>
          </a:bodyPr>
          <a:lstStyle/>
          <a:p>
            <a:pPr algn="ctr">
              <a:lnSpc>
                <a:spcPts val="17335"/>
              </a:lnSpc>
            </a:pPr>
            <a:r>
              <a:rPr lang="en-US" sz="17163">
                <a:solidFill>
                  <a:srgbClr val="211F1C"/>
                </a:solidFill>
                <a:latin typeface="Anton"/>
              </a:rPr>
              <a:t>OPEN GOVERMENT</a:t>
            </a:r>
          </a:p>
        </p:txBody>
      </p:sp>
      <p:sp>
        <p:nvSpPr>
          <p:cNvPr id="8" name="Freeform 8"/>
          <p:cNvSpPr/>
          <p:nvPr/>
        </p:nvSpPr>
        <p:spPr>
          <a:xfrm>
            <a:off x="2358180" y="4165025"/>
            <a:ext cx="354514" cy="354514"/>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5575306" y="4165025"/>
            <a:ext cx="354514" cy="354514"/>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8365121" y="812085"/>
            <a:ext cx="1557758" cy="1331175"/>
          </a:xfrm>
          <a:custGeom>
            <a:avLst/>
            <a:gdLst/>
            <a:ahLst/>
            <a:cxnLst/>
            <a:rect l="l" t="t" r="r" b="b"/>
            <a:pathLst>
              <a:path w="1557758" h="1331175">
                <a:moveTo>
                  <a:pt x="0" y="0"/>
                </a:moveTo>
                <a:lnTo>
                  <a:pt x="1557758" y="0"/>
                </a:lnTo>
                <a:lnTo>
                  <a:pt x="1557758" y="1331176"/>
                </a:lnTo>
                <a:lnTo>
                  <a:pt x="0" y="13311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1" name="Group 11"/>
          <p:cNvGrpSpPr/>
          <p:nvPr/>
        </p:nvGrpSpPr>
        <p:grpSpPr>
          <a:xfrm>
            <a:off x="11507525" y="4519539"/>
            <a:ext cx="3904425" cy="1520262"/>
            <a:chOff x="0" y="0"/>
            <a:chExt cx="5205900" cy="2027016"/>
          </a:xfrm>
        </p:grpSpPr>
        <p:sp>
          <p:nvSpPr>
            <p:cNvPr id="12" name="Freeform 12"/>
            <p:cNvSpPr/>
            <p:nvPr/>
          </p:nvSpPr>
          <p:spPr>
            <a:xfrm rot="-646737">
              <a:off x="57404" y="466417"/>
              <a:ext cx="5091093" cy="1094183"/>
            </a:xfrm>
            <a:custGeom>
              <a:avLst/>
              <a:gdLst/>
              <a:ahLst/>
              <a:cxnLst/>
              <a:rect l="l" t="t" r="r" b="b"/>
              <a:pathLst>
                <a:path w="5091093" h="1094183">
                  <a:moveTo>
                    <a:pt x="0" y="0"/>
                  </a:moveTo>
                  <a:lnTo>
                    <a:pt x="5091093" y="0"/>
                  </a:lnTo>
                  <a:lnTo>
                    <a:pt x="5091093" y="1094183"/>
                  </a:lnTo>
                  <a:lnTo>
                    <a:pt x="0" y="1094183"/>
                  </a:lnTo>
                  <a:lnTo>
                    <a:pt x="0" y="0"/>
                  </a:lnTo>
                  <a:close/>
                </a:path>
              </a:pathLst>
            </a:custGeom>
            <a:blipFill>
              <a:blip r:embed="rId11"/>
              <a:stretch>
                <a:fillRect l="-14367" t="-175930" r="-8781" b="-423912"/>
              </a:stretch>
            </a:blipFill>
          </p:spPr>
        </p:sp>
        <p:sp>
          <p:nvSpPr>
            <p:cNvPr id="13" name="TextBox 13"/>
            <p:cNvSpPr txBox="1"/>
            <p:nvPr/>
          </p:nvSpPr>
          <p:spPr>
            <a:xfrm rot="-646737">
              <a:off x="895063" y="659994"/>
              <a:ext cx="3402541" cy="631987"/>
            </a:xfrm>
            <a:prstGeom prst="rect">
              <a:avLst/>
            </a:prstGeom>
          </p:spPr>
          <p:txBody>
            <a:bodyPr lIns="0" tIns="0" rIns="0" bIns="0" rtlCol="0" anchor="t">
              <a:spAutoFit/>
            </a:bodyPr>
            <a:lstStyle/>
            <a:p>
              <a:pPr algn="ctr">
                <a:lnSpc>
                  <a:spcPts val="4072"/>
                </a:lnSpc>
                <a:spcBef>
                  <a:spcPct val="0"/>
                </a:spcBef>
              </a:pPr>
              <a:r>
                <a:rPr lang="en-US" sz="2770" spc="407">
                  <a:solidFill>
                    <a:srgbClr val="FFFFFF"/>
                  </a:solidFill>
                  <a:latin typeface="Courier Prime"/>
                </a:rPr>
                <a:t>GROUP 4</a:t>
              </a:r>
            </a:p>
          </p:txBody>
        </p:sp>
      </p:grpSp>
      <p:sp>
        <p:nvSpPr>
          <p:cNvPr id="14" name="Freeform 14"/>
          <p:cNvSpPr/>
          <p:nvPr/>
        </p:nvSpPr>
        <p:spPr>
          <a:xfrm rot="3972691">
            <a:off x="-2054718" y="6036041"/>
            <a:ext cx="5062953" cy="4114800"/>
          </a:xfrm>
          <a:custGeom>
            <a:avLst/>
            <a:gdLst/>
            <a:ahLst/>
            <a:cxnLst/>
            <a:rect l="l" t="t" r="r" b="b"/>
            <a:pathLst>
              <a:path w="5062953" h="4114800">
                <a:moveTo>
                  <a:pt x="0" y="0"/>
                </a:moveTo>
                <a:lnTo>
                  <a:pt x="5062953" y="0"/>
                </a:lnTo>
                <a:lnTo>
                  <a:pt x="506295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6418589" y="-1028700"/>
            <a:ext cx="5370049" cy="4114800"/>
          </a:xfrm>
          <a:custGeom>
            <a:avLst/>
            <a:gdLst/>
            <a:ahLst/>
            <a:cxnLst/>
            <a:rect l="l" t="t" r="r" b="b"/>
            <a:pathLst>
              <a:path w="5370049" h="4114800">
                <a:moveTo>
                  <a:pt x="0" y="0"/>
                </a:moveTo>
                <a:lnTo>
                  <a:pt x="5370049" y="0"/>
                </a:lnTo>
                <a:lnTo>
                  <a:pt x="537004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1402106" y="-177520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1753466" y="1215890"/>
            <a:ext cx="14781068" cy="1089463"/>
          </a:xfrm>
          <a:prstGeom prst="rect">
            <a:avLst/>
          </a:prstGeom>
        </p:spPr>
        <p:txBody>
          <a:bodyPr lIns="0" tIns="0" rIns="0" bIns="0" rtlCol="0" anchor="t">
            <a:spAutoFit/>
          </a:bodyPr>
          <a:lstStyle/>
          <a:p>
            <a:pPr marL="0" lvl="0" indent="0" algn="ctr">
              <a:lnSpc>
                <a:spcPts val="8294"/>
              </a:lnSpc>
              <a:spcBef>
                <a:spcPct val="0"/>
              </a:spcBef>
            </a:pPr>
            <a:r>
              <a:rPr lang="en-US" sz="8211">
                <a:solidFill>
                  <a:srgbClr val="211F1C"/>
                </a:solidFill>
                <a:latin typeface="Anton"/>
              </a:rPr>
              <a:t>CONCLUSION</a:t>
            </a:r>
          </a:p>
        </p:txBody>
      </p:sp>
      <p:sp>
        <p:nvSpPr>
          <p:cNvPr id="6" name="TextBox 6"/>
          <p:cNvSpPr txBox="1"/>
          <p:nvPr/>
        </p:nvSpPr>
        <p:spPr>
          <a:xfrm>
            <a:off x="980275" y="3217607"/>
            <a:ext cx="16327451" cy="6090000"/>
          </a:xfrm>
          <a:prstGeom prst="rect">
            <a:avLst/>
          </a:prstGeom>
        </p:spPr>
        <p:txBody>
          <a:bodyPr lIns="0" tIns="0" rIns="0" bIns="0" rtlCol="0" anchor="t">
            <a:spAutoFit/>
          </a:bodyPr>
          <a:lstStyle/>
          <a:p>
            <a:pPr algn="ctr">
              <a:lnSpc>
                <a:spcPts val="3381"/>
              </a:lnSpc>
            </a:pPr>
            <a:r>
              <a:rPr lang="en-US" sz="2800" dirty="0">
                <a:solidFill>
                  <a:srgbClr val="211F1C"/>
                </a:solidFill>
                <a:latin typeface="Nunito Sans Expanded Bold"/>
              </a:rPr>
              <a:t>Our government agencies need the ability to develop their own software. No story makes the case for this capability better than that of Jim Gray. Gray was a technology pioneer who, during a sailing trip in early 2007, disappeared off the coast of San Francisco. The Coast Guard searched for him for three days and could not find him. They called off their search.</a:t>
            </a:r>
          </a:p>
          <a:p>
            <a:pPr algn="ctr">
              <a:lnSpc>
                <a:spcPts val="3381"/>
              </a:lnSpc>
            </a:pPr>
            <a:endParaRPr lang="en-US" sz="2800" dirty="0">
              <a:solidFill>
                <a:srgbClr val="211F1C"/>
              </a:solidFill>
              <a:latin typeface="Nunito Sans Expanded Bold"/>
            </a:endParaRPr>
          </a:p>
          <a:p>
            <a:pPr algn="ctr">
              <a:lnSpc>
                <a:spcPts val="3381"/>
              </a:lnSpc>
            </a:pPr>
            <a:r>
              <a:rPr lang="en-US" sz="2800" dirty="0">
                <a:solidFill>
                  <a:srgbClr val="211F1C"/>
                </a:solidFill>
                <a:latin typeface="Nunito Sans Expanded Bold"/>
              </a:rPr>
              <a:t>But a group of determined people kept looking. They had imagery satellites take fresh pictures of a swatch of sea outside the San Francisco Bay. If Gray was out there, he and his boat were now on film. But they were left with hundreds of photos, each big enough to cover a wall. A handful of people could never review the images in time to save Gray. So, a team of software developers converted those large photos into lots of smaller ones, which were then posted to a website where the public could review them. Clicking on a possible sighting sent a report to a flight crew, which then searched the area in question. Noticing that the images were blurry, another team of programmers contributed code that automatically sharpened the images. The entire system was created from scratch in just a few days. And it was done without any help from the government.</a:t>
            </a:r>
          </a:p>
          <a:p>
            <a:pPr marL="0" lvl="0" indent="0" algn="ctr">
              <a:lnSpc>
                <a:spcPts val="3381"/>
              </a:lnSpc>
              <a:spcBef>
                <a:spcPct val="0"/>
              </a:spcBef>
            </a:pPr>
            <a:endParaRPr lang="en-US" sz="2800" dirty="0">
              <a:solidFill>
                <a:srgbClr val="211F1C"/>
              </a:solidFill>
              <a:latin typeface="Nunito Sans Expanded Bold"/>
            </a:endParaRPr>
          </a:p>
        </p:txBody>
      </p:sp>
      <p:sp>
        <p:nvSpPr>
          <p:cNvPr id="7" name="Freeform 7"/>
          <p:cNvSpPr/>
          <p:nvPr/>
        </p:nvSpPr>
        <p:spPr>
          <a:xfrm>
            <a:off x="16696574" y="9258300"/>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91501"/>
            <a:ext cx="3506932" cy="3086100"/>
          </a:xfrm>
          <a:custGeom>
            <a:avLst/>
            <a:gdLst/>
            <a:ahLst/>
            <a:cxnLst/>
            <a:rect l="l" t="t" r="r" b="b"/>
            <a:pathLst>
              <a:path w="3506932" h="3086100">
                <a:moveTo>
                  <a:pt x="0" y="0"/>
                </a:moveTo>
                <a:lnTo>
                  <a:pt x="3506932" y="0"/>
                </a:lnTo>
                <a:lnTo>
                  <a:pt x="3506932" y="3086100"/>
                </a:lnTo>
                <a:lnTo>
                  <a:pt x="0" y="3086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288044">
            <a:off x="16024150" y="569010"/>
            <a:ext cx="1699538" cy="2131083"/>
          </a:xfrm>
          <a:custGeom>
            <a:avLst/>
            <a:gdLst/>
            <a:ahLst/>
            <a:cxnLst/>
            <a:rect l="l" t="t" r="r" b="b"/>
            <a:pathLst>
              <a:path w="1699538" h="2131083">
                <a:moveTo>
                  <a:pt x="0" y="0"/>
                </a:moveTo>
                <a:lnTo>
                  <a:pt x="1699538" y="0"/>
                </a:lnTo>
                <a:lnTo>
                  <a:pt x="1699538" y="2131082"/>
                </a:lnTo>
                <a:lnTo>
                  <a:pt x="0" y="21310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028700" y="3105759"/>
            <a:ext cx="16230600" cy="5767618"/>
            <a:chOff x="0" y="0"/>
            <a:chExt cx="4766999" cy="1693975"/>
          </a:xfrm>
        </p:grpSpPr>
        <p:sp>
          <p:nvSpPr>
            <p:cNvPr id="6" name="Freeform 6"/>
            <p:cNvSpPr/>
            <p:nvPr/>
          </p:nvSpPr>
          <p:spPr>
            <a:xfrm>
              <a:off x="0" y="0"/>
              <a:ext cx="4766999" cy="1693975"/>
            </a:xfrm>
            <a:custGeom>
              <a:avLst/>
              <a:gdLst/>
              <a:ahLst/>
              <a:cxnLst/>
              <a:rect l="l" t="t" r="r" b="b"/>
              <a:pathLst>
                <a:path w="4766999" h="1693975">
                  <a:moveTo>
                    <a:pt x="17172" y="0"/>
                  </a:moveTo>
                  <a:lnTo>
                    <a:pt x="4749827" y="0"/>
                  </a:lnTo>
                  <a:cubicBezTo>
                    <a:pt x="4759311" y="0"/>
                    <a:pt x="4766999" y="7688"/>
                    <a:pt x="4766999" y="17172"/>
                  </a:cubicBezTo>
                  <a:lnTo>
                    <a:pt x="4766999" y="1676803"/>
                  </a:lnTo>
                  <a:cubicBezTo>
                    <a:pt x="4766999" y="1686287"/>
                    <a:pt x="4759311" y="1693975"/>
                    <a:pt x="4749827" y="1693975"/>
                  </a:cubicBezTo>
                  <a:lnTo>
                    <a:pt x="17172" y="1693975"/>
                  </a:lnTo>
                  <a:cubicBezTo>
                    <a:pt x="7688" y="1693975"/>
                    <a:pt x="0" y="1686287"/>
                    <a:pt x="0" y="1676803"/>
                  </a:cubicBezTo>
                  <a:lnTo>
                    <a:pt x="0" y="17172"/>
                  </a:lnTo>
                  <a:cubicBezTo>
                    <a:pt x="0" y="7688"/>
                    <a:pt x="7688" y="0"/>
                    <a:pt x="17172" y="0"/>
                  </a:cubicBezTo>
                  <a:close/>
                </a:path>
              </a:pathLst>
            </a:custGeom>
            <a:solidFill>
              <a:srgbClr val="F1F1F1"/>
            </a:solidFill>
            <a:ln w="19050" cap="rnd">
              <a:solidFill>
                <a:srgbClr val="000000"/>
              </a:solidFill>
              <a:round/>
            </a:ln>
          </p:spPr>
        </p:sp>
        <p:sp>
          <p:nvSpPr>
            <p:cNvPr id="7" name="TextBox 7"/>
            <p:cNvSpPr txBox="1"/>
            <p:nvPr/>
          </p:nvSpPr>
          <p:spPr>
            <a:xfrm>
              <a:off x="0" y="-38100"/>
              <a:ext cx="812800" cy="850900"/>
            </a:xfrm>
            <a:prstGeom prst="rect">
              <a:avLst/>
            </a:prstGeom>
          </p:spPr>
          <p:txBody>
            <a:bodyPr lIns="55174" tIns="55174" rIns="55174" bIns="55174" rtlCol="0" anchor="ctr"/>
            <a:lstStyle/>
            <a:p>
              <a:pPr algn="ctr">
                <a:lnSpc>
                  <a:spcPts val="2116"/>
                </a:lnSpc>
              </a:pPr>
              <a:endParaRPr/>
            </a:p>
          </p:txBody>
        </p:sp>
      </p:grpSp>
      <p:sp>
        <p:nvSpPr>
          <p:cNvPr id="8" name="Freeform 8"/>
          <p:cNvSpPr/>
          <p:nvPr/>
        </p:nvSpPr>
        <p:spPr>
          <a:xfrm>
            <a:off x="809625"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5706983" y="8614087"/>
            <a:ext cx="2581017" cy="1328051"/>
          </a:xfrm>
          <a:custGeom>
            <a:avLst/>
            <a:gdLst/>
            <a:ahLst/>
            <a:cxnLst/>
            <a:rect l="l" t="t" r="r" b="b"/>
            <a:pathLst>
              <a:path w="2581017" h="1328051">
                <a:moveTo>
                  <a:pt x="0" y="0"/>
                </a:moveTo>
                <a:lnTo>
                  <a:pt x="2581017" y="0"/>
                </a:lnTo>
                <a:lnTo>
                  <a:pt x="2581017" y="1328050"/>
                </a:lnTo>
                <a:lnTo>
                  <a:pt x="0" y="13280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1419541" y="3909951"/>
            <a:ext cx="15577950" cy="4514056"/>
          </a:xfrm>
          <a:prstGeom prst="rect">
            <a:avLst/>
          </a:prstGeom>
        </p:spPr>
        <p:txBody>
          <a:bodyPr wrap="square" lIns="0" tIns="0" rIns="0" bIns="0" rtlCol="0" anchor="t">
            <a:spAutoFit/>
          </a:bodyPr>
          <a:lstStyle/>
          <a:p>
            <a:pPr algn="just">
              <a:lnSpc>
                <a:spcPts val="3233"/>
              </a:lnSpc>
            </a:pPr>
            <a:r>
              <a:rPr lang="en-US" sz="2800" dirty="0">
                <a:solidFill>
                  <a:srgbClr val="211F1C"/>
                </a:solidFill>
                <a:latin typeface="Nunito Sans Expanded Bold"/>
              </a:rPr>
              <a:t>During the past 15 years, the World Wide Web has created remarkable new methods for harnessing the creativity of people in groups, and in the process has created powerful business models that are reshaping our economy. As the Web has undermined old media and software companies, it has demonstrated the enormous power of a new approach, often referred to as Web 2.0. </a:t>
            </a:r>
          </a:p>
          <a:p>
            <a:pPr algn="just">
              <a:lnSpc>
                <a:spcPts val="3233"/>
              </a:lnSpc>
            </a:pPr>
            <a:endParaRPr lang="en-US" sz="2800" dirty="0">
              <a:solidFill>
                <a:srgbClr val="211F1C"/>
              </a:solidFill>
              <a:latin typeface="Nunito Sans Expanded Bold"/>
            </a:endParaRPr>
          </a:p>
          <a:p>
            <a:pPr algn="just">
              <a:lnSpc>
                <a:spcPts val="3233"/>
              </a:lnSpc>
            </a:pPr>
            <a:r>
              <a:rPr lang="en-US" sz="2800" dirty="0">
                <a:solidFill>
                  <a:srgbClr val="211F1C"/>
                </a:solidFill>
                <a:latin typeface="Nunito Sans Expanded Bold"/>
              </a:rPr>
              <a:t>Web 2.0, “Government 2.0” is a chameleon, a white rabbit term, that seems to be used by people to mean whatever they want it to mean. Web 2.0 was not a new version of the World Wide Web it was a renaissance after the dark ages of the dotcom bust, a rediscovery of the power hidden in the original design of the World Wide Web. Similarly, Government 2.0 is not a new kind of government it is government stripped down to its core, rediscovered and reimagined as if for the first time.</a:t>
            </a:r>
          </a:p>
          <a:p>
            <a:pPr marL="0" lvl="0" indent="0" algn="just">
              <a:lnSpc>
                <a:spcPts val="3233"/>
              </a:lnSpc>
              <a:spcBef>
                <a:spcPct val="0"/>
              </a:spcBef>
            </a:pPr>
            <a:endParaRPr lang="en-US" sz="2800" dirty="0">
              <a:solidFill>
                <a:srgbClr val="211F1C"/>
              </a:solidFill>
              <a:latin typeface="Nunito Sans Expanded Bold"/>
            </a:endParaRPr>
          </a:p>
        </p:txBody>
      </p:sp>
      <p:sp>
        <p:nvSpPr>
          <p:cNvPr id="11" name="Freeform 11"/>
          <p:cNvSpPr/>
          <p:nvPr/>
        </p:nvSpPr>
        <p:spPr>
          <a:xfrm>
            <a:off x="15425550" y="9368677"/>
            <a:ext cx="1507425" cy="775639"/>
          </a:xfrm>
          <a:custGeom>
            <a:avLst/>
            <a:gdLst/>
            <a:ahLst/>
            <a:cxnLst/>
            <a:rect l="l" t="t" r="r" b="b"/>
            <a:pathLst>
              <a:path w="1507425" h="775639">
                <a:moveTo>
                  <a:pt x="0" y="0"/>
                </a:moveTo>
                <a:lnTo>
                  <a:pt x="1507425" y="0"/>
                </a:lnTo>
                <a:lnTo>
                  <a:pt x="1507425" y="775639"/>
                </a:lnTo>
                <a:lnTo>
                  <a:pt x="0" y="7756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475211" y="9652202"/>
            <a:ext cx="7315200" cy="984227"/>
          </a:xfrm>
          <a:custGeom>
            <a:avLst/>
            <a:gdLst/>
            <a:ahLst/>
            <a:cxnLst/>
            <a:rect l="l" t="t" r="r" b="b"/>
            <a:pathLst>
              <a:path w="7315200" h="984227">
                <a:moveTo>
                  <a:pt x="0" y="0"/>
                </a:moveTo>
                <a:lnTo>
                  <a:pt x="7315200" y="0"/>
                </a:lnTo>
                <a:lnTo>
                  <a:pt x="7315200" y="984227"/>
                </a:lnTo>
                <a:lnTo>
                  <a:pt x="0" y="9842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3182389" y="1496981"/>
            <a:ext cx="14076911" cy="1115135"/>
          </a:xfrm>
          <a:prstGeom prst="rect">
            <a:avLst/>
          </a:prstGeom>
        </p:spPr>
        <p:txBody>
          <a:bodyPr lIns="0" tIns="0" rIns="0" bIns="0" rtlCol="0" anchor="t">
            <a:spAutoFit/>
          </a:bodyPr>
          <a:lstStyle/>
          <a:p>
            <a:pPr>
              <a:lnSpc>
                <a:spcPts val="8475"/>
              </a:lnSpc>
            </a:pPr>
            <a:r>
              <a:rPr lang="en-US" sz="8392">
                <a:solidFill>
                  <a:srgbClr val="211F1C"/>
                </a:solidFill>
                <a:latin typeface="Anton"/>
              </a:rPr>
              <a:t>GOVERNMENT AS A PLATFORM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2032829" y="2955734"/>
            <a:ext cx="14222341" cy="6302566"/>
            <a:chOff x="0" y="0"/>
            <a:chExt cx="4536806" cy="2010465"/>
          </a:xfrm>
        </p:grpSpPr>
        <p:sp>
          <p:nvSpPr>
            <p:cNvPr id="6" name="Freeform 6"/>
            <p:cNvSpPr/>
            <p:nvPr/>
          </p:nvSpPr>
          <p:spPr>
            <a:xfrm>
              <a:off x="0" y="0"/>
              <a:ext cx="4536806" cy="2010465"/>
            </a:xfrm>
            <a:custGeom>
              <a:avLst/>
              <a:gdLst/>
              <a:ahLst/>
              <a:cxnLst/>
              <a:rect l="l" t="t" r="r" b="b"/>
              <a:pathLst>
                <a:path w="4536806" h="2010465">
                  <a:moveTo>
                    <a:pt x="19597" y="0"/>
                  </a:moveTo>
                  <a:lnTo>
                    <a:pt x="4517209" y="0"/>
                  </a:lnTo>
                  <a:cubicBezTo>
                    <a:pt x="4528032" y="0"/>
                    <a:pt x="4536806" y="8774"/>
                    <a:pt x="4536806" y="19597"/>
                  </a:cubicBezTo>
                  <a:lnTo>
                    <a:pt x="4536806" y="1990868"/>
                  </a:lnTo>
                  <a:cubicBezTo>
                    <a:pt x="4536806" y="1996066"/>
                    <a:pt x="4534741" y="2001050"/>
                    <a:pt x="4531066" y="2004725"/>
                  </a:cubicBezTo>
                  <a:cubicBezTo>
                    <a:pt x="4527391" y="2008400"/>
                    <a:pt x="4522407" y="2010465"/>
                    <a:pt x="4517209" y="2010465"/>
                  </a:cubicBezTo>
                  <a:lnTo>
                    <a:pt x="19597" y="2010465"/>
                  </a:lnTo>
                  <a:cubicBezTo>
                    <a:pt x="14399" y="2010465"/>
                    <a:pt x="9415" y="2008400"/>
                    <a:pt x="5740" y="2004725"/>
                  </a:cubicBezTo>
                  <a:cubicBezTo>
                    <a:pt x="2065" y="2001050"/>
                    <a:pt x="0" y="1996066"/>
                    <a:pt x="0" y="1990868"/>
                  </a:cubicBezTo>
                  <a:lnTo>
                    <a:pt x="0" y="19597"/>
                  </a:lnTo>
                  <a:cubicBezTo>
                    <a:pt x="0" y="14399"/>
                    <a:pt x="2065" y="9415"/>
                    <a:pt x="5740" y="5740"/>
                  </a:cubicBezTo>
                  <a:cubicBezTo>
                    <a:pt x="9415" y="2065"/>
                    <a:pt x="14399" y="0"/>
                    <a:pt x="19597" y="0"/>
                  </a:cubicBezTo>
                  <a:close/>
                </a:path>
              </a:pathLst>
            </a:custGeom>
            <a:solidFill>
              <a:srgbClr val="606060"/>
            </a:solidFill>
            <a:ln w="19050" cap="rnd">
              <a:solidFill>
                <a:srgbClr val="000000"/>
              </a:solidFill>
              <a:round/>
            </a:ln>
          </p:spPr>
        </p:sp>
        <p:sp>
          <p:nvSpPr>
            <p:cNvPr id="7" name="TextBox 7"/>
            <p:cNvSpPr txBox="1"/>
            <p:nvPr/>
          </p:nvSpPr>
          <p:spPr>
            <a:xfrm>
              <a:off x="0" y="-38100"/>
              <a:ext cx="812800" cy="850900"/>
            </a:xfrm>
            <a:prstGeom prst="rect">
              <a:avLst/>
            </a:prstGeom>
          </p:spPr>
          <p:txBody>
            <a:bodyPr lIns="38100" tIns="38100" rIns="38100" bIns="38100" rtlCol="0" anchor="ctr"/>
            <a:lstStyle/>
            <a:p>
              <a:pPr marL="0" lvl="0" indent="0" algn="ctr">
                <a:lnSpc>
                  <a:spcPts val="2116"/>
                </a:lnSpc>
                <a:spcBef>
                  <a:spcPct val="0"/>
                </a:spcBef>
              </a:pPr>
              <a:endParaRPr/>
            </a:p>
          </p:txBody>
        </p:sp>
      </p:grpSp>
      <p:sp>
        <p:nvSpPr>
          <p:cNvPr id="8" name="TextBox 8"/>
          <p:cNvSpPr txBox="1"/>
          <p:nvPr/>
        </p:nvSpPr>
        <p:spPr>
          <a:xfrm>
            <a:off x="1591426" y="1073147"/>
            <a:ext cx="15105147" cy="1126425"/>
          </a:xfrm>
          <a:prstGeom prst="rect">
            <a:avLst/>
          </a:prstGeom>
        </p:spPr>
        <p:txBody>
          <a:bodyPr lIns="0" tIns="0" rIns="0" bIns="0" rtlCol="0" anchor="t">
            <a:spAutoFit/>
          </a:bodyPr>
          <a:lstStyle/>
          <a:p>
            <a:pPr marL="0" lvl="0" indent="0" algn="ctr">
              <a:lnSpc>
                <a:spcPts val="8475"/>
              </a:lnSpc>
              <a:spcBef>
                <a:spcPct val="0"/>
              </a:spcBef>
            </a:pPr>
            <a:r>
              <a:rPr lang="en-US" sz="8392">
                <a:solidFill>
                  <a:srgbClr val="211F1C"/>
                </a:solidFill>
                <a:latin typeface="Anton"/>
              </a:rPr>
              <a:t>GOVERNMENT AS A PLATFORM </a:t>
            </a:r>
          </a:p>
        </p:txBody>
      </p:sp>
      <p:sp>
        <p:nvSpPr>
          <p:cNvPr id="9" name="TextBox 9"/>
          <p:cNvSpPr txBox="1"/>
          <p:nvPr/>
        </p:nvSpPr>
        <p:spPr>
          <a:xfrm>
            <a:off x="2487572" y="3493365"/>
            <a:ext cx="13306666" cy="5168081"/>
          </a:xfrm>
          <a:prstGeom prst="rect">
            <a:avLst/>
          </a:prstGeom>
        </p:spPr>
        <p:txBody>
          <a:bodyPr lIns="0" tIns="0" rIns="0" bIns="0" rtlCol="0" anchor="t">
            <a:spAutoFit/>
          </a:bodyPr>
          <a:lstStyle/>
          <a:p>
            <a:pPr marL="0" lvl="0" indent="0" algn="just">
              <a:lnSpc>
                <a:spcPts val="3140"/>
              </a:lnSpc>
              <a:spcBef>
                <a:spcPct val="0"/>
              </a:spcBef>
            </a:pPr>
            <a:r>
              <a:rPr lang="en-US" sz="2800" dirty="0">
                <a:solidFill>
                  <a:srgbClr val="FFFFFF"/>
                </a:solidFill>
                <a:latin typeface="Nunito Sans Expanded Bold"/>
              </a:rPr>
              <a:t>In this model, government is a convener and an enabler rather than the first mover of civic action. This chapter focuses primarily on the application of platform thinking to government technology projects. But it is worth noting that the idea of government as a platform applies to every aspect of the government’s role in society. For example, the Federal-Aid Highway Act of 1956, which committed the United States to building an interstate highway system, was a triumph of platform thinking, a key investment in facilities that had a huge economic and social multiplier effect. Though government builds the net‐ work of roads that tie our cities together, it does not operate the factories, farms, and businesses that use that network: that opportunity is afforded to “we the people.” Government does set policies for the use of those roads, regulating interstate commerce, levying gasoline taxes and fees on heavy vehicles that damage the roads, setting and policing speed limits, specifying criteria for the safety of bridges, tunnels, and even vehicles that travel on the roads, and performing many other responsibilities appropriate to a “platform provider.”</a:t>
            </a:r>
          </a:p>
        </p:txBody>
      </p:sp>
      <p:sp>
        <p:nvSpPr>
          <p:cNvPr id="10" name="Freeform 10"/>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253521" y="7048976"/>
            <a:ext cx="2286350" cy="2845006"/>
          </a:xfrm>
          <a:custGeom>
            <a:avLst/>
            <a:gdLst/>
            <a:ahLst/>
            <a:cxnLst/>
            <a:rect l="l" t="t" r="r" b="b"/>
            <a:pathLst>
              <a:path w="2286350" h="2845006">
                <a:moveTo>
                  <a:pt x="0" y="0"/>
                </a:moveTo>
                <a:lnTo>
                  <a:pt x="2286350" y="0"/>
                </a:lnTo>
                <a:lnTo>
                  <a:pt x="2286350" y="2845006"/>
                </a:lnTo>
                <a:lnTo>
                  <a:pt x="0" y="2845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2585938">
            <a:off x="15971832" y="4604663"/>
            <a:ext cx="5062953" cy="4114800"/>
          </a:xfrm>
          <a:custGeom>
            <a:avLst/>
            <a:gdLst/>
            <a:ahLst/>
            <a:cxnLst/>
            <a:rect l="l" t="t" r="r" b="b"/>
            <a:pathLst>
              <a:path w="5062953" h="4114800">
                <a:moveTo>
                  <a:pt x="0" y="0"/>
                </a:moveTo>
                <a:lnTo>
                  <a:pt x="5062953" y="0"/>
                </a:lnTo>
                <a:lnTo>
                  <a:pt x="506295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809625"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89262" y="6940686"/>
            <a:ext cx="3224630" cy="3346314"/>
          </a:xfrm>
          <a:custGeom>
            <a:avLst/>
            <a:gdLst/>
            <a:ahLst/>
            <a:cxnLst/>
            <a:rect l="l" t="t" r="r" b="b"/>
            <a:pathLst>
              <a:path w="3224630" h="3346314">
                <a:moveTo>
                  <a:pt x="0" y="0"/>
                </a:moveTo>
                <a:lnTo>
                  <a:pt x="3224630" y="0"/>
                </a:lnTo>
                <a:lnTo>
                  <a:pt x="3224630" y="3346314"/>
                </a:lnTo>
                <a:lnTo>
                  <a:pt x="0" y="33463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175198">
            <a:off x="13897675" y="2131069"/>
            <a:ext cx="2885503" cy="4114800"/>
          </a:xfrm>
          <a:custGeom>
            <a:avLst/>
            <a:gdLst/>
            <a:ahLst/>
            <a:cxnLst/>
            <a:rect l="l" t="t" r="r" b="b"/>
            <a:pathLst>
              <a:path w="2885503" h="4114800">
                <a:moveTo>
                  <a:pt x="0" y="0"/>
                </a:moveTo>
                <a:lnTo>
                  <a:pt x="2885503" y="0"/>
                </a:lnTo>
                <a:lnTo>
                  <a:pt x="288550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3817307" y="1133475"/>
            <a:ext cx="10653387" cy="1564005"/>
          </a:xfrm>
          <a:prstGeom prst="rect">
            <a:avLst/>
          </a:prstGeom>
        </p:spPr>
        <p:txBody>
          <a:bodyPr lIns="0" tIns="0" rIns="0" bIns="0" rtlCol="0" anchor="t">
            <a:spAutoFit/>
          </a:bodyPr>
          <a:lstStyle/>
          <a:p>
            <a:pPr marL="0" lvl="0" indent="0" algn="l">
              <a:lnSpc>
                <a:spcPts val="6060"/>
              </a:lnSpc>
              <a:spcBef>
                <a:spcPct val="0"/>
              </a:spcBef>
            </a:pPr>
            <a:r>
              <a:rPr lang="en-US" sz="6000">
                <a:solidFill>
                  <a:srgbClr val="211F1C"/>
                </a:solidFill>
                <a:latin typeface="Anton"/>
              </a:rPr>
              <a:t>LESSON 1: OPEN STANDARDS SPARK INNOVATION AND GROWTH</a:t>
            </a:r>
          </a:p>
        </p:txBody>
      </p:sp>
      <p:sp>
        <p:nvSpPr>
          <p:cNvPr id="9" name="TextBox 9"/>
          <p:cNvSpPr txBox="1"/>
          <p:nvPr/>
        </p:nvSpPr>
        <p:spPr>
          <a:xfrm>
            <a:off x="809625" y="3584735"/>
            <a:ext cx="10129768" cy="2226763"/>
          </a:xfrm>
          <a:prstGeom prst="rect">
            <a:avLst/>
          </a:prstGeom>
        </p:spPr>
        <p:txBody>
          <a:bodyPr lIns="0" tIns="0" rIns="0" bIns="0" rtlCol="0" anchor="t">
            <a:spAutoFit/>
          </a:bodyPr>
          <a:lstStyle/>
          <a:p>
            <a:pPr marL="0" lvl="0" indent="0" algn="just">
              <a:lnSpc>
                <a:spcPts val="3528"/>
              </a:lnSpc>
              <a:spcBef>
                <a:spcPct val="0"/>
              </a:spcBef>
            </a:pPr>
            <a:r>
              <a:rPr lang="en-US" sz="2800" dirty="0">
                <a:solidFill>
                  <a:srgbClr val="211F1C"/>
                </a:solidFill>
                <a:latin typeface="Nunito Sans Expanded Bold"/>
              </a:rPr>
              <a:t>The government plays an important role in enforcing anti-</a:t>
            </a:r>
            <a:r>
              <a:rPr lang="en-US" sz="2800" dirty="0" err="1">
                <a:solidFill>
                  <a:srgbClr val="211F1C"/>
                </a:solidFill>
                <a:latin typeface="Nunito Sans Expanded Bold"/>
              </a:rPr>
              <a:t>trusion</a:t>
            </a:r>
            <a:r>
              <a:rPr lang="en-US" sz="2800" dirty="0">
                <a:solidFill>
                  <a:srgbClr val="211F1C"/>
                </a:solidFill>
                <a:latin typeface="Nunito Sans Expanded Bold"/>
              </a:rPr>
              <a:t> and maintaining competitive balance in the face of the current crises.  One of the most important ways the government can encourage business competition is not through post-event antitrust enforcement, but by encouraging more innovation.</a:t>
            </a:r>
          </a:p>
        </p:txBody>
      </p:sp>
      <p:sp>
        <p:nvSpPr>
          <p:cNvPr id="10" name="TextBox 10"/>
          <p:cNvSpPr txBox="1"/>
          <p:nvPr/>
        </p:nvSpPr>
        <p:spPr>
          <a:xfrm>
            <a:off x="8542665" y="6698753"/>
            <a:ext cx="7821607" cy="2226763"/>
          </a:xfrm>
          <a:prstGeom prst="rect">
            <a:avLst/>
          </a:prstGeom>
        </p:spPr>
        <p:txBody>
          <a:bodyPr lIns="0" tIns="0" rIns="0" bIns="0" rtlCol="0" anchor="t">
            <a:spAutoFit/>
          </a:bodyPr>
          <a:lstStyle/>
          <a:p>
            <a:pPr marL="0" lvl="0" indent="0" algn="just">
              <a:lnSpc>
                <a:spcPts val="3528"/>
              </a:lnSpc>
              <a:spcBef>
                <a:spcPct val="0"/>
              </a:spcBef>
            </a:pPr>
            <a:r>
              <a:rPr lang="en-US" sz="2800" dirty="0">
                <a:solidFill>
                  <a:srgbClr val="211F1C"/>
                </a:solidFill>
                <a:latin typeface="Nunito Sans Expanded Bold"/>
              </a:rPr>
              <a:t>Governance 2.0 requires deep thinking about how to end programs that no longer work, and how to use the power of government platforms not to expand the government's reach, but instead, how to leverage it to better empower people and their economies.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809625"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005946" y="1740970"/>
            <a:ext cx="15457723" cy="1836531"/>
          </a:xfrm>
          <a:prstGeom prst="rect">
            <a:avLst/>
          </a:prstGeom>
        </p:spPr>
        <p:txBody>
          <a:bodyPr lIns="0" tIns="0" rIns="0" bIns="0" rtlCol="0" anchor="t">
            <a:spAutoFit/>
          </a:bodyPr>
          <a:lstStyle/>
          <a:p>
            <a:pPr>
              <a:lnSpc>
                <a:spcPts val="7055"/>
              </a:lnSpc>
            </a:pPr>
            <a:r>
              <a:rPr lang="en-US" sz="6985">
                <a:solidFill>
                  <a:srgbClr val="211F1C"/>
                </a:solidFill>
                <a:latin typeface="Anton"/>
              </a:rPr>
              <a:t>BUILDING SIMPLE SYSTEMS AND LETTING THEM </a:t>
            </a:r>
          </a:p>
          <a:p>
            <a:pPr marL="0" lvl="0" indent="0" algn="l">
              <a:lnSpc>
                <a:spcPts val="7055"/>
              </a:lnSpc>
              <a:spcBef>
                <a:spcPct val="0"/>
              </a:spcBef>
            </a:pPr>
            <a:endParaRPr lang="en-US" sz="6985">
              <a:solidFill>
                <a:srgbClr val="211F1C"/>
              </a:solidFill>
              <a:latin typeface="Anton"/>
            </a:endParaRPr>
          </a:p>
        </p:txBody>
      </p:sp>
      <p:sp>
        <p:nvSpPr>
          <p:cNvPr id="7" name="TextBox 7"/>
          <p:cNvSpPr txBox="1"/>
          <p:nvPr/>
        </p:nvSpPr>
        <p:spPr>
          <a:xfrm>
            <a:off x="721911" y="3510827"/>
            <a:ext cx="16844178" cy="3965573"/>
          </a:xfrm>
          <a:prstGeom prst="rect">
            <a:avLst/>
          </a:prstGeom>
        </p:spPr>
        <p:txBody>
          <a:bodyPr lIns="0" tIns="0" rIns="0" bIns="0" rtlCol="0" anchor="t">
            <a:spAutoFit/>
          </a:bodyPr>
          <a:lstStyle/>
          <a:p>
            <a:pPr algn="just">
              <a:lnSpc>
                <a:spcPts val="3887"/>
              </a:lnSpc>
            </a:pPr>
            <a:r>
              <a:rPr lang="en-US" sz="2800" dirty="0">
                <a:solidFill>
                  <a:srgbClr val="211F1C"/>
                </a:solidFill>
                <a:latin typeface="Nunito Sans Expanded Bold"/>
              </a:rPr>
              <a:t>Evolve In one of the early classic works of software engineering, </a:t>
            </a:r>
            <a:r>
              <a:rPr lang="en-US" sz="2800" dirty="0" err="1">
                <a:solidFill>
                  <a:srgbClr val="211F1C"/>
                </a:solidFill>
                <a:latin typeface="Nunito Sans Expanded Bold"/>
              </a:rPr>
              <a:t>Systemantics</a:t>
            </a:r>
            <a:r>
              <a:rPr lang="en-US" sz="2800" dirty="0">
                <a:solidFill>
                  <a:srgbClr val="211F1C"/>
                </a:solidFill>
                <a:latin typeface="Nunito Sans Expanded Bold"/>
              </a:rPr>
              <a:t>, John Gall wrote: "A successful complex system is always found to have evolved from a successful simple system. The converse proposition also appears to be true. A successful complex system designed from scratch will never work and cannot be made to work. You have to start from scratch with a simple system that works</a:t>
            </a:r>
          </a:p>
          <a:p>
            <a:pPr algn="just">
              <a:lnSpc>
                <a:spcPts val="3887"/>
              </a:lnSpc>
            </a:pPr>
            <a:endParaRPr lang="en-US" sz="2800" dirty="0">
              <a:solidFill>
                <a:srgbClr val="211F1C"/>
              </a:solidFill>
              <a:latin typeface="Nunito Sans Expanded Bold"/>
            </a:endParaRPr>
          </a:p>
          <a:p>
            <a:pPr algn="just">
              <a:lnSpc>
                <a:spcPts val="3887"/>
              </a:lnSpc>
            </a:pPr>
            <a:r>
              <a:rPr lang="en-US" sz="2800" dirty="0">
                <a:solidFill>
                  <a:srgbClr val="211F1C"/>
                </a:solidFill>
                <a:latin typeface="Nunito Sans Expanded Bold"/>
              </a:rPr>
              <a:t>Designing a simple system is one of the big challenges of Government 2.0. This means the end of large, feature-packed programs, and their replacement with minimal services that can be expanded by others. </a:t>
            </a:r>
          </a:p>
          <a:p>
            <a:pPr marL="0" lvl="0" indent="0" algn="just">
              <a:lnSpc>
                <a:spcPts val="3887"/>
              </a:lnSpc>
              <a:spcBef>
                <a:spcPct val="0"/>
              </a:spcBef>
            </a:pPr>
            <a:endParaRPr lang="en-US" sz="2800" dirty="0">
              <a:solidFill>
                <a:srgbClr val="211F1C"/>
              </a:solidFill>
              <a:latin typeface="Nunito Sans Expanded Bold"/>
            </a:endParaRPr>
          </a:p>
        </p:txBody>
      </p:sp>
      <p:sp>
        <p:nvSpPr>
          <p:cNvPr id="8" name="Freeform 8"/>
          <p:cNvSpPr/>
          <p:nvPr/>
        </p:nvSpPr>
        <p:spPr>
          <a:xfrm rot="-5602990">
            <a:off x="14479392" y="7928061"/>
            <a:ext cx="4018083" cy="3367884"/>
          </a:xfrm>
          <a:custGeom>
            <a:avLst/>
            <a:gdLst/>
            <a:ahLst/>
            <a:cxnLst/>
            <a:rect l="l" t="t" r="r" b="b"/>
            <a:pathLst>
              <a:path w="4018083" h="3367884">
                <a:moveTo>
                  <a:pt x="0" y="0"/>
                </a:moveTo>
                <a:lnTo>
                  <a:pt x="4018082" y="0"/>
                </a:lnTo>
                <a:lnTo>
                  <a:pt x="4018082" y="3367883"/>
                </a:lnTo>
                <a:lnTo>
                  <a:pt x="0" y="33678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63720" y="8080935"/>
            <a:ext cx="7315200" cy="2354729"/>
          </a:xfrm>
          <a:custGeom>
            <a:avLst/>
            <a:gdLst/>
            <a:ahLst/>
            <a:cxnLst/>
            <a:rect l="l" t="t" r="r" b="b"/>
            <a:pathLst>
              <a:path w="7315200" h="2354729">
                <a:moveTo>
                  <a:pt x="0" y="0"/>
                </a:moveTo>
                <a:lnTo>
                  <a:pt x="7315200" y="0"/>
                </a:lnTo>
                <a:lnTo>
                  <a:pt x="7315200" y="2354730"/>
                </a:lnTo>
                <a:lnTo>
                  <a:pt x="0" y="2354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6665379" y="0"/>
            <a:ext cx="1596581" cy="1550679"/>
          </a:xfrm>
          <a:custGeom>
            <a:avLst/>
            <a:gdLst/>
            <a:ahLst/>
            <a:cxnLst/>
            <a:rect l="l" t="t" r="r" b="b"/>
            <a:pathLst>
              <a:path w="1596581" h="1550679">
                <a:moveTo>
                  <a:pt x="0" y="0"/>
                </a:moveTo>
                <a:lnTo>
                  <a:pt x="1596580" y="0"/>
                </a:lnTo>
                <a:lnTo>
                  <a:pt x="1596580" y="1550679"/>
                </a:lnTo>
                <a:lnTo>
                  <a:pt x="0" y="15506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1298749" y="1162050"/>
            <a:ext cx="16872117" cy="1734820"/>
          </a:xfrm>
          <a:prstGeom prst="rect">
            <a:avLst/>
          </a:prstGeom>
        </p:spPr>
        <p:txBody>
          <a:bodyPr lIns="0" tIns="0" rIns="0" bIns="0" rtlCol="0" anchor="t">
            <a:spAutoFit/>
          </a:bodyPr>
          <a:lstStyle/>
          <a:p>
            <a:pPr>
              <a:lnSpc>
                <a:spcPts val="6788"/>
              </a:lnSpc>
            </a:pPr>
            <a:r>
              <a:rPr lang="en-US" sz="6721" dirty="0">
                <a:solidFill>
                  <a:srgbClr val="211F1C"/>
                </a:solidFill>
                <a:latin typeface="Anton"/>
              </a:rPr>
              <a:t>SERVICE ORIENTED ARCHITECTURE AT AMAZON</a:t>
            </a:r>
          </a:p>
          <a:p>
            <a:pPr>
              <a:lnSpc>
                <a:spcPts val="6788"/>
              </a:lnSpc>
            </a:pPr>
            <a:endParaRPr lang="en-US" sz="6721" dirty="0">
              <a:solidFill>
                <a:srgbClr val="211F1C"/>
              </a:solidFill>
              <a:latin typeface="Anton"/>
            </a:endParaRPr>
          </a:p>
        </p:txBody>
      </p:sp>
      <p:sp>
        <p:nvSpPr>
          <p:cNvPr id="6" name="Freeform 6"/>
          <p:cNvSpPr/>
          <p:nvPr/>
        </p:nvSpPr>
        <p:spPr>
          <a:xfrm>
            <a:off x="14906978"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163725" y="3059767"/>
            <a:ext cx="15960551" cy="4269951"/>
          </a:xfrm>
          <a:prstGeom prst="rect">
            <a:avLst/>
          </a:prstGeom>
        </p:spPr>
        <p:txBody>
          <a:bodyPr lIns="0" tIns="0" rIns="0" bIns="0" rtlCol="0" anchor="t">
            <a:spAutoFit/>
          </a:bodyPr>
          <a:lstStyle/>
          <a:p>
            <a:pPr>
              <a:lnSpc>
                <a:spcPts val="4159"/>
              </a:lnSpc>
            </a:pPr>
            <a:r>
              <a:rPr lang="en-US" sz="2800" dirty="0">
                <a:solidFill>
                  <a:srgbClr val="211F1C"/>
                </a:solidFill>
                <a:latin typeface="Nunito Sans Expanded"/>
              </a:rPr>
              <a:t>Amazon revolutionized the computing world in 2006 with the introduction of its cloud computing platform: Elastic Compute Cloud, or EC2; Simple Storage Service, or S3</a:t>
            </a:r>
          </a:p>
          <a:p>
            <a:pPr>
              <a:lnSpc>
                <a:spcPts val="4159"/>
              </a:lnSpc>
            </a:pPr>
            <a:endParaRPr lang="en-US" sz="2800" dirty="0">
              <a:solidFill>
                <a:srgbClr val="211F1C"/>
              </a:solidFill>
              <a:latin typeface="Nunito Sans Expanded"/>
            </a:endParaRPr>
          </a:p>
          <a:p>
            <a:pPr>
              <a:lnSpc>
                <a:spcPts val="4159"/>
              </a:lnSpc>
            </a:pPr>
            <a:r>
              <a:rPr lang="en-US" sz="2800" dirty="0">
                <a:solidFill>
                  <a:srgbClr val="211F1C"/>
                </a:solidFill>
                <a:latin typeface="Nunito Sans Expanded"/>
              </a:rPr>
              <a:t>Amazon's revolutionary business model includes low, transparent, pay-as-you-go pricing with no contracts or commitments, making launching web applications a completely self-service proposition. Amazon's ability to provide low-cost web services to the public begins with the implementation of a total internal web services architecture, where Amazon's own applications are based on the same services they offer to the public.</a:t>
            </a:r>
          </a:p>
          <a:p>
            <a:pPr marL="0" lvl="0" indent="0">
              <a:lnSpc>
                <a:spcPts val="4159"/>
              </a:lnSpc>
              <a:spcBef>
                <a:spcPct val="0"/>
              </a:spcBef>
            </a:pPr>
            <a:endParaRPr lang="en-US" sz="2800" dirty="0">
              <a:solidFill>
                <a:srgbClr val="211F1C"/>
              </a:solidFill>
              <a:latin typeface="Nunito Sans Expanded"/>
            </a:endParaRPr>
          </a:p>
        </p:txBody>
      </p:sp>
      <p:sp>
        <p:nvSpPr>
          <p:cNvPr id="8" name="Freeform 8"/>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008440" y="9130637"/>
            <a:ext cx="2482996" cy="257586"/>
            <a:chOff x="0" y="0"/>
            <a:chExt cx="3310662" cy="343448"/>
          </a:xfrm>
        </p:grpSpPr>
        <p:sp>
          <p:nvSpPr>
            <p:cNvPr id="10" name="Freeform 10"/>
            <p:cNvSpPr/>
            <p:nvPr/>
          </p:nvSpPr>
          <p:spPr>
            <a:xfrm>
              <a:off x="2968720" y="0"/>
              <a:ext cx="341941" cy="341941"/>
            </a:xfrm>
            <a:custGeom>
              <a:avLst/>
              <a:gdLst/>
              <a:ahLst/>
              <a:cxnLst/>
              <a:rect l="l" t="t" r="r" b="b"/>
              <a:pathLst>
                <a:path w="341941" h="341941">
                  <a:moveTo>
                    <a:pt x="0" y="0"/>
                  </a:moveTo>
                  <a:lnTo>
                    <a:pt x="341942" y="0"/>
                  </a:lnTo>
                  <a:lnTo>
                    <a:pt x="341942"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0" y="1507"/>
              <a:ext cx="341941" cy="341941"/>
            </a:xfrm>
            <a:custGeom>
              <a:avLst/>
              <a:gdLst/>
              <a:ahLst/>
              <a:cxnLst/>
              <a:rect l="l" t="t" r="r" b="b"/>
              <a:pathLst>
                <a:path w="341941" h="341941">
                  <a:moveTo>
                    <a:pt x="0" y="0"/>
                  </a:moveTo>
                  <a:lnTo>
                    <a:pt x="341941" y="0"/>
                  </a:lnTo>
                  <a:lnTo>
                    <a:pt x="341941"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2" name="Freeform 12"/>
          <p:cNvSpPr/>
          <p:nvPr/>
        </p:nvSpPr>
        <p:spPr>
          <a:xfrm rot="1855730">
            <a:off x="16230600" y="36617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315511">
            <a:off x="-3130977" y="36617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1298749" y="1162050"/>
            <a:ext cx="16872117" cy="881826"/>
          </a:xfrm>
          <a:prstGeom prst="rect">
            <a:avLst/>
          </a:prstGeom>
        </p:spPr>
        <p:txBody>
          <a:bodyPr lIns="0" tIns="0" rIns="0" bIns="0" rtlCol="0" anchor="t">
            <a:spAutoFit/>
          </a:bodyPr>
          <a:lstStyle/>
          <a:p>
            <a:pPr>
              <a:lnSpc>
                <a:spcPts val="6788"/>
              </a:lnSpc>
            </a:pPr>
            <a:r>
              <a:rPr lang="en-US" sz="6721">
                <a:solidFill>
                  <a:srgbClr val="211F1C"/>
                </a:solidFill>
                <a:latin typeface="Anton"/>
              </a:rPr>
              <a:t>DESIGN FOR PARTICIPATION</a:t>
            </a:r>
          </a:p>
        </p:txBody>
      </p:sp>
      <p:sp>
        <p:nvSpPr>
          <p:cNvPr id="6" name="Freeform 6"/>
          <p:cNvSpPr/>
          <p:nvPr/>
        </p:nvSpPr>
        <p:spPr>
          <a:xfrm>
            <a:off x="15200725" y="9300824"/>
            <a:ext cx="2571397" cy="430125"/>
          </a:xfrm>
          <a:custGeom>
            <a:avLst/>
            <a:gdLst/>
            <a:ahLst/>
            <a:cxnLst/>
            <a:rect l="l" t="t" r="r" b="b"/>
            <a:pathLst>
              <a:path w="2571397" h="430125">
                <a:moveTo>
                  <a:pt x="0" y="0"/>
                </a:moveTo>
                <a:lnTo>
                  <a:pt x="2571396" y="0"/>
                </a:lnTo>
                <a:lnTo>
                  <a:pt x="2571396" y="430124"/>
                </a:lnTo>
                <a:lnTo>
                  <a:pt x="0" y="430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817434" y="2715613"/>
            <a:ext cx="16785913" cy="7164012"/>
          </a:xfrm>
          <a:prstGeom prst="rect">
            <a:avLst/>
          </a:prstGeom>
        </p:spPr>
        <p:txBody>
          <a:bodyPr lIns="0" tIns="0" rIns="0" bIns="0" rtlCol="0" anchor="t">
            <a:spAutoFit/>
          </a:bodyPr>
          <a:lstStyle/>
          <a:p>
            <a:pPr>
              <a:lnSpc>
                <a:spcPts val="3528"/>
              </a:lnSpc>
            </a:pPr>
            <a:r>
              <a:rPr lang="en-US" sz="2800" dirty="0">
                <a:solidFill>
                  <a:srgbClr val="211F1C"/>
                </a:solidFill>
                <a:latin typeface="Nunito Sans Expanded"/>
              </a:rPr>
              <a:t>Tim Berners-Lee's first implementation of the World Wide Web is a great example of the Internet approach at work.</a:t>
            </a:r>
          </a:p>
          <a:p>
            <a:pPr>
              <a:lnSpc>
                <a:spcPts val="3528"/>
              </a:lnSpc>
            </a:pPr>
            <a:endParaRPr lang="en-US" sz="2800" dirty="0">
              <a:solidFill>
                <a:srgbClr val="211F1C"/>
              </a:solidFill>
              <a:latin typeface="Nunito Sans Expanded"/>
            </a:endParaRPr>
          </a:p>
          <a:p>
            <a:pPr>
              <a:lnSpc>
                <a:spcPts val="3528"/>
              </a:lnSpc>
            </a:pPr>
            <a:r>
              <a:rPr lang="en-US" sz="2800" dirty="0">
                <a:solidFill>
                  <a:srgbClr val="211F1C"/>
                </a:solidFill>
                <a:latin typeface="Nunito Sans Expanded"/>
              </a:rPr>
              <a:t>There have been a number of major design breakthroughs in the “participation architecture” of the World Wide Web:</a:t>
            </a:r>
          </a:p>
          <a:p>
            <a:pPr>
              <a:lnSpc>
                <a:spcPts val="3528"/>
              </a:lnSpc>
            </a:pPr>
            <a:endParaRPr lang="en-US" sz="2800" dirty="0">
              <a:solidFill>
                <a:srgbClr val="211F1C"/>
              </a:solidFill>
              <a:latin typeface="Nunito Sans Expanded"/>
            </a:endParaRPr>
          </a:p>
          <a:p>
            <a:pPr marL="518160" lvl="1" indent="-259080">
              <a:lnSpc>
                <a:spcPts val="3528"/>
              </a:lnSpc>
              <a:buFont typeface="Arial"/>
              <a:buChar char="•"/>
            </a:pPr>
            <a:r>
              <a:rPr lang="en-US" sz="2800" dirty="0">
                <a:solidFill>
                  <a:srgbClr val="211F1C"/>
                </a:solidFill>
                <a:latin typeface="Nunito Sans Expanded"/>
              </a:rPr>
              <a:t>HTML syntax for formatting web pages is not embedded in a proprietary document format.</a:t>
            </a:r>
          </a:p>
          <a:p>
            <a:pPr marL="518160" lvl="1" indent="-259080">
              <a:lnSpc>
                <a:spcPts val="3528"/>
              </a:lnSpc>
              <a:buFont typeface="Arial"/>
              <a:buChar char="•"/>
            </a:pPr>
            <a:r>
              <a:rPr lang="en-US" sz="2800" dirty="0">
                <a:solidFill>
                  <a:srgbClr val="211F1C"/>
                </a:solidFill>
                <a:latin typeface="Nunito Sans Expanded"/>
              </a:rPr>
              <a:t>Anyone can create a link to any other page on the Web, without the permission or knowledge of the owner of the destination page.</a:t>
            </a:r>
          </a:p>
          <a:p>
            <a:pPr>
              <a:lnSpc>
                <a:spcPts val="3528"/>
              </a:lnSpc>
            </a:pPr>
            <a:endParaRPr lang="en-US" sz="2800" dirty="0">
              <a:solidFill>
                <a:srgbClr val="211F1C"/>
              </a:solidFill>
              <a:latin typeface="Nunito Sans Expanded"/>
            </a:endParaRPr>
          </a:p>
          <a:p>
            <a:pPr>
              <a:lnSpc>
                <a:spcPts val="3528"/>
              </a:lnSpc>
            </a:pPr>
            <a:r>
              <a:rPr lang="en-US" sz="2800" dirty="0">
                <a:solidFill>
                  <a:srgbClr val="211F1C"/>
                </a:solidFill>
                <a:latin typeface="Nunito Sans Expanded"/>
              </a:rPr>
              <a:t>The “open by default” option is the key to the success of many of the Internet's most successful sites. For example, early Internet photo-sharing sites asked users to identify the people they wanted to share their photos with. Flickr made “public” the default value for all photos, and it quickly became the gold standard for online photo sharing. In his book, Nudge, written with economist Richard Thaler, he argues that “choice architecture” can help nudge people to make better decisions.</a:t>
            </a:r>
          </a:p>
          <a:p>
            <a:pPr>
              <a:lnSpc>
                <a:spcPts val="3528"/>
              </a:lnSpc>
            </a:pPr>
            <a:endParaRPr lang="en-US" sz="2800" dirty="0">
              <a:solidFill>
                <a:srgbClr val="211F1C"/>
              </a:solidFill>
              <a:latin typeface="Nunito Sans Expanded"/>
            </a:endParaRPr>
          </a:p>
          <a:p>
            <a:pPr>
              <a:lnSpc>
                <a:spcPts val="3528"/>
              </a:lnSpc>
            </a:pPr>
            <a:endParaRPr lang="en-US" sz="2800" dirty="0">
              <a:solidFill>
                <a:srgbClr val="211F1C"/>
              </a:solidFill>
              <a:latin typeface="Nunito Sans Expanded"/>
            </a:endParaRPr>
          </a:p>
        </p:txBody>
      </p:sp>
      <p:sp>
        <p:nvSpPr>
          <p:cNvPr id="8" name="Freeform 8"/>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817434" y="9473362"/>
            <a:ext cx="2482996" cy="257586"/>
            <a:chOff x="0" y="0"/>
            <a:chExt cx="3310662" cy="343448"/>
          </a:xfrm>
        </p:grpSpPr>
        <p:sp>
          <p:nvSpPr>
            <p:cNvPr id="10" name="Freeform 10"/>
            <p:cNvSpPr/>
            <p:nvPr/>
          </p:nvSpPr>
          <p:spPr>
            <a:xfrm>
              <a:off x="2968720" y="0"/>
              <a:ext cx="341941" cy="341941"/>
            </a:xfrm>
            <a:custGeom>
              <a:avLst/>
              <a:gdLst/>
              <a:ahLst/>
              <a:cxnLst/>
              <a:rect l="l" t="t" r="r" b="b"/>
              <a:pathLst>
                <a:path w="341941" h="341941">
                  <a:moveTo>
                    <a:pt x="0" y="0"/>
                  </a:moveTo>
                  <a:lnTo>
                    <a:pt x="341942" y="0"/>
                  </a:lnTo>
                  <a:lnTo>
                    <a:pt x="341942"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0" y="1507"/>
              <a:ext cx="341941" cy="341941"/>
            </a:xfrm>
            <a:custGeom>
              <a:avLst/>
              <a:gdLst/>
              <a:ahLst/>
              <a:cxnLst/>
              <a:rect l="l" t="t" r="r" b="b"/>
              <a:pathLst>
                <a:path w="341941" h="341941">
                  <a:moveTo>
                    <a:pt x="0" y="0"/>
                  </a:moveTo>
                  <a:lnTo>
                    <a:pt x="341941" y="0"/>
                  </a:lnTo>
                  <a:lnTo>
                    <a:pt x="341941"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2" name="Freeform 12"/>
          <p:cNvSpPr/>
          <p:nvPr/>
        </p:nvSpPr>
        <p:spPr>
          <a:xfrm>
            <a:off x="56393" y="419103"/>
            <a:ext cx="972307" cy="1219194"/>
          </a:xfrm>
          <a:custGeom>
            <a:avLst/>
            <a:gdLst/>
            <a:ahLst/>
            <a:cxnLst/>
            <a:rect l="l" t="t" r="r" b="b"/>
            <a:pathLst>
              <a:path w="972307" h="1219194">
                <a:moveTo>
                  <a:pt x="0" y="0"/>
                </a:moveTo>
                <a:lnTo>
                  <a:pt x="972307" y="0"/>
                </a:lnTo>
                <a:lnTo>
                  <a:pt x="972307" y="1219194"/>
                </a:lnTo>
                <a:lnTo>
                  <a:pt x="0" y="12191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2590800" y="-388328"/>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313649" y="181032"/>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3020">
            <a:off x="13963085" y="902616"/>
            <a:ext cx="5806053" cy="4114800"/>
          </a:xfrm>
          <a:custGeom>
            <a:avLst/>
            <a:gdLst/>
            <a:ahLst/>
            <a:cxnLst/>
            <a:rect l="l" t="t" r="r" b="b"/>
            <a:pathLst>
              <a:path w="5806053" h="4114800">
                <a:moveTo>
                  <a:pt x="0" y="0"/>
                </a:moveTo>
                <a:lnTo>
                  <a:pt x="5806053" y="0"/>
                </a:lnTo>
                <a:lnTo>
                  <a:pt x="580605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2365140" y="907507"/>
            <a:ext cx="12945637" cy="2202750"/>
          </a:xfrm>
          <a:prstGeom prst="rect">
            <a:avLst/>
          </a:prstGeom>
        </p:spPr>
        <p:txBody>
          <a:bodyPr lIns="0" tIns="0" rIns="0" bIns="0" rtlCol="0" anchor="t">
            <a:spAutoFit/>
          </a:bodyPr>
          <a:lstStyle/>
          <a:p>
            <a:pPr algn="ctr">
              <a:lnSpc>
                <a:spcPts val="8475"/>
              </a:lnSpc>
            </a:pPr>
            <a:r>
              <a:rPr lang="en-US" sz="8392" dirty="0">
                <a:solidFill>
                  <a:srgbClr val="211F1C"/>
                </a:solidFill>
                <a:latin typeface="Anton"/>
              </a:rPr>
              <a:t>PRINCIPLES OF STRONGNESS FOR GOVERNMENT</a:t>
            </a:r>
          </a:p>
        </p:txBody>
      </p:sp>
      <p:sp>
        <p:nvSpPr>
          <p:cNvPr id="8" name="TextBox 8"/>
          <p:cNvSpPr txBox="1"/>
          <p:nvPr/>
        </p:nvSpPr>
        <p:spPr>
          <a:xfrm>
            <a:off x="809625" y="3760703"/>
            <a:ext cx="13639915" cy="989053"/>
          </a:xfrm>
          <a:prstGeom prst="rect">
            <a:avLst/>
          </a:prstGeom>
        </p:spPr>
        <p:txBody>
          <a:bodyPr lIns="0" tIns="0" rIns="0" bIns="0" rtlCol="0" anchor="t">
            <a:spAutoFit/>
          </a:bodyPr>
          <a:lstStyle/>
          <a:p>
            <a:pPr marL="0" lvl="0" indent="0" algn="just">
              <a:lnSpc>
                <a:spcPts val="3969"/>
              </a:lnSpc>
              <a:spcBef>
                <a:spcPct val="0"/>
              </a:spcBef>
            </a:pPr>
            <a:r>
              <a:rPr lang="en-US" sz="2800" dirty="0">
                <a:solidFill>
                  <a:srgbClr val="211F1C"/>
                </a:solidFill>
                <a:latin typeface="Nunito Sans Expanded"/>
              </a:rPr>
              <a:t>It is important to think deeply about the meaning of the three design principles, namely transparency, participation, and collaboration in the context of technology.</a:t>
            </a:r>
          </a:p>
        </p:txBody>
      </p:sp>
      <p:sp>
        <p:nvSpPr>
          <p:cNvPr id="9" name="TextBox 9"/>
          <p:cNvSpPr txBox="1"/>
          <p:nvPr/>
        </p:nvSpPr>
        <p:spPr>
          <a:xfrm>
            <a:off x="1305601" y="5378144"/>
            <a:ext cx="14279273" cy="992451"/>
          </a:xfrm>
          <a:prstGeom prst="rect">
            <a:avLst/>
          </a:prstGeom>
        </p:spPr>
        <p:txBody>
          <a:bodyPr lIns="0" tIns="0" rIns="0" bIns="0" rtlCol="0" anchor="t">
            <a:spAutoFit/>
          </a:bodyPr>
          <a:lstStyle/>
          <a:p>
            <a:pPr marL="0" lvl="0" indent="0" algn="just">
              <a:lnSpc>
                <a:spcPts val="3969"/>
              </a:lnSpc>
              <a:spcBef>
                <a:spcPct val="0"/>
              </a:spcBef>
            </a:pPr>
            <a:r>
              <a:rPr lang="en-US" sz="2800" dirty="0">
                <a:solidFill>
                  <a:srgbClr val="211F1C"/>
                </a:solidFill>
                <a:latin typeface="Nunito Sans Expanded"/>
              </a:rPr>
              <a:t>The magic of open data is that the openness that enables transparency also enables innovation, as developers build applications that reuse government data in unexpected ways.</a:t>
            </a:r>
          </a:p>
        </p:txBody>
      </p:sp>
      <p:sp>
        <p:nvSpPr>
          <p:cNvPr id="10" name="TextBox 10"/>
          <p:cNvSpPr txBox="1"/>
          <p:nvPr/>
        </p:nvSpPr>
        <p:spPr>
          <a:xfrm>
            <a:off x="2133600" y="7109086"/>
            <a:ext cx="15525253" cy="2014975"/>
          </a:xfrm>
          <a:prstGeom prst="rect">
            <a:avLst/>
          </a:prstGeom>
        </p:spPr>
        <p:txBody>
          <a:bodyPr lIns="0" tIns="0" rIns="0" bIns="0" rtlCol="0" anchor="t">
            <a:spAutoFit/>
          </a:bodyPr>
          <a:lstStyle/>
          <a:p>
            <a:pPr marL="0" lvl="0" indent="0" algn="just">
              <a:lnSpc>
                <a:spcPts val="3969"/>
              </a:lnSpc>
              <a:spcBef>
                <a:spcPct val="0"/>
              </a:spcBef>
            </a:pPr>
            <a:r>
              <a:rPr lang="en-US" sz="2800" dirty="0">
                <a:solidFill>
                  <a:srgbClr val="211F1C"/>
                </a:solidFill>
                <a:latin typeface="Nunito Sans Expanded"/>
              </a:rPr>
              <a:t>Participation means real involvement with the community in government affairs, and real collaboration with the community in designing government programs.  For example, the White House's Exchange of Thoughts through Open Government is an effort to truly involve the public in policy making, not just listening to opinions after policy decisions are made.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889888" y="2615722"/>
            <a:ext cx="16508218" cy="5719105"/>
            <a:chOff x="0" y="0"/>
            <a:chExt cx="5265981" cy="1824346"/>
          </a:xfrm>
        </p:grpSpPr>
        <p:sp>
          <p:nvSpPr>
            <p:cNvPr id="6" name="Freeform 6"/>
            <p:cNvSpPr/>
            <p:nvPr/>
          </p:nvSpPr>
          <p:spPr>
            <a:xfrm>
              <a:off x="0" y="0"/>
              <a:ext cx="5265981" cy="1824346"/>
            </a:xfrm>
            <a:custGeom>
              <a:avLst/>
              <a:gdLst/>
              <a:ahLst/>
              <a:cxnLst/>
              <a:rect l="l" t="t" r="r" b="b"/>
              <a:pathLst>
                <a:path w="5265981" h="1824346">
                  <a:moveTo>
                    <a:pt x="16883" y="0"/>
                  </a:moveTo>
                  <a:lnTo>
                    <a:pt x="5249098" y="0"/>
                  </a:lnTo>
                  <a:cubicBezTo>
                    <a:pt x="5253575" y="0"/>
                    <a:pt x="5257870" y="1779"/>
                    <a:pt x="5261036" y="4945"/>
                  </a:cubicBezTo>
                  <a:cubicBezTo>
                    <a:pt x="5264202" y="8111"/>
                    <a:pt x="5265981" y="12405"/>
                    <a:pt x="5265981" y="16883"/>
                  </a:cubicBezTo>
                  <a:lnTo>
                    <a:pt x="5265981" y="1807463"/>
                  </a:lnTo>
                  <a:cubicBezTo>
                    <a:pt x="5265981" y="1816787"/>
                    <a:pt x="5258422" y="1824346"/>
                    <a:pt x="5249098" y="1824346"/>
                  </a:cubicBezTo>
                  <a:lnTo>
                    <a:pt x="16883" y="1824346"/>
                  </a:lnTo>
                  <a:cubicBezTo>
                    <a:pt x="12405" y="1824346"/>
                    <a:pt x="8111" y="1822567"/>
                    <a:pt x="4945" y="1819401"/>
                  </a:cubicBezTo>
                  <a:cubicBezTo>
                    <a:pt x="1779" y="1816235"/>
                    <a:pt x="0" y="1811940"/>
                    <a:pt x="0" y="1807463"/>
                  </a:cubicBezTo>
                  <a:lnTo>
                    <a:pt x="0" y="16883"/>
                  </a:lnTo>
                  <a:cubicBezTo>
                    <a:pt x="0" y="12405"/>
                    <a:pt x="1779" y="8111"/>
                    <a:pt x="4945" y="4945"/>
                  </a:cubicBezTo>
                  <a:cubicBezTo>
                    <a:pt x="8111" y="1779"/>
                    <a:pt x="12405" y="0"/>
                    <a:pt x="16883" y="0"/>
                  </a:cubicBezTo>
                  <a:close/>
                </a:path>
              </a:pathLst>
            </a:custGeom>
            <a:solidFill>
              <a:srgbClr val="DBDBDB"/>
            </a:solidFill>
            <a:ln w="19050" cap="rnd">
              <a:solidFill>
                <a:srgbClr val="000000"/>
              </a:solidFill>
              <a:round/>
            </a:ln>
          </p:spPr>
        </p:sp>
        <p:sp>
          <p:nvSpPr>
            <p:cNvPr id="7" name="TextBox 7"/>
            <p:cNvSpPr txBox="1"/>
            <p:nvPr/>
          </p:nvSpPr>
          <p:spPr>
            <a:xfrm>
              <a:off x="0" y="-38100"/>
              <a:ext cx="812800" cy="850900"/>
            </a:xfrm>
            <a:prstGeom prst="rect">
              <a:avLst/>
            </a:prstGeom>
          </p:spPr>
          <p:txBody>
            <a:bodyPr lIns="38100" tIns="38100" rIns="38100" bIns="38100" rtlCol="0" anchor="ctr"/>
            <a:lstStyle/>
            <a:p>
              <a:pPr marL="0" lvl="0" indent="0" algn="ctr">
                <a:lnSpc>
                  <a:spcPts val="2116"/>
                </a:lnSpc>
                <a:spcBef>
                  <a:spcPct val="0"/>
                </a:spcBef>
              </a:pPr>
              <a:endParaRPr/>
            </a:p>
          </p:txBody>
        </p:sp>
      </p:grpSp>
      <p:sp>
        <p:nvSpPr>
          <p:cNvPr id="8" name="TextBox 8"/>
          <p:cNvSpPr txBox="1"/>
          <p:nvPr/>
        </p:nvSpPr>
        <p:spPr>
          <a:xfrm>
            <a:off x="1293169" y="3179449"/>
            <a:ext cx="15701655" cy="4770537"/>
          </a:xfrm>
          <a:prstGeom prst="rect">
            <a:avLst/>
          </a:prstGeom>
        </p:spPr>
        <p:txBody>
          <a:bodyPr lIns="0" tIns="0" rIns="0" bIns="0" rtlCol="0" anchor="t">
            <a:spAutoFit/>
          </a:bodyPr>
          <a:lstStyle/>
          <a:p>
            <a:pPr algn="just">
              <a:lnSpc>
                <a:spcPts val="3147"/>
              </a:lnSpc>
            </a:pPr>
            <a:r>
              <a:rPr lang="en-US" sz="2800" dirty="0">
                <a:solidFill>
                  <a:srgbClr val="211F1C"/>
                </a:solidFill>
                <a:latin typeface="Nunito Sans Expanded"/>
              </a:rPr>
              <a:t>The secret of generative systems is that the most creative ideas for how a new platform can be used don’t necessarily come from the creators of the platform. It was not IBM but Dan Bricklin and Bob Frankston (VisiCalc), Mitch </a:t>
            </a:r>
            <a:r>
              <a:rPr lang="en-US" sz="2800" dirty="0" err="1">
                <a:solidFill>
                  <a:srgbClr val="211F1C"/>
                </a:solidFill>
                <a:latin typeface="Nunito Sans Expanded"/>
              </a:rPr>
              <a:t>Kapor</a:t>
            </a:r>
            <a:r>
              <a:rPr lang="en-US" sz="2800" dirty="0">
                <a:solidFill>
                  <a:srgbClr val="211F1C"/>
                </a:solidFill>
                <a:latin typeface="Nunito Sans Expanded"/>
              </a:rPr>
              <a:t> (Lotus 1-2-3), and Bill Gates who developed the “killer applications” that made the IBM personal computer such a success.</a:t>
            </a:r>
          </a:p>
          <a:p>
            <a:pPr algn="just">
              <a:lnSpc>
                <a:spcPts val="3147"/>
              </a:lnSpc>
            </a:pPr>
            <a:r>
              <a:rPr lang="en-US" sz="2800" dirty="0">
                <a:solidFill>
                  <a:srgbClr val="211F1C"/>
                </a:solidFill>
                <a:latin typeface="Nunito Sans Expanded"/>
              </a:rPr>
              <a:t>The whole point of government as a platform is to encourage the private sector to build applications that government didn’t consider or doesn’t have the resources to create. Open data is a powerful way to enable the private sector to do just that. Data Is the “Intel Inside”</a:t>
            </a:r>
          </a:p>
          <a:p>
            <a:pPr algn="just">
              <a:lnSpc>
                <a:spcPts val="3094"/>
              </a:lnSpc>
            </a:pPr>
            <a:r>
              <a:rPr lang="en-US" sz="2800" dirty="0">
                <a:solidFill>
                  <a:srgbClr val="211F1C"/>
                </a:solidFill>
                <a:latin typeface="Nunito Sans Expanded"/>
              </a:rPr>
              <a:t>Open data is important not just because it is a key enabler of outside innovation. It’s also important to place in the context of current Internet business models. To explain, we require a brief excursion.</a:t>
            </a:r>
          </a:p>
          <a:p>
            <a:pPr algn="just">
              <a:lnSpc>
                <a:spcPts val="3147"/>
              </a:lnSpc>
            </a:pPr>
            <a:r>
              <a:rPr lang="en-US" sz="2800" dirty="0">
                <a:solidFill>
                  <a:srgbClr val="211F1C"/>
                </a:solidFill>
                <a:latin typeface="Nunito Sans Expanded"/>
              </a:rPr>
              <a:t>One of the central platform lessons of the PC era is summed up in a principle that Harvard Business School Professor Clayton Christensen called “the law of conservation of attractive profits”:30</a:t>
            </a:r>
          </a:p>
          <a:p>
            <a:pPr marL="0" lvl="0" indent="0" algn="just">
              <a:lnSpc>
                <a:spcPts val="3147"/>
              </a:lnSpc>
              <a:spcBef>
                <a:spcPct val="0"/>
              </a:spcBef>
            </a:pPr>
            <a:endParaRPr lang="en-US" sz="2800" dirty="0">
              <a:solidFill>
                <a:srgbClr val="211F1C"/>
              </a:solidFill>
              <a:latin typeface="Nunito Sans Expanded"/>
            </a:endParaRPr>
          </a:p>
        </p:txBody>
      </p:sp>
      <p:sp>
        <p:nvSpPr>
          <p:cNvPr id="9" name="Freeform 9"/>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600305" y="6555524"/>
            <a:ext cx="2431473" cy="4114800"/>
          </a:xfrm>
          <a:custGeom>
            <a:avLst/>
            <a:gdLst/>
            <a:ahLst/>
            <a:cxnLst/>
            <a:rect l="l" t="t" r="r" b="b"/>
            <a:pathLst>
              <a:path w="2431473" h="4114800">
                <a:moveTo>
                  <a:pt x="0" y="0"/>
                </a:moveTo>
                <a:lnTo>
                  <a:pt x="2431472" y="0"/>
                </a:lnTo>
                <a:lnTo>
                  <a:pt x="243147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591424" y="977397"/>
            <a:ext cx="15105147" cy="930910"/>
          </a:xfrm>
          <a:prstGeom prst="rect">
            <a:avLst/>
          </a:prstGeom>
        </p:spPr>
        <p:txBody>
          <a:bodyPr lIns="0" tIns="0" rIns="0" bIns="0" rtlCol="0" anchor="t">
            <a:spAutoFit/>
          </a:bodyPr>
          <a:lstStyle/>
          <a:p>
            <a:pPr marL="0" lvl="0" indent="0" algn="ctr">
              <a:lnSpc>
                <a:spcPts val="7069"/>
              </a:lnSpc>
              <a:spcBef>
                <a:spcPct val="0"/>
              </a:spcBef>
            </a:pPr>
            <a:r>
              <a:rPr lang="en-US" sz="6999" dirty="0">
                <a:solidFill>
                  <a:srgbClr val="211F1C"/>
                </a:solidFill>
                <a:latin typeface="Anton"/>
              </a:rPr>
              <a:t>LEARN FROM YOUR “HACKERS</a:t>
            </a:r>
          </a:p>
        </p:txBody>
      </p:sp>
      <p:sp>
        <p:nvSpPr>
          <p:cNvPr id="12" name="Freeform 12"/>
          <p:cNvSpPr/>
          <p:nvPr/>
        </p:nvSpPr>
        <p:spPr>
          <a:xfrm>
            <a:off x="14906978"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1607366" y="1133475"/>
            <a:ext cx="16254883" cy="1364733"/>
          </a:xfrm>
          <a:prstGeom prst="rect">
            <a:avLst/>
          </a:prstGeom>
        </p:spPr>
        <p:txBody>
          <a:bodyPr lIns="0" tIns="0" rIns="0" bIns="0" rtlCol="0" anchor="t">
            <a:spAutoFit/>
          </a:bodyPr>
          <a:lstStyle/>
          <a:p>
            <a:pPr algn="just">
              <a:lnSpc>
                <a:spcPts val="5263"/>
              </a:lnSpc>
            </a:pPr>
            <a:r>
              <a:rPr lang="en-US" sz="5211" dirty="0">
                <a:solidFill>
                  <a:srgbClr val="211F1C"/>
                </a:solidFill>
                <a:latin typeface="Anton"/>
              </a:rPr>
              <a:t>DATA MINING ALLOWS YOU TO HARNESS IMPLICIT PARTICIPATION</a:t>
            </a:r>
          </a:p>
          <a:p>
            <a:pPr algn="just">
              <a:lnSpc>
                <a:spcPts val="5263"/>
              </a:lnSpc>
            </a:pPr>
            <a:endParaRPr lang="en-US" sz="5211" dirty="0">
              <a:solidFill>
                <a:srgbClr val="211F1C"/>
              </a:solidFill>
              <a:latin typeface="Anton"/>
            </a:endParaRPr>
          </a:p>
        </p:txBody>
      </p:sp>
      <p:sp>
        <p:nvSpPr>
          <p:cNvPr id="6" name="Freeform 6"/>
          <p:cNvSpPr/>
          <p:nvPr/>
        </p:nvSpPr>
        <p:spPr>
          <a:xfrm>
            <a:off x="14988838" y="9205568"/>
            <a:ext cx="2571397" cy="430125"/>
          </a:xfrm>
          <a:custGeom>
            <a:avLst/>
            <a:gdLst/>
            <a:ahLst/>
            <a:cxnLst/>
            <a:rect l="l" t="t" r="r" b="b"/>
            <a:pathLst>
              <a:path w="2571397" h="430125">
                <a:moveTo>
                  <a:pt x="0" y="0"/>
                </a:moveTo>
                <a:lnTo>
                  <a:pt x="2571397" y="0"/>
                </a:lnTo>
                <a:lnTo>
                  <a:pt x="2571397" y="430125"/>
                </a:lnTo>
                <a:lnTo>
                  <a:pt x="0" y="43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94738" y="2208542"/>
            <a:ext cx="16698525" cy="7365991"/>
          </a:xfrm>
          <a:prstGeom prst="rect">
            <a:avLst/>
          </a:prstGeom>
        </p:spPr>
        <p:txBody>
          <a:bodyPr lIns="0" tIns="0" rIns="0" bIns="0" rtlCol="0" anchor="t">
            <a:spAutoFit/>
          </a:bodyPr>
          <a:lstStyle/>
          <a:p>
            <a:pPr algn="just">
              <a:lnSpc>
                <a:spcPts val="3580"/>
              </a:lnSpc>
            </a:pPr>
            <a:r>
              <a:rPr lang="en-US" sz="2800" dirty="0">
                <a:solidFill>
                  <a:srgbClr val="211F1C"/>
                </a:solidFill>
                <a:latin typeface="Nunito Sans Expanded"/>
              </a:rPr>
              <a:t>When thinking about user participation and the co-creation of value, it’s easy to focus on technology platforms that explicitly feature the creations of their users, like Wikipedia, YouTube, Twitter, Facebook, and blogs. Yet in many ways, the breakthroughs in Web 2.0 have often come from exploring a far wider range of possibilities for collaboration:</a:t>
            </a:r>
          </a:p>
          <a:p>
            <a:pPr algn="just">
              <a:lnSpc>
                <a:spcPts val="3580"/>
              </a:lnSpc>
            </a:pPr>
            <a:endParaRPr lang="en-US" sz="2800" dirty="0">
              <a:solidFill>
                <a:srgbClr val="211F1C"/>
              </a:solidFill>
              <a:latin typeface="Nunito Sans Expanded"/>
            </a:endParaRPr>
          </a:p>
          <a:p>
            <a:pPr marL="525872" lvl="1" indent="-262936" algn="just">
              <a:lnSpc>
                <a:spcPts val="3580"/>
              </a:lnSpc>
              <a:buFont typeface="Arial"/>
              <a:buChar char="•"/>
            </a:pPr>
            <a:r>
              <a:rPr lang="en-US" sz="2800" dirty="0">
                <a:solidFill>
                  <a:srgbClr val="211F1C"/>
                </a:solidFill>
                <a:latin typeface="Nunito Sans Expanded"/>
              </a:rPr>
              <a:t>Open source technology platforms such as the TCP/IP protocol suite and utilities created as part of Berkeley Unix, as well as Linux, Apache, and MySQL, and open source programming languages such as Perl, Python, PHP, and Ruby, all built and maintained by collaborative communities, provided the fundamental building blocks of the Internet as we know it today.</a:t>
            </a:r>
          </a:p>
          <a:p>
            <a:pPr marL="525872" lvl="1" indent="-262936" algn="just">
              <a:lnSpc>
                <a:spcPts val="3580"/>
              </a:lnSpc>
              <a:buFont typeface="Arial"/>
              <a:buChar char="•"/>
            </a:pPr>
            <a:endParaRPr lang="en-US" sz="2800" dirty="0">
              <a:solidFill>
                <a:srgbClr val="211F1C"/>
              </a:solidFill>
              <a:latin typeface="Nunito Sans Expanded"/>
            </a:endParaRPr>
          </a:p>
          <a:p>
            <a:pPr marL="525872" lvl="1" indent="-262936" algn="just">
              <a:lnSpc>
                <a:spcPts val="3580"/>
              </a:lnSpc>
              <a:buFont typeface="Arial"/>
              <a:buChar char="•"/>
            </a:pPr>
            <a:r>
              <a:rPr lang="en-US" sz="2800" dirty="0">
                <a:solidFill>
                  <a:srgbClr val="211F1C"/>
                </a:solidFill>
                <a:latin typeface="Nunito Sans Expanded"/>
              </a:rPr>
              <a:t>The World Wide Web itself has an architecture of participation. Anyone can put up a website and can link to any other website without permission. </a:t>
            </a:r>
          </a:p>
          <a:p>
            <a:pPr marL="525872" lvl="1" indent="-262936" algn="just">
              <a:lnSpc>
                <a:spcPts val="3580"/>
              </a:lnSpc>
              <a:buFont typeface="Arial"/>
              <a:buChar char="•"/>
            </a:pPr>
            <a:endParaRPr lang="en-US" sz="2800" dirty="0">
              <a:solidFill>
                <a:srgbClr val="211F1C"/>
              </a:solidFill>
              <a:latin typeface="Nunito Sans Expanded"/>
            </a:endParaRPr>
          </a:p>
          <a:p>
            <a:pPr marL="525872" lvl="1" indent="-262936" algn="just">
              <a:lnSpc>
                <a:spcPts val="3580"/>
              </a:lnSpc>
              <a:buFont typeface="Arial"/>
              <a:buChar char="•"/>
            </a:pPr>
            <a:r>
              <a:rPr lang="en-US" sz="2800" dirty="0">
                <a:solidFill>
                  <a:srgbClr val="211F1C"/>
                </a:solidFill>
                <a:latin typeface="Nunito Sans Expanded"/>
              </a:rPr>
              <a:t>First-generation web giants like Yahoo! got their start by building catalogs of the content assembled by the participatory multitudes of the Net, catalogs that later grew into search engines. </a:t>
            </a:r>
          </a:p>
          <a:p>
            <a:pPr marL="0" lvl="0" indent="0" algn="just">
              <a:lnSpc>
                <a:spcPts val="3580"/>
              </a:lnSpc>
              <a:spcBef>
                <a:spcPct val="0"/>
              </a:spcBef>
            </a:pPr>
            <a:endParaRPr lang="en-US" sz="2800" dirty="0">
              <a:solidFill>
                <a:srgbClr val="211F1C"/>
              </a:solidFill>
              <a:latin typeface="Nunito Sans Expanded"/>
            </a:endParaRPr>
          </a:p>
        </p:txBody>
      </p:sp>
      <p:sp>
        <p:nvSpPr>
          <p:cNvPr id="8" name="Freeform 8"/>
          <p:cNvSpPr/>
          <p:nvPr/>
        </p:nvSpPr>
        <p:spPr>
          <a:xfrm>
            <a:off x="16870297" y="181032"/>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028700" y="9506899"/>
            <a:ext cx="2482996" cy="257586"/>
            <a:chOff x="0" y="0"/>
            <a:chExt cx="3310662" cy="343448"/>
          </a:xfrm>
        </p:grpSpPr>
        <p:sp>
          <p:nvSpPr>
            <p:cNvPr id="10" name="Freeform 10"/>
            <p:cNvSpPr/>
            <p:nvPr/>
          </p:nvSpPr>
          <p:spPr>
            <a:xfrm>
              <a:off x="2968720" y="0"/>
              <a:ext cx="341941" cy="341941"/>
            </a:xfrm>
            <a:custGeom>
              <a:avLst/>
              <a:gdLst/>
              <a:ahLst/>
              <a:cxnLst/>
              <a:rect l="l" t="t" r="r" b="b"/>
              <a:pathLst>
                <a:path w="341941" h="341941">
                  <a:moveTo>
                    <a:pt x="0" y="0"/>
                  </a:moveTo>
                  <a:lnTo>
                    <a:pt x="341942" y="0"/>
                  </a:lnTo>
                  <a:lnTo>
                    <a:pt x="341942"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0" y="1507"/>
              <a:ext cx="341941" cy="341941"/>
            </a:xfrm>
            <a:custGeom>
              <a:avLst/>
              <a:gdLst/>
              <a:ahLst/>
              <a:cxnLst/>
              <a:rect l="l" t="t" r="r" b="b"/>
              <a:pathLst>
                <a:path w="341941" h="341941">
                  <a:moveTo>
                    <a:pt x="0" y="0"/>
                  </a:moveTo>
                  <a:lnTo>
                    <a:pt x="341941" y="0"/>
                  </a:lnTo>
                  <a:lnTo>
                    <a:pt x="341941" y="341941"/>
                  </a:lnTo>
                  <a:lnTo>
                    <a:pt x="0" y="3419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2" name="Freeform 12"/>
          <p:cNvSpPr/>
          <p:nvPr/>
        </p:nvSpPr>
        <p:spPr>
          <a:xfrm>
            <a:off x="-528093" y="-449116"/>
            <a:ext cx="1322830" cy="1260297"/>
          </a:xfrm>
          <a:custGeom>
            <a:avLst/>
            <a:gdLst/>
            <a:ahLst/>
            <a:cxnLst/>
            <a:rect l="l" t="t" r="r" b="b"/>
            <a:pathLst>
              <a:path w="1322830" h="1260297">
                <a:moveTo>
                  <a:pt x="0" y="0"/>
                </a:moveTo>
                <a:lnTo>
                  <a:pt x="1322831" y="0"/>
                </a:lnTo>
                <a:lnTo>
                  <a:pt x="1322831" y="1260296"/>
                </a:lnTo>
                <a:lnTo>
                  <a:pt x="0" y="12602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14906978"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771031" y="3233643"/>
            <a:ext cx="6909117" cy="1570759"/>
            <a:chOff x="-59658" y="-110773"/>
            <a:chExt cx="2186534" cy="480086"/>
          </a:xfrm>
        </p:grpSpPr>
        <p:sp>
          <p:nvSpPr>
            <p:cNvPr id="7" name="Freeform 7"/>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8" name="TextBox 8"/>
            <p:cNvSpPr txBox="1"/>
            <p:nvPr/>
          </p:nvSpPr>
          <p:spPr>
            <a:xfrm>
              <a:off x="-59658" y="-110773"/>
              <a:ext cx="2166098" cy="480086"/>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TYANA</a:t>
              </a:r>
            </a:p>
          </p:txBody>
        </p:sp>
      </p:grpSp>
      <p:grpSp>
        <p:nvGrpSpPr>
          <p:cNvPr id="9" name="Group 9"/>
          <p:cNvGrpSpPr/>
          <p:nvPr/>
        </p:nvGrpSpPr>
        <p:grpSpPr>
          <a:xfrm>
            <a:off x="809625" y="3533238"/>
            <a:ext cx="961407" cy="1201058"/>
            <a:chOff x="0" y="-57150"/>
            <a:chExt cx="306681" cy="383127"/>
          </a:xfrm>
        </p:grpSpPr>
        <p:sp>
          <p:nvSpPr>
            <p:cNvPr id="10" name="Freeform 10"/>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11" name="TextBox 11"/>
            <p:cNvSpPr txBox="1"/>
            <p:nvPr/>
          </p:nvSpPr>
          <p:spPr>
            <a:xfrm>
              <a:off x="0" y="-57150"/>
              <a:ext cx="306681" cy="383127"/>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1</a:t>
              </a:r>
            </a:p>
          </p:txBody>
        </p:sp>
      </p:grpSp>
      <p:grpSp>
        <p:nvGrpSpPr>
          <p:cNvPr id="12" name="Group 12"/>
          <p:cNvGrpSpPr/>
          <p:nvPr/>
        </p:nvGrpSpPr>
        <p:grpSpPr>
          <a:xfrm>
            <a:off x="1991530" y="3181849"/>
            <a:ext cx="7152469" cy="4279636"/>
            <a:chOff x="0" y="-552367"/>
            <a:chExt cx="2281577" cy="1365167"/>
          </a:xfrm>
        </p:grpSpPr>
        <p:sp>
          <p:nvSpPr>
            <p:cNvPr id="13" name="Freeform 13"/>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14" name="TextBox 14"/>
            <p:cNvSpPr txBox="1"/>
            <p:nvPr/>
          </p:nvSpPr>
          <p:spPr>
            <a:xfrm>
              <a:off x="0" y="-552367"/>
              <a:ext cx="2281577" cy="1365167"/>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RISKA ADELIA PRATIWI</a:t>
              </a:r>
            </a:p>
          </p:txBody>
        </p:sp>
      </p:grpSp>
      <p:grpSp>
        <p:nvGrpSpPr>
          <p:cNvPr id="15" name="Group 15"/>
          <p:cNvGrpSpPr/>
          <p:nvPr/>
        </p:nvGrpSpPr>
        <p:grpSpPr>
          <a:xfrm>
            <a:off x="-654277" y="3233643"/>
            <a:ext cx="3930476" cy="4227843"/>
            <a:chOff x="-466973" y="-535845"/>
            <a:chExt cx="1253790" cy="1348645"/>
          </a:xfrm>
        </p:grpSpPr>
        <p:sp>
          <p:nvSpPr>
            <p:cNvPr id="16" name="Freeform 16"/>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17" name="TextBox 17"/>
            <p:cNvSpPr txBox="1"/>
            <p:nvPr/>
          </p:nvSpPr>
          <p:spPr>
            <a:xfrm>
              <a:off x="-466973" y="-535845"/>
              <a:ext cx="1253790" cy="1348645"/>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2</a:t>
              </a:r>
            </a:p>
          </p:txBody>
        </p:sp>
      </p:grpSp>
      <p:grpSp>
        <p:nvGrpSpPr>
          <p:cNvPr id="18" name="Group 18"/>
          <p:cNvGrpSpPr/>
          <p:nvPr/>
        </p:nvGrpSpPr>
        <p:grpSpPr>
          <a:xfrm>
            <a:off x="1991530" y="4434701"/>
            <a:ext cx="6667500" cy="4227842"/>
            <a:chOff x="0" y="-535845"/>
            <a:chExt cx="2126876" cy="1348645"/>
          </a:xfrm>
        </p:grpSpPr>
        <p:sp>
          <p:nvSpPr>
            <p:cNvPr id="19" name="Freeform 19"/>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20" name="TextBox 20"/>
            <p:cNvSpPr txBox="1"/>
            <p:nvPr/>
          </p:nvSpPr>
          <p:spPr>
            <a:xfrm>
              <a:off x="0" y="-535845"/>
              <a:ext cx="2126876" cy="1348645"/>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RANI WULANDARI</a:t>
              </a:r>
            </a:p>
          </p:txBody>
        </p:sp>
      </p:grpSp>
      <p:grpSp>
        <p:nvGrpSpPr>
          <p:cNvPr id="21" name="Group 21"/>
          <p:cNvGrpSpPr/>
          <p:nvPr/>
        </p:nvGrpSpPr>
        <p:grpSpPr>
          <a:xfrm>
            <a:off x="-654278" y="4434701"/>
            <a:ext cx="3853261" cy="4227842"/>
            <a:chOff x="-466973" y="-535845"/>
            <a:chExt cx="1229159" cy="1348645"/>
          </a:xfrm>
        </p:grpSpPr>
        <p:sp>
          <p:nvSpPr>
            <p:cNvPr id="22" name="Freeform 22"/>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23" name="TextBox 23"/>
            <p:cNvSpPr txBox="1"/>
            <p:nvPr/>
          </p:nvSpPr>
          <p:spPr>
            <a:xfrm>
              <a:off x="-466973" y="-535845"/>
              <a:ext cx="1229159" cy="1348645"/>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3</a:t>
              </a:r>
            </a:p>
          </p:txBody>
        </p:sp>
      </p:grpSp>
      <p:grpSp>
        <p:nvGrpSpPr>
          <p:cNvPr id="24" name="Group 24"/>
          <p:cNvGrpSpPr/>
          <p:nvPr/>
        </p:nvGrpSpPr>
        <p:grpSpPr>
          <a:xfrm>
            <a:off x="1991530" y="5635758"/>
            <a:ext cx="6667500" cy="4227842"/>
            <a:chOff x="0" y="-535845"/>
            <a:chExt cx="2126876" cy="1348645"/>
          </a:xfrm>
        </p:grpSpPr>
        <p:sp>
          <p:nvSpPr>
            <p:cNvPr id="25" name="Freeform 25"/>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26" name="TextBox 26"/>
            <p:cNvSpPr txBox="1"/>
            <p:nvPr/>
          </p:nvSpPr>
          <p:spPr>
            <a:xfrm>
              <a:off x="0" y="-535845"/>
              <a:ext cx="2107271" cy="1348645"/>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M.ALGIFARI K.</a:t>
              </a:r>
            </a:p>
          </p:txBody>
        </p:sp>
      </p:grpSp>
      <p:grpSp>
        <p:nvGrpSpPr>
          <p:cNvPr id="27" name="Group 27"/>
          <p:cNvGrpSpPr/>
          <p:nvPr/>
        </p:nvGrpSpPr>
        <p:grpSpPr>
          <a:xfrm>
            <a:off x="-739458" y="5635758"/>
            <a:ext cx="4097111" cy="4227842"/>
            <a:chOff x="-494145" y="-535845"/>
            <a:chExt cx="1306945" cy="1348645"/>
          </a:xfrm>
        </p:grpSpPr>
        <p:sp>
          <p:nvSpPr>
            <p:cNvPr id="28" name="Freeform 28"/>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29" name="TextBox 29"/>
            <p:cNvSpPr txBox="1"/>
            <p:nvPr/>
          </p:nvSpPr>
          <p:spPr>
            <a:xfrm>
              <a:off x="-494145" y="-535845"/>
              <a:ext cx="1306945" cy="1348645"/>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4</a:t>
              </a:r>
            </a:p>
          </p:txBody>
        </p:sp>
      </p:grpSp>
      <p:grpSp>
        <p:nvGrpSpPr>
          <p:cNvPr id="30" name="Group 30"/>
          <p:cNvGrpSpPr/>
          <p:nvPr/>
        </p:nvGrpSpPr>
        <p:grpSpPr>
          <a:xfrm>
            <a:off x="8057541" y="2032587"/>
            <a:ext cx="4097111" cy="4227842"/>
            <a:chOff x="-494145" y="-535845"/>
            <a:chExt cx="1306945" cy="1348645"/>
          </a:xfrm>
        </p:grpSpPr>
        <p:sp>
          <p:nvSpPr>
            <p:cNvPr id="31" name="Freeform 31"/>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32" name="TextBox 32"/>
            <p:cNvSpPr txBox="1"/>
            <p:nvPr/>
          </p:nvSpPr>
          <p:spPr>
            <a:xfrm>
              <a:off x="-494145" y="-535845"/>
              <a:ext cx="1306945" cy="1348645"/>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5</a:t>
              </a:r>
            </a:p>
          </p:txBody>
        </p:sp>
      </p:grpSp>
      <p:grpSp>
        <p:nvGrpSpPr>
          <p:cNvPr id="33" name="Group 33"/>
          <p:cNvGrpSpPr/>
          <p:nvPr/>
        </p:nvGrpSpPr>
        <p:grpSpPr>
          <a:xfrm>
            <a:off x="10789468" y="2108460"/>
            <a:ext cx="6667500" cy="4151968"/>
            <a:chOff x="0" y="-511642"/>
            <a:chExt cx="2126876" cy="1324442"/>
          </a:xfrm>
        </p:grpSpPr>
        <p:sp>
          <p:nvSpPr>
            <p:cNvPr id="34" name="Freeform 34"/>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35" name="TextBox 35"/>
            <p:cNvSpPr txBox="1"/>
            <p:nvPr/>
          </p:nvSpPr>
          <p:spPr>
            <a:xfrm>
              <a:off x="0" y="-511642"/>
              <a:ext cx="2043099" cy="1324442"/>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MAJID DUTA</a:t>
              </a:r>
            </a:p>
          </p:txBody>
        </p:sp>
      </p:grpSp>
      <p:grpSp>
        <p:nvGrpSpPr>
          <p:cNvPr id="36" name="Group 36"/>
          <p:cNvGrpSpPr/>
          <p:nvPr/>
        </p:nvGrpSpPr>
        <p:grpSpPr>
          <a:xfrm>
            <a:off x="7993229" y="3233644"/>
            <a:ext cx="4161423" cy="4227845"/>
            <a:chOff x="-514660" y="-535845"/>
            <a:chExt cx="1327460" cy="1348646"/>
          </a:xfrm>
        </p:grpSpPr>
        <p:sp>
          <p:nvSpPr>
            <p:cNvPr id="37" name="Freeform 37"/>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38" name="TextBox 38"/>
            <p:cNvSpPr txBox="1"/>
            <p:nvPr/>
          </p:nvSpPr>
          <p:spPr>
            <a:xfrm>
              <a:off x="-514660" y="-535845"/>
              <a:ext cx="1327460" cy="1348646"/>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6</a:t>
              </a:r>
            </a:p>
          </p:txBody>
        </p:sp>
      </p:grpSp>
      <p:grpSp>
        <p:nvGrpSpPr>
          <p:cNvPr id="39" name="Group 39"/>
          <p:cNvGrpSpPr/>
          <p:nvPr/>
        </p:nvGrpSpPr>
        <p:grpSpPr>
          <a:xfrm>
            <a:off x="10789468" y="3233641"/>
            <a:ext cx="6888932" cy="4227845"/>
            <a:chOff x="0" y="-535846"/>
            <a:chExt cx="2197511" cy="1348646"/>
          </a:xfrm>
        </p:grpSpPr>
        <p:sp>
          <p:nvSpPr>
            <p:cNvPr id="40" name="Freeform 40"/>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41" name="TextBox 41"/>
            <p:cNvSpPr txBox="1"/>
            <p:nvPr/>
          </p:nvSpPr>
          <p:spPr>
            <a:xfrm>
              <a:off x="0" y="-535846"/>
              <a:ext cx="2197511" cy="1348646"/>
            </a:xfrm>
            <a:prstGeom prst="rect">
              <a:avLst/>
            </a:prstGeom>
          </p:spPr>
          <p:txBody>
            <a:bodyPr lIns="38100" tIns="38100" rIns="38100" bIns="38100" rtlCol="0" anchor="ctr"/>
            <a:lstStyle/>
            <a:p>
              <a:pPr marL="0" lvl="0" indent="0" algn="ctr">
                <a:lnSpc>
                  <a:spcPts val="2557"/>
                </a:lnSpc>
                <a:spcBef>
                  <a:spcPct val="0"/>
                </a:spcBef>
              </a:pPr>
              <a:r>
                <a:rPr lang="en-US" sz="1739" spc="255" dirty="0">
                  <a:solidFill>
                    <a:srgbClr val="000000"/>
                  </a:solidFill>
                  <a:latin typeface="Nunito Sans Expanded Medium"/>
                </a:rPr>
                <a:t>ADITIA WIRATAMA</a:t>
              </a:r>
            </a:p>
          </p:txBody>
        </p:sp>
      </p:grpSp>
      <p:grpSp>
        <p:nvGrpSpPr>
          <p:cNvPr id="42" name="Group 42"/>
          <p:cNvGrpSpPr/>
          <p:nvPr/>
        </p:nvGrpSpPr>
        <p:grpSpPr>
          <a:xfrm>
            <a:off x="8057541" y="4434697"/>
            <a:ext cx="4097111" cy="4227845"/>
            <a:chOff x="-494145" y="-535846"/>
            <a:chExt cx="1306945" cy="1348646"/>
          </a:xfrm>
        </p:grpSpPr>
        <p:sp>
          <p:nvSpPr>
            <p:cNvPr id="43" name="Freeform 43"/>
            <p:cNvSpPr/>
            <p:nvPr/>
          </p:nvSpPr>
          <p:spPr>
            <a:xfrm>
              <a:off x="0" y="0"/>
              <a:ext cx="286166" cy="278912"/>
            </a:xfrm>
            <a:custGeom>
              <a:avLst/>
              <a:gdLst/>
              <a:ahLst/>
              <a:cxnLst/>
              <a:rect l="l" t="t" r="r" b="b"/>
              <a:pathLst>
                <a:path w="286166" h="278912">
                  <a:moveTo>
                    <a:pt x="139456" y="0"/>
                  </a:moveTo>
                  <a:lnTo>
                    <a:pt x="146710" y="0"/>
                  </a:lnTo>
                  <a:cubicBezTo>
                    <a:pt x="183696" y="0"/>
                    <a:pt x="219167" y="14693"/>
                    <a:pt x="245320" y="40846"/>
                  </a:cubicBezTo>
                  <a:cubicBezTo>
                    <a:pt x="271473" y="66999"/>
                    <a:pt x="286166" y="102470"/>
                    <a:pt x="286166" y="139456"/>
                  </a:cubicBezTo>
                  <a:lnTo>
                    <a:pt x="286166" y="139456"/>
                  </a:lnTo>
                  <a:cubicBezTo>
                    <a:pt x="286166" y="176442"/>
                    <a:pt x="271473" y="211913"/>
                    <a:pt x="245320" y="238066"/>
                  </a:cubicBezTo>
                  <a:cubicBezTo>
                    <a:pt x="219167" y="264219"/>
                    <a:pt x="183696" y="278912"/>
                    <a:pt x="146710" y="278912"/>
                  </a:cubicBezTo>
                  <a:lnTo>
                    <a:pt x="139456" y="278912"/>
                  </a:lnTo>
                  <a:cubicBezTo>
                    <a:pt x="102470" y="278912"/>
                    <a:pt x="66999" y="264219"/>
                    <a:pt x="40846" y="238066"/>
                  </a:cubicBezTo>
                  <a:cubicBezTo>
                    <a:pt x="14693" y="211913"/>
                    <a:pt x="0" y="176442"/>
                    <a:pt x="0" y="139456"/>
                  </a:cubicBezTo>
                  <a:lnTo>
                    <a:pt x="0" y="139456"/>
                  </a:lnTo>
                  <a:cubicBezTo>
                    <a:pt x="0" y="102470"/>
                    <a:pt x="14693" y="66999"/>
                    <a:pt x="40846" y="40846"/>
                  </a:cubicBezTo>
                  <a:cubicBezTo>
                    <a:pt x="66999" y="14693"/>
                    <a:pt x="102470" y="0"/>
                    <a:pt x="139456" y="0"/>
                  </a:cubicBezTo>
                  <a:close/>
                </a:path>
              </a:pathLst>
            </a:custGeom>
            <a:solidFill>
              <a:srgbClr val="F1F1F1"/>
            </a:solidFill>
            <a:ln w="19050" cap="rnd">
              <a:solidFill>
                <a:srgbClr val="000000"/>
              </a:solidFill>
              <a:round/>
            </a:ln>
          </p:spPr>
        </p:sp>
        <p:sp>
          <p:nvSpPr>
            <p:cNvPr id="44" name="TextBox 44"/>
            <p:cNvSpPr txBox="1"/>
            <p:nvPr/>
          </p:nvSpPr>
          <p:spPr>
            <a:xfrm>
              <a:off x="-494145" y="-535846"/>
              <a:ext cx="1306945" cy="1348646"/>
            </a:xfrm>
            <a:prstGeom prst="rect">
              <a:avLst/>
            </a:prstGeom>
          </p:spPr>
          <p:txBody>
            <a:bodyPr lIns="38100" tIns="38100" rIns="38100" bIns="38100" rtlCol="0" anchor="ctr"/>
            <a:lstStyle/>
            <a:p>
              <a:pPr algn="ctr">
                <a:lnSpc>
                  <a:spcPts val="3145"/>
                </a:lnSpc>
              </a:pPr>
              <a:r>
                <a:rPr lang="en-US" sz="2139" spc="314" dirty="0">
                  <a:solidFill>
                    <a:srgbClr val="000000"/>
                  </a:solidFill>
                  <a:latin typeface="Nunito Sans Expanded Bold"/>
                </a:rPr>
                <a:t>7</a:t>
              </a:r>
            </a:p>
          </p:txBody>
        </p:sp>
      </p:grpSp>
      <p:grpSp>
        <p:nvGrpSpPr>
          <p:cNvPr id="45" name="Group 45"/>
          <p:cNvGrpSpPr/>
          <p:nvPr/>
        </p:nvGrpSpPr>
        <p:grpSpPr>
          <a:xfrm>
            <a:off x="10789468" y="4434697"/>
            <a:ext cx="6953251" cy="4227845"/>
            <a:chOff x="0" y="-535846"/>
            <a:chExt cx="2218028" cy="1348646"/>
          </a:xfrm>
        </p:grpSpPr>
        <p:sp>
          <p:nvSpPr>
            <p:cNvPr id="46" name="Freeform 46"/>
            <p:cNvSpPr/>
            <p:nvPr/>
          </p:nvSpPr>
          <p:spPr>
            <a:xfrm>
              <a:off x="0" y="0"/>
              <a:ext cx="2126876" cy="278912"/>
            </a:xfrm>
            <a:custGeom>
              <a:avLst/>
              <a:gdLst/>
              <a:ahLst/>
              <a:cxnLst/>
              <a:rect l="l" t="t" r="r" b="b"/>
              <a:pathLst>
                <a:path w="2126876" h="278912">
                  <a:moveTo>
                    <a:pt x="41801" y="0"/>
                  </a:moveTo>
                  <a:lnTo>
                    <a:pt x="2085075" y="0"/>
                  </a:lnTo>
                  <a:cubicBezTo>
                    <a:pt x="2096161" y="0"/>
                    <a:pt x="2106793" y="4404"/>
                    <a:pt x="2114633" y="12243"/>
                  </a:cubicBezTo>
                  <a:cubicBezTo>
                    <a:pt x="2122472" y="20083"/>
                    <a:pt x="2126876" y="30715"/>
                    <a:pt x="2126876" y="41801"/>
                  </a:cubicBezTo>
                  <a:lnTo>
                    <a:pt x="2126876" y="237111"/>
                  </a:lnTo>
                  <a:cubicBezTo>
                    <a:pt x="2126876" y="248197"/>
                    <a:pt x="2122472" y="258830"/>
                    <a:pt x="2114633" y="266669"/>
                  </a:cubicBezTo>
                  <a:cubicBezTo>
                    <a:pt x="2106793" y="274508"/>
                    <a:pt x="2096161" y="278912"/>
                    <a:pt x="2085075" y="278912"/>
                  </a:cubicBezTo>
                  <a:lnTo>
                    <a:pt x="41801" y="278912"/>
                  </a:lnTo>
                  <a:cubicBezTo>
                    <a:pt x="30715" y="278912"/>
                    <a:pt x="20083" y="274508"/>
                    <a:pt x="12243" y="266669"/>
                  </a:cubicBezTo>
                  <a:cubicBezTo>
                    <a:pt x="4404" y="258830"/>
                    <a:pt x="0" y="248197"/>
                    <a:pt x="0" y="237111"/>
                  </a:cubicBezTo>
                  <a:lnTo>
                    <a:pt x="0" y="41801"/>
                  </a:lnTo>
                  <a:cubicBezTo>
                    <a:pt x="0" y="30715"/>
                    <a:pt x="4404" y="20083"/>
                    <a:pt x="12243" y="12243"/>
                  </a:cubicBezTo>
                  <a:cubicBezTo>
                    <a:pt x="20083" y="4404"/>
                    <a:pt x="30715" y="0"/>
                    <a:pt x="41801" y="0"/>
                  </a:cubicBezTo>
                  <a:close/>
                </a:path>
              </a:pathLst>
            </a:custGeom>
            <a:solidFill>
              <a:srgbClr val="F1F1F1"/>
            </a:solidFill>
            <a:ln w="19050" cap="rnd">
              <a:solidFill>
                <a:srgbClr val="000000"/>
              </a:solidFill>
              <a:round/>
            </a:ln>
          </p:spPr>
        </p:sp>
        <p:sp>
          <p:nvSpPr>
            <p:cNvPr id="47" name="TextBox 47"/>
            <p:cNvSpPr txBox="1"/>
            <p:nvPr/>
          </p:nvSpPr>
          <p:spPr>
            <a:xfrm>
              <a:off x="0" y="-535846"/>
              <a:ext cx="2218028" cy="1348646"/>
            </a:xfrm>
            <a:prstGeom prst="rect">
              <a:avLst/>
            </a:prstGeom>
          </p:spPr>
          <p:txBody>
            <a:bodyPr lIns="38100" tIns="38100" rIns="38100" bIns="38100" rtlCol="0" anchor="ctr"/>
            <a:lstStyle/>
            <a:p>
              <a:pPr algn="ctr">
                <a:lnSpc>
                  <a:spcPts val="2557"/>
                </a:lnSpc>
              </a:pPr>
              <a:r>
                <a:rPr lang="en-US" sz="1739" spc="255" dirty="0">
                  <a:solidFill>
                    <a:srgbClr val="000000"/>
                  </a:solidFill>
                  <a:latin typeface="Nunito Sans Expanded Medium"/>
                </a:rPr>
                <a:t>SATRIONO</a:t>
              </a:r>
            </a:p>
          </p:txBody>
        </p:sp>
      </p:grpSp>
      <p:sp>
        <p:nvSpPr>
          <p:cNvPr id="48" name="Freeform 48"/>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901909">
            <a:off x="5911041" y="7503652"/>
            <a:ext cx="4791616" cy="4114800"/>
          </a:xfrm>
          <a:custGeom>
            <a:avLst/>
            <a:gdLst/>
            <a:ahLst/>
            <a:cxnLst/>
            <a:rect l="l" t="t" r="r" b="b"/>
            <a:pathLst>
              <a:path w="4791616" h="4114800">
                <a:moveTo>
                  <a:pt x="0" y="0"/>
                </a:moveTo>
                <a:lnTo>
                  <a:pt x="4791616" y="0"/>
                </a:lnTo>
                <a:lnTo>
                  <a:pt x="47916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a:off x="-977265" y="-1028700"/>
            <a:ext cx="4011930" cy="4114800"/>
          </a:xfrm>
          <a:custGeom>
            <a:avLst/>
            <a:gdLst/>
            <a:ahLst/>
            <a:cxnLst/>
            <a:rect l="l" t="t" r="r" b="b"/>
            <a:pathLst>
              <a:path w="4011930" h="4114800">
                <a:moveTo>
                  <a:pt x="0" y="0"/>
                </a:moveTo>
                <a:lnTo>
                  <a:pt x="4011930" y="0"/>
                </a:lnTo>
                <a:lnTo>
                  <a:pt x="40119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1" name="TextBox 51"/>
          <p:cNvSpPr txBox="1"/>
          <p:nvPr/>
        </p:nvSpPr>
        <p:spPr>
          <a:xfrm>
            <a:off x="3198983" y="1728722"/>
            <a:ext cx="11890034" cy="1126425"/>
          </a:xfrm>
          <a:prstGeom prst="rect">
            <a:avLst/>
          </a:prstGeom>
        </p:spPr>
        <p:txBody>
          <a:bodyPr lIns="0" tIns="0" rIns="0" bIns="0" rtlCol="0" anchor="t">
            <a:spAutoFit/>
          </a:bodyPr>
          <a:lstStyle/>
          <a:p>
            <a:pPr marL="0" lvl="0" indent="0" algn="ctr">
              <a:lnSpc>
                <a:spcPts val="8475"/>
              </a:lnSpc>
              <a:spcBef>
                <a:spcPct val="0"/>
              </a:spcBef>
            </a:pPr>
            <a:r>
              <a:rPr lang="en-US" sz="8392">
                <a:solidFill>
                  <a:srgbClr val="211F1C"/>
                </a:solidFill>
                <a:latin typeface="Anton"/>
              </a:rPr>
              <a:t>OUR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2021323" y="-580405"/>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751043" y="810455"/>
            <a:ext cx="13569223" cy="2093217"/>
          </a:xfrm>
          <a:prstGeom prst="rect">
            <a:avLst/>
          </a:prstGeom>
        </p:spPr>
        <p:txBody>
          <a:bodyPr lIns="0" tIns="0" rIns="0" bIns="0" rtlCol="0" anchor="t">
            <a:spAutoFit/>
          </a:bodyPr>
          <a:lstStyle/>
          <a:p>
            <a:pPr>
              <a:lnSpc>
                <a:spcPts val="5459"/>
              </a:lnSpc>
            </a:pPr>
            <a:r>
              <a:rPr lang="en-US" sz="5405">
                <a:solidFill>
                  <a:srgbClr val="211F1C"/>
                </a:solidFill>
                <a:latin typeface="Anton"/>
              </a:rPr>
              <a:t>HOW PLATFORM THINKING CHANGES THE BIG GOVERNMENT/ SMALL GOVERNMENT DEBATE</a:t>
            </a:r>
          </a:p>
          <a:p>
            <a:pPr>
              <a:lnSpc>
                <a:spcPts val="5459"/>
              </a:lnSpc>
            </a:pPr>
            <a:endParaRPr lang="en-US" sz="5405">
              <a:solidFill>
                <a:srgbClr val="211F1C"/>
              </a:solidFill>
              <a:latin typeface="Anton"/>
            </a:endParaRPr>
          </a:p>
        </p:txBody>
      </p:sp>
      <p:sp>
        <p:nvSpPr>
          <p:cNvPr id="6" name="Freeform 6"/>
          <p:cNvSpPr/>
          <p:nvPr/>
        </p:nvSpPr>
        <p:spPr>
          <a:xfrm>
            <a:off x="14906978"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34895" y="2634612"/>
            <a:ext cx="16785913" cy="1489382"/>
          </a:xfrm>
          <a:prstGeom prst="rect">
            <a:avLst/>
          </a:prstGeom>
        </p:spPr>
        <p:txBody>
          <a:bodyPr lIns="0" tIns="0" rIns="0" bIns="0" rtlCol="0" anchor="t">
            <a:spAutoFit/>
          </a:bodyPr>
          <a:lstStyle/>
          <a:p>
            <a:pPr algn="just">
              <a:lnSpc>
                <a:spcPts val="2940"/>
              </a:lnSpc>
            </a:pPr>
            <a:r>
              <a:rPr lang="en-US" sz="2800" dirty="0">
                <a:solidFill>
                  <a:srgbClr val="211F1C"/>
                </a:solidFill>
                <a:latin typeface="Nunito Sans Expanded"/>
              </a:rPr>
              <a:t>Tim Berners-Lee didn't develop hundreds of millions of websites, Google didn't develop thousands of Google Maps mashups; Apple developed only a few of the tens of thousands of applications for the iPhone. Being a platform provider means government stripped down to the essentials.</a:t>
            </a:r>
          </a:p>
          <a:p>
            <a:pPr algn="just">
              <a:lnSpc>
                <a:spcPts val="2940"/>
              </a:lnSpc>
            </a:pPr>
            <a:endParaRPr lang="en-US" sz="2800" dirty="0">
              <a:solidFill>
                <a:srgbClr val="211F1C"/>
              </a:solidFill>
              <a:latin typeface="Nunito Sans Expanded"/>
            </a:endParaRPr>
          </a:p>
        </p:txBody>
      </p:sp>
      <p:sp>
        <p:nvSpPr>
          <p:cNvPr id="8" name="Freeform 8"/>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rot="728149">
            <a:off x="12653599" y="3565080"/>
            <a:ext cx="4631611" cy="1458904"/>
            <a:chOff x="0" y="0"/>
            <a:chExt cx="6964206" cy="2711646"/>
          </a:xfrm>
        </p:grpSpPr>
        <p:sp>
          <p:nvSpPr>
            <p:cNvPr id="13" name="Freeform 13"/>
            <p:cNvSpPr/>
            <p:nvPr/>
          </p:nvSpPr>
          <p:spPr>
            <a:xfrm rot="-646737">
              <a:off x="76792" y="623950"/>
              <a:ext cx="6810622" cy="1463746"/>
            </a:xfrm>
            <a:custGeom>
              <a:avLst/>
              <a:gdLst/>
              <a:ahLst/>
              <a:cxnLst/>
              <a:rect l="l" t="t" r="r" b="b"/>
              <a:pathLst>
                <a:path w="6810622" h="1463746">
                  <a:moveTo>
                    <a:pt x="0" y="0"/>
                  </a:moveTo>
                  <a:lnTo>
                    <a:pt x="6810622" y="0"/>
                  </a:lnTo>
                  <a:lnTo>
                    <a:pt x="6810622" y="1463746"/>
                  </a:lnTo>
                  <a:lnTo>
                    <a:pt x="0" y="1463746"/>
                  </a:lnTo>
                  <a:lnTo>
                    <a:pt x="0" y="0"/>
                  </a:lnTo>
                  <a:close/>
                </a:path>
              </a:pathLst>
            </a:custGeom>
            <a:blipFill>
              <a:blip r:embed="rId8"/>
              <a:stretch>
                <a:fillRect l="-14367" t="-175930" r="-8781" b="-423912"/>
              </a:stretch>
            </a:blipFill>
          </p:spPr>
        </p:sp>
        <p:sp>
          <p:nvSpPr>
            <p:cNvPr id="14" name="TextBox 14"/>
            <p:cNvSpPr txBox="1"/>
            <p:nvPr/>
          </p:nvSpPr>
          <p:spPr>
            <a:xfrm rot="-646737">
              <a:off x="1196721" y="870599"/>
              <a:ext cx="4551758" cy="862306"/>
            </a:xfrm>
            <a:prstGeom prst="rect">
              <a:avLst/>
            </a:prstGeom>
          </p:spPr>
          <p:txBody>
            <a:bodyPr lIns="0" tIns="0" rIns="0" bIns="0" rtlCol="0" anchor="t">
              <a:spAutoFit/>
            </a:bodyPr>
            <a:lstStyle/>
            <a:p>
              <a:pPr algn="ctr">
                <a:lnSpc>
                  <a:spcPts val="5447"/>
                </a:lnSpc>
                <a:spcBef>
                  <a:spcPct val="0"/>
                </a:spcBef>
              </a:pPr>
              <a:endParaRPr/>
            </a:p>
          </p:txBody>
        </p:sp>
      </p:grpSp>
      <p:grpSp>
        <p:nvGrpSpPr>
          <p:cNvPr id="9" name="Group 9"/>
          <p:cNvGrpSpPr/>
          <p:nvPr/>
        </p:nvGrpSpPr>
        <p:grpSpPr>
          <a:xfrm>
            <a:off x="1008440" y="9130637"/>
            <a:ext cx="2482996" cy="257586"/>
            <a:chOff x="0" y="0"/>
            <a:chExt cx="3310662" cy="343448"/>
          </a:xfrm>
        </p:grpSpPr>
        <p:sp>
          <p:nvSpPr>
            <p:cNvPr id="10" name="Freeform 10"/>
            <p:cNvSpPr/>
            <p:nvPr/>
          </p:nvSpPr>
          <p:spPr>
            <a:xfrm>
              <a:off x="2968720" y="0"/>
              <a:ext cx="341941" cy="341941"/>
            </a:xfrm>
            <a:custGeom>
              <a:avLst/>
              <a:gdLst/>
              <a:ahLst/>
              <a:cxnLst/>
              <a:rect l="l" t="t" r="r" b="b"/>
              <a:pathLst>
                <a:path w="341941" h="341941">
                  <a:moveTo>
                    <a:pt x="0" y="0"/>
                  </a:moveTo>
                  <a:lnTo>
                    <a:pt x="341942" y="0"/>
                  </a:lnTo>
                  <a:lnTo>
                    <a:pt x="341942" y="341941"/>
                  </a:lnTo>
                  <a:lnTo>
                    <a:pt x="0" y="3419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0" y="1507"/>
              <a:ext cx="341941" cy="341941"/>
            </a:xfrm>
            <a:custGeom>
              <a:avLst/>
              <a:gdLst/>
              <a:ahLst/>
              <a:cxnLst/>
              <a:rect l="l" t="t" r="r" b="b"/>
              <a:pathLst>
                <a:path w="341941" h="341941">
                  <a:moveTo>
                    <a:pt x="0" y="0"/>
                  </a:moveTo>
                  <a:lnTo>
                    <a:pt x="341941" y="0"/>
                  </a:lnTo>
                  <a:lnTo>
                    <a:pt x="341941" y="341941"/>
                  </a:lnTo>
                  <a:lnTo>
                    <a:pt x="0" y="3419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18" name="TextBox 18"/>
          <p:cNvSpPr txBox="1"/>
          <p:nvPr/>
        </p:nvSpPr>
        <p:spPr>
          <a:xfrm>
            <a:off x="13400623" y="4106924"/>
            <a:ext cx="9774754" cy="510647"/>
          </a:xfrm>
          <a:prstGeom prst="rect">
            <a:avLst/>
          </a:prstGeom>
        </p:spPr>
        <p:txBody>
          <a:bodyPr lIns="0" tIns="0" rIns="0" bIns="0" rtlCol="0" anchor="t">
            <a:spAutoFit/>
          </a:bodyPr>
          <a:lstStyle/>
          <a:p>
            <a:pPr>
              <a:lnSpc>
                <a:spcPts val="3831"/>
              </a:lnSpc>
            </a:pPr>
            <a:r>
              <a:rPr lang="en-US" sz="3793">
                <a:solidFill>
                  <a:srgbClr val="FFFFFF"/>
                </a:solidFill>
                <a:latin typeface="Anton"/>
              </a:rPr>
              <a:t>LEAD BY EXAMPLE</a:t>
            </a:r>
          </a:p>
        </p:txBody>
      </p:sp>
      <p:sp>
        <p:nvSpPr>
          <p:cNvPr id="19" name="TextBox 19"/>
          <p:cNvSpPr txBox="1"/>
          <p:nvPr/>
        </p:nvSpPr>
        <p:spPr>
          <a:xfrm>
            <a:off x="1008440" y="4918300"/>
            <a:ext cx="15735380" cy="4092659"/>
          </a:xfrm>
          <a:prstGeom prst="rect">
            <a:avLst/>
          </a:prstGeom>
        </p:spPr>
        <p:txBody>
          <a:bodyPr lIns="0" tIns="0" rIns="0" bIns="0" rtlCol="0" anchor="t">
            <a:spAutoFit/>
          </a:bodyPr>
          <a:lstStyle/>
          <a:p>
            <a:pPr algn="just">
              <a:lnSpc>
                <a:spcPts val="2940"/>
              </a:lnSpc>
            </a:pPr>
            <a:r>
              <a:rPr lang="en-US" sz="2800" dirty="0">
                <a:solidFill>
                  <a:srgbClr val="211F1C"/>
                </a:solidFill>
                <a:latin typeface="Nunito Sans Expanded"/>
              </a:rPr>
              <a:t>Microsoft Word and Microsoft Excel, that showed off the ease of use that came with graphical user interfaces. When Apple introduced the iPhone, it didn't even introduce the platform until its second year. First, it built a device with remarkable new features and a suite of applications that showed off their power. Despite everything I've said about the importance of a platform provider not competing with its developer ecosystem, it's also a mistake to think that you can build a platform in the abstract. A great platform provider does things that are ahead of the curve and that take time for the market to catch up to. It's essential to prime the pump by showing what can be done. But the idea of leading by example is far bigger than just Data.gov. Once again, consider health care. If the current model of "health care reform" were an operating system, it would be Windows Vista, touted as a major revisioning of the system, but in the end, a set of patches that preserve what went before without bringing anything radically new to the table.</a:t>
            </a:r>
          </a:p>
          <a:p>
            <a:pPr algn="just">
              <a:lnSpc>
                <a:spcPts val="2940"/>
              </a:lnSpc>
            </a:pPr>
            <a:endParaRPr lang="en-US" sz="2800" dirty="0">
              <a:solidFill>
                <a:srgbClr val="211F1C"/>
              </a:solidFill>
              <a:latin typeface="Nunito Sans Expand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TextBox 5"/>
          <p:cNvSpPr txBox="1"/>
          <p:nvPr/>
        </p:nvSpPr>
        <p:spPr>
          <a:xfrm>
            <a:off x="794738" y="918413"/>
            <a:ext cx="16254883" cy="1347280"/>
          </a:xfrm>
          <a:prstGeom prst="rect">
            <a:avLst/>
          </a:prstGeom>
        </p:spPr>
        <p:txBody>
          <a:bodyPr lIns="0" tIns="0" rIns="0" bIns="0" rtlCol="0" anchor="t">
            <a:spAutoFit/>
          </a:bodyPr>
          <a:lstStyle/>
          <a:p>
            <a:pPr algn="just">
              <a:lnSpc>
                <a:spcPts val="5263"/>
              </a:lnSpc>
            </a:pPr>
            <a:r>
              <a:rPr lang="en-US" sz="5211">
                <a:solidFill>
                  <a:srgbClr val="211F1C"/>
                </a:solidFill>
                <a:latin typeface="Anton"/>
              </a:rPr>
              <a:t>PRACTICAL STEPS FOR GOVERNMENT AGENCIES</a:t>
            </a:r>
          </a:p>
          <a:p>
            <a:pPr algn="just">
              <a:lnSpc>
                <a:spcPts val="5263"/>
              </a:lnSpc>
            </a:pPr>
            <a:endParaRPr lang="en-US" sz="5211">
              <a:solidFill>
                <a:srgbClr val="211F1C"/>
              </a:solidFill>
              <a:latin typeface="Anton"/>
            </a:endParaRPr>
          </a:p>
        </p:txBody>
      </p:sp>
      <p:sp>
        <p:nvSpPr>
          <p:cNvPr id="6" name="Freeform 6"/>
          <p:cNvSpPr/>
          <p:nvPr/>
        </p:nvSpPr>
        <p:spPr>
          <a:xfrm>
            <a:off x="14988838" y="9205568"/>
            <a:ext cx="2571397" cy="430125"/>
          </a:xfrm>
          <a:custGeom>
            <a:avLst/>
            <a:gdLst/>
            <a:ahLst/>
            <a:cxnLst/>
            <a:rect l="l" t="t" r="r" b="b"/>
            <a:pathLst>
              <a:path w="2571397" h="430125">
                <a:moveTo>
                  <a:pt x="0" y="0"/>
                </a:moveTo>
                <a:lnTo>
                  <a:pt x="2571397" y="0"/>
                </a:lnTo>
                <a:lnTo>
                  <a:pt x="2571397" y="430125"/>
                </a:lnTo>
                <a:lnTo>
                  <a:pt x="0" y="43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94738" y="1882687"/>
            <a:ext cx="16571536" cy="7194277"/>
          </a:xfrm>
          <a:prstGeom prst="rect">
            <a:avLst/>
          </a:prstGeom>
        </p:spPr>
        <p:txBody>
          <a:bodyPr lIns="0" tIns="0" rIns="0" bIns="0" rtlCol="0" anchor="t">
            <a:spAutoFit/>
          </a:bodyPr>
          <a:lstStyle/>
          <a:p>
            <a:pPr marL="698173" lvl="1" indent="-457200" algn="just">
              <a:lnSpc>
                <a:spcPts val="3281"/>
              </a:lnSpc>
              <a:buFont typeface="+mj-lt"/>
              <a:buAutoNum type="arabicPeriod"/>
            </a:pPr>
            <a:r>
              <a:rPr lang="en-US" sz="2800" dirty="0">
                <a:solidFill>
                  <a:srgbClr val="211F1C"/>
                </a:solidFill>
                <a:latin typeface="Nunito Sans Expanded"/>
              </a:rPr>
              <a:t>Issue your own open government directive. San Francisco Mayor Gavin Newsom has done just that. You might consider his Open Data Executive Directive as a model.</a:t>
            </a:r>
          </a:p>
          <a:p>
            <a:pPr marL="698173" lvl="1" indent="-457200" algn="just">
              <a:lnSpc>
                <a:spcPts val="3281"/>
              </a:lnSpc>
              <a:buFont typeface="+mj-lt"/>
              <a:buAutoNum type="arabicPeriod"/>
            </a:pPr>
            <a:r>
              <a:rPr lang="en-US" sz="2800" dirty="0">
                <a:solidFill>
                  <a:srgbClr val="211F1C"/>
                </a:solidFill>
                <a:latin typeface="Nunito Sans Expanded"/>
              </a:rPr>
              <a:t>As Robinson et al, propose, create "a simple, reliable and publicly accessible infrastructure that 'exposes the underlying data" from your city, county, state, or agency. </a:t>
            </a:r>
          </a:p>
          <a:p>
            <a:pPr marL="698173" lvl="1" indent="-457200" algn="just">
              <a:lnSpc>
                <a:spcPts val="3281"/>
              </a:lnSpc>
              <a:buFont typeface="+mj-lt"/>
              <a:buAutoNum type="arabicPeriod"/>
            </a:pPr>
            <a:r>
              <a:rPr lang="en-US" sz="2800" dirty="0">
                <a:solidFill>
                  <a:srgbClr val="211F1C"/>
                </a:solidFill>
                <a:latin typeface="Nunito Sans Expanded"/>
              </a:rPr>
              <a:t>Build your own websites and applications using the same open systems for accessing the underlying data as they make available to the public at large" (Robinson et al, again),</a:t>
            </a:r>
          </a:p>
          <a:p>
            <a:pPr marL="698173" lvl="1" indent="-457200" algn="just">
              <a:lnSpc>
                <a:spcPts val="3281"/>
              </a:lnSpc>
              <a:buFont typeface="+mj-lt"/>
              <a:buAutoNum type="arabicPeriod"/>
            </a:pPr>
            <a:r>
              <a:rPr lang="en-US" sz="2800" dirty="0">
                <a:solidFill>
                  <a:srgbClr val="211F1C"/>
                </a:solidFill>
                <a:latin typeface="Nunito Sans Expanded"/>
              </a:rPr>
              <a:t>Share those open APIs with the public.</a:t>
            </a:r>
          </a:p>
          <a:p>
            <a:pPr marL="698173" lvl="1" indent="-457200" algn="just">
              <a:lnSpc>
                <a:spcPts val="3281"/>
              </a:lnSpc>
              <a:buFont typeface="+mj-lt"/>
              <a:buAutoNum type="arabicPeriod"/>
            </a:pPr>
            <a:r>
              <a:rPr lang="en-US" sz="2800" dirty="0">
                <a:solidFill>
                  <a:srgbClr val="211F1C"/>
                </a:solidFill>
                <a:latin typeface="Nunito Sans Expanded"/>
              </a:rPr>
              <a:t>Share your work with other cities, counties, states, or agencies. </a:t>
            </a:r>
          </a:p>
          <a:p>
            <a:pPr marL="698173" lvl="1" indent="-457200" algn="just">
              <a:lnSpc>
                <a:spcPts val="3281"/>
              </a:lnSpc>
              <a:buFont typeface="+mj-lt"/>
              <a:buAutoNum type="arabicPeriod"/>
            </a:pPr>
            <a:r>
              <a:rPr lang="en-US" sz="2800" dirty="0">
                <a:solidFill>
                  <a:srgbClr val="211F1C"/>
                </a:solidFill>
                <a:latin typeface="Nunito Sans Expanded"/>
              </a:rPr>
              <a:t>Don't reinvent the wheel: support existing open standards and use open source software whenever possible. </a:t>
            </a:r>
          </a:p>
          <a:p>
            <a:pPr marL="698173" lvl="1" indent="-457200" algn="just">
              <a:lnSpc>
                <a:spcPts val="3281"/>
              </a:lnSpc>
              <a:buFont typeface="+mj-lt"/>
              <a:buAutoNum type="arabicPeriod"/>
            </a:pPr>
            <a:r>
              <a:rPr lang="en-US" sz="2800" dirty="0">
                <a:solidFill>
                  <a:srgbClr val="211F1C"/>
                </a:solidFill>
                <a:latin typeface="Nunito Sans Expanded"/>
              </a:rPr>
              <a:t>Create a list of software applications that can be reused by your government employees without procurement.</a:t>
            </a:r>
          </a:p>
          <a:p>
            <a:pPr marL="698173" lvl="1" indent="-457200" algn="just">
              <a:lnSpc>
                <a:spcPts val="3281"/>
              </a:lnSpc>
              <a:buFont typeface="+mj-lt"/>
              <a:buAutoNum type="arabicPeriod"/>
            </a:pPr>
            <a:r>
              <a:rPr lang="en-US" sz="2800" dirty="0">
                <a:solidFill>
                  <a:srgbClr val="211F1C"/>
                </a:solidFill>
                <a:latin typeface="Nunito Sans Expanded"/>
              </a:rPr>
              <a:t>Create an "app store" that features applications created by the private sector as well as those created by your own government unit (see Apps.DC.gov).</a:t>
            </a:r>
          </a:p>
          <a:p>
            <a:pPr marL="698173" lvl="1" indent="-457200" algn="just">
              <a:lnSpc>
                <a:spcPts val="3281"/>
              </a:lnSpc>
              <a:buFont typeface="+mj-lt"/>
              <a:buAutoNum type="arabicPeriod"/>
            </a:pPr>
            <a:r>
              <a:rPr lang="en-US" sz="2800" dirty="0">
                <a:solidFill>
                  <a:srgbClr val="211F1C"/>
                </a:solidFill>
                <a:latin typeface="Nunito Sans Expanded"/>
              </a:rPr>
              <a:t>Create permissive social media guidelines that allow government employees to engage the public without having to get pre-approval from superiors.</a:t>
            </a:r>
          </a:p>
          <a:p>
            <a:pPr marL="698173" lvl="1" indent="-457200" algn="just">
              <a:lnSpc>
                <a:spcPts val="3281"/>
              </a:lnSpc>
              <a:buFont typeface="+mj-lt"/>
              <a:buAutoNum type="arabicPeriod"/>
            </a:pPr>
            <a:r>
              <a:rPr lang="en-US" sz="2800" dirty="0">
                <a:solidFill>
                  <a:srgbClr val="211F1C"/>
                </a:solidFill>
                <a:latin typeface="Nunito Sans Expanded"/>
              </a:rPr>
              <a:t>Sponsor meetups, code camps, and other activity sessions to actually put citizens to work on civic issues.</a:t>
            </a:r>
          </a:p>
          <a:p>
            <a:pPr marL="0" lvl="0" indent="0" algn="just">
              <a:lnSpc>
                <a:spcPts val="3281"/>
              </a:lnSpc>
              <a:spcBef>
                <a:spcPct val="0"/>
              </a:spcBef>
            </a:pPr>
            <a:endParaRPr lang="en-US" sz="2800" dirty="0">
              <a:solidFill>
                <a:srgbClr val="211F1C"/>
              </a:solidFill>
              <a:latin typeface="Nunito Sans Expanded"/>
            </a:endParaRPr>
          </a:p>
        </p:txBody>
      </p:sp>
      <p:sp>
        <p:nvSpPr>
          <p:cNvPr id="8" name="Freeform 8"/>
          <p:cNvSpPr/>
          <p:nvPr/>
        </p:nvSpPr>
        <p:spPr>
          <a:xfrm>
            <a:off x="16870297" y="181032"/>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703476" y="881000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0" name="Group 10"/>
          <p:cNvGrpSpPr/>
          <p:nvPr/>
        </p:nvGrpSpPr>
        <p:grpSpPr>
          <a:xfrm>
            <a:off x="2966050" y="9506899"/>
            <a:ext cx="2482996" cy="257586"/>
            <a:chOff x="0" y="0"/>
            <a:chExt cx="3310662" cy="343448"/>
          </a:xfrm>
        </p:grpSpPr>
        <p:sp>
          <p:nvSpPr>
            <p:cNvPr id="11" name="Freeform 11"/>
            <p:cNvSpPr/>
            <p:nvPr/>
          </p:nvSpPr>
          <p:spPr>
            <a:xfrm>
              <a:off x="2968720" y="0"/>
              <a:ext cx="341941" cy="341941"/>
            </a:xfrm>
            <a:custGeom>
              <a:avLst/>
              <a:gdLst/>
              <a:ahLst/>
              <a:cxnLst/>
              <a:rect l="l" t="t" r="r" b="b"/>
              <a:pathLst>
                <a:path w="341941" h="341941">
                  <a:moveTo>
                    <a:pt x="0" y="0"/>
                  </a:moveTo>
                  <a:lnTo>
                    <a:pt x="341942" y="0"/>
                  </a:lnTo>
                  <a:lnTo>
                    <a:pt x="341942" y="341941"/>
                  </a:lnTo>
                  <a:lnTo>
                    <a:pt x="0" y="3419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0" y="1507"/>
              <a:ext cx="341941" cy="341941"/>
            </a:xfrm>
            <a:custGeom>
              <a:avLst/>
              <a:gdLst/>
              <a:ahLst/>
              <a:cxnLst/>
              <a:rect l="l" t="t" r="r" b="b"/>
              <a:pathLst>
                <a:path w="341941" h="341941">
                  <a:moveTo>
                    <a:pt x="0" y="0"/>
                  </a:moveTo>
                  <a:lnTo>
                    <a:pt x="341941" y="0"/>
                  </a:lnTo>
                  <a:lnTo>
                    <a:pt x="341941" y="341941"/>
                  </a:lnTo>
                  <a:lnTo>
                    <a:pt x="0" y="3419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748846"/>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8282303" y="2236423"/>
            <a:ext cx="1723393" cy="1472718"/>
          </a:xfrm>
          <a:custGeom>
            <a:avLst/>
            <a:gdLst/>
            <a:ahLst/>
            <a:cxnLst/>
            <a:rect l="l" t="t" r="r" b="b"/>
            <a:pathLst>
              <a:path w="1723393" h="1472718">
                <a:moveTo>
                  <a:pt x="0" y="0"/>
                </a:moveTo>
                <a:lnTo>
                  <a:pt x="1723394" y="0"/>
                </a:lnTo>
                <a:lnTo>
                  <a:pt x="1723394" y="1472717"/>
                </a:lnTo>
                <a:lnTo>
                  <a:pt x="0" y="1472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4906978" y="904323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6569078" y="6424664"/>
            <a:ext cx="5149844" cy="534245"/>
            <a:chOff x="0" y="0"/>
            <a:chExt cx="6866458" cy="712326"/>
          </a:xfrm>
        </p:grpSpPr>
        <p:sp>
          <p:nvSpPr>
            <p:cNvPr id="8" name="Freeform 8"/>
            <p:cNvSpPr/>
            <p:nvPr/>
          </p:nvSpPr>
          <p:spPr>
            <a:xfrm>
              <a:off x="6157257" y="0"/>
              <a:ext cx="709201" cy="709201"/>
            </a:xfrm>
            <a:custGeom>
              <a:avLst/>
              <a:gdLst/>
              <a:ahLst/>
              <a:cxnLst/>
              <a:rect l="l" t="t" r="r" b="b"/>
              <a:pathLst>
                <a:path w="709201" h="709201">
                  <a:moveTo>
                    <a:pt x="0" y="0"/>
                  </a:moveTo>
                  <a:lnTo>
                    <a:pt x="709201" y="0"/>
                  </a:lnTo>
                  <a:lnTo>
                    <a:pt x="709201" y="709201"/>
                  </a:lnTo>
                  <a:lnTo>
                    <a:pt x="0" y="7092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0" y="3125"/>
              <a:ext cx="709201" cy="709201"/>
            </a:xfrm>
            <a:custGeom>
              <a:avLst/>
              <a:gdLst/>
              <a:ahLst/>
              <a:cxnLst/>
              <a:rect l="l" t="t" r="r" b="b"/>
              <a:pathLst>
                <a:path w="709201" h="709201">
                  <a:moveTo>
                    <a:pt x="0" y="0"/>
                  </a:moveTo>
                  <a:lnTo>
                    <a:pt x="709201" y="0"/>
                  </a:lnTo>
                  <a:lnTo>
                    <a:pt x="709201" y="709201"/>
                  </a:lnTo>
                  <a:lnTo>
                    <a:pt x="0" y="7092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0" name="Freeform 10"/>
          <p:cNvSpPr/>
          <p:nvPr/>
        </p:nvSpPr>
        <p:spPr>
          <a:xfrm>
            <a:off x="2358180" y="4608658"/>
            <a:ext cx="354514" cy="354514"/>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5575306" y="4608658"/>
            <a:ext cx="354514" cy="354514"/>
          </a:xfrm>
          <a:custGeom>
            <a:avLst/>
            <a:gdLst/>
            <a:ahLst/>
            <a:cxnLst/>
            <a:rect l="l" t="t" r="r" b="b"/>
            <a:pathLst>
              <a:path w="354514" h="354514">
                <a:moveTo>
                  <a:pt x="0" y="0"/>
                </a:moveTo>
                <a:lnTo>
                  <a:pt x="354514" y="0"/>
                </a:lnTo>
                <a:lnTo>
                  <a:pt x="354514" y="354514"/>
                </a:lnTo>
                <a:lnTo>
                  <a:pt x="0" y="3545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836454" y="0"/>
            <a:ext cx="2715768" cy="4114800"/>
          </a:xfrm>
          <a:custGeom>
            <a:avLst/>
            <a:gdLst/>
            <a:ahLst/>
            <a:cxnLst/>
            <a:rect l="l" t="t" r="r" b="b"/>
            <a:pathLst>
              <a:path w="2715768" h="4114800">
                <a:moveTo>
                  <a:pt x="0" y="0"/>
                </a:moveTo>
                <a:lnTo>
                  <a:pt x="2715768" y="0"/>
                </a:lnTo>
                <a:lnTo>
                  <a:pt x="271576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rot="1106389">
            <a:off x="11995744" y="343989"/>
            <a:ext cx="2581481" cy="2504037"/>
          </a:xfrm>
          <a:custGeom>
            <a:avLst/>
            <a:gdLst/>
            <a:ahLst/>
            <a:cxnLst/>
            <a:rect l="l" t="t" r="r" b="b"/>
            <a:pathLst>
              <a:path w="2581481" h="2504037">
                <a:moveTo>
                  <a:pt x="0" y="0"/>
                </a:moveTo>
                <a:lnTo>
                  <a:pt x="2581481" y="0"/>
                </a:lnTo>
                <a:lnTo>
                  <a:pt x="2581481" y="2504037"/>
                </a:lnTo>
                <a:lnTo>
                  <a:pt x="0" y="25040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rot="1858617">
            <a:off x="491468" y="7253220"/>
            <a:ext cx="2936306" cy="2723423"/>
          </a:xfrm>
          <a:custGeom>
            <a:avLst/>
            <a:gdLst/>
            <a:ahLst/>
            <a:cxnLst/>
            <a:rect l="l" t="t" r="r" b="b"/>
            <a:pathLst>
              <a:path w="2936306" h="2723423">
                <a:moveTo>
                  <a:pt x="0" y="0"/>
                </a:moveTo>
                <a:lnTo>
                  <a:pt x="2936305" y="0"/>
                </a:lnTo>
                <a:lnTo>
                  <a:pt x="2936305" y="2723423"/>
                </a:lnTo>
                <a:lnTo>
                  <a:pt x="0" y="27234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5" name="TextBox 15"/>
          <p:cNvSpPr txBox="1"/>
          <p:nvPr/>
        </p:nvSpPr>
        <p:spPr>
          <a:xfrm>
            <a:off x="3519789" y="4362001"/>
            <a:ext cx="11248419" cy="1562998"/>
          </a:xfrm>
          <a:prstGeom prst="rect">
            <a:avLst/>
          </a:prstGeom>
        </p:spPr>
        <p:txBody>
          <a:bodyPr lIns="0" tIns="0" rIns="0" bIns="0" rtlCol="0" anchor="t">
            <a:spAutoFit/>
          </a:bodyPr>
          <a:lstStyle/>
          <a:p>
            <a:pPr marL="0" lvl="0" indent="0" algn="ctr">
              <a:lnSpc>
                <a:spcPts val="11748"/>
              </a:lnSpc>
              <a:spcBef>
                <a:spcPct val="0"/>
              </a:spcBef>
            </a:pPr>
            <a:r>
              <a:rPr lang="en-US" sz="11632" u="none" strike="noStrike" dirty="0">
                <a:solidFill>
                  <a:srgbClr val="211F1C"/>
                </a:solidFill>
                <a:latin typeface="Anton"/>
              </a:rPr>
              <a:t>THANK YOU</a:t>
            </a:r>
          </a:p>
        </p:txBody>
      </p:sp>
      <p:sp>
        <p:nvSpPr>
          <p:cNvPr id="16" name="TextBox 16"/>
          <p:cNvSpPr txBox="1"/>
          <p:nvPr/>
        </p:nvSpPr>
        <p:spPr>
          <a:xfrm>
            <a:off x="5309197" y="5805539"/>
            <a:ext cx="7669606" cy="457433"/>
          </a:xfrm>
          <a:prstGeom prst="rect">
            <a:avLst/>
          </a:prstGeom>
        </p:spPr>
        <p:txBody>
          <a:bodyPr lIns="0" tIns="0" rIns="0" bIns="0" rtlCol="0" anchor="t">
            <a:spAutoFit/>
          </a:bodyPr>
          <a:lstStyle/>
          <a:p>
            <a:pPr marL="0" lvl="0" indent="0" algn="ctr">
              <a:lnSpc>
                <a:spcPts val="3674"/>
              </a:lnSpc>
              <a:spcBef>
                <a:spcPct val="0"/>
              </a:spcBef>
            </a:pPr>
            <a:r>
              <a:rPr lang="en-US" sz="3000" dirty="0">
                <a:solidFill>
                  <a:srgbClr val="211F1C"/>
                </a:solidFill>
                <a:latin typeface="Nunito Sans Expanded"/>
              </a:rPr>
              <a:t>For Attention</a:t>
            </a:r>
          </a:p>
        </p:txBody>
      </p:sp>
      <p:sp>
        <p:nvSpPr>
          <p:cNvPr id="17" name="TextBox 17"/>
          <p:cNvSpPr txBox="1"/>
          <p:nvPr/>
        </p:nvSpPr>
        <p:spPr>
          <a:xfrm>
            <a:off x="14240878" y="773278"/>
            <a:ext cx="3237497" cy="269689"/>
          </a:xfrm>
          <a:prstGeom prst="rect">
            <a:avLst/>
          </a:prstGeom>
        </p:spPr>
        <p:txBody>
          <a:bodyPr lIns="0" tIns="0" rIns="0" bIns="0" rtlCol="0" anchor="t">
            <a:spAutoFit/>
          </a:bodyPr>
          <a:lstStyle/>
          <a:p>
            <a:pPr marL="0" lvl="0" indent="0" algn="r">
              <a:lnSpc>
                <a:spcPts val="2116"/>
              </a:lnSpc>
              <a:spcBef>
                <a:spcPct val="0"/>
              </a:spcBef>
            </a:pPr>
            <a:r>
              <a:rPr lang="en-US" sz="2000" spc="211" dirty="0">
                <a:solidFill>
                  <a:srgbClr val="211F1C"/>
                </a:solidFill>
                <a:latin typeface="Nunito Sans Expanded Semi-Bold"/>
              </a:rPr>
              <a:t>GROUP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14906978" y="9045498"/>
            <a:ext cx="2571397" cy="430125"/>
          </a:xfrm>
          <a:custGeom>
            <a:avLst/>
            <a:gdLst/>
            <a:ahLst/>
            <a:cxnLst/>
            <a:rect l="l" t="t" r="r" b="b"/>
            <a:pathLst>
              <a:path w="2571397" h="430125">
                <a:moveTo>
                  <a:pt x="0" y="0"/>
                </a:moveTo>
                <a:lnTo>
                  <a:pt x="2571397" y="0"/>
                </a:lnTo>
                <a:lnTo>
                  <a:pt x="2571397" y="430124"/>
                </a:lnTo>
                <a:lnTo>
                  <a:pt x="0" y="4301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1028700" y="3669663"/>
            <a:ext cx="15953699" cy="4791729"/>
            <a:chOff x="0" y="0"/>
            <a:chExt cx="4201797" cy="1262019"/>
          </a:xfrm>
        </p:grpSpPr>
        <p:sp>
          <p:nvSpPr>
            <p:cNvPr id="7" name="Freeform 7"/>
            <p:cNvSpPr/>
            <p:nvPr/>
          </p:nvSpPr>
          <p:spPr>
            <a:xfrm>
              <a:off x="0" y="0"/>
              <a:ext cx="4201797" cy="1262019"/>
            </a:xfrm>
            <a:custGeom>
              <a:avLst/>
              <a:gdLst/>
              <a:ahLst/>
              <a:cxnLst/>
              <a:rect l="l" t="t" r="r" b="b"/>
              <a:pathLst>
                <a:path w="4201797" h="1262019">
                  <a:moveTo>
                    <a:pt x="17470" y="0"/>
                  </a:moveTo>
                  <a:lnTo>
                    <a:pt x="4184328" y="0"/>
                  </a:lnTo>
                  <a:cubicBezTo>
                    <a:pt x="4193976" y="0"/>
                    <a:pt x="4201797" y="7822"/>
                    <a:pt x="4201797" y="17470"/>
                  </a:cubicBezTo>
                  <a:lnTo>
                    <a:pt x="4201797" y="1244549"/>
                  </a:lnTo>
                  <a:cubicBezTo>
                    <a:pt x="4201797" y="1254198"/>
                    <a:pt x="4193976" y="1262019"/>
                    <a:pt x="4184328" y="1262019"/>
                  </a:cubicBezTo>
                  <a:lnTo>
                    <a:pt x="17470" y="1262019"/>
                  </a:lnTo>
                  <a:cubicBezTo>
                    <a:pt x="7822" y="1262019"/>
                    <a:pt x="0" y="1254198"/>
                    <a:pt x="0" y="1244549"/>
                  </a:cubicBezTo>
                  <a:lnTo>
                    <a:pt x="0" y="17470"/>
                  </a:lnTo>
                  <a:cubicBezTo>
                    <a:pt x="0" y="7822"/>
                    <a:pt x="7822" y="0"/>
                    <a:pt x="17470" y="0"/>
                  </a:cubicBezTo>
                  <a:close/>
                </a:path>
              </a:pathLst>
            </a:custGeom>
            <a:solidFill>
              <a:srgbClr val="F1F1F1"/>
            </a:solidFill>
            <a:ln w="19050" cap="rnd">
              <a:solidFill>
                <a:srgbClr val="000000"/>
              </a:solidFill>
              <a:round/>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sp>
        <p:nvSpPr>
          <p:cNvPr id="9" name="Freeform 9"/>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991746" y="2074023"/>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1900682" y="4684278"/>
            <a:ext cx="14018875" cy="3145861"/>
          </a:xfrm>
          <a:prstGeom prst="rect">
            <a:avLst/>
          </a:prstGeom>
        </p:spPr>
        <p:txBody>
          <a:bodyPr wrap="square" lIns="0" tIns="0" rIns="0" bIns="0" rtlCol="0" anchor="t">
            <a:spAutoFit/>
          </a:bodyPr>
          <a:lstStyle/>
          <a:p>
            <a:pPr algn="just">
              <a:lnSpc>
                <a:spcPts val="3913"/>
              </a:lnSpc>
            </a:pPr>
            <a:r>
              <a:rPr lang="en-US" sz="2800" dirty="0">
                <a:solidFill>
                  <a:srgbClr val="211F1C"/>
                </a:solidFill>
                <a:latin typeface="Nunito Sans Expanded Bold"/>
              </a:rPr>
              <a:t>by Matthew Burton discusses the issue of the federal government's heavy reliance on contractors for IT services, leading to a lack of in-house programmers. This outsourcing has hindered innovation and caused a disconnect between IT solutions and the government's actual needs. The government's failure to recognize the central role of IT in its operations has left civil servants in need of programming assistance for daily tasks.</a:t>
            </a:r>
          </a:p>
          <a:p>
            <a:pPr marL="0" lvl="0" indent="0" algn="just">
              <a:lnSpc>
                <a:spcPts val="5865"/>
              </a:lnSpc>
              <a:spcBef>
                <a:spcPct val="0"/>
              </a:spcBef>
            </a:pPr>
            <a:endParaRPr lang="en-US" sz="2800" dirty="0">
              <a:solidFill>
                <a:srgbClr val="211F1C"/>
              </a:solidFill>
              <a:latin typeface="Roboto Mono"/>
            </a:endParaRPr>
          </a:p>
        </p:txBody>
      </p:sp>
      <p:sp>
        <p:nvSpPr>
          <p:cNvPr id="12" name="Freeform 12"/>
          <p:cNvSpPr/>
          <p:nvPr/>
        </p:nvSpPr>
        <p:spPr>
          <a:xfrm rot="5400000">
            <a:off x="-3657600" y="3773563"/>
            <a:ext cx="7315200" cy="2739875"/>
          </a:xfrm>
          <a:custGeom>
            <a:avLst/>
            <a:gdLst/>
            <a:ahLst/>
            <a:cxnLst/>
            <a:rect l="l" t="t" r="r" b="b"/>
            <a:pathLst>
              <a:path w="7315200" h="2739875">
                <a:moveTo>
                  <a:pt x="0" y="0"/>
                </a:moveTo>
                <a:lnTo>
                  <a:pt x="7315200" y="0"/>
                </a:lnTo>
                <a:lnTo>
                  <a:pt x="7315200" y="2739874"/>
                </a:lnTo>
                <a:lnTo>
                  <a:pt x="0" y="27398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972871" y="1183234"/>
            <a:ext cx="14342258" cy="1905404"/>
          </a:xfrm>
          <a:prstGeom prst="rect">
            <a:avLst/>
          </a:prstGeom>
        </p:spPr>
        <p:txBody>
          <a:bodyPr lIns="0" tIns="0" rIns="0" bIns="0" rtlCol="0" anchor="t">
            <a:spAutoFit/>
          </a:bodyPr>
          <a:lstStyle/>
          <a:p>
            <a:pPr marL="0" lvl="0" indent="0" algn="ctr">
              <a:lnSpc>
                <a:spcPts val="7303"/>
              </a:lnSpc>
              <a:spcBef>
                <a:spcPct val="0"/>
              </a:spcBef>
            </a:pPr>
            <a:r>
              <a:rPr lang="en-US" sz="7230">
                <a:solidFill>
                  <a:srgbClr val="211F1C"/>
                </a:solidFill>
                <a:latin typeface="Anton"/>
              </a:rPr>
              <a:t>THE TEXT "A PEACE CORPS FOR PROGRAMMERS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657008" y="9258300"/>
            <a:ext cx="2571397" cy="430125"/>
          </a:xfrm>
          <a:custGeom>
            <a:avLst/>
            <a:gdLst/>
            <a:ahLst/>
            <a:cxnLst/>
            <a:rect l="l" t="t" r="r" b="b"/>
            <a:pathLst>
              <a:path w="2571397" h="430125">
                <a:moveTo>
                  <a:pt x="0" y="0"/>
                </a:moveTo>
                <a:lnTo>
                  <a:pt x="2571396" y="0"/>
                </a:lnTo>
                <a:lnTo>
                  <a:pt x="2571396" y="430125"/>
                </a:lnTo>
                <a:lnTo>
                  <a:pt x="0" y="430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9144000" y="4622701"/>
            <a:ext cx="8334375" cy="4258074"/>
            <a:chOff x="0" y="0"/>
            <a:chExt cx="2658595" cy="1358289"/>
          </a:xfrm>
        </p:grpSpPr>
        <p:sp>
          <p:nvSpPr>
            <p:cNvPr id="7" name="Freeform 7"/>
            <p:cNvSpPr/>
            <p:nvPr/>
          </p:nvSpPr>
          <p:spPr>
            <a:xfrm>
              <a:off x="0" y="0"/>
              <a:ext cx="2658595" cy="1358289"/>
            </a:xfrm>
            <a:custGeom>
              <a:avLst/>
              <a:gdLst/>
              <a:ahLst/>
              <a:cxnLst/>
              <a:rect l="l" t="t" r="r" b="b"/>
              <a:pathLst>
                <a:path w="2658595" h="1358289">
                  <a:moveTo>
                    <a:pt x="33441" y="0"/>
                  </a:moveTo>
                  <a:lnTo>
                    <a:pt x="2625154" y="0"/>
                  </a:lnTo>
                  <a:cubicBezTo>
                    <a:pt x="2643623" y="0"/>
                    <a:pt x="2658595" y="14972"/>
                    <a:pt x="2658595" y="33441"/>
                  </a:cubicBezTo>
                  <a:lnTo>
                    <a:pt x="2658595" y="1324849"/>
                  </a:lnTo>
                  <a:cubicBezTo>
                    <a:pt x="2658595" y="1343317"/>
                    <a:pt x="2643623" y="1358289"/>
                    <a:pt x="2625154" y="1358289"/>
                  </a:cubicBezTo>
                  <a:lnTo>
                    <a:pt x="33441" y="1358289"/>
                  </a:lnTo>
                  <a:cubicBezTo>
                    <a:pt x="14972" y="1358289"/>
                    <a:pt x="0" y="1343317"/>
                    <a:pt x="0" y="1324849"/>
                  </a:cubicBezTo>
                  <a:lnTo>
                    <a:pt x="0" y="33441"/>
                  </a:lnTo>
                  <a:cubicBezTo>
                    <a:pt x="0" y="14972"/>
                    <a:pt x="14972" y="0"/>
                    <a:pt x="33441" y="0"/>
                  </a:cubicBezTo>
                  <a:close/>
                </a:path>
              </a:pathLst>
            </a:custGeom>
            <a:solidFill>
              <a:srgbClr val="F1F1F1"/>
            </a:solidFill>
            <a:ln w="19050" cap="rnd">
              <a:solidFill>
                <a:srgbClr val="000000"/>
              </a:solidFill>
              <a:round/>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sp>
        <p:nvSpPr>
          <p:cNvPr id="9" name="Freeform 9"/>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657008" y="2733635"/>
            <a:ext cx="8334375" cy="4508977"/>
            <a:chOff x="0" y="0"/>
            <a:chExt cx="2658595" cy="1438325"/>
          </a:xfrm>
        </p:grpSpPr>
        <p:sp>
          <p:nvSpPr>
            <p:cNvPr id="11" name="Freeform 11"/>
            <p:cNvSpPr/>
            <p:nvPr/>
          </p:nvSpPr>
          <p:spPr>
            <a:xfrm>
              <a:off x="0" y="0"/>
              <a:ext cx="2658595" cy="1438325"/>
            </a:xfrm>
            <a:custGeom>
              <a:avLst/>
              <a:gdLst/>
              <a:ahLst/>
              <a:cxnLst/>
              <a:rect l="l" t="t" r="r" b="b"/>
              <a:pathLst>
                <a:path w="2658595" h="1438325">
                  <a:moveTo>
                    <a:pt x="33441" y="0"/>
                  </a:moveTo>
                  <a:lnTo>
                    <a:pt x="2625154" y="0"/>
                  </a:lnTo>
                  <a:cubicBezTo>
                    <a:pt x="2643623" y="0"/>
                    <a:pt x="2658595" y="14972"/>
                    <a:pt x="2658595" y="33441"/>
                  </a:cubicBezTo>
                  <a:lnTo>
                    <a:pt x="2658595" y="1404884"/>
                  </a:lnTo>
                  <a:cubicBezTo>
                    <a:pt x="2658595" y="1423353"/>
                    <a:pt x="2643623" y="1438325"/>
                    <a:pt x="2625154" y="1438325"/>
                  </a:cubicBezTo>
                  <a:lnTo>
                    <a:pt x="33441" y="1438325"/>
                  </a:lnTo>
                  <a:cubicBezTo>
                    <a:pt x="14972" y="1438325"/>
                    <a:pt x="0" y="1423353"/>
                    <a:pt x="0" y="1404884"/>
                  </a:cubicBezTo>
                  <a:lnTo>
                    <a:pt x="0" y="33441"/>
                  </a:lnTo>
                  <a:cubicBezTo>
                    <a:pt x="0" y="14972"/>
                    <a:pt x="14972" y="0"/>
                    <a:pt x="33441" y="0"/>
                  </a:cubicBezTo>
                  <a:close/>
                </a:path>
              </a:pathLst>
            </a:custGeom>
            <a:solidFill>
              <a:srgbClr val="F1F1F1"/>
            </a:solidFill>
            <a:ln w="19050" cap="rnd">
              <a:solidFill>
                <a:srgbClr val="000000"/>
              </a:solidFill>
              <a:round/>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sp>
        <p:nvSpPr>
          <p:cNvPr id="13" name="Freeform 13"/>
          <p:cNvSpPr/>
          <p:nvPr/>
        </p:nvSpPr>
        <p:spPr>
          <a:xfrm rot="-9733623">
            <a:off x="9948694" y="2090604"/>
            <a:ext cx="4188858" cy="2056349"/>
          </a:xfrm>
          <a:custGeom>
            <a:avLst/>
            <a:gdLst/>
            <a:ahLst/>
            <a:cxnLst/>
            <a:rect l="l" t="t" r="r" b="b"/>
            <a:pathLst>
              <a:path w="4188858" h="2056349">
                <a:moveTo>
                  <a:pt x="0" y="0"/>
                </a:moveTo>
                <a:lnTo>
                  <a:pt x="4188858" y="0"/>
                </a:lnTo>
                <a:lnTo>
                  <a:pt x="4188858" y="2056348"/>
                </a:lnTo>
                <a:lnTo>
                  <a:pt x="0" y="20563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4704966" y="76727"/>
            <a:ext cx="5108668" cy="4114800"/>
          </a:xfrm>
          <a:custGeom>
            <a:avLst/>
            <a:gdLst/>
            <a:ahLst/>
            <a:cxnLst/>
            <a:rect l="l" t="t" r="r" b="b"/>
            <a:pathLst>
              <a:path w="5108668" h="4114800">
                <a:moveTo>
                  <a:pt x="0" y="0"/>
                </a:moveTo>
                <a:lnTo>
                  <a:pt x="5108668" y="0"/>
                </a:lnTo>
                <a:lnTo>
                  <a:pt x="510866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657008" y="1018992"/>
            <a:ext cx="6547114" cy="1115135"/>
          </a:xfrm>
          <a:prstGeom prst="rect">
            <a:avLst/>
          </a:prstGeom>
        </p:spPr>
        <p:txBody>
          <a:bodyPr lIns="0" tIns="0" rIns="0" bIns="0" rtlCol="0" anchor="t">
            <a:spAutoFit/>
          </a:bodyPr>
          <a:lstStyle/>
          <a:p>
            <a:pPr>
              <a:lnSpc>
                <a:spcPts val="8475"/>
              </a:lnSpc>
            </a:pPr>
            <a:r>
              <a:rPr lang="en-US" sz="8392">
                <a:solidFill>
                  <a:srgbClr val="211F1C"/>
                </a:solidFill>
                <a:latin typeface="Anton"/>
              </a:rPr>
              <a:t>A TRUE STORY</a:t>
            </a:r>
          </a:p>
        </p:txBody>
      </p:sp>
      <p:sp>
        <p:nvSpPr>
          <p:cNvPr id="16" name="TextBox 16"/>
          <p:cNvSpPr txBox="1"/>
          <p:nvPr/>
        </p:nvSpPr>
        <p:spPr>
          <a:xfrm>
            <a:off x="9389822" y="4565551"/>
            <a:ext cx="7842731" cy="4092659"/>
          </a:xfrm>
          <a:prstGeom prst="rect">
            <a:avLst/>
          </a:prstGeom>
        </p:spPr>
        <p:txBody>
          <a:bodyPr lIns="0" tIns="0" rIns="0" bIns="0" rtlCol="0" anchor="t">
            <a:spAutoFit/>
          </a:bodyPr>
          <a:lstStyle/>
          <a:p>
            <a:pPr algn="just">
              <a:lnSpc>
                <a:spcPts val="2940"/>
              </a:lnSpc>
            </a:pPr>
            <a:endParaRPr sz="2800" dirty="0">
              <a:latin typeface="Nunito Sans Expanded Bold"/>
            </a:endParaRPr>
          </a:p>
          <a:p>
            <a:pPr marL="0" lvl="0" indent="0" algn="just">
              <a:lnSpc>
                <a:spcPts val="2940"/>
              </a:lnSpc>
              <a:spcBef>
                <a:spcPct val="0"/>
              </a:spcBef>
            </a:pPr>
            <a:r>
              <a:rPr lang="en-US" sz="2800" dirty="0">
                <a:solidFill>
                  <a:srgbClr val="211F1C"/>
                </a:solidFill>
                <a:latin typeface="Nunito Sans Expanded Bold"/>
              </a:rPr>
              <a:t>This situation exemplifies the larger problem of government outsourcing IT tasks. While outsourcing may work well in some cases, it often results in slow, inefficient processes and increased costs. The prevailing belief is that the government can't adapt quickly to change, and private companies can do things better, faster, and cheaper. However, the text argues that software development under contract is slower and more expensive than in-house development.</a:t>
            </a:r>
          </a:p>
        </p:txBody>
      </p:sp>
      <p:sp>
        <p:nvSpPr>
          <p:cNvPr id="17" name="TextBox 17"/>
          <p:cNvSpPr txBox="1"/>
          <p:nvPr/>
        </p:nvSpPr>
        <p:spPr>
          <a:xfrm>
            <a:off x="902831" y="3098068"/>
            <a:ext cx="7887642" cy="4090863"/>
          </a:xfrm>
          <a:prstGeom prst="rect">
            <a:avLst/>
          </a:prstGeom>
        </p:spPr>
        <p:txBody>
          <a:bodyPr wrap="square" lIns="0" tIns="0" rIns="0" bIns="0" rtlCol="0" anchor="t">
            <a:spAutoFit/>
          </a:bodyPr>
          <a:lstStyle/>
          <a:p>
            <a:pPr algn="just">
              <a:lnSpc>
                <a:spcPts val="2940"/>
              </a:lnSpc>
            </a:pPr>
            <a:r>
              <a:rPr lang="en-US" sz="2900" dirty="0">
                <a:solidFill>
                  <a:srgbClr val="211F1C"/>
                </a:solidFill>
                <a:latin typeface="Nunito Sans Expanded Bold"/>
              </a:rPr>
              <a:t>The text highlights the issues with government dependence on contractors and the challenges it poses. In 2003, the author, an intelligence analyst, faced a simple problem: updating a database to reflect the name change of Yugoslavia to Serbia and Montenegro. However, due to the rigid contract process, the contractor couldn't make this change immediately, even though it would have taken only a few minutes. Instead, the response was to consider it for the next version of the contract.</a:t>
            </a:r>
          </a:p>
          <a:p>
            <a:pPr marL="0" lvl="0" indent="0" algn="just">
              <a:lnSpc>
                <a:spcPts val="2940"/>
              </a:lnSpc>
              <a:spcBef>
                <a:spcPct val="0"/>
              </a:spcBef>
            </a:pPr>
            <a:endParaRPr lang="en-US" sz="2900" dirty="0">
              <a:solidFill>
                <a:srgbClr val="211F1C"/>
              </a:solidFill>
              <a:latin typeface="Roboto Mo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809625" y="2620250"/>
            <a:ext cx="16449675" cy="6345379"/>
            <a:chOff x="0" y="0"/>
            <a:chExt cx="4831342" cy="1863666"/>
          </a:xfrm>
        </p:grpSpPr>
        <p:sp>
          <p:nvSpPr>
            <p:cNvPr id="6" name="Freeform 6"/>
            <p:cNvSpPr/>
            <p:nvPr/>
          </p:nvSpPr>
          <p:spPr>
            <a:xfrm>
              <a:off x="0" y="0"/>
              <a:ext cx="4831342" cy="1863666"/>
            </a:xfrm>
            <a:custGeom>
              <a:avLst/>
              <a:gdLst/>
              <a:ahLst/>
              <a:cxnLst/>
              <a:rect l="l" t="t" r="r" b="b"/>
              <a:pathLst>
                <a:path w="4831342" h="1863666">
                  <a:moveTo>
                    <a:pt x="16943" y="0"/>
                  </a:moveTo>
                  <a:lnTo>
                    <a:pt x="4814399" y="0"/>
                  </a:lnTo>
                  <a:cubicBezTo>
                    <a:pt x="4823756" y="0"/>
                    <a:pt x="4831342" y="7586"/>
                    <a:pt x="4831342" y="16943"/>
                  </a:cubicBezTo>
                  <a:lnTo>
                    <a:pt x="4831342" y="1846723"/>
                  </a:lnTo>
                  <a:cubicBezTo>
                    <a:pt x="4831342" y="1856080"/>
                    <a:pt x="4823756" y="1863666"/>
                    <a:pt x="4814399" y="1863666"/>
                  </a:cubicBezTo>
                  <a:lnTo>
                    <a:pt x="16943" y="1863666"/>
                  </a:lnTo>
                  <a:cubicBezTo>
                    <a:pt x="7586" y="1863666"/>
                    <a:pt x="0" y="1856080"/>
                    <a:pt x="0" y="1846723"/>
                  </a:cubicBezTo>
                  <a:lnTo>
                    <a:pt x="0" y="16943"/>
                  </a:lnTo>
                  <a:cubicBezTo>
                    <a:pt x="0" y="7586"/>
                    <a:pt x="7586" y="0"/>
                    <a:pt x="16943" y="0"/>
                  </a:cubicBezTo>
                  <a:close/>
                </a:path>
              </a:pathLst>
            </a:custGeom>
            <a:solidFill>
              <a:srgbClr val="F1F1F1"/>
            </a:solidFill>
            <a:ln w="19050" cap="rnd">
              <a:solidFill>
                <a:srgbClr val="000000"/>
              </a:solidFill>
              <a:round/>
            </a:ln>
          </p:spPr>
        </p:sp>
        <p:sp>
          <p:nvSpPr>
            <p:cNvPr id="7" name="TextBox 7"/>
            <p:cNvSpPr txBox="1"/>
            <p:nvPr/>
          </p:nvSpPr>
          <p:spPr>
            <a:xfrm>
              <a:off x="0" y="-38100"/>
              <a:ext cx="812800" cy="850900"/>
            </a:xfrm>
            <a:prstGeom prst="rect">
              <a:avLst/>
            </a:prstGeom>
          </p:spPr>
          <p:txBody>
            <a:bodyPr lIns="55174" tIns="55174" rIns="55174" bIns="55174" rtlCol="0" anchor="ctr"/>
            <a:lstStyle/>
            <a:p>
              <a:pPr algn="ctr">
                <a:lnSpc>
                  <a:spcPts val="2116"/>
                </a:lnSpc>
              </a:pPr>
              <a:endParaRPr/>
            </a:p>
          </p:txBody>
        </p:sp>
      </p:grpSp>
      <p:sp>
        <p:nvSpPr>
          <p:cNvPr id="8" name="Freeform 8"/>
          <p:cNvSpPr/>
          <p:nvPr/>
        </p:nvSpPr>
        <p:spPr>
          <a:xfrm>
            <a:off x="809625"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97724" y="8381590"/>
            <a:ext cx="3407705" cy="1753419"/>
          </a:xfrm>
          <a:custGeom>
            <a:avLst/>
            <a:gdLst/>
            <a:ahLst/>
            <a:cxnLst/>
            <a:rect l="l" t="t" r="r" b="b"/>
            <a:pathLst>
              <a:path w="3407705" h="1753419">
                <a:moveTo>
                  <a:pt x="0" y="0"/>
                </a:moveTo>
                <a:lnTo>
                  <a:pt x="3407706" y="0"/>
                </a:lnTo>
                <a:lnTo>
                  <a:pt x="3407706" y="1753420"/>
                </a:lnTo>
                <a:lnTo>
                  <a:pt x="0" y="17534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7906386">
            <a:off x="16507364" y="-4865209"/>
            <a:ext cx="6665976" cy="8229600"/>
          </a:xfrm>
          <a:custGeom>
            <a:avLst/>
            <a:gdLst/>
            <a:ahLst/>
            <a:cxnLst/>
            <a:rect l="l" t="t" r="r" b="b"/>
            <a:pathLst>
              <a:path w="6665976" h="8229600">
                <a:moveTo>
                  <a:pt x="0" y="0"/>
                </a:moveTo>
                <a:lnTo>
                  <a:pt x="6665976" y="0"/>
                </a:lnTo>
                <a:lnTo>
                  <a:pt x="6665976" y="8229600"/>
                </a:lnTo>
                <a:lnTo>
                  <a:pt x="0" y="8229600"/>
                </a:lnTo>
                <a:lnTo>
                  <a:pt x="0" y="0"/>
                </a:lnTo>
                <a:close/>
              </a:path>
            </a:pathLst>
          </a:custGeom>
          <a:blipFill>
            <a:blip r:embed="rId8"/>
            <a:stretch>
              <a:fillRect/>
            </a:stretch>
          </a:blipFill>
        </p:spPr>
      </p:sp>
      <p:sp>
        <p:nvSpPr>
          <p:cNvPr id="11" name="TextBox 11"/>
          <p:cNvSpPr txBox="1"/>
          <p:nvPr/>
        </p:nvSpPr>
        <p:spPr>
          <a:xfrm>
            <a:off x="1305601" y="3080885"/>
            <a:ext cx="15742436" cy="5334794"/>
          </a:xfrm>
          <a:prstGeom prst="rect">
            <a:avLst/>
          </a:prstGeom>
        </p:spPr>
        <p:txBody>
          <a:bodyPr lIns="0" tIns="0" rIns="0" bIns="0" rtlCol="0" anchor="t">
            <a:spAutoFit/>
          </a:bodyPr>
          <a:lstStyle/>
          <a:p>
            <a:pPr>
              <a:lnSpc>
                <a:spcPts val="3233"/>
              </a:lnSpc>
            </a:pPr>
            <a:r>
              <a:rPr lang="en-US" sz="2800" dirty="0">
                <a:solidFill>
                  <a:srgbClr val="211F1C"/>
                </a:solidFill>
                <a:latin typeface="Nunito Sans Expanded Bold"/>
              </a:rPr>
              <a:t>Overall, the text suggests that the government should reduce its reliance on contractors for IT work and take more control over these critical functions to improve efficiency and </a:t>
            </a:r>
            <a:r>
              <a:rPr lang="en-US" sz="2800" dirty="0" err="1">
                <a:solidFill>
                  <a:srgbClr val="211F1C"/>
                </a:solidFill>
                <a:latin typeface="Nunito Sans Expanded Bold"/>
              </a:rPr>
              <a:t>adaptability.overnment</a:t>
            </a:r>
            <a:r>
              <a:rPr lang="en-US" sz="2800" dirty="0">
                <a:solidFill>
                  <a:srgbClr val="211F1C"/>
                </a:solidFill>
                <a:latin typeface="Nunito Sans Expanded Bold"/>
              </a:rPr>
              <a:t> IT: Reduce Contractor Dependency. This text outlines a common problem in government procurement and software development:</a:t>
            </a:r>
          </a:p>
          <a:p>
            <a:pPr marL="474979" lvl="1" indent="-237490">
              <a:lnSpc>
                <a:spcPts val="3233"/>
              </a:lnSpc>
              <a:buFont typeface="Arial"/>
              <a:buChar char="•"/>
            </a:pPr>
            <a:r>
              <a:rPr lang="en-US" sz="2800" dirty="0">
                <a:solidFill>
                  <a:srgbClr val="211F1C"/>
                </a:solidFill>
                <a:latin typeface="Nunito Sans Expanded Bold"/>
              </a:rPr>
              <a:t>A low-level government employee reports a problem but is dismissed. </a:t>
            </a:r>
          </a:p>
          <a:p>
            <a:pPr marL="474979" lvl="1" indent="-237490">
              <a:lnSpc>
                <a:spcPts val="3233"/>
              </a:lnSpc>
              <a:buFont typeface="Arial"/>
              <a:buChar char="•"/>
            </a:pPr>
            <a:r>
              <a:rPr lang="en-US" sz="2800" dirty="0">
                <a:solidFill>
                  <a:srgbClr val="211F1C"/>
                </a:solidFill>
                <a:latin typeface="Nunito Sans Expanded Bold"/>
              </a:rPr>
              <a:t>The problem escalates with more complaints, but the solution process is slow. </a:t>
            </a:r>
          </a:p>
          <a:p>
            <a:pPr marL="474979" lvl="1" indent="-237490">
              <a:lnSpc>
                <a:spcPts val="3233"/>
              </a:lnSpc>
              <a:buFont typeface="Arial"/>
              <a:buChar char="•"/>
            </a:pPr>
            <a:r>
              <a:rPr lang="en-US" sz="2800" dirty="0">
                <a:solidFill>
                  <a:srgbClr val="211F1C"/>
                </a:solidFill>
                <a:latin typeface="Nunito Sans Expanded Bold"/>
              </a:rPr>
              <a:t>A calamity occurs, motivating leaders to address the issue. </a:t>
            </a:r>
          </a:p>
          <a:p>
            <a:pPr marL="474979" lvl="1" indent="-237490">
              <a:lnSpc>
                <a:spcPts val="3233"/>
              </a:lnSpc>
              <a:buFont typeface="Arial"/>
              <a:buChar char="•"/>
            </a:pPr>
            <a:r>
              <a:rPr lang="en-US" sz="2800" dirty="0">
                <a:solidFill>
                  <a:srgbClr val="211F1C"/>
                </a:solidFill>
                <a:latin typeface="Nunito Sans Expanded Bold"/>
              </a:rPr>
              <a:t>Procurement officers create requirements for a solution. </a:t>
            </a:r>
          </a:p>
          <a:p>
            <a:pPr marL="474979" lvl="1" indent="-237490">
              <a:lnSpc>
                <a:spcPts val="3233"/>
              </a:lnSpc>
              <a:buFont typeface="Arial"/>
              <a:buChar char="•"/>
            </a:pPr>
            <a:r>
              <a:rPr lang="en-US" sz="2800" dirty="0">
                <a:solidFill>
                  <a:srgbClr val="211F1C"/>
                </a:solidFill>
                <a:latin typeface="Nunito Sans Expanded Bold"/>
              </a:rPr>
              <a:t>The workforce's input becomes an RFP distributed to potential bidders. </a:t>
            </a:r>
          </a:p>
          <a:p>
            <a:pPr marL="474979" lvl="1" indent="-237490">
              <a:lnSpc>
                <a:spcPts val="3233"/>
              </a:lnSpc>
              <a:buFont typeface="Arial"/>
              <a:buChar char="•"/>
            </a:pPr>
            <a:r>
              <a:rPr lang="en-US" sz="2800" dirty="0">
                <a:solidFill>
                  <a:srgbClr val="211F1C"/>
                </a:solidFill>
                <a:latin typeface="Nunito Sans Expanded Bold"/>
              </a:rPr>
              <a:t>A contract is awarded, and development begins off-site. </a:t>
            </a:r>
          </a:p>
          <a:p>
            <a:pPr marL="474979" lvl="1" indent="-237490">
              <a:lnSpc>
                <a:spcPts val="3233"/>
              </a:lnSpc>
              <a:buFont typeface="Arial"/>
              <a:buChar char="•"/>
            </a:pPr>
            <a:r>
              <a:rPr lang="en-US" sz="2800" dirty="0">
                <a:solidFill>
                  <a:srgbClr val="211F1C"/>
                </a:solidFill>
                <a:latin typeface="Nunito Sans Expanded Bold"/>
              </a:rPr>
              <a:t>The solution is delivered but falls short due to limited user involvement.</a:t>
            </a:r>
          </a:p>
          <a:p>
            <a:pPr algn="l">
              <a:lnSpc>
                <a:spcPts val="3233"/>
              </a:lnSpc>
            </a:pPr>
            <a:r>
              <a:rPr lang="en-US" sz="2800" dirty="0">
                <a:solidFill>
                  <a:srgbClr val="211F1C"/>
                </a:solidFill>
                <a:latin typeface="Nunito Sans Expanded Bold"/>
              </a:rPr>
              <a:t>This process hinders the government's ability to solve its problems efficiently. The lack of direct user-coder interaction and slow development methods contribute to the </a:t>
            </a:r>
            <a:r>
              <a:rPr lang="en-US" sz="2800" dirty="0" err="1">
                <a:solidFill>
                  <a:srgbClr val="211F1C"/>
                </a:solidFill>
                <a:latin typeface="Nunito Sans Expanded Bold"/>
              </a:rPr>
              <a:t>issue.Government</a:t>
            </a:r>
            <a:r>
              <a:rPr lang="en-US" sz="2800" dirty="0">
                <a:solidFill>
                  <a:srgbClr val="211F1C"/>
                </a:solidFill>
                <a:latin typeface="Nunito Sans Expanded Bold"/>
              </a:rPr>
              <a:t> Procurement Challenges.</a:t>
            </a:r>
          </a:p>
        </p:txBody>
      </p:sp>
      <p:sp>
        <p:nvSpPr>
          <p:cNvPr id="12" name="TextBox 12"/>
          <p:cNvSpPr txBox="1"/>
          <p:nvPr/>
        </p:nvSpPr>
        <p:spPr>
          <a:xfrm>
            <a:off x="6203780" y="1073147"/>
            <a:ext cx="5946079" cy="1115135"/>
          </a:xfrm>
          <a:prstGeom prst="rect">
            <a:avLst/>
          </a:prstGeom>
        </p:spPr>
        <p:txBody>
          <a:bodyPr lIns="0" tIns="0" rIns="0" bIns="0" rtlCol="0" anchor="t">
            <a:spAutoFit/>
          </a:bodyPr>
          <a:lstStyle/>
          <a:p>
            <a:pPr>
              <a:lnSpc>
                <a:spcPts val="8475"/>
              </a:lnSpc>
            </a:pPr>
            <a:r>
              <a:rPr lang="en-US" sz="8392">
                <a:solidFill>
                  <a:srgbClr val="211F1C"/>
                </a:solidFill>
                <a:latin typeface="Anton"/>
              </a:rPr>
              <a:t>A TRUE STORY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809625" y="1643928"/>
            <a:ext cx="3177049" cy="3174058"/>
            <a:chOff x="0" y="0"/>
            <a:chExt cx="1728779" cy="1727151"/>
          </a:xfrm>
        </p:grpSpPr>
        <p:sp>
          <p:nvSpPr>
            <p:cNvPr id="6" name="Freeform 6"/>
            <p:cNvSpPr/>
            <p:nvPr/>
          </p:nvSpPr>
          <p:spPr>
            <a:xfrm>
              <a:off x="0" y="0"/>
              <a:ext cx="1728779" cy="1727151"/>
            </a:xfrm>
            <a:custGeom>
              <a:avLst/>
              <a:gdLst/>
              <a:ahLst/>
              <a:cxnLst/>
              <a:rect l="l" t="t" r="r" b="b"/>
              <a:pathLst>
                <a:path w="1728779" h="1727151">
                  <a:moveTo>
                    <a:pt x="87726" y="0"/>
                  </a:moveTo>
                  <a:lnTo>
                    <a:pt x="1641053" y="0"/>
                  </a:lnTo>
                  <a:cubicBezTo>
                    <a:pt x="1664319" y="0"/>
                    <a:pt x="1686633" y="9243"/>
                    <a:pt x="1703084" y="25694"/>
                  </a:cubicBezTo>
                  <a:cubicBezTo>
                    <a:pt x="1719536" y="42146"/>
                    <a:pt x="1728779" y="64459"/>
                    <a:pt x="1728779" y="87726"/>
                  </a:cubicBezTo>
                  <a:lnTo>
                    <a:pt x="1728779" y="1639425"/>
                  </a:lnTo>
                  <a:cubicBezTo>
                    <a:pt x="1728779" y="1662692"/>
                    <a:pt x="1719536" y="1685005"/>
                    <a:pt x="1703084" y="1701457"/>
                  </a:cubicBezTo>
                  <a:cubicBezTo>
                    <a:pt x="1686633" y="1717909"/>
                    <a:pt x="1664319" y="1727151"/>
                    <a:pt x="1641053" y="1727151"/>
                  </a:cubicBezTo>
                  <a:lnTo>
                    <a:pt x="87726" y="1727151"/>
                  </a:lnTo>
                  <a:cubicBezTo>
                    <a:pt x="64459" y="1727151"/>
                    <a:pt x="42146" y="1717909"/>
                    <a:pt x="25694" y="1701457"/>
                  </a:cubicBezTo>
                  <a:cubicBezTo>
                    <a:pt x="9243" y="1685005"/>
                    <a:pt x="0" y="1662692"/>
                    <a:pt x="0" y="1639425"/>
                  </a:cubicBezTo>
                  <a:lnTo>
                    <a:pt x="0" y="87726"/>
                  </a:lnTo>
                  <a:cubicBezTo>
                    <a:pt x="0" y="64459"/>
                    <a:pt x="9243" y="42146"/>
                    <a:pt x="25694" y="25694"/>
                  </a:cubicBezTo>
                  <a:cubicBezTo>
                    <a:pt x="42146" y="9243"/>
                    <a:pt x="64459" y="0"/>
                    <a:pt x="87726" y="0"/>
                  </a:cubicBezTo>
                  <a:close/>
                </a:path>
              </a:pathLst>
            </a:custGeom>
            <a:solidFill>
              <a:srgbClr val="F1F1F1"/>
            </a:solidFill>
            <a:ln w="9525" cap="rnd">
              <a:solidFill>
                <a:srgbClr val="000000"/>
              </a:solidFill>
              <a:round/>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grpSp>
        <p:nvGrpSpPr>
          <p:cNvPr id="8" name="Group 8"/>
          <p:cNvGrpSpPr/>
          <p:nvPr/>
        </p:nvGrpSpPr>
        <p:grpSpPr>
          <a:xfrm>
            <a:off x="809625" y="5241360"/>
            <a:ext cx="3177049" cy="3174058"/>
            <a:chOff x="0" y="0"/>
            <a:chExt cx="1728779" cy="1727151"/>
          </a:xfrm>
        </p:grpSpPr>
        <p:sp>
          <p:nvSpPr>
            <p:cNvPr id="9" name="Freeform 9"/>
            <p:cNvSpPr/>
            <p:nvPr/>
          </p:nvSpPr>
          <p:spPr>
            <a:xfrm>
              <a:off x="0" y="0"/>
              <a:ext cx="1728779" cy="1727151"/>
            </a:xfrm>
            <a:custGeom>
              <a:avLst/>
              <a:gdLst/>
              <a:ahLst/>
              <a:cxnLst/>
              <a:rect l="l" t="t" r="r" b="b"/>
              <a:pathLst>
                <a:path w="1728779" h="1727151">
                  <a:moveTo>
                    <a:pt x="87726" y="0"/>
                  </a:moveTo>
                  <a:lnTo>
                    <a:pt x="1641053" y="0"/>
                  </a:lnTo>
                  <a:cubicBezTo>
                    <a:pt x="1664319" y="0"/>
                    <a:pt x="1686633" y="9243"/>
                    <a:pt x="1703084" y="25694"/>
                  </a:cubicBezTo>
                  <a:cubicBezTo>
                    <a:pt x="1719536" y="42146"/>
                    <a:pt x="1728779" y="64459"/>
                    <a:pt x="1728779" y="87726"/>
                  </a:cubicBezTo>
                  <a:lnTo>
                    <a:pt x="1728779" y="1639425"/>
                  </a:lnTo>
                  <a:cubicBezTo>
                    <a:pt x="1728779" y="1662692"/>
                    <a:pt x="1719536" y="1685005"/>
                    <a:pt x="1703084" y="1701457"/>
                  </a:cubicBezTo>
                  <a:cubicBezTo>
                    <a:pt x="1686633" y="1717909"/>
                    <a:pt x="1664319" y="1727151"/>
                    <a:pt x="1641053" y="1727151"/>
                  </a:cubicBezTo>
                  <a:lnTo>
                    <a:pt x="87726" y="1727151"/>
                  </a:lnTo>
                  <a:cubicBezTo>
                    <a:pt x="64459" y="1727151"/>
                    <a:pt x="42146" y="1717909"/>
                    <a:pt x="25694" y="1701457"/>
                  </a:cubicBezTo>
                  <a:cubicBezTo>
                    <a:pt x="9243" y="1685005"/>
                    <a:pt x="0" y="1662692"/>
                    <a:pt x="0" y="1639425"/>
                  </a:cubicBezTo>
                  <a:lnTo>
                    <a:pt x="0" y="87726"/>
                  </a:lnTo>
                  <a:cubicBezTo>
                    <a:pt x="0" y="64459"/>
                    <a:pt x="9243" y="42146"/>
                    <a:pt x="25694" y="25694"/>
                  </a:cubicBezTo>
                  <a:cubicBezTo>
                    <a:pt x="42146" y="9243"/>
                    <a:pt x="64459" y="0"/>
                    <a:pt x="87726" y="0"/>
                  </a:cubicBezTo>
                  <a:close/>
                </a:path>
              </a:pathLst>
            </a:custGeom>
            <a:solidFill>
              <a:srgbClr val="F1F1F1"/>
            </a:solidFill>
            <a:ln w="9525" cap="rnd">
              <a:solidFill>
                <a:srgbClr val="000000"/>
              </a:solidFill>
              <a:round/>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grpSp>
        <p:nvGrpSpPr>
          <p:cNvPr id="11" name="Group 11"/>
          <p:cNvGrpSpPr/>
          <p:nvPr/>
        </p:nvGrpSpPr>
        <p:grpSpPr>
          <a:xfrm>
            <a:off x="4498597" y="1643928"/>
            <a:ext cx="3177049" cy="3174058"/>
            <a:chOff x="0" y="0"/>
            <a:chExt cx="1728779" cy="1727151"/>
          </a:xfrm>
        </p:grpSpPr>
        <p:sp>
          <p:nvSpPr>
            <p:cNvPr id="12" name="Freeform 12"/>
            <p:cNvSpPr/>
            <p:nvPr/>
          </p:nvSpPr>
          <p:spPr>
            <a:xfrm>
              <a:off x="0" y="0"/>
              <a:ext cx="1728779" cy="1727151"/>
            </a:xfrm>
            <a:custGeom>
              <a:avLst/>
              <a:gdLst/>
              <a:ahLst/>
              <a:cxnLst/>
              <a:rect l="l" t="t" r="r" b="b"/>
              <a:pathLst>
                <a:path w="1728779" h="1727151">
                  <a:moveTo>
                    <a:pt x="87726" y="0"/>
                  </a:moveTo>
                  <a:lnTo>
                    <a:pt x="1641053" y="0"/>
                  </a:lnTo>
                  <a:cubicBezTo>
                    <a:pt x="1664319" y="0"/>
                    <a:pt x="1686633" y="9243"/>
                    <a:pt x="1703084" y="25694"/>
                  </a:cubicBezTo>
                  <a:cubicBezTo>
                    <a:pt x="1719536" y="42146"/>
                    <a:pt x="1728779" y="64459"/>
                    <a:pt x="1728779" y="87726"/>
                  </a:cubicBezTo>
                  <a:lnTo>
                    <a:pt x="1728779" y="1639425"/>
                  </a:lnTo>
                  <a:cubicBezTo>
                    <a:pt x="1728779" y="1662692"/>
                    <a:pt x="1719536" y="1685005"/>
                    <a:pt x="1703084" y="1701457"/>
                  </a:cubicBezTo>
                  <a:cubicBezTo>
                    <a:pt x="1686633" y="1717909"/>
                    <a:pt x="1664319" y="1727151"/>
                    <a:pt x="1641053" y="1727151"/>
                  </a:cubicBezTo>
                  <a:lnTo>
                    <a:pt x="87726" y="1727151"/>
                  </a:lnTo>
                  <a:cubicBezTo>
                    <a:pt x="64459" y="1727151"/>
                    <a:pt x="42146" y="1717909"/>
                    <a:pt x="25694" y="1701457"/>
                  </a:cubicBezTo>
                  <a:cubicBezTo>
                    <a:pt x="9243" y="1685005"/>
                    <a:pt x="0" y="1662692"/>
                    <a:pt x="0" y="1639425"/>
                  </a:cubicBezTo>
                  <a:lnTo>
                    <a:pt x="0" y="87726"/>
                  </a:lnTo>
                  <a:cubicBezTo>
                    <a:pt x="0" y="64459"/>
                    <a:pt x="9243" y="42146"/>
                    <a:pt x="25694" y="25694"/>
                  </a:cubicBezTo>
                  <a:cubicBezTo>
                    <a:pt x="42146" y="9243"/>
                    <a:pt x="64459" y="0"/>
                    <a:pt x="87726" y="0"/>
                  </a:cubicBezTo>
                  <a:close/>
                </a:path>
              </a:pathLst>
            </a:custGeom>
            <a:solidFill>
              <a:srgbClr val="F1F1F1"/>
            </a:solidFill>
            <a:ln w="9525" cap="rnd">
              <a:solidFill>
                <a:srgbClr val="000000"/>
              </a:solidFill>
              <a:round/>
            </a:ln>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grpSp>
        <p:nvGrpSpPr>
          <p:cNvPr id="14" name="Group 14"/>
          <p:cNvGrpSpPr/>
          <p:nvPr/>
        </p:nvGrpSpPr>
        <p:grpSpPr>
          <a:xfrm>
            <a:off x="4498597" y="5241360"/>
            <a:ext cx="3177049" cy="3174058"/>
            <a:chOff x="0" y="0"/>
            <a:chExt cx="1728779" cy="1727151"/>
          </a:xfrm>
        </p:grpSpPr>
        <p:sp>
          <p:nvSpPr>
            <p:cNvPr id="15" name="Freeform 15"/>
            <p:cNvSpPr/>
            <p:nvPr/>
          </p:nvSpPr>
          <p:spPr>
            <a:xfrm>
              <a:off x="0" y="0"/>
              <a:ext cx="1728779" cy="1727151"/>
            </a:xfrm>
            <a:custGeom>
              <a:avLst/>
              <a:gdLst/>
              <a:ahLst/>
              <a:cxnLst/>
              <a:rect l="l" t="t" r="r" b="b"/>
              <a:pathLst>
                <a:path w="1728779" h="1727151">
                  <a:moveTo>
                    <a:pt x="87726" y="0"/>
                  </a:moveTo>
                  <a:lnTo>
                    <a:pt x="1641053" y="0"/>
                  </a:lnTo>
                  <a:cubicBezTo>
                    <a:pt x="1664319" y="0"/>
                    <a:pt x="1686633" y="9243"/>
                    <a:pt x="1703084" y="25694"/>
                  </a:cubicBezTo>
                  <a:cubicBezTo>
                    <a:pt x="1719536" y="42146"/>
                    <a:pt x="1728779" y="64459"/>
                    <a:pt x="1728779" y="87726"/>
                  </a:cubicBezTo>
                  <a:lnTo>
                    <a:pt x="1728779" y="1639425"/>
                  </a:lnTo>
                  <a:cubicBezTo>
                    <a:pt x="1728779" y="1662692"/>
                    <a:pt x="1719536" y="1685005"/>
                    <a:pt x="1703084" y="1701457"/>
                  </a:cubicBezTo>
                  <a:cubicBezTo>
                    <a:pt x="1686633" y="1717909"/>
                    <a:pt x="1664319" y="1727151"/>
                    <a:pt x="1641053" y="1727151"/>
                  </a:cubicBezTo>
                  <a:lnTo>
                    <a:pt x="87726" y="1727151"/>
                  </a:lnTo>
                  <a:cubicBezTo>
                    <a:pt x="64459" y="1727151"/>
                    <a:pt x="42146" y="1717909"/>
                    <a:pt x="25694" y="1701457"/>
                  </a:cubicBezTo>
                  <a:cubicBezTo>
                    <a:pt x="9243" y="1685005"/>
                    <a:pt x="0" y="1662692"/>
                    <a:pt x="0" y="1639425"/>
                  </a:cubicBezTo>
                  <a:lnTo>
                    <a:pt x="0" y="87726"/>
                  </a:lnTo>
                  <a:cubicBezTo>
                    <a:pt x="0" y="64459"/>
                    <a:pt x="9243" y="42146"/>
                    <a:pt x="25694" y="25694"/>
                  </a:cubicBezTo>
                  <a:cubicBezTo>
                    <a:pt x="42146" y="9243"/>
                    <a:pt x="64459" y="0"/>
                    <a:pt x="87726" y="0"/>
                  </a:cubicBezTo>
                  <a:close/>
                </a:path>
              </a:pathLst>
            </a:custGeom>
            <a:solidFill>
              <a:srgbClr val="F1F1F1"/>
            </a:solidFill>
            <a:ln w="9525" cap="rnd">
              <a:solidFill>
                <a:srgbClr val="000000"/>
              </a:solidFill>
              <a:round/>
            </a:ln>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116"/>
                </a:lnSpc>
              </a:pPr>
              <a:endParaRPr/>
            </a:p>
          </p:txBody>
        </p:sp>
      </p:grpSp>
      <p:grpSp>
        <p:nvGrpSpPr>
          <p:cNvPr id="17" name="Group 17"/>
          <p:cNvGrpSpPr>
            <a:grpSpLocks noChangeAspect="1"/>
          </p:cNvGrpSpPr>
          <p:nvPr/>
        </p:nvGrpSpPr>
        <p:grpSpPr>
          <a:xfrm>
            <a:off x="1039353" y="1872160"/>
            <a:ext cx="2717593" cy="2717593"/>
            <a:chOff x="0" y="0"/>
            <a:chExt cx="6350000" cy="6350000"/>
          </a:xfrm>
        </p:grpSpPr>
        <p:sp>
          <p:nvSpPr>
            <p:cNvPr id="18" name="Freeform 18"/>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4"/>
              <a:stretch>
                <a:fillRect t="-25014" b="-25014"/>
              </a:stretch>
            </a:blipFill>
          </p:spPr>
        </p:sp>
      </p:grpSp>
      <p:grpSp>
        <p:nvGrpSpPr>
          <p:cNvPr id="19" name="Group 19"/>
          <p:cNvGrpSpPr>
            <a:grpSpLocks noChangeAspect="1"/>
          </p:cNvGrpSpPr>
          <p:nvPr/>
        </p:nvGrpSpPr>
        <p:grpSpPr>
          <a:xfrm>
            <a:off x="1039353" y="5469592"/>
            <a:ext cx="2717593" cy="2717593"/>
            <a:chOff x="0" y="0"/>
            <a:chExt cx="6350000" cy="6350000"/>
          </a:xfrm>
        </p:grpSpPr>
        <p:sp>
          <p:nvSpPr>
            <p:cNvPr id="20" name="Freeform 20"/>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5"/>
              <a:stretch>
                <a:fillRect l="-50473" t="-77545" b="-48350"/>
              </a:stretch>
            </a:blipFill>
          </p:spPr>
        </p:sp>
      </p:grpSp>
      <p:grpSp>
        <p:nvGrpSpPr>
          <p:cNvPr id="21" name="Group 21"/>
          <p:cNvGrpSpPr>
            <a:grpSpLocks noChangeAspect="1"/>
          </p:cNvGrpSpPr>
          <p:nvPr/>
        </p:nvGrpSpPr>
        <p:grpSpPr>
          <a:xfrm>
            <a:off x="4728325" y="1872160"/>
            <a:ext cx="2717593" cy="2717593"/>
            <a:chOff x="0" y="0"/>
            <a:chExt cx="6350000" cy="6350000"/>
          </a:xfrm>
        </p:grpSpPr>
        <p:sp>
          <p:nvSpPr>
            <p:cNvPr id="22" name="Freeform 22"/>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6"/>
              <a:stretch>
                <a:fillRect t="-25061" b="-25061"/>
              </a:stretch>
            </a:blipFill>
          </p:spPr>
        </p:sp>
      </p:grpSp>
      <p:grpSp>
        <p:nvGrpSpPr>
          <p:cNvPr id="23" name="Group 23"/>
          <p:cNvGrpSpPr>
            <a:grpSpLocks noChangeAspect="1"/>
          </p:cNvGrpSpPr>
          <p:nvPr/>
        </p:nvGrpSpPr>
        <p:grpSpPr>
          <a:xfrm>
            <a:off x="4728325" y="5469592"/>
            <a:ext cx="2717593" cy="2717593"/>
            <a:chOff x="0" y="0"/>
            <a:chExt cx="6350000" cy="6350000"/>
          </a:xfrm>
        </p:grpSpPr>
        <p:sp>
          <p:nvSpPr>
            <p:cNvPr id="24" name="Freeform 2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7"/>
              <a:stretch>
                <a:fillRect t="-25014" b="-25014"/>
              </a:stretch>
            </a:blipFill>
          </p:spPr>
        </p:sp>
      </p:grpSp>
      <p:sp>
        <p:nvSpPr>
          <p:cNvPr id="25" name="Freeform 25"/>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TextBox 26"/>
          <p:cNvSpPr txBox="1"/>
          <p:nvPr/>
        </p:nvSpPr>
        <p:spPr>
          <a:xfrm>
            <a:off x="8647196" y="1181100"/>
            <a:ext cx="9401915" cy="3245205"/>
          </a:xfrm>
          <a:prstGeom prst="rect">
            <a:avLst/>
          </a:prstGeom>
        </p:spPr>
        <p:txBody>
          <a:bodyPr lIns="0" tIns="0" rIns="0" bIns="0" rtlCol="0" anchor="t">
            <a:spAutoFit/>
          </a:bodyPr>
          <a:lstStyle/>
          <a:p>
            <a:pPr>
              <a:lnSpc>
                <a:spcPts val="8475"/>
              </a:lnSpc>
            </a:pPr>
            <a:r>
              <a:rPr lang="en-US" sz="8392" dirty="0">
                <a:solidFill>
                  <a:srgbClr val="211F1C"/>
                </a:solidFill>
                <a:latin typeface="Anton"/>
              </a:rPr>
              <a:t>TIPPING POINT: THE EXTINCTION OF PENCILS</a:t>
            </a:r>
          </a:p>
          <a:p>
            <a:pPr>
              <a:lnSpc>
                <a:spcPts val="8475"/>
              </a:lnSpc>
            </a:pPr>
            <a:endParaRPr lang="en-US" sz="8392" dirty="0">
              <a:solidFill>
                <a:srgbClr val="211F1C"/>
              </a:solidFill>
              <a:latin typeface="Anton"/>
            </a:endParaRPr>
          </a:p>
        </p:txBody>
      </p:sp>
      <p:sp>
        <p:nvSpPr>
          <p:cNvPr id="27" name="TextBox 27"/>
          <p:cNvSpPr txBox="1"/>
          <p:nvPr/>
        </p:nvSpPr>
        <p:spPr>
          <a:xfrm>
            <a:off x="8772627" y="3621405"/>
            <a:ext cx="9162948" cy="6758260"/>
          </a:xfrm>
          <a:prstGeom prst="rect">
            <a:avLst/>
          </a:prstGeom>
        </p:spPr>
        <p:txBody>
          <a:bodyPr lIns="0" tIns="0" rIns="0" bIns="0" rtlCol="0" anchor="t">
            <a:spAutoFit/>
          </a:bodyPr>
          <a:lstStyle/>
          <a:p>
            <a:pPr algn="just">
              <a:lnSpc>
                <a:spcPts val="3087"/>
              </a:lnSpc>
            </a:pPr>
            <a:r>
              <a:rPr lang="en-US" sz="2800" dirty="0">
                <a:solidFill>
                  <a:srgbClr val="211F1C"/>
                </a:solidFill>
                <a:latin typeface="Nunito Sans Expanded Bold"/>
              </a:rPr>
              <a:t>The text discusses the evolution of technology projects in the government, focusing on the issue of the terrorist watch list. Initially, this list inconvenienced innocent travelers, but it only gained attention when a toddler and a senator were affected. The government then awarded a $500 million contract to Boeing and a smaller company to improve the database. However, after months of development, it was discovered that the database couldn't perform basic searches.</a:t>
            </a:r>
          </a:p>
          <a:p>
            <a:pPr algn="just">
              <a:lnSpc>
                <a:spcPts val="3087"/>
              </a:lnSpc>
            </a:pPr>
            <a:endParaRPr lang="en-US" sz="2800" dirty="0">
              <a:solidFill>
                <a:srgbClr val="211F1C"/>
              </a:solidFill>
              <a:latin typeface="Nunito Sans Expanded Bold"/>
            </a:endParaRPr>
          </a:p>
          <a:p>
            <a:pPr algn="just">
              <a:lnSpc>
                <a:spcPts val="3087"/>
              </a:lnSpc>
            </a:pPr>
            <a:r>
              <a:rPr lang="en-US" sz="2800" dirty="0">
                <a:solidFill>
                  <a:srgbClr val="211F1C"/>
                </a:solidFill>
                <a:latin typeface="Nunito Sans Expanded Bold"/>
              </a:rPr>
              <a:t>The author explains that this mindset of making technology projects big and expensive originates from a time when computing was a niche field, and the government used complex systems for specific tasks. Now that computing is ubiquitous, the government still clings to this outdated mindset.</a:t>
            </a:r>
          </a:p>
          <a:p>
            <a:pPr algn="just">
              <a:lnSpc>
                <a:spcPts val="3087"/>
              </a:lnSpc>
            </a:pPr>
            <a:endParaRPr lang="en-US" sz="2800" dirty="0">
              <a:solidFill>
                <a:srgbClr val="211F1C"/>
              </a:solidFill>
              <a:latin typeface="Nunito Sans Expanded Bold"/>
            </a:endParaRPr>
          </a:p>
          <a:p>
            <a:pPr marL="0" lvl="0" indent="0" algn="just">
              <a:lnSpc>
                <a:spcPts val="3087"/>
              </a:lnSpc>
              <a:spcBef>
                <a:spcPct val="0"/>
              </a:spcBef>
            </a:pPr>
            <a:endParaRPr lang="en-US" sz="2800" dirty="0">
              <a:solidFill>
                <a:srgbClr val="211F1C"/>
              </a:solidFill>
              <a:latin typeface="Nunito Sans Expande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03476" y="-580404"/>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591426" y="3729561"/>
            <a:ext cx="15105147" cy="5181251"/>
            <a:chOff x="0" y="0"/>
            <a:chExt cx="4818413" cy="1652775"/>
          </a:xfrm>
        </p:grpSpPr>
        <p:sp>
          <p:nvSpPr>
            <p:cNvPr id="6" name="Freeform 6"/>
            <p:cNvSpPr/>
            <p:nvPr/>
          </p:nvSpPr>
          <p:spPr>
            <a:xfrm>
              <a:off x="0" y="0"/>
              <a:ext cx="4818413" cy="1652775"/>
            </a:xfrm>
            <a:custGeom>
              <a:avLst/>
              <a:gdLst/>
              <a:ahLst/>
              <a:cxnLst/>
              <a:rect l="l" t="t" r="r" b="b"/>
              <a:pathLst>
                <a:path w="4818413" h="1652775">
                  <a:moveTo>
                    <a:pt x="18451" y="0"/>
                  </a:moveTo>
                  <a:lnTo>
                    <a:pt x="4799962" y="0"/>
                  </a:lnTo>
                  <a:cubicBezTo>
                    <a:pt x="4810153" y="0"/>
                    <a:pt x="4818413" y="8261"/>
                    <a:pt x="4818413" y="18451"/>
                  </a:cubicBezTo>
                  <a:lnTo>
                    <a:pt x="4818413" y="1634324"/>
                  </a:lnTo>
                  <a:cubicBezTo>
                    <a:pt x="4818413" y="1644514"/>
                    <a:pt x="4810153" y="1652775"/>
                    <a:pt x="4799962" y="1652775"/>
                  </a:cubicBezTo>
                  <a:lnTo>
                    <a:pt x="18451" y="1652775"/>
                  </a:lnTo>
                  <a:cubicBezTo>
                    <a:pt x="8261" y="1652775"/>
                    <a:pt x="0" y="1644514"/>
                    <a:pt x="0" y="1634324"/>
                  </a:cubicBezTo>
                  <a:lnTo>
                    <a:pt x="0" y="18451"/>
                  </a:lnTo>
                  <a:cubicBezTo>
                    <a:pt x="0" y="8261"/>
                    <a:pt x="8261" y="0"/>
                    <a:pt x="18451" y="0"/>
                  </a:cubicBezTo>
                  <a:close/>
                </a:path>
              </a:pathLst>
            </a:custGeom>
            <a:solidFill>
              <a:srgbClr val="DBDBDB"/>
            </a:solidFill>
            <a:ln w="19050" cap="rnd">
              <a:solidFill>
                <a:srgbClr val="000000"/>
              </a:solidFill>
              <a:round/>
            </a:ln>
          </p:spPr>
        </p:sp>
        <p:sp>
          <p:nvSpPr>
            <p:cNvPr id="7" name="TextBox 7"/>
            <p:cNvSpPr txBox="1"/>
            <p:nvPr/>
          </p:nvSpPr>
          <p:spPr>
            <a:xfrm>
              <a:off x="0" y="-38100"/>
              <a:ext cx="812800" cy="850900"/>
            </a:xfrm>
            <a:prstGeom prst="rect">
              <a:avLst/>
            </a:prstGeom>
          </p:spPr>
          <p:txBody>
            <a:bodyPr lIns="38100" tIns="38100" rIns="38100" bIns="38100" rtlCol="0" anchor="ctr"/>
            <a:lstStyle/>
            <a:p>
              <a:pPr marL="0" lvl="0" indent="0" algn="ctr">
                <a:lnSpc>
                  <a:spcPts val="2116"/>
                </a:lnSpc>
                <a:spcBef>
                  <a:spcPct val="0"/>
                </a:spcBef>
              </a:pPr>
              <a:endParaRPr/>
            </a:p>
          </p:txBody>
        </p:sp>
      </p:grpSp>
      <p:sp>
        <p:nvSpPr>
          <p:cNvPr id="8" name="TextBox 8"/>
          <p:cNvSpPr txBox="1"/>
          <p:nvPr/>
        </p:nvSpPr>
        <p:spPr>
          <a:xfrm>
            <a:off x="2062546" y="4412645"/>
            <a:ext cx="14162908" cy="3778855"/>
          </a:xfrm>
          <a:prstGeom prst="rect">
            <a:avLst/>
          </a:prstGeom>
        </p:spPr>
        <p:txBody>
          <a:bodyPr wrap="square" lIns="0" tIns="0" rIns="0" bIns="0" rtlCol="0" anchor="t">
            <a:spAutoFit/>
          </a:bodyPr>
          <a:lstStyle/>
          <a:p>
            <a:pPr marL="0" lvl="0" indent="0" algn="just">
              <a:lnSpc>
                <a:spcPts val="3674"/>
              </a:lnSpc>
              <a:spcBef>
                <a:spcPct val="0"/>
              </a:spcBef>
            </a:pPr>
            <a:r>
              <a:rPr lang="en-US" sz="3000" dirty="0">
                <a:solidFill>
                  <a:srgbClr val="211F1C"/>
                </a:solidFill>
                <a:latin typeface="Nunito Sans Expanded Bold"/>
              </a:rPr>
              <a:t>Competition in the web ecosystem leads to better tools, unlike government contracts that offer limited choices. Web developers iterate and improve, while the government typically gets only one product. To enhance government software, it should invest in creating and acquiring more. Two notable examples include Washington, D.C.'s Apps for Democracy competition, which yielded 40 tools in 30 days, and the U.S. Intelligence Community's BRIDGE platform, allowing developers to provide tools to analysts, with successful ones being purchased by the government. This approach, akin to Facebook's, resulted in a wealth of tools, with the community filtering out the valuable ones.</a:t>
            </a:r>
          </a:p>
        </p:txBody>
      </p:sp>
      <p:sp>
        <p:nvSpPr>
          <p:cNvPr id="9" name="Freeform 9"/>
          <p:cNvSpPr/>
          <p:nvPr/>
        </p:nvSpPr>
        <p:spPr>
          <a:xfrm>
            <a:off x="16486423" y="496912"/>
            <a:ext cx="991952" cy="847668"/>
          </a:xfrm>
          <a:custGeom>
            <a:avLst/>
            <a:gdLst/>
            <a:ahLst/>
            <a:cxnLst/>
            <a:rect l="l" t="t" r="r" b="b"/>
            <a:pathLst>
              <a:path w="991952" h="847668">
                <a:moveTo>
                  <a:pt x="0" y="0"/>
                </a:moveTo>
                <a:lnTo>
                  <a:pt x="991952" y="0"/>
                </a:lnTo>
                <a:lnTo>
                  <a:pt x="991952" y="847669"/>
                </a:lnTo>
                <a:lnTo>
                  <a:pt x="0" y="8476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0" y="6172200"/>
            <a:ext cx="2431473" cy="4114800"/>
          </a:xfrm>
          <a:custGeom>
            <a:avLst/>
            <a:gdLst/>
            <a:ahLst/>
            <a:cxnLst/>
            <a:rect l="l" t="t" r="r" b="b"/>
            <a:pathLst>
              <a:path w="2431473" h="4114800">
                <a:moveTo>
                  <a:pt x="0" y="0"/>
                </a:moveTo>
                <a:lnTo>
                  <a:pt x="2431473" y="0"/>
                </a:lnTo>
                <a:lnTo>
                  <a:pt x="2431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490163">
            <a:off x="16430926" y="3266929"/>
            <a:ext cx="1639461" cy="1339381"/>
          </a:xfrm>
          <a:custGeom>
            <a:avLst/>
            <a:gdLst/>
            <a:ahLst/>
            <a:cxnLst/>
            <a:rect l="l" t="t" r="r" b="b"/>
            <a:pathLst>
              <a:path w="1639461" h="1339381">
                <a:moveTo>
                  <a:pt x="0" y="0"/>
                </a:moveTo>
                <a:lnTo>
                  <a:pt x="1639461" y="0"/>
                </a:lnTo>
                <a:lnTo>
                  <a:pt x="1639461" y="1339382"/>
                </a:lnTo>
                <a:lnTo>
                  <a:pt x="0" y="13393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591426" y="1767901"/>
            <a:ext cx="15105147" cy="930910"/>
          </a:xfrm>
          <a:prstGeom prst="rect">
            <a:avLst/>
          </a:prstGeom>
        </p:spPr>
        <p:txBody>
          <a:bodyPr lIns="0" tIns="0" rIns="0" bIns="0" rtlCol="0" anchor="t">
            <a:spAutoFit/>
          </a:bodyPr>
          <a:lstStyle/>
          <a:p>
            <a:pPr marL="0" lvl="0" indent="0" algn="ctr">
              <a:lnSpc>
                <a:spcPts val="7069"/>
              </a:lnSpc>
              <a:spcBef>
                <a:spcPct val="0"/>
              </a:spcBef>
            </a:pPr>
            <a:r>
              <a:rPr lang="en-US" sz="6999">
                <a:solidFill>
                  <a:srgbClr val="211F1C"/>
                </a:solidFill>
                <a:latin typeface="Anton"/>
              </a:rPr>
              <a:t>COMPETITION IS CRITICAL TO ANY ECOSYSTEM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066800" y="-266700"/>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 name="Freeform 5"/>
          <p:cNvSpPr/>
          <p:nvPr/>
        </p:nvSpPr>
        <p:spPr>
          <a:xfrm>
            <a:off x="313649" y="181032"/>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028699" y="4041416"/>
            <a:ext cx="15858987" cy="4066819"/>
          </a:xfrm>
          <a:prstGeom prst="rect">
            <a:avLst/>
          </a:prstGeom>
        </p:spPr>
        <p:txBody>
          <a:bodyPr lIns="0" tIns="0" rIns="0" bIns="0" rtlCol="0" anchor="t">
            <a:spAutoFit/>
          </a:bodyPr>
          <a:lstStyle/>
          <a:p>
            <a:pPr marL="0" lvl="0" indent="0" algn="l">
              <a:lnSpc>
                <a:spcPts val="3969"/>
              </a:lnSpc>
              <a:spcBef>
                <a:spcPct val="0"/>
              </a:spcBef>
            </a:pPr>
            <a:r>
              <a:rPr lang="en-US" sz="2800" dirty="0">
                <a:solidFill>
                  <a:srgbClr val="211F1C"/>
                </a:solidFill>
                <a:latin typeface="Nunito Sans Expanded Bold"/>
              </a:rPr>
              <a:t>The text discusses the need for creating a Developer Corps within the government to address the growing technological demands. Decades ago, intelligence tech specialists worked closely with analysts and were dedicated to their missions. However, with the advent of personal computers and software, their roles became obsolete. Meanwhile, the importance of technology in government functions has increased, but the government's in-house technical talent has decreased. Today, these intel techs would be developers, creating web applications, mashing up data, and assisting civil servants and citizens. To meet these needs, the government should hire web developers with the skills developed during the web application boom of the past decade software tools to programs such as Apps for Democracy and BRID</a:t>
            </a:r>
          </a:p>
        </p:txBody>
      </p:sp>
      <p:sp>
        <p:nvSpPr>
          <p:cNvPr id="7" name="Freeform 7"/>
          <p:cNvSpPr/>
          <p:nvPr/>
        </p:nvSpPr>
        <p:spPr>
          <a:xfrm>
            <a:off x="14173200" y="181032"/>
            <a:ext cx="3721551" cy="3721551"/>
          </a:xfrm>
          <a:custGeom>
            <a:avLst/>
            <a:gdLst/>
            <a:ahLst/>
            <a:cxnLst/>
            <a:rect l="l" t="t" r="r" b="b"/>
            <a:pathLst>
              <a:path w="3721551" h="3721551">
                <a:moveTo>
                  <a:pt x="0" y="0"/>
                </a:moveTo>
                <a:lnTo>
                  <a:pt x="3721551" y="0"/>
                </a:lnTo>
                <a:lnTo>
                  <a:pt x="3721551" y="3721551"/>
                </a:lnTo>
                <a:lnTo>
                  <a:pt x="0" y="3721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4520473" y="1181100"/>
            <a:ext cx="8875441" cy="2202750"/>
          </a:xfrm>
          <a:prstGeom prst="rect">
            <a:avLst/>
          </a:prstGeom>
        </p:spPr>
        <p:txBody>
          <a:bodyPr lIns="0" tIns="0" rIns="0" bIns="0" rtlCol="0" anchor="t">
            <a:spAutoFit/>
          </a:bodyPr>
          <a:lstStyle/>
          <a:p>
            <a:pPr algn="ctr">
              <a:lnSpc>
                <a:spcPts val="8475"/>
              </a:lnSpc>
            </a:pPr>
            <a:r>
              <a:rPr lang="en-US" sz="8392">
                <a:solidFill>
                  <a:srgbClr val="211F1C"/>
                </a:solidFill>
                <a:latin typeface="Anton"/>
              </a:rPr>
              <a:t>CREATING DEVELOPER CORPS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2294284" y="-385259"/>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9639183" y="338854"/>
            <a:ext cx="8103791" cy="9343279"/>
            <a:chOff x="0" y="0"/>
            <a:chExt cx="2380119" cy="2531700"/>
          </a:xfrm>
        </p:grpSpPr>
        <p:sp>
          <p:nvSpPr>
            <p:cNvPr id="6" name="Freeform 6"/>
            <p:cNvSpPr/>
            <p:nvPr/>
          </p:nvSpPr>
          <p:spPr>
            <a:xfrm>
              <a:off x="0" y="0"/>
              <a:ext cx="2380119" cy="2531700"/>
            </a:xfrm>
            <a:custGeom>
              <a:avLst/>
              <a:gdLst/>
              <a:ahLst/>
              <a:cxnLst/>
              <a:rect l="l" t="t" r="r" b="b"/>
              <a:pathLst>
                <a:path w="2380119" h="2531700">
                  <a:moveTo>
                    <a:pt x="34392" y="0"/>
                  </a:moveTo>
                  <a:lnTo>
                    <a:pt x="2345727" y="0"/>
                  </a:lnTo>
                  <a:cubicBezTo>
                    <a:pt x="2354848" y="0"/>
                    <a:pt x="2363596" y="3623"/>
                    <a:pt x="2370046" y="10073"/>
                  </a:cubicBezTo>
                  <a:cubicBezTo>
                    <a:pt x="2376496" y="16523"/>
                    <a:pt x="2380119" y="25271"/>
                    <a:pt x="2380119" y="34392"/>
                  </a:cubicBezTo>
                  <a:lnTo>
                    <a:pt x="2380119" y="2497308"/>
                  </a:lnTo>
                  <a:cubicBezTo>
                    <a:pt x="2380119" y="2516302"/>
                    <a:pt x="2364721" y="2531700"/>
                    <a:pt x="2345727" y="2531700"/>
                  </a:cubicBezTo>
                  <a:lnTo>
                    <a:pt x="34392" y="2531700"/>
                  </a:lnTo>
                  <a:cubicBezTo>
                    <a:pt x="25271" y="2531700"/>
                    <a:pt x="16523" y="2528077"/>
                    <a:pt x="10073" y="2521627"/>
                  </a:cubicBezTo>
                  <a:cubicBezTo>
                    <a:pt x="3623" y="2515177"/>
                    <a:pt x="0" y="2506429"/>
                    <a:pt x="0" y="2497308"/>
                  </a:cubicBezTo>
                  <a:lnTo>
                    <a:pt x="0" y="34392"/>
                  </a:lnTo>
                  <a:cubicBezTo>
                    <a:pt x="0" y="15398"/>
                    <a:pt x="15398" y="0"/>
                    <a:pt x="34392" y="0"/>
                  </a:cubicBezTo>
                  <a:close/>
                </a:path>
              </a:pathLst>
            </a:custGeom>
            <a:solidFill>
              <a:srgbClr val="F1F1F1"/>
            </a:solidFill>
            <a:ln w="19050" cap="rnd">
              <a:solidFill>
                <a:srgbClr val="000000"/>
              </a:solidFill>
              <a:round/>
            </a:ln>
          </p:spPr>
        </p:sp>
        <p:sp>
          <p:nvSpPr>
            <p:cNvPr id="7" name="TextBox 7"/>
            <p:cNvSpPr txBox="1"/>
            <p:nvPr/>
          </p:nvSpPr>
          <p:spPr>
            <a:xfrm>
              <a:off x="0" y="-57150"/>
              <a:ext cx="812800" cy="869950"/>
            </a:xfrm>
            <a:prstGeom prst="rect">
              <a:avLst/>
            </a:prstGeom>
          </p:spPr>
          <p:txBody>
            <a:bodyPr lIns="55174" tIns="55174" rIns="55174" bIns="55174" rtlCol="0" anchor="ctr"/>
            <a:lstStyle/>
            <a:p>
              <a:pPr algn="ctr">
                <a:lnSpc>
                  <a:spcPts val="2940"/>
                </a:lnSpc>
              </a:pPr>
              <a:endParaRPr/>
            </a:p>
          </p:txBody>
        </p:sp>
      </p:grpSp>
      <p:sp>
        <p:nvSpPr>
          <p:cNvPr id="8" name="Freeform 8"/>
          <p:cNvSpPr/>
          <p:nvPr/>
        </p:nvSpPr>
        <p:spPr>
          <a:xfrm>
            <a:off x="0" y="6614073"/>
            <a:ext cx="5153342" cy="3672927"/>
          </a:xfrm>
          <a:custGeom>
            <a:avLst/>
            <a:gdLst/>
            <a:ahLst/>
            <a:cxnLst/>
            <a:rect l="l" t="t" r="r" b="b"/>
            <a:pathLst>
              <a:path w="5153342" h="3672927">
                <a:moveTo>
                  <a:pt x="0" y="0"/>
                </a:moveTo>
                <a:lnTo>
                  <a:pt x="5153342" y="0"/>
                </a:lnTo>
                <a:lnTo>
                  <a:pt x="5153342" y="3672927"/>
                </a:lnTo>
                <a:lnTo>
                  <a:pt x="0" y="3672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9"/>
          <p:cNvGrpSpPr/>
          <p:nvPr/>
        </p:nvGrpSpPr>
        <p:grpSpPr>
          <a:xfrm>
            <a:off x="622089" y="4484172"/>
            <a:ext cx="8521911" cy="3060974"/>
            <a:chOff x="0" y="0"/>
            <a:chExt cx="2502923" cy="899022"/>
          </a:xfrm>
        </p:grpSpPr>
        <p:sp>
          <p:nvSpPr>
            <p:cNvPr id="10" name="Freeform 10"/>
            <p:cNvSpPr/>
            <p:nvPr/>
          </p:nvSpPr>
          <p:spPr>
            <a:xfrm>
              <a:off x="0" y="0"/>
              <a:ext cx="2502923" cy="899022"/>
            </a:xfrm>
            <a:custGeom>
              <a:avLst/>
              <a:gdLst/>
              <a:ahLst/>
              <a:cxnLst/>
              <a:rect l="l" t="t" r="r" b="b"/>
              <a:pathLst>
                <a:path w="2502923" h="899022">
                  <a:moveTo>
                    <a:pt x="32705" y="0"/>
                  </a:moveTo>
                  <a:lnTo>
                    <a:pt x="2470218" y="0"/>
                  </a:lnTo>
                  <a:cubicBezTo>
                    <a:pt x="2488280" y="0"/>
                    <a:pt x="2502923" y="14643"/>
                    <a:pt x="2502923" y="32705"/>
                  </a:cubicBezTo>
                  <a:lnTo>
                    <a:pt x="2502923" y="866317"/>
                  </a:lnTo>
                  <a:cubicBezTo>
                    <a:pt x="2502923" y="874990"/>
                    <a:pt x="2499477" y="883309"/>
                    <a:pt x="2493344" y="889443"/>
                  </a:cubicBezTo>
                  <a:cubicBezTo>
                    <a:pt x="2487210" y="895576"/>
                    <a:pt x="2478892" y="899022"/>
                    <a:pt x="2470218" y="899022"/>
                  </a:cubicBezTo>
                  <a:lnTo>
                    <a:pt x="32705" y="899022"/>
                  </a:lnTo>
                  <a:cubicBezTo>
                    <a:pt x="14643" y="899022"/>
                    <a:pt x="0" y="884379"/>
                    <a:pt x="0" y="866317"/>
                  </a:cubicBezTo>
                  <a:lnTo>
                    <a:pt x="0" y="32705"/>
                  </a:lnTo>
                  <a:cubicBezTo>
                    <a:pt x="0" y="14643"/>
                    <a:pt x="14643" y="0"/>
                    <a:pt x="32705" y="0"/>
                  </a:cubicBezTo>
                  <a:close/>
                </a:path>
              </a:pathLst>
            </a:custGeom>
            <a:solidFill>
              <a:srgbClr val="F1F1F1"/>
            </a:solidFill>
            <a:ln w="19050" cap="rnd">
              <a:solidFill>
                <a:srgbClr val="000000"/>
              </a:solidFill>
              <a:round/>
            </a:ln>
          </p:spPr>
        </p:sp>
        <p:sp>
          <p:nvSpPr>
            <p:cNvPr id="11" name="TextBox 11"/>
            <p:cNvSpPr txBox="1"/>
            <p:nvPr/>
          </p:nvSpPr>
          <p:spPr>
            <a:xfrm>
              <a:off x="0" y="-38100"/>
              <a:ext cx="812800" cy="850900"/>
            </a:xfrm>
            <a:prstGeom prst="rect">
              <a:avLst/>
            </a:prstGeom>
          </p:spPr>
          <p:txBody>
            <a:bodyPr lIns="55174" tIns="55174" rIns="55174" bIns="55174" rtlCol="0" anchor="ctr"/>
            <a:lstStyle/>
            <a:p>
              <a:pPr algn="ctr">
                <a:lnSpc>
                  <a:spcPts val="2116"/>
                </a:lnSpc>
              </a:pPr>
              <a:endParaRPr/>
            </a:p>
          </p:txBody>
        </p:sp>
      </p:grpSp>
      <p:sp>
        <p:nvSpPr>
          <p:cNvPr id="12" name="Freeform 12"/>
          <p:cNvSpPr/>
          <p:nvPr/>
        </p:nvSpPr>
        <p:spPr>
          <a:xfrm>
            <a:off x="313649" y="181032"/>
            <a:ext cx="991952" cy="847668"/>
          </a:xfrm>
          <a:custGeom>
            <a:avLst/>
            <a:gdLst/>
            <a:ahLst/>
            <a:cxnLst/>
            <a:rect l="l" t="t" r="r" b="b"/>
            <a:pathLst>
              <a:path w="991952" h="847668">
                <a:moveTo>
                  <a:pt x="0" y="0"/>
                </a:moveTo>
                <a:lnTo>
                  <a:pt x="991952" y="0"/>
                </a:lnTo>
                <a:lnTo>
                  <a:pt x="991952" y="847668"/>
                </a:lnTo>
                <a:lnTo>
                  <a:pt x="0" y="847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9862708" y="670266"/>
            <a:ext cx="7656739" cy="8680453"/>
          </a:xfrm>
          <a:prstGeom prst="rect">
            <a:avLst/>
          </a:prstGeom>
        </p:spPr>
        <p:txBody>
          <a:bodyPr wrap="square" lIns="0" tIns="0" rIns="0" bIns="0" rtlCol="0" anchor="t">
            <a:spAutoFit/>
          </a:bodyPr>
          <a:lstStyle/>
          <a:p>
            <a:pPr algn="just">
              <a:lnSpc>
                <a:spcPts val="2630"/>
              </a:lnSpc>
            </a:pPr>
            <a:r>
              <a:rPr lang="en-US" sz="2800" dirty="0">
                <a:solidFill>
                  <a:srgbClr val="211F1C"/>
                </a:solidFill>
                <a:latin typeface="Nunito Sans Expanded"/>
              </a:rPr>
              <a:t>WHETHER THIS LIMIT IS SIX MONTHS OR SIX YEARS, BUT A LIMIT OF SOME KIND IS IMPORTANT BECAUSE</a:t>
            </a:r>
          </a:p>
          <a:p>
            <a:pPr algn="just">
              <a:lnSpc>
                <a:spcPts val="2630"/>
              </a:lnSpc>
            </a:pPr>
            <a:endParaRPr lang="en-US" sz="2800" dirty="0">
              <a:solidFill>
                <a:srgbClr val="211F1C"/>
              </a:solidFill>
              <a:latin typeface="Nunito Sans Expanded"/>
            </a:endParaRPr>
          </a:p>
          <a:p>
            <a:pPr marL="386291" lvl="1" indent="-193145" algn="just">
              <a:lnSpc>
                <a:spcPts val="2630"/>
              </a:lnSpc>
              <a:buFont typeface="Arial"/>
              <a:buChar char="•"/>
            </a:pPr>
            <a:r>
              <a:rPr lang="en-US" sz="2800" dirty="0">
                <a:solidFill>
                  <a:srgbClr val="211F1C"/>
                </a:solidFill>
                <a:latin typeface="Nunito Sans Expanded"/>
              </a:rPr>
              <a:t>IT WILL BE EASIER FOR DEVELOPERS TO MAKE THE LEAP IF THEY KNOW THEY WILL EVENTUALLY RETURN TO THEIR CURRENT CAREERS.</a:t>
            </a:r>
          </a:p>
          <a:p>
            <a:pPr marL="193146" lvl="1" algn="just">
              <a:lnSpc>
                <a:spcPts val="2630"/>
              </a:lnSpc>
            </a:pPr>
            <a:endParaRPr lang="en-US" sz="2800" dirty="0">
              <a:solidFill>
                <a:srgbClr val="211F1C"/>
              </a:solidFill>
              <a:latin typeface="Nunito Sans Expanded"/>
            </a:endParaRPr>
          </a:p>
          <a:p>
            <a:pPr marL="386291" lvl="1" indent="-193145" algn="just">
              <a:lnSpc>
                <a:spcPts val="2630"/>
              </a:lnSpc>
              <a:buFont typeface="Arial"/>
              <a:buChar char="•"/>
            </a:pPr>
            <a:r>
              <a:rPr lang="en-US" sz="2800" dirty="0">
                <a:solidFill>
                  <a:srgbClr val="211F1C"/>
                </a:solidFill>
                <a:latin typeface="Nunito Sans Expanded"/>
              </a:rPr>
              <a:t>BEING DETACHED FROM AN AGENCY’S PAY SCALE AND CAREER PLAN WILL GIVE THE PARTIC‐ IPANTS THE FREEDOM TO EXPERIMENT AND MORE IMPORTANTLY TO FAIL. FAILURE IS A KEY PART OF INNOVATION. TECHNOLOGY FIRMS KNOW THIS, AND THEIR EMPLOYEES ARE USED TO WORKING IN ATMOSPHERES THAT ENCOURAGE FAILURE. IF THEY DON’T TRY NEW THINGS, THEY’LL BE KILLED BY THEIR COMPETITION.</a:t>
            </a:r>
          </a:p>
          <a:p>
            <a:pPr marL="386291" lvl="1" indent="-193145" algn="just">
              <a:lnSpc>
                <a:spcPts val="2630"/>
              </a:lnSpc>
              <a:buFont typeface="Arial"/>
              <a:buChar char="•"/>
            </a:pPr>
            <a:endParaRPr lang="en-US" sz="2800" dirty="0">
              <a:solidFill>
                <a:srgbClr val="211F1C"/>
              </a:solidFill>
              <a:latin typeface="Nunito Sans Expanded"/>
            </a:endParaRPr>
          </a:p>
          <a:p>
            <a:pPr algn="just">
              <a:lnSpc>
                <a:spcPts val="2630"/>
              </a:lnSpc>
            </a:pPr>
            <a:r>
              <a:rPr lang="en-US" sz="2800" dirty="0">
                <a:solidFill>
                  <a:srgbClr val="211F1C"/>
                </a:solidFill>
                <a:latin typeface="Nunito Sans Expanded"/>
              </a:rPr>
              <a:t>FAILURE IS A KEY PART OF INNOVATION. TECHNOLOGY FIRMS KNOW THIS, AND THEIR EMPLOYEES ARE USED TO WORKING IN ATMOSPHERES THAT ENCOURAGE FAILURE. IF THEY DON’T TRY NEW THINGS, THEY’LL BE KILLED BY THEIR COMPETITION. UNLIKE PRIVATE COMPANIES, A GOVERNMENT AT LEAST OURS IS RELATIVELY SAFE FROM COMPETITION, AND THIS DOESN’T FEEL THE NEED TO BE CONSTANTLY REINVENTING ITSELF.</a:t>
            </a:r>
          </a:p>
        </p:txBody>
      </p:sp>
      <p:sp>
        <p:nvSpPr>
          <p:cNvPr id="14" name="TextBox 14"/>
          <p:cNvSpPr txBox="1"/>
          <p:nvPr/>
        </p:nvSpPr>
        <p:spPr>
          <a:xfrm>
            <a:off x="1305601" y="1504857"/>
            <a:ext cx="8039100" cy="2180170"/>
          </a:xfrm>
          <a:prstGeom prst="rect">
            <a:avLst/>
          </a:prstGeom>
        </p:spPr>
        <p:txBody>
          <a:bodyPr lIns="0" tIns="0" rIns="0" bIns="0" rtlCol="0" anchor="t">
            <a:spAutoFit/>
          </a:bodyPr>
          <a:lstStyle/>
          <a:p>
            <a:pPr>
              <a:lnSpc>
                <a:spcPts val="8475"/>
              </a:lnSpc>
            </a:pPr>
            <a:r>
              <a:rPr lang="en-US" sz="8392">
                <a:solidFill>
                  <a:srgbClr val="211F1C"/>
                </a:solidFill>
                <a:latin typeface="Anton"/>
              </a:rPr>
              <a:t>CREATING DEVELOPER CORPS</a:t>
            </a:r>
          </a:p>
        </p:txBody>
      </p:sp>
      <p:sp>
        <p:nvSpPr>
          <p:cNvPr id="15" name="TextBox 15"/>
          <p:cNvSpPr txBox="1"/>
          <p:nvPr/>
        </p:nvSpPr>
        <p:spPr>
          <a:xfrm>
            <a:off x="1040208" y="5149498"/>
            <a:ext cx="7685671" cy="1861279"/>
          </a:xfrm>
          <a:prstGeom prst="rect">
            <a:avLst/>
          </a:prstGeom>
        </p:spPr>
        <p:txBody>
          <a:bodyPr lIns="0" tIns="0" rIns="0" bIns="0" rtlCol="0" anchor="t">
            <a:spAutoFit/>
          </a:bodyPr>
          <a:lstStyle/>
          <a:p>
            <a:pPr algn="just">
              <a:lnSpc>
                <a:spcPts val="2940"/>
              </a:lnSpc>
              <a:spcBef>
                <a:spcPct val="0"/>
              </a:spcBef>
            </a:pPr>
            <a:r>
              <a:rPr lang="en-US" sz="2800" dirty="0">
                <a:solidFill>
                  <a:srgbClr val="211F1C"/>
                </a:solidFill>
                <a:latin typeface="Nunito Sans Expanded"/>
              </a:rPr>
              <a:t>APPS FOR AMERICA A FEDERAL TAKE ON APPS FOR DEMOCRACY SPONSORED BY THE NONPROFIT SUN‐ LIGHT FOUNDATION. LIKE THE PEACE CORPS AND TEACH FOR AMERICA, TERMS IN THE DEVELOPER CORPS WOULD HAVE A TIME LIMIT.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3200</Words>
  <Application>Microsoft Office PowerPoint</Application>
  <PresentationFormat>Custom</PresentationFormat>
  <Paragraphs>115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Anton</vt:lpstr>
      <vt:lpstr>Arial</vt:lpstr>
      <vt:lpstr>Calibri</vt:lpstr>
      <vt:lpstr>Courier Prime</vt:lpstr>
      <vt:lpstr>Nunito Sans Expanded</vt:lpstr>
      <vt:lpstr>Nunito Sans Expanded Bold</vt:lpstr>
      <vt:lpstr>Nunito Sans Expanded Medium</vt:lpstr>
      <vt:lpstr>Nunito Sans Expanded Semi-Bold</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and Black Modern Social Media Report Presentation</dc:title>
  <dc:creator>USER</dc:creator>
  <cp:lastModifiedBy>aditia wiratama</cp:lastModifiedBy>
  <cp:revision>6</cp:revision>
  <dcterms:created xsi:type="dcterms:W3CDTF">2006-08-16T00:00:00Z</dcterms:created>
  <dcterms:modified xsi:type="dcterms:W3CDTF">2023-09-13T18:29:38Z</dcterms:modified>
  <dc:identifier>DAFuVdckPIo</dc:identifier>
</cp:coreProperties>
</file>