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9"/>
    <p:sldId id="257" r:id="rId30"/>
    <p:sldId id="258" r:id="rId31"/>
    <p:sldId id="259" r:id="rId32"/>
    <p:sldId id="260" r:id="rId33"/>
    <p:sldId id="261" r:id="rId34"/>
    <p:sldId id="262" r:id="rId35"/>
    <p:sldId id="263" r:id="rId36"/>
    <p:sldId id="264" r:id="rId37"/>
    <p:sldId id="265" r:id="rId38"/>
    <p:sldId id="266" r:id="rId39"/>
    <p:sldId id="267" r:id="rId40"/>
    <p:sldId id="268" r:id="rId41"/>
    <p:sldId id="269" r:id="rId42"/>
    <p:sldId id="270" r:id="rId43"/>
    <p:sldId id="271" r:id="rId44"/>
    <p:sldId id="272" r:id="rId45"/>
    <p:sldId id="273" r:id="rId46"/>
    <p:sldId id="274" r:id="rId47"/>
    <p:sldId id="275" r:id="rId4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Lexend Exa" charset="1" panose="00000000000000000000"/>
      <p:regular r:id="rId10"/>
    </p:embeddedFont>
    <p:embeddedFont>
      <p:font typeface="Helios Extended" charset="1" panose="02000505040000020004"/>
      <p:regular r:id="rId11"/>
    </p:embeddedFont>
    <p:embeddedFont>
      <p:font typeface="Helios Extended Bold" charset="1" panose="02000805050000020004"/>
      <p:regular r:id="rId12"/>
    </p:embeddedFont>
    <p:embeddedFont>
      <p:font typeface="Helios Extended Italics" charset="1" panose="02000505000000090004"/>
      <p:regular r:id="rId13"/>
    </p:embeddedFont>
    <p:embeddedFont>
      <p:font typeface="Helios Extended Bold Italics" charset="1" panose="02000805000000090004"/>
      <p:regular r:id="rId14"/>
    </p:embeddedFont>
    <p:embeddedFont>
      <p:font typeface="Canva Sans" charset="1" panose="020B0503030501040103"/>
      <p:regular r:id="rId15"/>
    </p:embeddedFont>
    <p:embeddedFont>
      <p:font typeface="Canva Sans Bold" charset="1" panose="020B0803030501040103"/>
      <p:regular r:id="rId16"/>
    </p:embeddedFont>
    <p:embeddedFont>
      <p:font typeface="Canva Sans Italics" charset="1" panose="020B0503030501040103"/>
      <p:regular r:id="rId17"/>
    </p:embeddedFont>
    <p:embeddedFont>
      <p:font typeface="Canva Sans Bold Italics" charset="1" panose="020B0803030501040103"/>
      <p:regular r:id="rId18"/>
    </p:embeddedFont>
    <p:embeddedFont>
      <p:font typeface="Canva Sans Medium" charset="1" panose="020B0603030501040103"/>
      <p:regular r:id="rId19"/>
    </p:embeddedFont>
    <p:embeddedFont>
      <p:font typeface="Canva Sans Medium Italics" charset="1" panose="020B0603030501040103"/>
      <p:regular r:id="rId20"/>
    </p:embeddedFont>
    <p:embeddedFont>
      <p:font typeface="Coco Gothic" charset="1" panose="00000000000000000000"/>
      <p:regular r:id="rId21"/>
    </p:embeddedFont>
    <p:embeddedFont>
      <p:font typeface="Coco Gothic Bold" charset="1" panose="00000000000000000000"/>
      <p:regular r:id="rId22"/>
    </p:embeddedFont>
    <p:embeddedFont>
      <p:font typeface="Coco Gothic Italics" charset="1" panose="00000000000000000000"/>
      <p:regular r:id="rId23"/>
    </p:embeddedFont>
    <p:embeddedFont>
      <p:font typeface="Coco Gothic Bold Italics" charset="1" panose="00000000000000000000"/>
      <p:regular r:id="rId24"/>
    </p:embeddedFont>
    <p:embeddedFont>
      <p:font typeface="Coco Gothic Extra-Light" charset="1" panose="00000000000000000000"/>
      <p:regular r:id="rId25"/>
    </p:embeddedFont>
    <p:embeddedFont>
      <p:font typeface="Coco Gothic Extra-Light Italics" charset="1" panose="00000000000000000000"/>
      <p:regular r:id="rId26"/>
    </p:embeddedFont>
    <p:embeddedFont>
      <p:font typeface="Coco Gothic Heavy" charset="1" panose="00000000000000000000"/>
      <p:regular r:id="rId27"/>
    </p:embeddedFont>
    <p:embeddedFont>
      <p:font typeface="Coco Gothic Heavy Italics" charset="1" panose="0000000000000000000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slides/slide1.xml" Type="http://schemas.openxmlformats.org/officeDocument/2006/relationships/slide"/><Relationship Id="rId3" Target="viewProps.xml" Type="http://schemas.openxmlformats.org/officeDocument/2006/relationships/viewProps"/><Relationship Id="rId30" Target="slides/slide2.xml" Type="http://schemas.openxmlformats.org/officeDocument/2006/relationships/slide"/><Relationship Id="rId31" Target="slides/slide3.xml" Type="http://schemas.openxmlformats.org/officeDocument/2006/relationships/slide"/><Relationship Id="rId32" Target="slides/slide4.xml" Type="http://schemas.openxmlformats.org/officeDocument/2006/relationships/slide"/><Relationship Id="rId33" Target="slides/slide5.xml" Type="http://schemas.openxmlformats.org/officeDocument/2006/relationships/slide"/><Relationship Id="rId34" Target="slides/slide6.xml" Type="http://schemas.openxmlformats.org/officeDocument/2006/relationships/slide"/><Relationship Id="rId35" Target="slides/slide7.xml" Type="http://schemas.openxmlformats.org/officeDocument/2006/relationships/slide"/><Relationship Id="rId36" Target="slides/slide8.xml" Type="http://schemas.openxmlformats.org/officeDocument/2006/relationships/slide"/><Relationship Id="rId37" Target="slides/slide9.xml" Type="http://schemas.openxmlformats.org/officeDocument/2006/relationships/slide"/><Relationship Id="rId38" Target="slides/slide10.xml" Type="http://schemas.openxmlformats.org/officeDocument/2006/relationships/slide"/><Relationship Id="rId39" Target="slides/slide11.xml" Type="http://schemas.openxmlformats.org/officeDocument/2006/relationships/slide"/><Relationship Id="rId4" Target="theme/theme1.xml" Type="http://schemas.openxmlformats.org/officeDocument/2006/relationships/theme"/><Relationship Id="rId40" Target="slides/slide12.xml" Type="http://schemas.openxmlformats.org/officeDocument/2006/relationships/slide"/><Relationship Id="rId41" Target="slides/slide13.xml" Type="http://schemas.openxmlformats.org/officeDocument/2006/relationships/slide"/><Relationship Id="rId42" Target="slides/slide14.xml" Type="http://schemas.openxmlformats.org/officeDocument/2006/relationships/slide"/><Relationship Id="rId43" Target="slides/slide15.xml" Type="http://schemas.openxmlformats.org/officeDocument/2006/relationships/slide"/><Relationship Id="rId44" Target="slides/slide16.xml" Type="http://schemas.openxmlformats.org/officeDocument/2006/relationships/slide"/><Relationship Id="rId45" Target="slides/slide17.xml" Type="http://schemas.openxmlformats.org/officeDocument/2006/relationships/slide"/><Relationship Id="rId46" Target="slides/slide18.xml" Type="http://schemas.openxmlformats.org/officeDocument/2006/relationships/slide"/><Relationship Id="rId47" Target="slides/slide19.xml" Type="http://schemas.openxmlformats.org/officeDocument/2006/relationships/slide"/><Relationship Id="rId48" Target="slides/slide20.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28.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AF2E9"/>
        </a:solidFill>
      </p:bgPr>
    </p:bg>
    <p:spTree>
      <p:nvGrpSpPr>
        <p:cNvPr id="1" name=""/>
        <p:cNvGrpSpPr/>
        <p:nvPr/>
      </p:nvGrpSpPr>
      <p:grpSpPr>
        <a:xfrm>
          <a:off x="0" y="0"/>
          <a:ext cx="0" cy="0"/>
          <a:chOff x="0" y="0"/>
          <a:chExt cx="0" cy="0"/>
        </a:xfrm>
      </p:grpSpPr>
      <p:grpSp>
        <p:nvGrpSpPr>
          <p:cNvPr name="Group 2" id="2"/>
          <p:cNvGrpSpPr/>
          <p:nvPr/>
        </p:nvGrpSpPr>
        <p:grpSpPr>
          <a:xfrm rot="5400000">
            <a:off x="8266558" y="-32989"/>
            <a:ext cx="1754885" cy="19014810"/>
            <a:chOff x="0" y="0"/>
            <a:chExt cx="321152" cy="3479800"/>
          </a:xfrm>
        </p:grpSpPr>
        <p:sp>
          <p:nvSpPr>
            <p:cNvPr name="Freeform 3" id="3"/>
            <p:cNvSpPr/>
            <p:nvPr/>
          </p:nvSpPr>
          <p:spPr>
            <a:xfrm flipH="false" flipV="false" rot="0">
              <a:off x="0" y="0"/>
              <a:ext cx="321152" cy="3479800"/>
            </a:xfrm>
            <a:custGeom>
              <a:avLst/>
              <a:gdLst/>
              <a:ahLst/>
              <a:cxnLst/>
              <a:rect r="r" b="b" t="t" l="l"/>
              <a:pathLst>
                <a:path h="3479800" w="321152">
                  <a:moveTo>
                    <a:pt x="0" y="0"/>
                  </a:moveTo>
                  <a:lnTo>
                    <a:pt x="321152" y="0"/>
                  </a:lnTo>
                  <a:lnTo>
                    <a:pt x="321152" y="3479800"/>
                  </a:lnTo>
                  <a:lnTo>
                    <a:pt x="0" y="3479800"/>
                  </a:lnTo>
                  <a:close/>
                </a:path>
              </a:pathLst>
            </a:custGeom>
            <a:solidFill>
              <a:srgbClr val="C9D8CE"/>
            </a:solidFill>
          </p:spPr>
        </p:sp>
      </p:grpSp>
      <p:sp>
        <p:nvSpPr>
          <p:cNvPr name="Freeform 4" id="4"/>
          <p:cNvSpPr/>
          <p:nvPr/>
        </p:nvSpPr>
        <p:spPr>
          <a:xfrm flipH="false" flipV="false" rot="0">
            <a:off x="2635227" y="969772"/>
            <a:ext cx="13886336" cy="8504644"/>
          </a:xfrm>
          <a:custGeom>
            <a:avLst/>
            <a:gdLst/>
            <a:ahLst/>
            <a:cxnLst/>
            <a:rect r="r" b="b" t="t" l="l"/>
            <a:pathLst>
              <a:path h="8504644" w="13886336">
                <a:moveTo>
                  <a:pt x="0" y="0"/>
                </a:moveTo>
                <a:lnTo>
                  <a:pt x="13886336" y="0"/>
                </a:lnTo>
                <a:lnTo>
                  <a:pt x="13886336" y="8504644"/>
                </a:lnTo>
                <a:lnTo>
                  <a:pt x="0" y="85046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646268" y="1028700"/>
            <a:ext cx="2271346" cy="2974382"/>
          </a:xfrm>
          <a:custGeom>
            <a:avLst/>
            <a:gdLst/>
            <a:ahLst/>
            <a:cxnLst/>
            <a:rect r="r" b="b" t="t" l="l"/>
            <a:pathLst>
              <a:path h="2974382" w="2271346">
                <a:moveTo>
                  <a:pt x="0" y="0"/>
                </a:moveTo>
                <a:lnTo>
                  <a:pt x="2271347" y="0"/>
                </a:lnTo>
                <a:lnTo>
                  <a:pt x="2271347" y="2974382"/>
                </a:lnTo>
                <a:lnTo>
                  <a:pt x="0" y="29743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3917615" y="6350429"/>
            <a:ext cx="11321561" cy="986155"/>
          </a:xfrm>
          <a:prstGeom prst="rect">
            <a:avLst/>
          </a:prstGeom>
        </p:spPr>
        <p:txBody>
          <a:bodyPr anchor="t" rtlCol="false" tIns="0" lIns="0" bIns="0" rIns="0">
            <a:spAutoFit/>
          </a:bodyPr>
          <a:lstStyle/>
          <a:p>
            <a:pPr algn="ctr">
              <a:lnSpc>
                <a:spcPts val="3919"/>
              </a:lnSpc>
            </a:pPr>
            <a:r>
              <a:rPr lang="en-US" sz="2799">
                <a:solidFill>
                  <a:srgbClr val="000000"/>
                </a:solidFill>
                <a:latin typeface="Lexend Exa"/>
              </a:rPr>
              <a:t>Fredic I Laughin &amp; Robert C Andringa </a:t>
            </a:r>
          </a:p>
          <a:p>
            <a:pPr algn="ctr">
              <a:lnSpc>
                <a:spcPts val="3919"/>
              </a:lnSpc>
            </a:pPr>
            <a:r>
              <a:rPr lang="en-US" sz="2799">
                <a:solidFill>
                  <a:srgbClr val="000000"/>
                </a:solidFill>
                <a:latin typeface="Lexend Exa"/>
              </a:rPr>
              <a:t>( Chapter 1-3)</a:t>
            </a:r>
          </a:p>
        </p:txBody>
      </p:sp>
      <p:sp>
        <p:nvSpPr>
          <p:cNvPr name="TextBox 7" id="7"/>
          <p:cNvSpPr txBox="true"/>
          <p:nvPr/>
        </p:nvSpPr>
        <p:spPr>
          <a:xfrm rot="0">
            <a:off x="3224776" y="3141729"/>
            <a:ext cx="11838447" cy="2995308"/>
          </a:xfrm>
          <a:prstGeom prst="rect">
            <a:avLst/>
          </a:prstGeom>
        </p:spPr>
        <p:txBody>
          <a:bodyPr anchor="t" rtlCol="false" tIns="0" lIns="0" bIns="0" rIns="0">
            <a:spAutoFit/>
          </a:bodyPr>
          <a:lstStyle/>
          <a:p>
            <a:pPr algn="ctr">
              <a:lnSpc>
                <a:spcPts val="11829"/>
              </a:lnSpc>
            </a:pPr>
            <a:r>
              <a:rPr lang="en-US" sz="8449">
                <a:solidFill>
                  <a:srgbClr val="545050"/>
                </a:solidFill>
                <a:latin typeface="Coco Gothic Bold"/>
              </a:rPr>
              <a:t>GOOD GOVERNANCE &amp; NON PROFIT</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AF2E9"/>
        </a:solidFill>
      </p:bgPr>
    </p:bg>
    <p:spTree>
      <p:nvGrpSpPr>
        <p:cNvPr id="1" name=""/>
        <p:cNvGrpSpPr/>
        <p:nvPr/>
      </p:nvGrpSpPr>
      <p:grpSpPr>
        <a:xfrm>
          <a:off x="0" y="0"/>
          <a:ext cx="0" cy="0"/>
          <a:chOff x="0" y="0"/>
          <a:chExt cx="0" cy="0"/>
        </a:xfrm>
      </p:grpSpPr>
      <p:sp>
        <p:nvSpPr>
          <p:cNvPr name="Freeform 2" id="2"/>
          <p:cNvSpPr/>
          <p:nvPr/>
        </p:nvSpPr>
        <p:spPr>
          <a:xfrm flipH="false" flipV="false" rot="0">
            <a:off x="633220" y="380522"/>
            <a:ext cx="7315200" cy="1515405"/>
          </a:xfrm>
          <a:custGeom>
            <a:avLst/>
            <a:gdLst/>
            <a:ahLst/>
            <a:cxnLst/>
            <a:rect r="r" b="b" t="t" l="l"/>
            <a:pathLst>
              <a:path h="1515405" w="7315200">
                <a:moveTo>
                  <a:pt x="0" y="0"/>
                </a:moveTo>
                <a:lnTo>
                  <a:pt x="7315200" y="0"/>
                </a:lnTo>
                <a:lnTo>
                  <a:pt x="7315200" y="1515405"/>
                </a:lnTo>
                <a:lnTo>
                  <a:pt x="0" y="15154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461698" y="380522"/>
            <a:ext cx="7315200" cy="1515405"/>
          </a:xfrm>
          <a:custGeom>
            <a:avLst/>
            <a:gdLst/>
            <a:ahLst/>
            <a:cxnLst/>
            <a:rect r="r" b="b" t="t" l="l"/>
            <a:pathLst>
              <a:path h="1515405" w="7315200">
                <a:moveTo>
                  <a:pt x="0" y="0"/>
                </a:moveTo>
                <a:lnTo>
                  <a:pt x="7315200" y="0"/>
                </a:lnTo>
                <a:lnTo>
                  <a:pt x="7315200" y="1515405"/>
                </a:lnTo>
                <a:lnTo>
                  <a:pt x="0" y="15154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633220" y="2441988"/>
            <a:ext cx="7315200" cy="7464490"/>
          </a:xfrm>
          <a:custGeom>
            <a:avLst/>
            <a:gdLst/>
            <a:ahLst/>
            <a:cxnLst/>
            <a:rect r="r" b="b" t="t" l="l"/>
            <a:pathLst>
              <a:path h="7464490" w="7315200">
                <a:moveTo>
                  <a:pt x="0" y="0"/>
                </a:moveTo>
                <a:lnTo>
                  <a:pt x="7315200" y="0"/>
                </a:lnTo>
                <a:lnTo>
                  <a:pt x="7315200" y="7464490"/>
                </a:lnTo>
                <a:lnTo>
                  <a:pt x="0" y="74644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0461698" y="2441988"/>
            <a:ext cx="7315200" cy="7464490"/>
          </a:xfrm>
          <a:custGeom>
            <a:avLst/>
            <a:gdLst/>
            <a:ahLst/>
            <a:cxnLst/>
            <a:rect r="r" b="b" t="t" l="l"/>
            <a:pathLst>
              <a:path h="7464490" w="7315200">
                <a:moveTo>
                  <a:pt x="0" y="0"/>
                </a:moveTo>
                <a:lnTo>
                  <a:pt x="7315200" y="0"/>
                </a:lnTo>
                <a:lnTo>
                  <a:pt x="7315200" y="7464490"/>
                </a:lnTo>
                <a:lnTo>
                  <a:pt x="0" y="74644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511102" y="540690"/>
            <a:ext cx="7559436" cy="1118869"/>
          </a:xfrm>
          <a:prstGeom prst="rect">
            <a:avLst/>
          </a:prstGeom>
        </p:spPr>
        <p:txBody>
          <a:bodyPr anchor="t" rtlCol="false" tIns="0" lIns="0" bIns="0" rIns="0">
            <a:spAutoFit/>
          </a:bodyPr>
          <a:lstStyle/>
          <a:p>
            <a:pPr algn="ctr">
              <a:lnSpc>
                <a:spcPts val="4480"/>
              </a:lnSpc>
            </a:pPr>
            <a:r>
              <a:rPr lang="en-US" sz="3200">
                <a:solidFill>
                  <a:srgbClr val="000000"/>
                </a:solidFill>
                <a:latin typeface="Helios Extended"/>
              </a:rPr>
              <a:t>12 Governance Principles that Influence the Government</a:t>
            </a:r>
          </a:p>
        </p:txBody>
      </p:sp>
      <p:sp>
        <p:nvSpPr>
          <p:cNvPr name="TextBox 7" id="7"/>
          <p:cNvSpPr txBox="true"/>
          <p:nvPr/>
        </p:nvSpPr>
        <p:spPr>
          <a:xfrm rot="0">
            <a:off x="10217462" y="540690"/>
            <a:ext cx="7559436" cy="1118869"/>
          </a:xfrm>
          <a:prstGeom prst="rect">
            <a:avLst/>
          </a:prstGeom>
        </p:spPr>
        <p:txBody>
          <a:bodyPr anchor="t" rtlCol="false" tIns="0" lIns="0" bIns="0" rIns="0">
            <a:spAutoFit/>
          </a:bodyPr>
          <a:lstStyle/>
          <a:p>
            <a:pPr algn="ctr">
              <a:lnSpc>
                <a:spcPts val="4480"/>
              </a:lnSpc>
            </a:pPr>
            <a:r>
              <a:rPr lang="en-US" sz="3200">
                <a:solidFill>
                  <a:srgbClr val="000000"/>
                </a:solidFill>
                <a:latin typeface="Helios Extended"/>
              </a:rPr>
              <a:t>12 Governance Principles that Influence the Government</a:t>
            </a:r>
          </a:p>
        </p:txBody>
      </p:sp>
      <p:sp>
        <p:nvSpPr>
          <p:cNvPr name="TextBox 8" id="8"/>
          <p:cNvSpPr txBox="true"/>
          <p:nvPr/>
        </p:nvSpPr>
        <p:spPr>
          <a:xfrm rot="0">
            <a:off x="860779" y="3262026"/>
            <a:ext cx="6821819" cy="6434455"/>
          </a:xfrm>
          <a:prstGeom prst="rect">
            <a:avLst/>
          </a:prstGeom>
        </p:spPr>
        <p:txBody>
          <a:bodyPr anchor="t" rtlCol="false" tIns="0" lIns="0" bIns="0" rIns="0">
            <a:spAutoFit/>
          </a:bodyPr>
          <a:lstStyle/>
          <a:p>
            <a:pPr marL="604516" indent="-302258" lvl="1">
              <a:lnSpc>
                <a:spcPts val="3919"/>
              </a:lnSpc>
              <a:buFont typeface="Arial"/>
              <a:buChar char="•"/>
            </a:pPr>
            <a:r>
              <a:rPr lang="en-US" sz="2799">
                <a:solidFill>
                  <a:srgbClr val="000000"/>
                </a:solidFill>
                <a:latin typeface="Lexend Exa"/>
              </a:rPr>
              <a:t>Contractive Partnership</a:t>
            </a:r>
          </a:p>
          <a:p>
            <a:pPr marL="604516" indent="-302258" lvl="1">
              <a:lnSpc>
                <a:spcPts val="3919"/>
              </a:lnSpc>
              <a:buFont typeface="Arial"/>
              <a:buChar char="•"/>
            </a:pPr>
            <a:r>
              <a:rPr lang="en-US" sz="2799">
                <a:solidFill>
                  <a:srgbClr val="000000"/>
                </a:solidFill>
                <a:latin typeface="Lexend Exa"/>
              </a:rPr>
              <a:t>Mission Driven</a:t>
            </a:r>
          </a:p>
          <a:p>
            <a:pPr marL="604516" indent="-302258" lvl="1">
              <a:lnSpc>
                <a:spcPts val="3919"/>
              </a:lnSpc>
              <a:buFont typeface="Arial"/>
              <a:buChar char="•"/>
            </a:pPr>
            <a:r>
              <a:rPr lang="en-US" sz="2799">
                <a:solidFill>
                  <a:srgbClr val="000000"/>
                </a:solidFill>
                <a:latin typeface="Lexend Exa"/>
              </a:rPr>
              <a:t> Strategic Thinking</a:t>
            </a:r>
          </a:p>
          <a:p>
            <a:pPr marL="604516" indent="-302258" lvl="1">
              <a:lnSpc>
                <a:spcPts val="3919"/>
              </a:lnSpc>
              <a:buFont typeface="Arial"/>
              <a:buChar char="•"/>
            </a:pPr>
            <a:r>
              <a:rPr lang="en-US" sz="2799">
                <a:solidFill>
                  <a:srgbClr val="000000"/>
                </a:solidFill>
                <a:latin typeface="Lexend Exa"/>
              </a:rPr>
              <a:t>Culture of Inquiry</a:t>
            </a:r>
          </a:p>
          <a:p>
            <a:pPr marL="604516" indent="-302258" lvl="1">
              <a:lnSpc>
                <a:spcPts val="3919"/>
              </a:lnSpc>
              <a:buFont typeface="Arial"/>
              <a:buChar char="•"/>
            </a:pPr>
            <a:r>
              <a:rPr lang="en-US" sz="2799">
                <a:solidFill>
                  <a:srgbClr val="000000"/>
                </a:solidFill>
                <a:latin typeface="Lexend Exa"/>
              </a:rPr>
              <a:t>Independent Thinking</a:t>
            </a:r>
          </a:p>
          <a:p>
            <a:pPr marL="604516" indent="-302258" lvl="1">
              <a:lnSpc>
                <a:spcPts val="3919"/>
              </a:lnSpc>
              <a:buFont typeface="Arial"/>
              <a:buChar char="•"/>
            </a:pPr>
            <a:r>
              <a:rPr lang="en-US" sz="2799">
                <a:solidFill>
                  <a:srgbClr val="000000"/>
                </a:solidFill>
                <a:latin typeface="Lexend Exa"/>
              </a:rPr>
              <a:t>Transparency</a:t>
            </a:r>
          </a:p>
          <a:p>
            <a:pPr marL="604516" indent="-302258" lvl="1">
              <a:lnSpc>
                <a:spcPts val="3919"/>
              </a:lnSpc>
              <a:buFont typeface="Arial"/>
              <a:buChar char="•"/>
            </a:pPr>
            <a:r>
              <a:rPr lang="en-US" sz="2799">
                <a:solidFill>
                  <a:srgbClr val="000000"/>
                </a:solidFill>
                <a:latin typeface="Lexend Exa"/>
              </a:rPr>
              <a:t>Adhere to Integrity</a:t>
            </a:r>
          </a:p>
          <a:p>
            <a:pPr marL="604516" indent="-302258" lvl="1">
              <a:lnSpc>
                <a:spcPts val="3919"/>
              </a:lnSpc>
              <a:buFont typeface="Arial"/>
              <a:buChar char="•"/>
            </a:pPr>
            <a:r>
              <a:rPr lang="en-US" sz="2799">
                <a:solidFill>
                  <a:srgbClr val="000000"/>
                </a:solidFill>
                <a:latin typeface="Lexend Exa"/>
              </a:rPr>
              <a:t> Sustainable Resources</a:t>
            </a:r>
          </a:p>
          <a:p>
            <a:pPr marL="604516" indent="-302258" lvl="1">
              <a:lnSpc>
                <a:spcPts val="3919"/>
              </a:lnSpc>
              <a:buFont typeface="Arial"/>
              <a:buChar char="•"/>
            </a:pPr>
            <a:r>
              <a:rPr lang="en-US" sz="2799">
                <a:solidFill>
                  <a:srgbClr val="000000"/>
                </a:solidFill>
                <a:latin typeface="Lexend Exa"/>
              </a:rPr>
              <a:t>Results Oriented</a:t>
            </a:r>
          </a:p>
          <a:p>
            <a:pPr marL="604516" indent="-302258" lvl="1">
              <a:lnSpc>
                <a:spcPts val="3919"/>
              </a:lnSpc>
              <a:buFont typeface="Arial"/>
              <a:buChar char="•"/>
            </a:pPr>
            <a:r>
              <a:rPr lang="en-US" sz="2799">
                <a:solidFill>
                  <a:srgbClr val="000000"/>
                </a:solidFill>
                <a:latin typeface="Lexend Exa"/>
              </a:rPr>
              <a:t>International Board Practices</a:t>
            </a:r>
          </a:p>
          <a:p>
            <a:pPr marL="604516" indent="-302258" lvl="1">
              <a:lnSpc>
                <a:spcPts val="3919"/>
              </a:lnSpc>
              <a:buFont typeface="Arial"/>
              <a:buChar char="•"/>
            </a:pPr>
            <a:r>
              <a:rPr lang="en-US" sz="2799">
                <a:solidFill>
                  <a:srgbClr val="000000"/>
                </a:solidFill>
                <a:latin typeface="Lexend Exa"/>
              </a:rPr>
              <a:t>Continuous Learning</a:t>
            </a:r>
          </a:p>
          <a:p>
            <a:pPr marL="604516" indent="-302258" lvl="1">
              <a:lnSpc>
                <a:spcPts val="3919"/>
              </a:lnSpc>
              <a:buFont typeface="Arial"/>
              <a:buChar char="•"/>
            </a:pPr>
            <a:r>
              <a:rPr lang="en-US" sz="2799">
                <a:solidFill>
                  <a:srgbClr val="000000"/>
                </a:solidFill>
                <a:latin typeface="Lexend Exa"/>
              </a:rPr>
              <a:t>Revitalization</a:t>
            </a:r>
          </a:p>
        </p:txBody>
      </p:sp>
      <p:sp>
        <p:nvSpPr>
          <p:cNvPr name="TextBox 9" id="9"/>
          <p:cNvSpPr txBox="true"/>
          <p:nvPr/>
        </p:nvSpPr>
        <p:spPr>
          <a:xfrm rot="0">
            <a:off x="10955080" y="3262026"/>
            <a:ext cx="6821819" cy="6434455"/>
          </a:xfrm>
          <a:prstGeom prst="rect">
            <a:avLst/>
          </a:prstGeom>
        </p:spPr>
        <p:txBody>
          <a:bodyPr anchor="t" rtlCol="false" tIns="0" lIns="0" bIns="0" rIns="0">
            <a:spAutoFit/>
          </a:bodyPr>
          <a:lstStyle/>
          <a:p>
            <a:pPr marL="604516" indent="-302258" lvl="1">
              <a:lnSpc>
                <a:spcPts val="3919"/>
              </a:lnSpc>
              <a:buFont typeface="Arial"/>
              <a:buChar char="•"/>
            </a:pPr>
            <a:r>
              <a:rPr lang="en-US" sz="2799">
                <a:solidFill>
                  <a:srgbClr val="000000"/>
                </a:solidFill>
                <a:latin typeface="Lexend Exa"/>
              </a:rPr>
              <a:t>Member Effectiveness (5)</a:t>
            </a:r>
          </a:p>
          <a:p>
            <a:pPr marL="604516" indent="-302258" lvl="1">
              <a:lnSpc>
                <a:spcPts val="3919"/>
              </a:lnSpc>
              <a:buFont typeface="Arial"/>
              <a:buChar char="•"/>
            </a:pPr>
            <a:r>
              <a:rPr lang="en-US" sz="2799">
                <a:solidFill>
                  <a:srgbClr val="000000"/>
                </a:solidFill>
                <a:latin typeface="Lexend Exa"/>
              </a:rPr>
              <a:t>Member Operations (8)</a:t>
            </a:r>
          </a:p>
          <a:p>
            <a:pPr marL="604516" indent="-302258" lvl="1">
              <a:lnSpc>
                <a:spcPts val="3919"/>
              </a:lnSpc>
              <a:buFont typeface="Arial"/>
              <a:buChar char="•"/>
            </a:pPr>
            <a:r>
              <a:rPr lang="en-US" sz="2799">
                <a:solidFill>
                  <a:srgbClr val="000000"/>
                </a:solidFill>
                <a:latin typeface="Lexend Exa"/>
              </a:rPr>
              <a:t>Strategic Planning(4)</a:t>
            </a:r>
          </a:p>
          <a:p>
            <a:pPr marL="604516" indent="-302258" lvl="1">
              <a:lnSpc>
                <a:spcPts val="3919"/>
              </a:lnSpc>
              <a:buFont typeface="Arial"/>
              <a:buChar char="•"/>
            </a:pPr>
            <a:r>
              <a:rPr lang="en-US" sz="2799">
                <a:solidFill>
                  <a:srgbClr val="000000"/>
                </a:solidFill>
                <a:latin typeface="Lexend Exa"/>
              </a:rPr>
              <a:t>Program Effectiveness (4)</a:t>
            </a:r>
          </a:p>
          <a:p>
            <a:pPr marL="604516" indent="-302258" lvl="1">
              <a:lnSpc>
                <a:spcPts val="3919"/>
              </a:lnSpc>
              <a:buFont typeface="Arial"/>
              <a:buChar char="•"/>
            </a:pPr>
            <a:r>
              <a:rPr lang="en-US" sz="2799">
                <a:solidFill>
                  <a:srgbClr val="000000"/>
                </a:solidFill>
                <a:latin typeface="Lexend Exa"/>
              </a:rPr>
              <a:t>Funding Base Stability (5)</a:t>
            </a:r>
          </a:p>
          <a:p>
            <a:pPr marL="604516" indent="-302258" lvl="1">
              <a:lnSpc>
                <a:spcPts val="3919"/>
              </a:lnSpc>
              <a:buFont typeface="Arial"/>
              <a:buChar char="•"/>
            </a:pPr>
            <a:r>
              <a:rPr lang="en-US" sz="2799">
                <a:solidFill>
                  <a:srgbClr val="000000"/>
                </a:solidFill>
                <a:latin typeface="Lexend Exa"/>
              </a:rPr>
              <a:t>Financial Supervision (7)</a:t>
            </a:r>
          </a:p>
          <a:p>
            <a:pPr marL="604516" indent="-302258" lvl="1">
              <a:lnSpc>
                <a:spcPts val="3919"/>
              </a:lnSpc>
              <a:buFont typeface="Arial"/>
              <a:buChar char="•"/>
            </a:pPr>
            <a:r>
              <a:rPr lang="en-US" sz="2799">
                <a:solidFill>
                  <a:srgbClr val="000000"/>
                </a:solidFill>
                <a:latin typeface="Lexend Exa"/>
              </a:rPr>
              <a:t>Constitutional Representation (2)</a:t>
            </a:r>
          </a:p>
          <a:p>
            <a:pPr marL="604516" indent="-302258" lvl="1">
              <a:lnSpc>
                <a:spcPts val="3919"/>
              </a:lnSpc>
              <a:buFont typeface="Arial"/>
              <a:buChar char="•"/>
            </a:pPr>
            <a:r>
              <a:rPr lang="en-US" sz="2799">
                <a:solidFill>
                  <a:srgbClr val="000000"/>
                </a:solidFill>
                <a:latin typeface="Lexend Exa"/>
              </a:rPr>
              <a:t>External Relations (4)</a:t>
            </a:r>
          </a:p>
          <a:p>
            <a:pPr marL="604516" indent="-302258" lvl="1">
              <a:lnSpc>
                <a:spcPts val="3919"/>
              </a:lnSpc>
              <a:buFont typeface="Arial"/>
              <a:buChar char="•"/>
            </a:pPr>
            <a:r>
              <a:rPr lang="en-US" sz="2799">
                <a:solidFill>
                  <a:srgbClr val="000000"/>
                </a:solidFill>
                <a:latin typeface="Lexend Exa"/>
              </a:rPr>
              <a:t>Evaluation of Organizational Operations and Organizational Impact (2)</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AF2E9"/>
        </a:solidFill>
      </p:bgPr>
    </p:bg>
    <p:spTree>
      <p:nvGrpSpPr>
        <p:cNvPr id="1" name=""/>
        <p:cNvGrpSpPr/>
        <p:nvPr/>
      </p:nvGrpSpPr>
      <p:grpSpPr>
        <a:xfrm>
          <a:off x="0" y="0"/>
          <a:ext cx="0" cy="0"/>
          <a:chOff x="0" y="0"/>
          <a:chExt cx="0" cy="0"/>
        </a:xfrm>
      </p:grpSpPr>
      <p:grpSp>
        <p:nvGrpSpPr>
          <p:cNvPr name="Group 2" id="2"/>
          <p:cNvGrpSpPr/>
          <p:nvPr/>
        </p:nvGrpSpPr>
        <p:grpSpPr>
          <a:xfrm rot="0">
            <a:off x="771586" y="1762984"/>
            <a:ext cx="15724385" cy="6860986"/>
            <a:chOff x="0" y="0"/>
            <a:chExt cx="5319113" cy="2320877"/>
          </a:xfrm>
        </p:grpSpPr>
        <p:sp>
          <p:nvSpPr>
            <p:cNvPr name="Freeform 3" id="3"/>
            <p:cNvSpPr/>
            <p:nvPr/>
          </p:nvSpPr>
          <p:spPr>
            <a:xfrm flipH="false" flipV="false" rot="0">
              <a:off x="0" y="0"/>
              <a:ext cx="5319113" cy="2320877"/>
            </a:xfrm>
            <a:custGeom>
              <a:avLst/>
              <a:gdLst/>
              <a:ahLst/>
              <a:cxnLst/>
              <a:rect r="r" b="b" t="t" l="l"/>
              <a:pathLst>
                <a:path h="2320877" w="5319113">
                  <a:moveTo>
                    <a:pt x="0" y="0"/>
                  </a:moveTo>
                  <a:lnTo>
                    <a:pt x="5319113" y="0"/>
                  </a:lnTo>
                  <a:lnTo>
                    <a:pt x="5319113" y="2320877"/>
                  </a:lnTo>
                  <a:lnTo>
                    <a:pt x="0" y="2320877"/>
                  </a:lnTo>
                  <a:close/>
                </a:path>
              </a:pathLst>
            </a:custGeom>
            <a:solidFill>
              <a:srgbClr val="C9D8CE"/>
            </a:solidFill>
          </p:spPr>
        </p:sp>
      </p:grpSp>
      <p:sp>
        <p:nvSpPr>
          <p:cNvPr name="Freeform 4" id="4"/>
          <p:cNvSpPr/>
          <p:nvPr/>
        </p:nvSpPr>
        <p:spPr>
          <a:xfrm flipH="false" flipV="false" rot="0">
            <a:off x="-274724" y="6978356"/>
            <a:ext cx="4247718" cy="3291228"/>
          </a:xfrm>
          <a:custGeom>
            <a:avLst/>
            <a:gdLst/>
            <a:ahLst/>
            <a:cxnLst/>
            <a:rect r="r" b="b" t="t" l="l"/>
            <a:pathLst>
              <a:path h="3291228" w="4247718">
                <a:moveTo>
                  <a:pt x="0" y="0"/>
                </a:moveTo>
                <a:lnTo>
                  <a:pt x="4247718" y="0"/>
                </a:lnTo>
                <a:lnTo>
                  <a:pt x="4247718" y="3291229"/>
                </a:lnTo>
                <a:lnTo>
                  <a:pt x="0" y="3291229"/>
                </a:lnTo>
                <a:lnTo>
                  <a:pt x="0" y="0"/>
                </a:lnTo>
                <a:close/>
              </a:path>
            </a:pathLst>
          </a:custGeom>
          <a:blipFill>
            <a:blip r:embed="rId2"/>
            <a:stretch>
              <a:fillRect l="0" t="0" r="0" b="0"/>
            </a:stretch>
          </a:blipFill>
        </p:spPr>
      </p:sp>
      <p:sp>
        <p:nvSpPr>
          <p:cNvPr name="TextBox 5" id="5"/>
          <p:cNvSpPr txBox="true"/>
          <p:nvPr/>
        </p:nvSpPr>
        <p:spPr>
          <a:xfrm rot="0">
            <a:off x="1438515" y="3131503"/>
            <a:ext cx="14390527" cy="3938270"/>
          </a:xfrm>
          <a:prstGeom prst="rect">
            <a:avLst/>
          </a:prstGeom>
        </p:spPr>
        <p:txBody>
          <a:bodyPr anchor="t" rtlCol="false" tIns="0" lIns="0" bIns="0" rIns="0">
            <a:spAutoFit/>
          </a:bodyPr>
          <a:lstStyle/>
          <a:p>
            <a:pPr>
              <a:lnSpc>
                <a:spcPts val="4480"/>
              </a:lnSpc>
            </a:pPr>
            <a:r>
              <a:rPr lang="en-US" sz="3200">
                <a:solidFill>
                  <a:srgbClr val="ECA385"/>
                </a:solidFill>
                <a:latin typeface="Coco Gothic Heavy"/>
              </a:rPr>
              <a:t>THE PURPOSE OF THIS LIST IS TO ASSIST GRANTMAKERS AS THEY ASSESS THE QUALITY OF NONPROFIT ORGANIZATIONS THAT MAY BE SEEKING GRANTS FOR THEIR ORGANIZATIONS. WHEN IT COMES TO NONPROFIT GOVERNANCE, BOB HAS DEVELOPED AND REFINED HIS OWN LIST (SHOWN IN FIGURE 1.4), WHICH WE CALL THE "ATTRIBUTES OF EXCELLENCE."</a:t>
            </a:r>
          </a:p>
          <a:p>
            <a:pPr>
              <a:lnSpc>
                <a:spcPts val="4480"/>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AF2E9"/>
        </a:solidFill>
      </p:bgPr>
    </p:bg>
    <p:spTree>
      <p:nvGrpSpPr>
        <p:cNvPr id="1" name=""/>
        <p:cNvGrpSpPr/>
        <p:nvPr/>
      </p:nvGrpSpPr>
      <p:grpSpPr>
        <a:xfrm>
          <a:off x="0" y="0"/>
          <a:ext cx="0" cy="0"/>
          <a:chOff x="0" y="0"/>
          <a:chExt cx="0" cy="0"/>
        </a:xfrm>
      </p:grpSpPr>
      <p:sp>
        <p:nvSpPr>
          <p:cNvPr name="Freeform 2" id="2"/>
          <p:cNvSpPr/>
          <p:nvPr/>
        </p:nvSpPr>
        <p:spPr>
          <a:xfrm flipH="false" flipV="false" rot="0">
            <a:off x="13552321" y="5805714"/>
            <a:ext cx="4735679" cy="4735679"/>
          </a:xfrm>
          <a:custGeom>
            <a:avLst/>
            <a:gdLst/>
            <a:ahLst/>
            <a:cxnLst/>
            <a:rect r="r" b="b" t="t" l="l"/>
            <a:pathLst>
              <a:path h="4735679" w="4735679">
                <a:moveTo>
                  <a:pt x="0" y="0"/>
                </a:moveTo>
                <a:lnTo>
                  <a:pt x="4735679" y="0"/>
                </a:lnTo>
                <a:lnTo>
                  <a:pt x="4735679" y="4735679"/>
                </a:lnTo>
                <a:lnTo>
                  <a:pt x="0" y="47356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21286" y="2203370"/>
            <a:ext cx="8522714" cy="5763485"/>
          </a:xfrm>
          <a:custGeom>
            <a:avLst/>
            <a:gdLst/>
            <a:ahLst/>
            <a:cxnLst/>
            <a:rect r="r" b="b" t="t" l="l"/>
            <a:pathLst>
              <a:path h="5763485" w="8522714">
                <a:moveTo>
                  <a:pt x="0" y="0"/>
                </a:moveTo>
                <a:lnTo>
                  <a:pt x="8522714" y="0"/>
                </a:lnTo>
                <a:lnTo>
                  <a:pt x="8522714" y="5763485"/>
                </a:lnTo>
                <a:lnTo>
                  <a:pt x="0" y="576348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819638" y="3303427"/>
            <a:ext cx="7468362" cy="8229600"/>
          </a:xfrm>
          <a:custGeom>
            <a:avLst/>
            <a:gdLst/>
            <a:ahLst/>
            <a:cxnLst/>
            <a:rect r="r" b="b" t="t" l="l"/>
            <a:pathLst>
              <a:path h="8229600" w="7468362">
                <a:moveTo>
                  <a:pt x="0" y="0"/>
                </a:moveTo>
                <a:lnTo>
                  <a:pt x="7468362" y="0"/>
                </a:lnTo>
                <a:lnTo>
                  <a:pt x="7468362" y="8229600"/>
                </a:lnTo>
                <a:lnTo>
                  <a:pt x="0" y="8229600"/>
                </a:lnTo>
                <a:lnTo>
                  <a:pt x="0" y="0"/>
                </a:lnTo>
                <a:close/>
              </a:path>
            </a:pathLst>
          </a:custGeom>
          <a:blipFill>
            <a:blip r:embed="rId6"/>
            <a:stretch>
              <a:fillRect l="0" t="0" r="0" b="0"/>
            </a:stretch>
          </a:blipFill>
        </p:spPr>
      </p:sp>
      <p:sp>
        <p:nvSpPr>
          <p:cNvPr name="TextBox 5" id="5"/>
          <p:cNvSpPr txBox="true"/>
          <p:nvPr/>
        </p:nvSpPr>
        <p:spPr>
          <a:xfrm rot="0">
            <a:off x="257175" y="895350"/>
            <a:ext cx="17773650" cy="1857376"/>
          </a:xfrm>
          <a:prstGeom prst="rect">
            <a:avLst/>
          </a:prstGeom>
        </p:spPr>
        <p:txBody>
          <a:bodyPr anchor="t" rtlCol="false" tIns="0" lIns="0" bIns="0" rIns="0">
            <a:spAutoFit/>
          </a:bodyPr>
          <a:lstStyle/>
          <a:p>
            <a:pPr algn="ctr">
              <a:lnSpc>
                <a:spcPts val="6719"/>
              </a:lnSpc>
            </a:pPr>
            <a:r>
              <a:rPr lang="en-US" sz="4799">
                <a:solidFill>
                  <a:srgbClr val="D0B427"/>
                </a:solidFill>
                <a:latin typeface="Coco Gothic Heavy"/>
              </a:rPr>
              <a:t>"IT'S NOT SO MUCH WHAT MATTERS, BUT HOW"</a:t>
            </a:r>
          </a:p>
          <a:p>
            <a:pPr algn="ctr">
              <a:lnSpc>
                <a:spcPts val="7979"/>
              </a:lnSpc>
            </a:pPr>
          </a:p>
        </p:txBody>
      </p:sp>
      <p:sp>
        <p:nvSpPr>
          <p:cNvPr name="TextBox 6" id="6"/>
          <p:cNvSpPr txBox="true"/>
          <p:nvPr/>
        </p:nvSpPr>
        <p:spPr>
          <a:xfrm rot="0">
            <a:off x="1168849" y="2835558"/>
            <a:ext cx="7427588" cy="4143966"/>
          </a:xfrm>
          <a:prstGeom prst="rect">
            <a:avLst/>
          </a:prstGeom>
        </p:spPr>
        <p:txBody>
          <a:bodyPr anchor="t" rtlCol="false" tIns="0" lIns="0" bIns="0" rIns="0">
            <a:spAutoFit/>
          </a:bodyPr>
          <a:lstStyle/>
          <a:p>
            <a:pPr algn="ctr">
              <a:lnSpc>
                <a:spcPts val="3669"/>
              </a:lnSpc>
            </a:pPr>
            <a:r>
              <a:rPr lang="en-US" sz="2620">
                <a:solidFill>
                  <a:srgbClr val="FEFCFB"/>
                </a:solidFill>
                <a:latin typeface="Canva Sans"/>
              </a:rPr>
              <a:t>The Nonprofit Policy Sampler emphasizes the importance of a nonprofit organization's primary policies being recorded, reviewed, and updated regularly. It emphasizes the need for a Board Policy Manual that covers all aspects of the organization's business. The sampler acknowledges the value of best practice lists and emphasizes the transition from good to great nonprofit governance.</a:t>
            </a:r>
          </a:p>
        </p:txBody>
      </p:sp>
      <p:sp>
        <p:nvSpPr>
          <p:cNvPr name="TextBox 7" id="7"/>
          <p:cNvSpPr txBox="true"/>
          <p:nvPr/>
        </p:nvSpPr>
        <p:spPr>
          <a:xfrm rot="0">
            <a:off x="11429082" y="5086350"/>
            <a:ext cx="6249473" cy="1893174"/>
          </a:xfrm>
          <a:prstGeom prst="rect">
            <a:avLst/>
          </a:prstGeom>
        </p:spPr>
        <p:txBody>
          <a:bodyPr anchor="t" rtlCol="false" tIns="0" lIns="0" bIns="0" rIns="0">
            <a:spAutoFit/>
          </a:bodyPr>
          <a:lstStyle/>
          <a:p>
            <a:pPr algn="ctr">
              <a:lnSpc>
                <a:spcPts val="3801"/>
              </a:lnSpc>
            </a:pPr>
            <a:r>
              <a:rPr lang="en-US" sz="2715">
                <a:solidFill>
                  <a:srgbClr val="FFFFFF"/>
                </a:solidFill>
                <a:latin typeface="Lexend Exa"/>
              </a:rPr>
              <a:t>Although helpful, it suggests that the sampler only partially contributes to improving nonprofit boards.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AF2E9"/>
        </a:solidFill>
      </p:bgPr>
    </p:bg>
    <p:spTree>
      <p:nvGrpSpPr>
        <p:cNvPr id="1" name=""/>
        <p:cNvGrpSpPr/>
        <p:nvPr/>
      </p:nvGrpSpPr>
      <p:grpSpPr>
        <a:xfrm>
          <a:off x="0" y="0"/>
          <a:ext cx="0" cy="0"/>
          <a:chOff x="0" y="0"/>
          <a:chExt cx="0" cy="0"/>
        </a:xfrm>
      </p:grpSpPr>
      <p:sp>
        <p:nvSpPr>
          <p:cNvPr name="Freeform 2" id="2"/>
          <p:cNvSpPr/>
          <p:nvPr/>
        </p:nvSpPr>
        <p:spPr>
          <a:xfrm flipH="false" flipV="false" rot="0">
            <a:off x="15900936" y="3684609"/>
            <a:ext cx="2087768" cy="2057400"/>
          </a:xfrm>
          <a:custGeom>
            <a:avLst/>
            <a:gdLst/>
            <a:ahLst/>
            <a:cxnLst/>
            <a:rect r="r" b="b" t="t" l="l"/>
            <a:pathLst>
              <a:path h="2057400" w="2087768">
                <a:moveTo>
                  <a:pt x="0" y="0"/>
                </a:moveTo>
                <a:lnTo>
                  <a:pt x="2087767" y="0"/>
                </a:lnTo>
                <a:lnTo>
                  <a:pt x="208776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579647" y="4249194"/>
            <a:ext cx="13879924" cy="3748104"/>
          </a:xfrm>
          <a:prstGeom prst="rect">
            <a:avLst/>
          </a:prstGeom>
        </p:spPr>
        <p:txBody>
          <a:bodyPr anchor="t" rtlCol="false" tIns="0" lIns="0" bIns="0" rIns="0">
            <a:spAutoFit/>
          </a:bodyPr>
          <a:lstStyle/>
          <a:p>
            <a:pPr algn="just">
              <a:lnSpc>
                <a:spcPts val="4986"/>
              </a:lnSpc>
            </a:pPr>
            <a:r>
              <a:rPr lang="en-US" sz="3561">
                <a:solidFill>
                  <a:srgbClr val="D0B427"/>
                </a:solidFill>
                <a:latin typeface="Lexend Exa"/>
              </a:rPr>
              <a:t>The journey laid out in Figure 2-1 comprises three segments or legs, each involving the Board Policies Manual (BPM): </a:t>
            </a:r>
          </a:p>
          <a:p>
            <a:pPr algn="just" marL="769001" indent="-384501" lvl="1">
              <a:lnSpc>
                <a:spcPts val="4986"/>
              </a:lnSpc>
              <a:buFont typeface="Arial"/>
              <a:buChar char="•"/>
            </a:pPr>
            <a:r>
              <a:rPr lang="en-US" sz="3561">
                <a:solidFill>
                  <a:srgbClr val="D0B427"/>
                </a:solidFill>
                <a:latin typeface="Lexend Exa"/>
              </a:rPr>
              <a:t>First leg: Committing to the BPM </a:t>
            </a:r>
          </a:p>
          <a:p>
            <a:pPr algn="just" marL="769001" indent="-384501" lvl="1">
              <a:lnSpc>
                <a:spcPts val="4986"/>
              </a:lnSpc>
              <a:buFont typeface="Arial"/>
              <a:buChar char="•"/>
            </a:pPr>
            <a:r>
              <a:rPr lang="en-US" sz="3561">
                <a:solidFill>
                  <a:srgbClr val="D0B427"/>
                </a:solidFill>
                <a:latin typeface="Lexend Exa"/>
              </a:rPr>
              <a:t>Second leg: Developing the BPM </a:t>
            </a:r>
          </a:p>
          <a:p>
            <a:pPr algn="just" marL="769001" indent="-384501" lvl="1">
              <a:lnSpc>
                <a:spcPts val="4986"/>
              </a:lnSpc>
              <a:buFont typeface="Arial"/>
              <a:buChar char="•"/>
            </a:pPr>
            <a:r>
              <a:rPr lang="en-US" sz="3561">
                <a:solidFill>
                  <a:srgbClr val="D0B427"/>
                </a:solidFill>
                <a:latin typeface="Lexend Exa"/>
              </a:rPr>
              <a:t>Third leg: Integrating the BPM.</a:t>
            </a:r>
          </a:p>
        </p:txBody>
      </p:sp>
      <p:grpSp>
        <p:nvGrpSpPr>
          <p:cNvPr name="Group 4" id="4"/>
          <p:cNvGrpSpPr/>
          <p:nvPr/>
        </p:nvGrpSpPr>
        <p:grpSpPr>
          <a:xfrm rot="0">
            <a:off x="267501" y="445413"/>
            <a:ext cx="17413486" cy="3425612"/>
            <a:chOff x="0" y="0"/>
            <a:chExt cx="4586268" cy="902219"/>
          </a:xfrm>
        </p:grpSpPr>
        <p:sp>
          <p:nvSpPr>
            <p:cNvPr name="Freeform 5" id="5"/>
            <p:cNvSpPr/>
            <p:nvPr/>
          </p:nvSpPr>
          <p:spPr>
            <a:xfrm flipH="false" flipV="false" rot="0">
              <a:off x="0" y="0"/>
              <a:ext cx="4586268" cy="902219"/>
            </a:xfrm>
            <a:custGeom>
              <a:avLst/>
              <a:gdLst/>
              <a:ahLst/>
              <a:cxnLst/>
              <a:rect r="r" b="b" t="t" l="l"/>
              <a:pathLst>
                <a:path h="902219" w="4586268">
                  <a:moveTo>
                    <a:pt x="0" y="0"/>
                  </a:moveTo>
                  <a:lnTo>
                    <a:pt x="4586268" y="0"/>
                  </a:lnTo>
                  <a:lnTo>
                    <a:pt x="4586268" y="902219"/>
                  </a:lnTo>
                  <a:lnTo>
                    <a:pt x="0" y="902219"/>
                  </a:lnTo>
                  <a:close/>
                </a:path>
              </a:pathLst>
            </a:custGeom>
            <a:solidFill>
              <a:srgbClr val="ED6276"/>
            </a:solidFill>
          </p:spPr>
        </p:sp>
        <p:sp>
          <p:nvSpPr>
            <p:cNvPr name="TextBox 6" id="6"/>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7" id="7"/>
          <p:cNvSpPr txBox="true"/>
          <p:nvPr/>
        </p:nvSpPr>
        <p:spPr>
          <a:xfrm rot="0">
            <a:off x="561112" y="565154"/>
            <a:ext cx="16698188" cy="3119454"/>
          </a:xfrm>
          <a:prstGeom prst="rect">
            <a:avLst/>
          </a:prstGeom>
        </p:spPr>
        <p:txBody>
          <a:bodyPr anchor="t" rtlCol="false" tIns="0" lIns="0" bIns="0" rIns="0">
            <a:spAutoFit/>
          </a:bodyPr>
          <a:lstStyle/>
          <a:p>
            <a:pPr algn="just">
              <a:lnSpc>
                <a:spcPts val="4986"/>
              </a:lnSpc>
            </a:pPr>
            <a:r>
              <a:rPr lang="en-US" sz="3561">
                <a:solidFill>
                  <a:srgbClr val="FEFCFB"/>
                </a:solidFill>
                <a:latin typeface="Lexend Exa"/>
              </a:rPr>
              <a:t>The key term in their amended quote is "Board Policies Manual" (BPM), which they explain is a crucial element in implementing best practices in nonprofit governance. They emphasize that incorporating a BPM into their roadmap can efficiently move a nonprofit board from good to great.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AF2E9"/>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291995"/>
            <a:ext cx="14607537" cy="9703010"/>
          </a:xfrm>
          <a:custGeom>
            <a:avLst/>
            <a:gdLst/>
            <a:ahLst/>
            <a:cxnLst/>
            <a:rect r="r" b="b" t="t" l="l"/>
            <a:pathLst>
              <a:path h="9703010" w="14607537">
                <a:moveTo>
                  <a:pt x="0" y="0"/>
                </a:moveTo>
                <a:lnTo>
                  <a:pt x="14607537" y="0"/>
                </a:lnTo>
                <a:lnTo>
                  <a:pt x="14607537" y="9703010"/>
                </a:lnTo>
                <a:lnTo>
                  <a:pt x="0" y="9703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006217" y="598087"/>
            <a:ext cx="10852698" cy="2369818"/>
          </a:xfrm>
          <a:prstGeom prst="rect">
            <a:avLst/>
          </a:prstGeom>
        </p:spPr>
        <p:txBody>
          <a:bodyPr anchor="t" rtlCol="false" tIns="0" lIns="0" bIns="0" rIns="0">
            <a:spAutoFit/>
          </a:bodyPr>
          <a:lstStyle/>
          <a:p>
            <a:pPr algn="just">
              <a:lnSpc>
                <a:spcPts val="3780"/>
              </a:lnSpc>
            </a:pPr>
            <a:r>
              <a:rPr lang="en-US" sz="2700">
                <a:solidFill>
                  <a:srgbClr val="000000"/>
                </a:solidFill>
                <a:latin typeface="Canva Sans Bold"/>
              </a:rPr>
              <a:t>Obviously, a prerequisite to understanding the roadmap is un- derstanding the BPM: what it is, why it is, and how it is used. Before exploring each of the segments of the roadmap, therefore, we describe the BPM and discuss why we believe that it is the highway to good governance</a:t>
            </a:r>
          </a:p>
        </p:txBody>
      </p:sp>
      <p:sp>
        <p:nvSpPr>
          <p:cNvPr name="TextBox 4" id="4"/>
          <p:cNvSpPr txBox="true"/>
          <p:nvPr/>
        </p:nvSpPr>
        <p:spPr>
          <a:xfrm rot="0">
            <a:off x="3904364" y="3878581"/>
            <a:ext cx="11056405" cy="2491738"/>
          </a:xfrm>
          <a:prstGeom prst="rect">
            <a:avLst/>
          </a:prstGeom>
        </p:spPr>
        <p:txBody>
          <a:bodyPr anchor="t" rtlCol="false" tIns="0" lIns="0" bIns="0" rIns="0">
            <a:spAutoFit/>
          </a:bodyPr>
          <a:lstStyle/>
          <a:p>
            <a:pPr algn="just">
              <a:lnSpc>
                <a:spcPts val="3360"/>
              </a:lnSpc>
            </a:pPr>
            <a:r>
              <a:rPr lang="en-US" sz="2400">
                <a:solidFill>
                  <a:srgbClr val="000000"/>
                </a:solidFill>
                <a:latin typeface="Canva Sans Bold"/>
              </a:rPr>
              <a:t>Placement of the BPM (Board Policies Manual) in the hierarchy of board documents, specifically in Box 5. It mentions that for most boards not under a parent organization, Box 2 doesn't apply. Articles of incorporation (Box 3) legally establish the organization as a nonprofit, and bylaws (Box 4) define board authority and structure. The text suggests focusing bylaws on essentials, leaving governance policies to the BPM. </a:t>
            </a:r>
          </a:p>
        </p:txBody>
      </p:sp>
      <p:sp>
        <p:nvSpPr>
          <p:cNvPr name="TextBox 5" id="5"/>
          <p:cNvSpPr txBox="true"/>
          <p:nvPr/>
        </p:nvSpPr>
        <p:spPr>
          <a:xfrm rot="0">
            <a:off x="3904364" y="7275194"/>
            <a:ext cx="11192209" cy="2389503"/>
          </a:xfrm>
          <a:prstGeom prst="rect">
            <a:avLst/>
          </a:prstGeom>
        </p:spPr>
        <p:txBody>
          <a:bodyPr anchor="t" rtlCol="false" tIns="0" lIns="0" bIns="0" rIns="0">
            <a:spAutoFit/>
          </a:bodyPr>
          <a:lstStyle/>
          <a:p>
            <a:pPr algn="just">
              <a:lnSpc>
                <a:spcPts val="3220"/>
              </a:lnSpc>
            </a:pPr>
            <a:r>
              <a:rPr lang="en-US" sz="2300">
                <a:solidFill>
                  <a:srgbClr val="000000"/>
                </a:solidFill>
                <a:latin typeface="Canva Sans Bold"/>
              </a:rPr>
              <a:t>Operational documents like personnel manuals and accounting procedures, stating their extent varies with an organization's size and complexity. It notes that the board typically has limited involvement in their development, as it falls under the CEO's purview. However, the board may use the BPM (Board Policies Manual) to address higher-level concerns, ensuring consistency with higher-level policies and documents.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AF2E9"/>
        </a:solidFill>
      </p:bgPr>
    </p:bg>
    <p:spTree>
      <p:nvGrpSpPr>
        <p:cNvPr id="1" name=""/>
        <p:cNvGrpSpPr/>
        <p:nvPr/>
      </p:nvGrpSpPr>
      <p:grpSpPr>
        <a:xfrm>
          <a:off x="0" y="0"/>
          <a:ext cx="0" cy="0"/>
          <a:chOff x="0" y="0"/>
          <a:chExt cx="0" cy="0"/>
        </a:xfrm>
      </p:grpSpPr>
      <p:sp>
        <p:nvSpPr>
          <p:cNvPr name="Freeform 2" id="2"/>
          <p:cNvSpPr/>
          <p:nvPr/>
        </p:nvSpPr>
        <p:spPr>
          <a:xfrm flipH="false" flipV="false" rot="0">
            <a:off x="746449" y="689188"/>
            <a:ext cx="16795102" cy="4114800"/>
          </a:xfrm>
          <a:custGeom>
            <a:avLst/>
            <a:gdLst/>
            <a:ahLst/>
            <a:cxnLst/>
            <a:rect r="r" b="b" t="t" l="l"/>
            <a:pathLst>
              <a:path h="4114800" w="16795102">
                <a:moveTo>
                  <a:pt x="0" y="0"/>
                </a:moveTo>
                <a:lnTo>
                  <a:pt x="16795102" y="0"/>
                </a:lnTo>
                <a:lnTo>
                  <a:pt x="1679510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46449" y="5747283"/>
            <a:ext cx="16795102" cy="4114800"/>
          </a:xfrm>
          <a:custGeom>
            <a:avLst/>
            <a:gdLst/>
            <a:ahLst/>
            <a:cxnLst/>
            <a:rect r="r" b="b" t="t" l="l"/>
            <a:pathLst>
              <a:path h="4114800" w="16795102">
                <a:moveTo>
                  <a:pt x="0" y="0"/>
                </a:moveTo>
                <a:lnTo>
                  <a:pt x="16795102" y="0"/>
                </a:lnTo>
                <a:lnTo>
                  <a:pt x="1679510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292477" y="1183219"/>
            <a:ext cx="12934357" cy="3069590"/>
          </a:xfrm>
          <a:prstGeom prst="rect">
            <a:avLst/>
          </a:prstGeom>
        </p:spPr>
        <p:txBody>
          <a:bodyPr anchor="t" rtlCol="false" tIns="0" lIns="0" bIns="0" rIns="0">
            <a:spAutoFit/>
          </a:bodyPr>
          <a:lstStyle/>
          <a:p>
            <a:pPr algn="just" marL="626114" indent="-313057" lvl="1">
              <a:lnSpc>
                <a:spcPts val="4060"/>
              </a:lnSpc>
              <a:buFont typeface="Arial"/>
              <a:buChar char="•"/>
            </a:pPr>
            <a:r>
              <a:rPr lang="en-US" sz="2900">
                <a:solidFill>
                  <a:srgbClr val="000000"/>
                </a:solidFill>
                <a:latin typeface="Canva Sans"/>
              </a:rPr>
              <a:t>Part 1 outlines the purpose, management, and implementation of BPM. </a:t>
            </a:r>
          </a:p>
          <a:p>
            <a:pPr algn="just" marL="626114" indent="-313057" lvl="1">
              <a:lnSpc>
                <a:spcPts val="4060"/>
              </a:lnSpc>
              <a:buFont typeface="Arial"/>
              <a:buChar char="•"/>
            </a:pPr>
            <a:r>
              <a:rPr lang="en-US" sz="2900">
                <a:solidFill>
                  <a:srgbClr val="000000"/>
                </a:solidFill>
                <a:latin typeface="Canva Sans"/>
              </a:rPr>
              <a:t>Part 2 focuses on organizational essentials, allowing management to approve strategic direction. </a:t>
            </a:r>
          </a:p>
          <a:p>
            <a:pPr algn="just" marL="626114" indent="-313057" lvl="1">
              <a:lnSpc>
                <a:spcPts val="4060"/>
              </a:lnSpc>
              <a:buFont typeface="Arial"/>
              <a:buChar char="•"/>
            </a:pPr>
            <a:r>
              <a:rPr lang="en-US" sz="2900">
                <a:solidFill>
                  <a:srgbClr val="000000"/>
                </a:solidFill>
                <a:latin typeface="Canva Sans"/>
              </a:rPr>
              <a:t>Part 3 explains board structure and processes, including governance style, duties, membership, officers, committees, and advisors.</a:t>
            </a:r>
          </a:p>
        </p:txBody>
      </p:sp>
      <p:sp>
        <p:nvSpPr>
          <p:cNvPr name="Freeform 5" id="5"/>
          <p:cNvSpPr/>
          <p:nvPr/>
        </p:nvSpPr>
        <p:spPr>
          <a:xfrm flipH="false" flipV="false" rot="0">
            <a:off x="13677560" y="2391692"/>
            <a:ext cx="5038833" cy="4824592"/>
          </a:xfrm>
          <a:custGeom>
            <a:avLst/>
            <a:gdLst/>
            <a:ahLst/>
            <a:cxnLst/>
            <a:rect r="r" b="b" t="t" l="l"/>
            <a:pathLst>
              <a:path h="4824592" w="5038833">
                <a:moveTo>
                  <a:pt x="0" y="0"/>
                </a:moveTo>
                <a:lnTo>
                  <a:pt x="5038832" y="0"/>
                </a:lnTo>
                <a:lnTo>
                  <a:pt x="5038832" y="4824592"/>
                </a:lnTo>
                <a:lnTo>
                  <a:pt x="0" y="4824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419984" y="5936184"/>
            <a:ext cx="12679343" cy="3322116"/>
          </a:xfrm>
          <a:prstGeom prst="rect">
            <a:avLst/>
          </a:prstGeom>
        </p:spPr>
        <p:txBody>
          <a:bodyPr anchor="t" rtlCol="false" tIns="0" lIns="0" bIns="0" rIns="0">
            <a:spAutoFit/>
          </a:bodyPr>
          <a:lstStyle/>
          <a:p>
            <a:pPr algn="ctr">
              <a:lnSpc>
                <a:spcPts val="3791"/>
              </a:lnSpc>
            </a:pPr>
          </a:p>
          <a:p>
            <a:pPr algn="just" marL="584664" indent="-292332" lvl="1">
              <a:lnSpc>
                <a:spcPts val="3791"/>
              </a:lnSpc>
              <a:buFont typeface="Arial"/>
              <a:buChar char="•"/>
            </a:pPr>
            <a:r>
              <a:rPr lang="en-US" sz="2708">
                <a:solidFill>
                  <a:srgbClr val="000000"/>
                </a:solidFill>
                <a:latin typeface="Canva Sans"/>
              </a:rPr>
              <a:t>Part 4 focuses on board-CEO/staff relationships, addressing misunderstandings between the board and CEO. </a:t>
            </a:r>
          </a:p>
          <a:p>
            <a:pPr algn="just" marL="584664" indent="-292332" lvl="1">
              <a:lnSpc>
                <a:spcPts val="3791"/>
              </a:lnSpc>
              <a:buFont typeface="Arial"/>
              <a:buChar char="•"/>
            </a:pPr>
            <a:r>
              <a:rPr lang="en-US" sz="2708">
                <a:solidFill>
                  <a:srgbClr val="000000"/>
                </a:solidFill>
                <a:latin typeface="Canva Sans"/>
              </a:rPr>
              <a:t>Part 5 provides guidance on key functional areas, with the CEO as the sole representative. While some policies may seem to limit the CEO's authority, they communicate the board's expectations and allow for day-to-day professional decisions without fear of board intervention.i</a:t>
            </a:r>
          </a:p>
        </p:txBody>
      </p:sp>
      <p:sp>
        <p:nvSpPr>
          <p:cNvPr name="TextBox 7" id="7"/>
          <p:cNvSpPr txBox="true"/>
          <p:nvPr/>
        </p:nvSpPr>
        <p:spPr>
          <a:xfrm rot="0">
            <a:off x="14226834" y="3123143"/>
            <a:ext cx="3940283" cy="3323590"/>
          </a:xfrm>
          <a:prstGeom prst="rect">
            <a:avLst/>
          </a:prstGeom>
        </p:spPr>
        <p:txBody>
          <a:bodyPr anchor="t" rtlCol="false" tIns="0" lIns="0" bIns="0" rIns="0">
            <a:spAutoFit/>
          </a:bodyPr>
          <a:lstStyle/>
          <a:p>
            <a:pPr algn="ctr">
              <a:lnSpc>
                <a:spcPts val="2659"/>
              </a:lnSpc>
            </a:pPr>
            <a:r>
              <a:rPr lang="en-US" sz="1899">
                <a:solidFill>
                  <a:srgbClr val="000000"/>
                </a:solidFill>
                <a:latin typeface="Canva Sans Bold"/>
              </a:rPr>
              <a:t>BPM is a comprehensive framework for managing sustainable organizational policies. It is divided into five parts: Introduction and Administration, Organizational Essentials, Board Structure and Processes, Board-CEO/Staff Relationships, and Executive Parameters.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AF2E9"/>
        </a:solidFill>
      </p:bgPr>
    </p:bg>
    <p:spTree>
      <p:nvGrpSpPr>
        <p:cNvPr id="1" name=""/>
        <p:cNvGrpSpPr/>
        <p:nvPr/>
      </p:nvGrpSpPr>
      <p:grpSpPr>
        <a:xfrm>
          <a:off x="0" y="0"/>
          <a:ext cx="0" cy="0"/>
          <a:chOff x="0" y="0"/>
          <a:chExt cx="0" cy="0"/>
        </a:xfrm>
      </p:grpSpPr>
      <p:sp>
        <p:nvSpPr>
          <p:cNvPr name="Freeform 2" id="2"/>
          <p:cNvSpPr/>
          <p:nvPr/>
        </p:nvSpPr>
        <p:spPr>
          <a:xfrm flipH="false" flipV="false" rot="0">
            <a:off x="3574013" y="4505398"/>
            <a:ext cx="13912284" cy="4110316"/>
          </a:xfrm>
          <a:custGeom>
            <a:avLst/>
            <a:gdLst/>
            <a:ahLst/>
            <a:cxnLst/>
            <a:rect r="r" b="b" t="t" l="l"/>
            <a:pathLst>
              <a:path h="4110316" w="13912284">
                <a:moveTo>
                  <a:pt x="0" y="0"/>
                </a:moveTo>
                <a:lnTo>
                  <a:pt x="13912284" y="0"/>
                </a:lnTo>
                <a:lnTo>
                  <a:pt x="13912284" y="4110316"/>
                </a:lnTo>
                <a:lnTo>
                  <a:pt x="0" y="41103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342622" y="4812186"/>
            <a:ext cx="12375065" cy="2980690"/>
          </a:xfrm>
          <a:prstGeom prst="rect">
            <a:avLst/>
          </a:prstGeom>
        </p:spPr>
        <p:txBody>
          <a:bodyPr anchor="t" rtlCol="false" tIns="0" lIns="0" bIns="0" rIns="0">
            <a:spAutoFit/>
          </a:bodyPr>
          <a:lstStyle/>
          <a:p>
            <a:pPr algn="just">
              <a:lnSpc>
                <a:spcPts val="4759"/>
              </a:lnSpc>
            </a:pPr>
          </a:p>
          <a:p>
            <a:pPr algn="just">
              <a:lnSpc>
                <a:spcPts val="4759"/>
              </a:lnSpc>
            </a:pPr>
            <a:r>
              <a:rPr lang="en-US" sz="3399">
                <a:solidFill>
                  <a:srgbClr val="000000"/>
                </a:solidFill>
                <a:latin typeface="Canva Sans"/>
              </a:rPr>
              <a:t>Carver identified three essential contributions of nonprofit boards: linking ownership to organizations, expressing values in explicit policies, and ensuring consistent organizational performance with applicable policies.</a:t>
            </a:r>
          </a:p>
        </p:txBody>
      </p:sp>
      <p:sp>
        <p:nvSpPr>
          <p:cNvPr name="Freeform 4" id="4"/>
          <p:cNvSpPr/>
          <p:nvPr/>
        </p:nvSpPr>
        <p:spPr>
          <a:xfrm flipH="false" flipV="false" rot="0">
            <a:off x="1028700" y="1028700"/>
            <a:ext cx="11767665" cy="3476698"/>
          </a:xfrm>
          <a:custGeom>
            <a:avLst/>
            <a:gdLst/>
            <a:ahLst/>
            <a:cxnLst/>
            <a:rect r="r" b="b" t="t" l="l"/>
            <a:pathLst>
              <a:path h="3476698" w="11767665">
                <a:moveTo>
                  <a:pt x="0" y="0"/>
                </a:moveTo>
                <a:lnTo>
                  <a:pt x="11767665" y="0"/>
                </a:lnTo>
                <a:lnTo>
                  <a:pt x="11767665" y="3476698"/>
                </a:lnTo>
                <a:lnTo>
                  <a:pt x="0" y="34766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1693180" y="1543404"/>
            <a:ext cx="10438706" cy="2380615"/>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a:rPr>
              <a:t>John Carver, a key figure in nonprofit government, introduced the concept of Policy Governance in his book Boards That Make a Difference.</a:t>
            </a:r>
            <a:r>
              <a:rPr lang="en-US" sz="3399">
                <a:solidFill>
                  <a:srgbClr val="000000"/>
                </a:solidFill>
                <a:latin typeface="Canva Sans"/>
              </a:rPr>
              <a:t>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AF2E9"/>
        </a:solidFill>
      </p:bgPr>
    </p:bg>
    <p:spTree>
      <p:nvGrpSpPr>
        <p:cNvPr id="1" name=""/>
        <p:cNvGrpSpPr/>
        <p:nvPr/>
      </p:nvGrpSpPr>
      <p:grpSpPr>
        <a:xfrm>
          <a:off x="0" y="0"/>
          <a:ext cx="0" cy="0"/>
          <a:chOff x="0" y="0"/>
          <a:chExt cx="0" cy="0"/>
        </a:xfrm>
      </p:grpSpPr>
      <p:sp>
        <p:nvSpPr>
          <p:cNvPr name="Freeform 2" id="2"/>
          <p:cNvSpPr/>
          <p:nvPr/>
        </p:nvSpPr>
        <p:spPr>
          <a:xfrm flipH="false" flipV="false" rot="0">
            <a:off x="561319" y="1282245"/>
            <a:ext cx="17165363" cy="4182107"/>
          </a:xfrm>
          <a:custGeom>
            <a:avLst/>
            <a:gdLst/>
            <a:ahLst/>
            <a:cxnLst/>
            <a:rect r="r" b="b" t="t" l="l"/>
            <a:pathLst>
              <a:path h="4182107" w="17165363">
                <a:moveTo>
                  <a:pt x="0" y="0"/>
                </a:moveTo>
                <a:lnTo>
                  <a:pt x="17165362" y="0"/>
                </a:lnTo>
                <a:lnTo>
                  <a:pt x="17165362" y="4182106"/>
                </a:lnTo>
                <a:lnTo>
                  <a:pt x="0" y="41821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718691" y="1921688"/>
            <a:ext cx="13336902" cy="2846070"/>
          </a:xfrm>
          <a:prstGeom prst="rect">
            <a:avLst/>
          </a:prstGeom>
        </p:spPr>
        <p:txBody>
          <a:bodyPr anchor="t" rtlCol="false" tIns="0" lIns="0" bIns="0" rIns="0">
            <a:spAutoFit/>
          </a:bodyPr>
          <a:lstStyle/>
          <a:p>
            <a:pPr algn="just">
              <a:lnSpc>
                <a:spcPts val="3780"/>
              </a:lnSpc>
            </a:pPr>
            <a:r>
              <a:rPr lang="en-US" sz="2700">
                <a:solidFill>
                  <a:srgbClr val="000000"/>
                </a:solidFill>
                <a:latin typeface="Lexend Exa"/>
              </a:rPr>
              <a:t>Boards have policies in their decisions and actions, with some being explicit and others being implicit. Unwritten policies can be difficult to understand and may be given as reasons why an explicit policy is not needed. New board members often lack confidence in taking on new positions due to uncertainty about their responsibilities and fit into the board structure. </a:t>
            </a:r>
          </a:p>
        </p:txBody>
      </p:sp>
      <p:sp>
        <p:nvSpPr>
          <p:cNvPr name="Freeform 4" id="4"/>
          <p:cNvSpPr/>
          <p:nvPr/>
        </p:nvSpPr>
        <p:spPr>
          <a:xfrm flipH="false" flipV="false" rot="0">
            <a:off x="561319" y="5772787"/>
            <a:ext cx="17165363" cy="4182107"/>
          </a:xfrm>
          <a:custGeom>
            <a:avLst/>
            <a:gdLst/>
            <a:ahLst/>
            <a:cxnLst/>
            <a:rect r="r" b="b" t="t" l="l"/>
            <a:pathLst>
              <a:path h="4182107" w="17165363">
                <a:moveTo>
                  <a:pt x="0" y="0"/>
                </a:moveTo>
                <a:lnTo>
                  <a:pt x="17165362" y="0"/>
                </a:lnTo>
                <a:lnTo>
                  <a:pt x="17165362" y="4182106"/>
                </a:lnTo>
                <a:lnTo>
                  <a:pt x="0" y="41821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3718691" y="6412230"/>
            <a:ext cx="13336902" cy="2846070"/>
          </a:xfrm>
          <a:prstGeom prst="rect">
            <a:avLst/>
          </a:prstGeom>
        </p:spPr>
        <p:txBody>
          <a:bodyPr anchor="t" rtlCol="false" tIns="0" lIns="0" bIns="0" rIns="0">
            <a:spAutoFit/>
          </a:bodyPr>
          <a:lstStyle/>
          <a:p>
            <a:pPr algn="just">
              <a:lnSpc>
                <a:spcPts val="3780"/>
              </a:lnSpc>
            </a:pPr>
            <a:r>
              <a:rPr lang="en-US" sz="2700">
                <a:solidFill>
                  <a:srgbClr val="000000"/>
                </a:solidFill>
                <a:latin typeface="Lexend Exa"/>
              </a:rPr>
              <a:t>Board Performance Management (BPM) can help address these concerns by providing clarity and transparency about the board's mission statement, values, and organizational strategies. BPM also helps the CEO model competency and excellence expected of the board and staff, demonstrating a commitment to transparency and accountability.</a:t>
            </a:r>
          </a:p>
        </p:txBody>
      </p:sp>
      <p:sp>
        <p:nvSpPr>
          <p:cNvPr name="TextBox 6" id="6"/>
          <p:cNvSpPr txBox="true"/>
          <p:nvPr/>
        </p:nvSpPr>
        <p:spPr>
          <a:xfrm rot="0">
            <a:off x="1345927" y="217804"/>
            <a:ext cx="15596146" cy="1536066"/>
          </a:xfrm>
          <a:prstGeom prst="rect">
            <a:avLst/>
          </a:prstGeom>
        </p:spPr>
        <p:txBody>
          <a:bodyPr anchor="t" rtlCol="false" tIns="0" lIns="0" bIns="0" rIns="0">
            <a:spAutoFit/>
          </a:bodyPr>
          <a:lstStyle/>
          <a:p>
            <a:pPr algn="ctr">
              <a:lnSpc>
                <a:spcPts val="6159"/>
              </a:lnSpc>
            </a:pPr>
            <a:r>
              <a:rPr lang="en-US" sz="4399">
                <a:solidFill>
                  <a:srgbClr val="000000"/>
                </a:solidFill>
                <a:latin typeface="Canva Sans Bold"/>
              </a:rPr>
              <a:t>Tactical Benefits (BPM) of Business Process Management</a:t>
            </a:r>
          </a:p>
          <a:p>
            <a:pPr algn="ctr">
              <a:lnSpc>
                <a:spcPts val="6159"/>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AF2E9"/>
        </a:solidFill>
      </p:bgPr>
    </p:bg>
    <p:spTree>
      <p:nvGrpSpPr>
        <p:cNvPr id="1" name=""/>
        <p:cNvGrpSpPr/>
        <p:nvPr/>
      </p:nvGrpSpPr>
      <p:grpSpPr>
        <a:xfrm>
          <a:off x="0" y="0"/>
          <a:ext cx="0" cy="0"/>
          <a:chOff x="0" y="0"/>
          <a:chExt cx="0" cy="0"/>
        </a:xfrm>
      </p:grpSpPr>
      <p:sp>
        <p:nvSpPr>
          <p:cNvPr name="Freeform 2" id="2"/>
          <p:cNvSpPr/>
          <p:nvPr/>
        </p:nvSpPr>
        <p:spPr>
          <a:xfrm flipH="false" flipV="false" rot="0">
            <a:off x="10728564" y="1095688"/>
            <a:ext cx="8814815" cy="8809953"/>
          </a:xfrm>
          <a:custGeom>
            <a:avLst/>
            <a:gdLst/>
            <a:ahLst/>
            <a:cxnLst/>
            <a:rect r="r" b="b" t="t" l="l"/>
            <a:pathLst>
              <a:path h="8809953" w="8814815">
                <a:moveTo>
                  <a:pt x="0" y="0"/>
                </a:moveTo>
                <a:lnTo>
                  <a:pt x="8814815" y="0"/>
                </a:lnTo>
                <a:lnTo>
                  <a:pt x="8814815" y="8809952"/>
                </a:lnTo>
                <a:lnTo>
                  <a:pt x="0" y="88099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59043" y="789295"/>
            <a:ext cx="11967721" cy="4354205"/>
            <a:chOff x="0" y="0"/>
            <a:chExt cx="1021434" cy="371628"/>
          </a:xfrm>
        </p:grpSpPr>
        <p:sp>
          <p:nvSpPr>
            <p:cNvPr name="Freeform 4" id="4"/>
            <p:cNvSpPr/>
            <p:nvPr/>
          </p:nvSpPr>
          <p:spPr>
            <a:xfrm flipH="false" flipV="false" rot="0">
              <a:off x="0" y="0"/>
              <a:ext cx="1021434" cy="371628"/>
            </a:xfrm>
            <a:custGeom>
              <a:avLst/>
              <a:gdLst/>
              <a:ahLst/>
              <a:cxnLst/>
              <a:rect r="r" b="b" t="t" l="l"/>
              <a:pathLst>
                <a:path h="371628" w="1021434">
                  <a:moveTo>
                    <a:pt x="818234" y="0"/>
                  </a:moveTo>
                  <a:lnTo>
                    <a:pt x="0" y="0"/>
                  </a:lnTo>
                  <a:lnTo>
                    <a:pt x="0" y="371628"/>
                  </a:lnTo>
                  <a:lnTo>
                    <a:pt x="818234" y="371628"/>
                  </a:lnTo>
                  <a:lnTo>
                    <a:pt x="1021434" y="185814"/>
                  </a:lnTo>
                  <a:lnTo>
                    <a:pt x="818234" y="0"/>
                  </a:lnTo>
                  <a:close/>
                </a:path>
              </a:pathLst>
            </a:custGeom>
            <a:solidFill>
              <a:srgbClr val="ED6276"/>
            </a:solidFill>
          </p:spPr>
        </p:sp>
        <p:sp>
          <p:nvSpPr>
            <p:cNvPr name="TextBox 5" id="5"/>
            <p:cNvSpPr txBox="true"/>
            <p:nvPr/>
          </p:nvSpPr>
          <p:spPr>
            <a:xfrm>
              <a:off x="0" y="-38100"/>
              <a:ext cx="698500" cy="444500"/>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505159" y="1038538"/>
            <a:ext cx="9432520" cy="3798570"/>
          </a:xfrm>
          <a:prstGeom prst="rect">
            <a:avLst/>
          </a:prstGeom>
        </p:spPr>
        <p:txBody>
          <a:bodyPr anchor="t" rtlCol="false" tIns="0" lIns="0" bIns="0" rIns="0">
            <a:spAutoFit/>
          </a:bodyPr>
          <a:lstStyle/>
          <a:p>
            <a:pPr algn="just">
              <a:lnSpc>
                <a:spcPts val="3780"/>
              </a:lnSpc>
            </a:pPr>
            <a:r>
              <a:rPr lang="en-US" sz="2700">
                <a:solidFill>
                  <a:srgbClr val="000000"/>
                </a:solidFill>
                <a:latin typeface="Lexend Exa"/>
              </a:rPr>
              <a:t>BPM is often overlooked due to lack of knowledge among boards and CEOs. Modern technology, like GPS, offers more flexibility and versatility than traditional roadmaps. Our lesson offers options to choose board scale and provide a big picture view, similar to GPS in its flexibility and versatility across nonprofit organizations.</a:t>
            </a:r>
          </a:p>
        </p:txBody>
      </p:sp>
      <p:sp>
        <p:nvSpPr>
          <p:cNvPr name="TextBox 7" id="7"/>
          <p:cNvSpPr txBox="true"/>
          <p:nvPr/>
        </p:nvSpPr>
        <p:spPr>
          <a:xfrm rot="0">
            <a:off x="12864760" y="4354810"/>
            <a:ext cx="4542423" cy="2033907"/>
          </a:xfrm>
          <a:prstGeom prst="rect">
            <a:avLst/>
          </a:prstGeom>
        </p:spPr>
        <p:txBody>
          <a:bodyPr anchor="t" rtlCol="false" tIns="0" lIns="0" bIns="0" rIns="0">
            <a:spAutoFit/>
          </a:bodyPr>
          <a:lstStyle/>
          <a:p>
            <a:pPr algn="ctr">
              <a:lnSpc>
                <a:spcPts val="8119"/>
              </a:lnSpc>
            </a:pPr>
            <a:r>
              <a:rPr lang="en-US" sz="5799">
                <a:solidFill>
                  <a:srgbClr val="000000"/>
                </a:solidFill>
                <a:latin typeface="Canva Sans Bold"/>
              </a:rPr>
              <a:t>BPM AND ROADMAP</a:t>
            </a:r>
          </a:p>
        </p:txBody>
      </p:sp>
      <p:grpSp>
        <p:nvGrpSpPr>
          <p:cNvPr name="Group 8" id="8"/>
          <p:cNvGrpSpPr/>
          <p:nvPr/>
        </p:nvGrpSpPr>
        <p:grpSpPr>
          <a:xfrm rot="0">
            <a:off x="259043" y="5418436"/>
            <a:ext cx="11967721" cy="4354205"/>
            <a:chOff x="0" y="0"/>
            <a:chExt cx="1021434" cy="371628"/>
          </a:xfrm>
        </p:grpSpPr>
        <p:sp>
          <p:nvSpPr>
            <p:cNvPr name="Freeform 9" id="9"/>
            <p:cNvSpPr/>
            <p:nvPr/>
          </p:nvSpPr>
          <p:spPr>
            <a:xfrm flipH="false" flipV="false" rot="0">
              <a:off x="0" y="0"/>
              <a:ext cx="1021434" cy="371628"/>
            </a:xfrm>
            <a:custGeom>
              <a:avLst/>
              <a:gdLst/>
              <a:ahLst/>
              <a:cxnLst/>
              <a:rect r="r" b="b" t="t" l="l"/>
              <a:pathLst>
                <a:path h="371628" w="1021434">
                  <a:moveTo>
                    <a:pt x="818234" y="0"/>
                  </a:moveTo>
                  <a:lnTo>
                    <a:pt x="0" y="0"/>
                  </a:lnTo>
                  <a:lnTo>
                    <a:pt x="0" y="371628"/>
                  </a:lnTo>
                  <a:lnTo>
                    <a:pt x="818234" y="371628"/>
                  </a:lnTo>
                  <a:lnTo>
                    <a:pt x="1021434" y="185814"/>
                  </a:lnTo>
                  <a:lnTo>
                    <a:pt x="818234" y="0"/>
                  </a:lnTo>
                  <a:close/>
                </a:path>
              </a:pathLst>
            </a:custGeom>
            <a:solidFill>
              <a:srgbClr val="ED6276"/>
            </a:solidFill>
          </p:spPr>
        </p:sp>
        <p:sp>
          <p:nvSpPr>
            <p:cNvPr name="TextBox 10" id="10"/>
            <p:cNvSpPr txBox="true"/>
            <p:nvPr/>
          </p:nvSpPr>
          <p:spPr>
            <a:xfrm>
              <a:off x="0" y="-38100"/>
              <a:ext cx="698500" cy="444500"/>
            </a:xfrm>
            <a:prstGeom prst="rect">
              <a:avLst/>
            </a:prstGeom>
          </p:spPr>
          <p:txBody>
            <a:bodyPr anchor="ctr" rtlCol="false" tIns="50800" lIns="50800" bIns="50800" rIns="50800"/>
            <a:lstStyle/>
            <a:p>
              <a:pPr algn="ctr">
                <a:lnSpc>
                  <a:spcPts val="2659"/>
                </a:lnSpc>
                <a:spcBef>
                  <a:spcPct val="0"/>
                </a:spcBef>
              </a:pPr>
            </a:p>
          </p:txBody>
        </p:sp>
      </p:grpSp>
      <p:sp>
        <p:nvSpPr>
          <p:cNvPr name="TextBox 11" id="11"/>
          <p:cNvSpPr txBox="true"/>
          <p:nvPr/>
        </p:nvSpPr>
        <p:spPr>
          <a:xfrm rot="0">
            <a:off x="505159" y="5682919"/>
            <a:ext cx="9772031" cy="3768089"/>
          </a:xfrm>
          <a:prstGeom prst="rect">
            <a:avLst/>
          </a:prstGeom>
        </p:spPr>
        <p:txBody>
          <a:bodyPr anchor="t" rtlCol="false" tIns="0" lIns="0" bIns="0" rIns="0">
            <a:spAutoFit/>
          </a:bodyPr>
          <a:lstStyle/>
          <a:p>
            <a:pPr algn="just">
              <a:lnSpc>
                <a:spcPts val="3360"/>
              </a:lnSpc>
            </a:pPr>
            <a:r>
              <a:rPr lang="en-US" sz="2400">
                <a:solidFill>
                  <a:srgbClr val="000000"/>
                </a:solidFill>
                <a:latin typeface="Lexend Exa"/>
              </a:rPr>
              <a:t>The commitment stage in good governance plans involves gaining board and CEO support for the development of Board Policy Manual (BPM). This includes investing in BPM development and maintaining BPM as the board's voice throughout the organization. A four-step guide to obtaining board support includes preparing the base, formalizing the proposal, improving the proposal, and presenting to the board.</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FAF2E9"/>
        </a:solidFill>
      </p:bgPr>
    </p:bg>
    <p:spTree>
      <p:nvGrpSpPr>
        <p:cNvPr id="1" name=""/>
        <p:cNvGrpSpPr/>
        <p:nvPr/>
      </p:nvGrpSpPr>
      <p:grpSpPr>
        <a:xfrm>
          <a:off x="0" y="0"/>
          <a:ext cx="0" cy="0"/>
          <a:chOff x="0" y="0"/>
          <a:chExt cx="0" cy="0"/>
        </a:xfrm>
      </p:grpSpPr>
      <p:grpSp>
        <p:nvGrpSpPr>
          <p:cNvPr name="Group 2" id="2"/>
          <p:cNvGrpSpPr/>
          <p:nvPr/>
        </p:nvGrpSpPr>
        <p:grpSpPr>
          <a:xfrm rot="0">
            <a:off x="771586" y="2397314"/>
            <a:ext cx="15724385" cy="6860986"/>
            <a:chOff x="0" y="0"/>
            <a:chExt cx="5319113" cy="2320877"/>
          </a:xfrm>
        </p:grpSpPr>
        <p:sp>
          <p:nvSpPr>
            <p:cNvPr name="Freeform 3" id="3"/>
            <p:cNvSpPr/>
            <p:nvPr/>
          </p:nvSpPr>
          <p:spPr>
            <a:xfrm flipH="false" flipV="false" rot="0">
              <a:off x="0" y="0"/>
              <a:ext cx="5319113" cy="2320877"/>
            </a:xfrm>
            <a:custGeom>
              <a:avLst/>
              <a:gdLst/>
              <a:ahLst/>
              <a:cxnLst/>
              <a:rect r="r" b="b" t="t" l="l"/>
              <a:pathLst>
                <a:path h="2320877" w="5319113">
                  <a:moveTo>
                    <a:pt x="0" y="0"/>
                  </a:moveTo>
                  <a:lnTo>
                    <a:pt x="5319113" y="0"/>
                  </a:lnTo>
                  <a:lnTo>
                    <a:pt x="5319113" y="2320877"/>
                  </a:lnTo>
                  <a:lnTo>
                    <a:pt x="0" y="2320877"/>
                  </a:lnTo>
                  <a:close/>
                </a:path>
              </a:pathLst>
            </a:custGeom>
            <a:solidFill>
              <a:srgbClr val="C9D8CE"/>
            </a:solidFill>
          </p:spPr>
        </p:sp>
      </p:grpSp>
      <p:sp>
        <p:nvSpPr>
          <p:cNvPr name="TextBox 4" id="4"/>
          <p:cNvSpPr txBox="true"/>
          <p:nvPr/>
        </p:nvSpPr>
        <p:spPr>
          <a:xfrm rot="0">
            <a:off x="1896606" y="3478942"/>
            <a:ext cx="13474345" cy="4631055"/>
          </a:xfrm>
          <a:prstGeom prst="rect">
            <a:avLst/>
          </a:prstGeom>
        </p:spPr>
        <p:txBody>
          <a:bodyPr anchor="t" rtlCol="false" tIns="0" lIns="0" bIns="0" rIns="0">
            <a:spAutoFit/>
          </a:bodyPr>
          <a:lstStyle/>
          <a:p>
            <a:pPr algn="ctr">
              <a:lnSpc>
                <a:spcPts val="4619"/>
              </a:lnSpc>
            </a:pPr>
            <a:r>
              <a:rPr lang="en-US" sz="3299">
                <a:solidFill>
                  <a:srgbClr val="ED6276"/>
                </a:solidFill>
                <a:latin typeface="Lexend Exa"/>
              </a:rPr>
              <a:t>The preparation involves discussing the benefits of BPM with the board, presenting the proposal to a small group, improving the proposal, and presenting to the board. The goal is to get clear consensus support in the vote, ensuring that the BPM development is a commitment that will turn into a decision. This process ensures that the BPM is developed and integrated effectively.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AF2E9"/>
        </a:solidFill>
      </p:bgPr>
    </p:bg>
    <p:spTree>
      <p:nvGrpSpPr>
        <p:cNvPr id="1" name=""/>
        <p:cNvGrpSpPr/>
        <p:nvPr/>
      </p:nvGrpSpPr>
      <p:grpSpPr>
        <a:xfrm>
          <a:off x="0" y="0"/>
          <a:ext cx="0" cy="0"/>
          <a:chOff x="0" y="0"/>
          <a:chExt cx="0" cy="0"/>
        </a:xfrm>
      </p:grpSpPr>
      <p:sp>
        <p:nvSpPr>
          <p:cNvPr name="Freeform 2" id="2"/>
          <p:cNvSpPr/>
          <p:nvPr/>
        </p:nvSpPr>
        <p:spPr>
          <a:xfrm flipH="false" flipV="false" rot="0">
            <a:off x="12102261" y="3212268"/>
            <a:ext cx="4443273" cy="3233951"/>
          </a:xfrm>
          <a:custGeom>
            <a:avLst/>
            <a:gdLst/>
            <a:ahLst/>
            <a:cxnLst/>
            <a:rect r="r" b="b" t="t" l="l"/>
            <a:pathLst>
              <a:path h="3233951" w="4443273">
                <a:moveTo>
                  <a:pt x="0" y="0"/>
                </a:moveTo>
                <a:lnTo>
                  <a:pt x="4443273" y="0"/>
                </a:lnTo>
                <a:lnTo>
                  <a:pt x="4443273" y="3233952"/>
                </a:lnTo>
                <a:lnTo>
                  <a:pt x="0" y="32339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7142502" y="8409684"/>
            <a:ext cx="10699818" cy="1058541"/>
          </a:xfrm>
          <a:prstGeom prst="rect">
            <a:avLst/>
          </a:prstGeom>
        </p:spPr>
        <p:txBody>
          <a:bodyPr anchor="t" rtlCol="false" tIns="0" lIns="0" bIns="0" rIns="0">
            <a:spAutoFit/>
          </a:bodyPr>
          <a:lstStyle/>
          <a:p>
            <a:pPr algn="r">
              <a:lnSpc>
                <a:spcPts val="8330"/>
              </a:lnSpc>
            </a:pPr>
            <a:r>
              <a:rPr lang="en-US" sz="5950">
                <a:solidFill>
                  <a:srgbClr val="ECA385"/>
                </a:solidFill>
                <a:latin typeface="Coco Gothic Heavy"/>
              </a:rPr>
              <a:t>MEMBERS OF THE GROUP</a:t>
            </a:r>
          </a:p>
        </p:txBody>
      </p:sp>
      <p:sp>
        <p:nvSpPr>
          <p:cNvPr name="TextBox 4" id="4"/>
          <p:cNvSpPr txBox="true"/>
          <p:nvPr/>
        </p:nvSpPr>
        <p:spPr>
          <a:xfrm rot="0">
            <a:off x="1028700" y="1664106"/>
            <a:ext cx="10429221" cy="5170170"/>
          </a:xfrm>
          <a:prstGeom prst="rect">
            <a:avLst/>
          </a:prstGeom>
        </p:spPr>
        <p:txBody>
          <a:bodyPr anchor="t" rtlCol="false" tIns="0" lIns="0" bIns="0" rIns="0">
            <a:spAutoFit/>
          </a:bodyPr>
          <a:lstStyle/>
          <a:p>
            <a:pPr marL="906780" indent="-453390" lvl="1">
              <a:lnSpc>
                <a:spcPts val="5880"/>
              </a:lnSpc>
              <a:buFont typeface="Arial"/>
              <a:buChar char="•"/>
            </a:pPr>
            <a:r>
              <a:rPr lang="en-US" sz="4200">
                <a:solidFill>
                  <a:srgbClr val="ECA385"/>
                </a:solidFill>
                <a:latin typeface="Lexend Exa"/>
              </a:rPr>
              <a:t>Kadek Prastika     2116041001</a:t>
            </a:r>
          </a:p>
          <a:p>
            <a:pPr algn="just" marL="906780" indent="-453390" lvl="1">
              <a:lnSpc>
                <a:spcPts val="5880"/>
              </a:lnSpc>
              <a:buFont typeface="Arial"/>
              <a:buChar char="•"/>
            </a:pPr>
            <a:r>
              <a:rPr lang="en-US" sz="4200">
                <a:solidFill>
                  <a:srgbClr val="ECA385"/>
                </a:solidFill>
                <a:latin typeface="Lexend Exa"/>
              </a:rPr>
              <a:t>Fiartha                  2116041006</a:t>
            </a:r>
          </a:p>
          <a:p>
            <a:pPr algn="just" marL="906780" indent="-453390" lvl="1">
              <a:lnSpc>
                <a:spcPts val="5880"/>
              </a:lnSpc>
              <a:buFont typeface="Arial"/>
              <a:buChar char="•"/>
            </a:pPr>
            <a:r>
              <a:rPr lang="en-US" sz="4200">
                <a:solidFill>
                  <a:srgbClr val="ECA385"/>
                </a:solidFill>
                <a:latin typeface="Lexend Exa"/>
              </a:rPr>
              <a:t>Yustina                  2116041008</a:t>
            </a:r>
          </a:p>
          <a:p>
            <a:pPr algn="just" marL="906780" indent="-453390" lvl="1">
              <a:lnSpc>
                <a:spcPts val="5880"/>
              </a:lnSpc>
              <a:buFont typeface="Arial"/>
              <a:buChar char="•"/>
            </a:pPr>
            <a:r>
              <a:rPr lang="en-US" sz="4200">
                <a:solidFill>
                  <a:srgbClr val="ECA385"/>
                </a:solidFill>
                <a:latin typeface="Lexend Exa"/>
              </a:rPr>
              <a:t>Ihsan Khadafi      2116041010</a:t>
            </a:r>
          </a:p>
          <a:p>
            <a:pPr algn="just" marL="906780" indent="-453390" lvl="1">
              <a:lnSpc>
                <a:spcPts val="5880"/>
              </a:lnSpc>
              <a:buFont typeface="Arial"/>
              <a:buChar char="•"/>
            </a:pPr>
            <a:r>
              <a:rPr lang="en-US" sz="4200">
                <a:solidFill>
                  <a:srgbClr val="ECA385"/>
                </a:solidFill>
                <a:latin typeface="Lexend Exa"/>
              </a:rPr>
              <a:t>Wulandari Safitri 2116041013</a:t>
            </a:r>
          </a:p>
          <a:p>
            <a:pPr algn="just" marL="906780" indent="-453390" lvl="1">
              <a:lnSpc>
                <a:spcPts val="5880"/>
              </a:lnSpc>
              <a:buFont typeface="Arial"/>
              <a:buChar char="•"/>
            </a:pPr>
            <a:r>
              <a:rPr lang="en-US" sz="4200">
                <a:solidFill>
                  <a:srgbClr val="ECA385"/>
                </a:solidFill>
                <a:latin typeface="Lexend Exa"/>
              </a:rPr>
              <a:t> Arum Monica       2116041030</a:t>
            </a:r>
          </a:p>
          <a:p>
            <a:pPr algn="just" marL="906780" indent="-453390" lvl="1">
              <a:lnSpc>
                <a:spcPts val="5880"/>
              </a:lnSpc>
              <a:buFont typeface="Arial"/>
              <a:buChar char="•"/>
            </a:pPr>
            <a:r>
              <a:rPr lang="en-US" sz="4200">
                <a:solidFill>
                  <a:srgbClr val="ECA385"/>
                </a:solidFill>
                <a:latin typeface="Lexend Exa"/>
              </a:rPr>
              <a:t>Dea Novita           2116041035</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AF2E9"/>
        </a:solidFill>
      </p:bgPr>
    </p:bg>
    <p:spTree>
      <p:nvGrpSpPr>
        <p:cNvPr id="1" name=""/>
        <p:cNvGrpSpPr/>
        <p:nvPr/>
      </p:nvGrpSpPr>
      <p:grpSpPr>
        <a:xfrm>
          <a:off x="0" y="0"/>
          <a:ext cx="0" cy="0"/>
          <a:chOff x="0" y="0"/>
          <a:chExt cx="0" cy="0"/>
        </a:xfrm>
      </p:grpSpPr>
      <p:grpSp>
        <p:nvGrpSpPr>
          <p:cNvPr name="Group 2" id="2"/>
          <p:cNvGrpSpPr/>
          <p:nvPr/>
        </p:nvGrpSpPr>
        <p:grpSpPr>
          <a:xfrm rot="5400000">
            <a:off x="8266558" y="424817"/>
            <a:ext cx="1754885" cy="19014810"/>
            <a:chOff x="0" y="0"/>
            <a:chExt cx="321152" cy="3479800"/>
          </a:xfrm>
        </p:grpSpPr>
        <p:sp>
          <p:nvSpPr>
            <p:cNvPr name="Freeform 3" id="3"/>
            <p:cNvSpPr/>
            <p:nvPr/>
          </p:nvSpPr>
          <p:spPr>
            <a:xfrm flipH="false" flipV="false" rot="0">
              <a:off x="0" y="0"/>
              <a:ext cx="321152" cy="3479800"/>
            </a:xfrm>
            <a:custGeom>
              <a:avLst/>
              <a:gdLst/>
              <a:ahLst/>
              <a:cxnLst/>
              <a:rect r="r" b="b" t="t" l="l"/>
              <a:pathLst>
                <a:path h="3479800" w="321152">
                  <a:moveTo>
                    <a:pt x="0" y="0"/>
                  </a:moveTo>
                  <a:lnTo>
                    <a:pt x="321152" y="0"/>
                  </a:lnTo>
                  <a:lnTo>
                    <a:pt x="321152" y="3479800"/>
                  </a:lnTo>
                  <a:lnTo>
                    <a:pt x="0" y="3479800"/>
                  </a:lnTo>
                  <a:close/>
                </a:path>
              </a:pathLst>
            </a:custGeom>
            <a:solidFill>
              <a:srgbClr val="D0B427"/>
            </a:solidFill>
          </p:spPr>
        </p:sp>
      </p:grpSp>
      <p:sp>
        <p:nvSpPr>
          <p:cNvPr name="TextBox 4" id="4"/>
          <p:cNvSpPr txBox="true"/>
          <p:nvPr/>
        </p:nvSpPr>
        <p:spPr>
          <a:xfrm rot="0">
            <a:off x="3646382" y="3752472"/>
            <a:ext cx="10995236" cy="1391028"/>
          </a:xfrm>
          <a:prstGeom prst="rect">
            <a:avLst/>
          </a:prstGeom>
        </p:spPr>
        <p:txBody>
          <a:bodyPr anchor="t" rtlCol="false" tIns="0" lIns="0" bIns="0" rIns="0">
            <a:spAutoFit/>
          </a:bodyPr>
          <a:lstStyle/>
          <a:p>
            <a:pPr algn="ctr">
              <a:lnSpc>
                <a:spcPts val="11004"/>
              </a:lnSpc>
            </a:pPr>
            <a:r>
              <a:rPr lang="en-US" sz="7860">
                <a:solidFill>
                  <a:srgbClr val="ECA385"/>
                </a:solidFill>
                <a:latin typeface="Coco Gothic Heavy"/>
              </a:rPr>
              <a:t>ANY QUESTION?</a:t>
            </a:r>
          </a:p>
        </p:txBody>
      </p:sp>
      <p:sp>
        <p:nvSpPr>
          <p:cNvPr name="Freeform 5" id="5"/>
          <p:cNvSpPr/>
          <p:nvPr/>
        </p:nvSpPr>
        <p:spPr>
          <a:xfrm flipH="false" flipV="false" rot="0">
            <a:off x="1661094" y="5143500"/>
            <a:ext cx="2685842" cy="4114800"/>
          </a:xfrm>
          <a:custGeom>
            <a:avLst/>
            <a:gdLst/>
            <a:ahLst/>
            <a:cxnLst/>
            <a:rect r="r" b="b" t="t" l="l"/>
            <a:pathLst>
              <a:path h="4114800" w="2685842">
                <a:moveTo>
                  <a:pt x="0" y="0"/>
                </a:moveTo>
                <a:lnTo>
                  <a:pt x="2685842" y="0"/>
                </a:lnTo>
                <a:lnTo>
                  <a:pt x="268584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3942686" y="2646529"/>
            <a:ext cx="2090144" cy="1793723"/>
          </a:xfrm>
          <a:custGeom>
            <a:avLst/>
            <a:gdLst/>
            <a:ahLst/>
            <a:cxnLst/>
            <a:rect r="r" b="b" t="t" l="l"/>
            <a:pathLst>
              <a:path h="1793723" w="2090144">
                <a:moveTo>
                  <a:pt x="0" y="0"/>
                </a:moveTo>
                <a:lnTo>
                  <a:pt x="2090144" y="0"/>
                </a:lnTo>
                <a:lnTo>
                  <a:pt x="2090144" y="1793723"/>
                </a:lnTo>
                <a:lnTo>
                  <a:pt x="0" y="17937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p:cSld>
    <p:bg>
      <p:bgPr>
        <a:solidFill>
          <a:srgbClr val="FAF2E9"/>
        </a:solidFill>
      </p:bgPr>
    </p:bg>
    <p:spTree>
      <p:nvGrpSpPr>
        <p:cNvPr id="1" name=""/>
        <p:cNvGrpSpPr/>
        <p:nvPr/>
      </p:nvGrpSpPr>
      <p:grpSpPr>
        <a:xfrm>
          <a:off x="0" y="0"/>
          <a:ext cx="0" cy="0"/>
          <a:chOff x="0" y="0"/>
          <a:chExt cx="0" cy="0"/>
        </a:xfrm>
      </p:grpSpPr>
      <p:grpSp>
        <p:nvGrpSpPr>
          <p:cNvPr name="Group 2" id="2"/>
          <p:cNvGrpSpPr/>
          <p:nvPr/>
        </p:nvGrpSpPr>
        <p:grpSpPr>
          <a:xfrm rot="0">
            <a:off x="1303665" y="2136447"/>
            <a:ext cx="15724385" cy="6860986"/>
            <a:chOff x="0" y="0"/>
            <a:chExt cx="5319113" cy="2320877"/>
          </a:xfrm>
        </p:grpSpPr>
        <p:sp>
          <p:nvSpPr>
            <p:cNvPr name="Freeform 3" id="3"/>
            <p:cNvSpPr/>
            <p:nvPr/>
          </p:nvSpPr>
          <p:spPr>
            <a:xfrm flipH="false" flipV="false" rot="0">
              <a:off x="0" y="0"/>
              <a:ext cx="5319113" cy="2320877"/>
            </a:xfrm>
            <a:custGeom>
              <a:avLst/>
              <a:gdLst/>
              <a:ahLst/>
              <a:cxnLst/>
              <a:rect r="r" b="b" t="t" l="l"/>
              <a:pathLst>
                <a:path h="2320877" w="5319113">
                  <a:moveTo>
                    <a:pt x="0" y="0"/>
                  </a:moveTo>
                  <a:lnTo>
                    <a:pt x="5319113" y="0"/>
                  </a:lnTo>
                  <a:lnTo>
                    <a:pt x="5319113" y="2320877"/>
                  </a:lnTo>
                  <a:lnTo>
                    <a:pt x="0" y="2320877"/>
                  </a:lnTo>
                  <a:close/>
                </a:path>
              </a:pathLst>
            </a:custGeom>
            <a:solidFill>
              <a:srgbClr val="C9D8CE"/>
            </a:solidFill>
          </p:spPr>
        </p:sp>
      </p:grpSp>
      <p:sp>
        <p:nvSpPr>
          <p:cNvPr name="TextBox 4" id="4"/>
          <p:cNvSpPr txBox="true"/>
          <p:nvPr/>
        </p:nvSpPr>
        <p:spPr>
          <a:xfrm rot="0">
            <a:off x="1638861" y="2420869"/>
            <a:ext cx="15680671" cy="1591958"/>
          </a:xfrm>
          <a:prstGeom prst="rect">
            <a:avLst/>
          </a:prstGeom>
        </p:spPr>
        <p:txBody>
          <a:bodyPr anchor="t" rtlCol="false" tIns="0" lIns="0" bIns="0" rIns="0">
            <a:spAutoFit/>
          </a:bodyPr>
          <a:lstStyle/>
          <a:p>
            <a:pPr>
              <a:lnSpc>
                <a:spcPts val="12529"/>
              </a:lnSpc>
            </a:pPr>
            <a:r>
              <a:rPr lang="en-US" sz="8949">
                <a:solidFill>
                  <a:srgbClr val="ECA385"/>
                </a:solidFill>
                <a:latin typeface="Coco Gothic Heavy"/>
              </a:rPr>
              <a:t>GOOD GOVERNANCE?</a:t>
            </a:r>
          </a:p>
        </p:txBody>
      </p:sp>
      <p:sp>
        <p:nvSpPr>
          <p:cNvPr name="TextBox 5" id="5"/>
          <p:cNvSpPr txBox="true"/>
          <p:nvPr/>
        </p:nvSpPr>
        <p:spPr>
          <a:xfrm rot="0">
            <a:off x="2419738" y="4519487"/>
            <a:ext cx="13025959" cy="3107691"/>
          </a:xfrm>
          <a:prstGeom prst="rect">
            <a:avLst/>
          </a:prstGeom>
        </p:spPr>
        <p:txBody>
          <a:bodyPr anchor="t" rtlCol="false" tIns="0" lIns="0" bIns="0" rIns="0">
            <a:spAutoFit/>
          </a:bodyPr>
          <a:lstStyle/>
          <a:p>
            <a:pPr algn="ctr">
              <a:lnSpc>
                <a:spcPts val="6159"/>
              </a:lnSpc>
            </a:pPr>
            <a:r>
              <a:rPr lang="en-US" sz="4399">
                <a:solidFill>
                  <a:srgbClr val="545050"/>
                </a:solidFill>
                <a:latin typeface="Lexend Exa"/>
              </a:rPr>
              <a:t>All nonprofit boards have one thing in common. They don't work. </a:t>
            </a:r>
          </a:p>
          <a:p>
            <a:pPr algn="ctr">
              <a:lnSpc>
                <a:spcPts val="6159"/>
              </a:lnSpc>
            </a:pPr>
          </a:p>
          <a:p>
            <a:pPr algn="ctr">
              <a:lnSpc>
                <a:spcPts val="6159"/>
              </a:lnSpc>
            </a:pPr>
            <a:r>
              <a:rPr lang="en-US" sz="4399">
                <a:solidFill>
                  <a:srgbClr val="545050"/>
                </a:solidFill>
                <a:latin typeface="Lexend Exa"/>
              </a:rPr>
              <a:t>-Feter Drucker-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AF2E9"/>
        </a:solidFill>
      </p:bgPr>
    </p:bg>
    <p:spTree>
      <p:nvGrpSpPr>
        <p:cNvPr id="1" name=""/>
        <p:cNvGrpSpPr/>
        <p:nvPr/>
      </p:nvGrpSpPr>
      <p:grpSpPr>
        <a:xfrm>
          <a:off x="0" y="0"/>
          <a:ext cx="0" cy="0"/>
          <a:chOff x="0" y="0"/>
          <a:chExt cx="0" cy="0"/>
        </a:xfrm>
      </p:grpSpPr>
      <p:sp>
        <p:nvSpPr>
          <p:cNvPr name="Freeform 2" id="2"/>
          <p:cNvSpPr/>
          <p:nvPr/>
        </p:nvSpPr>
        <p:spPr>
          <a:xfrm flipH="false" flipV="false" rot="0">
            <a:off x="15685882" y="-491080"/>
            <a:ext cx="2087768" cy="2057400"/>
          </a:xfrm>
          <a:custGeom>
            <a:avLst/>
            <a:gdLst/>
            <a:ahLst/>
            <a:cxnLst/>
            <a:rect r="r" b="b" t="t" l="l"/>
            <a:pathLst>
              <a:path h="2057400" w="2087768">
                <a:moveTo>
                  <a:pt x="0" y="0"/>
                </a:moveTo>
                <a:lnTo>
                  <a:pt x="2087768" y="0"/>
                </a:lnTo>
                <a:lnTo>
                  <a:pt x="2087768"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791042" y="1028700"/>
            <a:ext cx="15678636" cy="4358085"/>
            <a:chOff x="0" y="0"/>
            <a:chExt cx="4129353" cy="1147808"/>
          </a:xfrm>
        </p:grpSpPr>
        <p:sp>
          <p:nvSpPr>
            <p:cNvPr name="Freeform 4" id="4"/>
            <p:cNvSpPr/>
            <p:nvPr/>
          </p:nvSpPr>
          <p:spPr>
            <a:xfrm flipH="false" flipV="false" rot="0">
              <a:off x="0" y="0"/>
              <a:ext cx="4129353" cy="1147808"/>
            </a:xfrm>
            <a:custGeom>
              <a:avLst/>
              <a:gdLst/>
              <a:ahLst/>
              <a:cxnLst/>
              <a:rect r="r" b="b" t="t" l="l"/>
              <a:pathLst>
                <a:path h="1147808" w="4129353">
                  <a:moveTo>
                    <a:pt x="25183" y="0"/>
                  </a:moveTo>
                  <a:lnTo>
                    <a:pt x="4104169" y="0"/>
                  </a:lnTo>
                  <a:cubicBezTo>
                    <a:pt x="4110848" y="0"/>
                    <a:pt x="4117254" y="2653"/>
                    <a:pt x="4121977" y="7376"/>
                  </a:cubicBezTo>
                  <a:cubicBezTo>
                    <a:pt x="4126699" y="12099"/>
                    <a:pt x="4129353" y="18504"/>
                    <a:pt x="4129353" y="25183"/>
                  </a:cubicBezTo>
                  <a:lnTo>
                    <a:pt x="4129353" y="1122625"/>
                  </a:lnTo>
                  <a:cubicBezTo>
                    <a:pt x="4129353" y="1129304"/>
                    <a:pt x="4126699" y="1135710"/>
                    <a:pt x="4121977" y="1140432"/>
                  </a:cubicBezTo>
                  <a:cubicBezTo>
                    <a:pt x="4117254" y="1145155"/>
                    <a:pt x="4110848" y="1147808"/>
                    <a:pt x="4104169" y="1147808"/>
                  </a:cubicBezTo>
                  <a:lnTo>
                    <a:pt x="25183" y="1147808"/>
                  </a:lnTo>
                  <a:cubicBezTo>
                    <a:pt x="18504" y="1147808"/>
                    <a:pt x="12099" y="1145155"/>
                    <a:pt x="7376" y="1140432"/>
                  </a:cubicBezTo>
                  <a:cubicBezTo>
                    <a:pt x="2653" y="1135710"/>
                    <a:pt x="0" y="1129304"/>
                    <a:pt x="0" y="1122625"/>
                  </a:cubicBezTo>
                  <a:lnTo>
                    <a:pt x="0" y="25183"/>
                  </a:lnTo>
                  <a:cubicBezTo>
                    <a:pt x="0" y="18504"/>
                    <a:pt x="2653" y="12099"/>
                    <a:pt x="7376" y="7376"/>
                  </a:cubicBezTo>
                  <a:cubicBezTo>
                    <a:pt x="12099" y="2653"/>
                    <a:pt x="18504" y="0"/>
                    <a:pt x="25183" y="0"/>
                  </a:cubicBezTo>
                  <a:close/>
                </a:path>
              </a:pathLst>
            </a:custGeom>
            <a:solidFill>
              <a:srgbClr val="F4B18F"/>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71497" y="5841226"/>
            <a:ext cx="7043137" cy="3670151"/>
            <a:chOff x="0" y="0"/>
            <a:chExt cx="1854982" cy="966624"/>
          </a:xfrm>
        </p:grpSpPr>
        <p:sp>
          <p:nvSpPr>
            <p:cNvPr name="Freeform 7" id="7"/>
            <p:cNvSpPr/>
            <p:nvPr/>
          </p:nvSpPr>
          <p:spPr>
            <a:xfrm flipH="false" flipV="false" rot="0">
              <a:off x="0" y="0"/>
              <a:ext cx="1854983" cy="966624"/>
            </a:xfrm>
            <a:custGeom>
              <a:avLst/>
              <a:gdLst/>
              <a:ahLst/>
              <a:cxnLst/>
              <a:rect r="r" b="b" t="t" l="l"/>
              <a:pathLst>
                <a:path h="966624" w="1854983">
                  <a:moveTo>
                    <a:pt x="56060" y="0"/>
                  </a:moveTo>
                  <a:lnTo>
                    <a:pt x="1798923" y="0"/>
                  </a:lnTo>
                  <a:cubicBezTo>
                    <a:pt x="1813791" y="0"/>
                    <a:pt x="1828050" y="5906"/>
                    <a:pt x="1838563" y="16420"/>
                  </a:cubicBezTo>
                  <a:cubicBezTo>
                    <a:pt x="1849076" y="26933"/>
                    <a:pt x="1854983" y="41192"/>
                    <a:pt x="1854983" y="56060"/>
                  </a:cubicBezTo>
                  <a:lnTo>
                    <a:pt x="1854983" y="910564"/>
                  </a:lnTo>
                  <a:cubicBezTo>
                    <a:pt x="1854983" y="925432"/>
                    <a:pt x="1849076" y="939691"/>
                    <a:pt x="1838563" y="950205"/>
                  </a:cubicBezTo>
                  <a:cubicBezTo>
                    <a:pt x="1828050" y="960718"/>
                    <a:pt x="1813791" y="966624"/>
                    <a:pt x="1798923" y="966624"/>
                  </a:cubicBezTo>
                  <a:lnTo>
                    <a:pt x="56060" y="966624"/>
                  </a:lnTo>
                  <a:cubicBezTo>
                    <a:pt x="41192" y="966624"/>
                    <a:pt x="26933" y="960718"/>
                    <a:pt x="16420" y="950205"/>
                  </a:cubicBezTo>
                  <a:cubicBezTo>
                    <a:pt x="5906" y="939691"/>
                    <a:pt x="0" y="925432"/>
                    <a:pt x="0" y="910564"/>
                  </a:cubicBezTo>
                  <a:lnTo>
                    <a:pt x="0" y="56060"/>
                  </a:lnTo>
                  <a:cubicBezTo>
                    <a:pt x="0" y="41192"/>
                    <a:pt x="5906" y="26933"/>
                    <a:pt x="16420" y="16420"/>
                  </a:cubicBezTo>
                  <a:cubicBezTo>
                    <a:pt x="26933" y="5906"/>
                    <a:pt x="41192" y="0"/>
                    <a:pt x="56060" y="0"/>
                  </a:cubicBezTo>
                  <a:close/>
                </a:path>
              </a:pathLst>
            </a:custGeom>
            <a:solidFill>
              <a:srgbClr val="ECA385"/>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8946086" y="5841226"/>
            <a:ext cx="7043137" cy="3670151"/>
            <a:chOff x="0" y="0"/>
            <a:chExt cx="1854982" cy="966624"/>
          </a:xfrm>
        </p:grpSpPr>
        <p:sp>
          <p:nvSpPr>
            <p:cNvPr name="Freeform 10" id="10"/>
            <p:cNvSpPr/>
            <p:nvPr/>
          </p:nvSpPr>
          <p:spPr>
            <a:xfrm flipH="false" flipV="false" rot="0">
              <a:off x="0" y="0"/>
              <a:ext cx="1854983" cy="966624"/>
            </a:xfrm>
            <a:custGeom>
              <a:avLst/>
              <a:gdLst/>
              <a:ahLst/>
              <a:cxnLst/>
              <a:rect r="r" b="b" t="t" l="l"/>
              <a:pathLst>
                <a:path h="966624" w="1854983">
                  <a:moveTo>
                    <a:pt x="56060" y="0"/>
                  </a:moveTo>
                  <a:lnTo>
                    <a:pt x="1798923" y="0"/>
                  </a:lnTo>
                  <a:cubicBezTo>
                    <a:pt x="1813791" y="0"/>
                    <a:pt x="1828050" y="5906"/>
                    <a:pt x="1838563" y="16420"/>
                  </a:cubicBezTo>
                  <a:cubicBezTo>
                    <a:pt x="1849076" y="26933"/>
                    <a:pt x="1854983" y="41192"/>
                    <a:pt x="1854983" y="56060"/>
                  </a:cubicBezTo>
                  <a:lnTo>
                    <a:pt x="1854983" y="910564"/>
                  </a:lnTo>
                  <a:cubicBezTo>
                    <a:pt x="1854983" y="925432"/>
                    <a:pt x="1849076" y="939691"/>
                    <a:pt x="1838563" y="950205"/>
                  </a:cubicBezTo>
                  <a:cubicBezTo>
                    <a:pt x="1828050" y="960718"/>
                    <a:pt x="1813791" y="966624"/>
                    <a:pt x="1798923" y="966624"/>
                  </a:cubicBezTo>
                  <a:lnTo>
                    <a:pt x="56060" y="966624"/>
                  </a:lnTo>
                  <a:cubicBezTo>
                    <a:pt x="41192" y="966624"/>
                    <a:pt x="26933" y="960718"/>
                    <a:pt x="16420" y="950205"/>
                  </a:cubicBezTo>
                  <a:cubicBezTo>
                    <a:pt x="5906" y="939691"/>
                    <a:pt x="0" y="925432"/>
                    <a:pt x="0" y="910564"/>
                  </a:cubicBezTo>
                  <a:lnTo>
                    <a:pt x="0" y="56060"/>
                  </a:lnTo>
                  <a:cubicBezTo>
                    <a:pt x="0" y="41192"/>
                    <a:pt x="5906" y="26933"/>
                    <a:pt x="16420" y="16420"/>
                  </a:cubicBezTo>
                  <a:cubicBezTo>
                    <a:pt x="26933" y="5906"/>
                    <a:pt x="41192" y="0"/>
                    <a:pt x="56060" y="0"/>
                  </a:cubicBezTo>
                  <a:close/>
                </a:path>
              </a:pathLst>
            </a:custGeom>
            <a:solidFill>
              <a:srgbClr val="ECA385"/>
            </a:solidFill>
          </p:spPr>
        </p:sp>
        <p:sp>
          <p:nvSpPr>
            <p:cNvPr name="TextBox 11" id="11"/>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15891263" y="6960425"/>
            <a:ext cx="2736075" cy="3326575"/>
          </a:xfrm>
          <a:custGeom>
            <a:avLst/>
            <a:gdLst/>
            <a:ahLst/>
            <a:cxnLst/>
            <a:rect r="r" b="b" t="t" l="l"/>
            <a:pathLst>
              <a:path h="3326575" w="2736075">
                <a:moveTo>
                  <a:pt x="0" y="0"/>
                </a:moveTo>
                <a:lnTo>
                  <a:pt x="2736074" y="0"/>
                </a:lnTo>
                <a:lnTo>
                  <a:pt x="2736074" y="3326575"/>
                </a:lnTo>
                <a:lnTo>
                  <a:pt x="0" y="33265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271497" y="1518695"/>
            <a:ext cx="14717725" cy="3338195"/>
          </a:xfrm>
          <a:prstGeom prst="rect">
            <a:avLst/>
          </a:prstGeom>
        </p:spPr>
        <p:txBody>
          <a:bodyPr anchor="t" rtlCol="false" tIns="0" lIns="0" bIns="0" rIns="0">
            <a:spAutoFit/>
          </a:bodyPr>
          <a:lstStyle/>
          <a:p>
            <a:pPr algn="ctr">
              <a:lnSpc>
                <a:spcPts val="4480"/>
              </a:lnSpc>
            </a:pPr>
            <a:r>
              <a:rPr lang="en-US" sz="3200">
                <a:solidFill>
                  <a:srgbClr val="000000"/>
                </a:solidFill>
                <a:latin typeface="Lexend Exa"/>
              </a:rPr>
              <a:t>Nonprofit boards share similarities in efficiency and effectiveness, as they are assisted by staff such as consultants and secretaries. Despite differences in goals, age, and complexity, these organizations share a common experience in following a series of actions that have resulted in marked improvements in their governance.</a:t>
            </a:r>
          </a:p>
        </p:txBody>
      </p:sp>
      <p:sp>
        <p:nvSpPr>
          <p:cNvPr name="TextBox 14" id="14"/>
          <p:cNvSpPr txBox="true"/>
          <p:nvPr/>
        </p:nvSpPr>
        <p:spPr>
          <a:xfrm rot="0">
            <a:off x="1410327" y="5959699"/>
            <a:ext cx="6765477" cy="3385581"/>
          </a:xfrm>
          <a:prstGeom prst="rect">
            <a:avLst/>
          </a:prstGeom>
        </p:spPr>
        <p:txBody>
          <a:bodyPr anchor="t" rtlCol="false" tIns="0" lIns="0" bIns="0" rIns="0">
            <a:spAutoFit/>
          </a:bodyPr>
          <a:lstStyle/>
          <a:p>
            <a:pPr algn="ctr">
              <a:lnSpc>
                <a:spcPts val="3861"/>
              </a:lnSpc>
            </a:pPr>
            <a:r>
              <a:rPr lang="en-US" sz="2758">
                <a:solidFill>
                  <a:srgbClr val="000000"/>
                </a:solidFill>
                <a:latin typeface="Canva Sans"/>
              </a:rPr>
              <a:t>A roadmap to good governance is essential for board members, regardless of their role as staff or the organization's size. All nonprofit boards have a responsibility to govern, and the focus of this roadmap is the governance function. </a:t>
            </a:r>
          </a:p>
        </p:txBody>
      </p:sp>
      <p:sp>
        <p:nvSpPr>
          <p:cNvPr name="TextBox 15" id="15"/>
          <p:cNvSpPr txBox="true"/>
          <p:nvPr/>
        </p:nvSpPr>
        <p:spPr>
          <a:xfrm rot="0">
            <a:off x="9144000" y="6203129"/>
            <a:ext cx="6765477" cy="2898720"/>
          </a:xfrm>
          <a:prstGeom prst="rect">
            <a:avLst/>
          </a:prstGeom>
        </p:spPr>
        <p:txBody>
          <a:bodyPr anchor="t" rtlCol="false" tIns="0" lIns="0" bIns="0" rIns="0">
            <a:spAutoFit/>
          </a:bodyPr>
          <a:lstStyle/>
          <a:p>
            <a:pPr algn="ctr">
              <a:lnSpc>
                <a:spcPts val="3861"/>
              </a:lnSpc>
            </a:pPr>
            <a:r>
              <a:rPr lang="en-US" sz="2758">
                <a:solidFill>
                  <a:srgbClr val="000000"/>
                </a:solidFill>
                <a:latin typeface="Canva Sans"/>
              </a:rPr>
              <a:t>The roadmap applies to all nonprofit organizations, regardless of budget, staff size, or complexity of operations. Therefore, board members need to learn how to govern, regardless of their organization's size or complexity.</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AF2E9"/>
        </a:solidFill>
      </p:bgPr>
    </p:bg>
    <p:spTree>
      <p:nvGrpSpPr>
        <p:cNvPr id="1" name=""/>
        <p:cNvGrpSpPr/>
        <p:nvPr/>
      </p:nvGrpSpPr>
      <p:grpSpPr>
        <a:xfrm>
          <a:off x="0" y="0"/>
          <a:ext cx="0" cy="0"/>
          <a:chOff x="0" y="0"/>
          <a:chExt cx="0" cy="0"/>
        </a:xfrm>
      </p:grpSpPr>
      <p:sp>
        <p:nvSpPr>
          <p:cNvPr name="Freeform 2" id="2"/>
          <p:cNvSpPr/>
          <p:nvPr/>
        </p:nvSpPr>
        <p:spPr>
          <a:xfrm flipH="false" flipV="false" rot="0">
            <a:off x="15685882" y="-491080"/>
            <a:ext cx="2087768" cy="2057400"/>
          </a:xfrm>
          <a:custGeom>
            <a:avLst/>
            <a:gdLst/>
            <a:ahLst/>
            <a:cxnLst/>
            <a:rect r="r" b="b" t="t" l="l"/>
            <a:pathLst>
              <a:path h="2057400" w="2087768">
                <a:moveTo>
                  <a:pt x="0" y="0"/>
                </a:moveTo>
                <a:lnTo>
                  <a:pt x="2087768" y="0"/>
                </a:lnTo>
                <a:lnTo>
                  <a:pt x="2087768"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363129" y="4662792"/>
            <a:ext cx="17259300" cy="2490804"/>
          </a:xfrm>
          <a:prstGeom prst="rect">
            <a:avLst/>
          </a:prstGeom>
        </p:spPr>
        <p:txBody>
          <a:bodyPr anchor="t" rtlCol="false" tIns="0" lIns="0" bIns="0" rIns="0">
            <a:spAutoFit/>
          </a:bodyPr>
          <a:lstStyle/>
          <a:p>
            <a:pPr algn="just" marL="769001" indent="-384501" lvl="1">
              <a:lnSpc>
                <a:spcPts val="4986"/>
              </a:lnSpc>
              <a:buFont typeface="Arial"/>
              <a:buChar char="•"/>
            </a:pPr>
            <a:r>
              <a:rPr lang="en-US" sz="3561">
                <a:solidFill>
                  <a:srgbClr val="D0B427"/>
                </a:solidFill>
                <a:latin typeface="Lexend Exa"/>
              </a:rPr>
              <a:t>Miriam's Kitchen</a:t>
            </a:r>
          </a:p>
          <a:p>
            <a:pPr algn="just" marL="769001" indent="-384501" lvl="1">
              <a:lnSpc>
                <a:spcPts val="4986"/>
              </a:lnSpc>
              <a:buFont typeface="Arial"/>
              <a:buChar char="•"/>
            </a:pPr>
            <a:r>
              <a:rPr lang="en-US" sz="3561">
                <a:solidFill>
                  <a:srgbClr val="D0B427"/>
                </a:solidFill>
                <a:latin typeface="Lexend Exa"/>
              </a:rPr>
              <a:t>Translational Genomics Research Institute (TGen)</a:t>
            </a:r>
          </a:p>
          <a:p>
            <a:pPr algn="just" marL="769001" indent="-384501" lvl="1">
              <a:lnSpc>
                <a:spcPts val="4986"/>
              </a:lnSpc>
              <a:buFont typeface="Arial"/>
              <a:buChar char="•"/>
            </a:pPr>
            <a:r>
              <a:rPr lang="en-US" sz="3561">
                <a:solidFill>
                  <a:srgbClr val="D0B427"/>
                </a:solidFill>
                <a:latin typeface="Lexend Exa"/>
              </a:rPr>
              <a:t>Association of Graduates (AOG)</a:t>
            </a:r>
          </a:p>
          <a:p>
            <a:pPr algn="just" marL="769001" indent="-384501" lvl="1">
              <a:lnSpc>
                <a:spcPts val="4986"/>
              </a:lnSpc>
              <a:buFont typeface="Arial"/>
              <a:buChar char="•"/>
            </a:pPr>
            <a:r>
              <a:rPr lang="en-US" sz="3561">
                <a:solidFill>
                  <a:srgbClr val="D0B427"/>
                </a:solidFill>
                <a:latin typeface="Lexend Exa"/>
              </a:rPr>
              <a:t>World Vision International</a:t>
            </a:r>
          </a:p>
        </p:txBody>
      </p:sp>
      <p:sp>
        <p:nvSpPr>
          <p:cNvPr name="TextBox 4" id="4"/>
          <p:cNvSpPr txBox="true"/>
          <p:nvPr/>
        </p:nvSpPr>
        <p:spPr>
          <a:xfrm rot="0">
            <a:off x="514350" y="904875"/>
            <a:ext cx="16377803" cy="4765048"/>
          </a:xfrm>
          <a:prstGeom prst="rect">
            <a:avLst/>
          </a:prstGeom>
        </p:spPr>
        <p:txBody>
          <a:bodyPr anchor="t" rtlCol="false" tIns="0" lIns="0" bIns="0" rIns="0">
            <a:spAutoFit/>
          </a:bodyPr>
          <a:lstStyle/>
          <a:p>
            <a:pPr>
              <a:lnSpc>
                <a:spcPts val="6509"/>
              </a:lnSpc>
            </a:pPr>
            <a:r>
              <a:rPr lang="en-US" sz="4649">
                <a:solidFill>
                  <a:srgbClr val="ECA385"/>
                </a:solidFill>
                <a:latin typeface="Coco Gothic Heavy"/>
              </a:rPr>
              <a:t>HERE ARE FOUR NONPROFIT ORGANIZATIONS WHOSE BOARDS OF DIRECTORS ARE FACED WITH A LIST OF IMPROVEMENTS IN THEIR GOVERNANCE MODELS:</a:t>
            </a:r>
          </a:p>
          <a:p>
            <a:pPr>
              <a:lnSpc>
                <a:spcPts val="12109"/>
              </a:lnSpc>
            </a:pP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FAF2E9"/>
        </a:solidFill>
      </p:bgPr>
    </p:bg>
    <p:spTree>
      <p:nvGrpSpPr>
        <p:cNvPr id="1" name=""/>
        <p:cNvGrpSpPr/>
        <p:nvPr/>
      </p:nvGrpSpPr>
      <p:grpSpPr>
        <a:xfrm>
          <a:off x="0" y="0"/>
          <a:ext cx="0" cy="0"/>
          <a:chOff x="0" y="0"/>
          <a:chExt cx="0" cy="0"/>
        </a:xfrm>
      </p:grpSpPr>
      <p:grpSp>
        <p:nvGrpSpPr>
          <p:cNvPr name="Group 2" id="2"/>
          <p:cNvGrpSpPr/>
          <p:nvPr/>
        </p:nvGrpSpPr>
        <p:grpSpPr>
          <a:xfrm rot="0">
            <a:off x="502457" y="2643461"/>
            <a:ext cx="16756843" cy="3086100"/>
            <a:chOff x="0" y="0"/>
            <a:chExt cx="4413325" cy="812800"/>
          </a:xfrm>
        </p:grpSpPr>
        <p:sp>
          <p:nvSpPr>
            <p:cNvPr name="Freeform 3" id="3"/>
            <p:cNvSpPr/>
            <p:nvPr/>
          </p:nvSpPr>
          <p:spPr>
            <a:xfrm flipH="false" flipV="false" rot="0">
              <a:off x="0" y="0"/>
              <a:ext cx="4413325" cy="812800"/>
            </a:xfrm>
            <a:custGeom>
              <a:avLst/>
              <a:gdLst/>
              <a:ahLst/>
              <a:cxnLst/>
              <a:rect r="r" b="b" t="t" l="l"/>
              <a:pathLst>
                <a:path h="812800" w="4413325">
                  <a:moveTo>
                    <a:pt x="0" y="0"/>
                  </a:moveTo>
                  <a:lnTo>
                    <a:pt x="4413325" y="0"/>
                  </a:lnTo>
                  <a:lnTo>
                    <a:pt x="4413325" y="812800"/>
                  </a:lnTo>
                  <a:lnTo>
                    <a:pt x="0" y="812800"/>
                  </a:lnTo>
                  <a:close/>
                </a:path>
              </a:pathLst>
            </a:custGeom>
            <a:solidFill>
              <a:srgbClr val="ED6276"/>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7051148" y="6028445"/>
            <a:ext cx="10208152" cy="3740126"/>
            <a:chOff x="0" y="0"/>
            <a:chExt cx="1452389" cy="532135"/>
          </a:xfrm>
        </p:grpSpPr>
        <p:sp>
          <p:nvSpPr>
            <p:cNvPr name="Freeform 6" id="6"/>
            <p:cNvSpPr/>
            <p:nvPr/>
          </p:nvSpPr>
          <p:spPr>
            <a:xfrm flipH="false" flipV="false" rot="0">
              <a:off x="0" y="0"/>
              <a:ext cx="1452389" cy="532135"/>
            </a:xfrm>
            <a:custGeom>
              <a:avLst/>
              <a:gdLst/>
              <a:ahLst/>
              <a:cxnLst/>
              <a:rect r="r" b="b" t="t" l="l"/>
              <a:pathLst>
                <a:path h="532135" w="1452389">
                  <a:moveTo>
                    <a:pt x="1249189" y="0"/>
                  </a:moveTo>
                  <a:lnTo>
                    <a:pt x="203200" y="0"/>
                  </a:lnTo>
                  <a:lnTo>
                    <a:pt x="0" y="266068"/>
                  </a:lnTo>
                  <a:lnTo>
                    <a:pt x="203200" y="532135"/>
                  </a:lnTo>
                  <a:lnTo>
                    <a:pt x="1249189" y="532135"/>
                  </a:lnTo>
                  <a:lnTo>
                    <a:pt x="1452389" y="266068"/>
                  </a:lnTo>
                  <a:lnTo>
                    <a:pt x="1249189" y="0"/>
                  </a:lnTo>
                  <a:close/>
                </a:path>
              </a:pathLst>
            </a:custGeom>
            <a:solidFill>
              <a:srgbClr val="628280"/>
            </a:solidFill>
          </p:spPr>
        </p:sp>
        <p:sp>
          <p:nvSpPr>
            <p:cNvPr name="TextBox 7" id="7"/>
            <p:cNvSpPr txBox="true"/>
            <p:nvPr/>
          </p:nvSpPr>
          <p:spPr>
            <a:xfrm>
              <a:off x="152400" y="-38100"/>
              <a:ext cx="508000" cy="44450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881497" y="404648"/>
            <a:ext cx="16377803" cy="3568708"/>
          </a:xfrm>
          <a:prstGeom prst="rect">
            <a:avLst/>
          </a:prstGeom>
        </p:spPr>
        <p:txBody>
          <a:bodyPr anchor="t" rtlCol="false" tIns="0" lIns="0" bIns="0" rIns="0">
            <a:spAutoFit/>
          </a:bodyPr>
          <a:lstStyle/>
          <a:p>
            <a:pPr>
              <a:lnSpc>
                <a:spcPts val="8189"/>
              </a:lnSpc>
            </a:pPr>
            <a:r>
              <a:rPr lang="en-US" sz="5849">
                <a:solidFill>
                  <a:srgbClr val="ECA385"/>
                </a:solidFill>
                <a:latin typeface="Coco Gothic Heavy"/>
              </a:rPr>
              <a:t>WHO NEEDS A ROADMAP TO GOOD GOVERNANCE?</a:t>
            </a:r>
          </a:p>
          <a:p>
            <a:pPr>
              <a:lnSpc>
                <a:spcPts val="12109"/>
              </a:lnSpc>
            </a:pPr>
          </a:p>
        </p:txBody>
      </p:sp>
      <p:sp>
        <p:nvSpPr>
          <p:cNvPr name="TextBox 9" id="9"/>
          <p:cNvSpPr txBox="true"/>
          <p:nvPr/>
        </p:nvSpPr>
        <p:spPr>
          <a:xfrm rot="0">
            <a:off x="881497" y="2880316"/>
            <a:ext cx="16230600" cy="2555240"/>
          </a:xfrm>
          <a:prstGeom prst="rect">
            <a:avLst/>
          </a:prstGeom>
        </p:spPr>
        <p:txBody>
          <a:bodyPr anchor="t" rtlCol="false" tIns="0" lIns="0" bIns="0" rIns="0">
            <a:spAutoFit/>
          </a:bodyPr>
          <a:lstStyle/>
          <a:p>
            <a:pPr algn="just">
              <a:lnSpc>
                <a:spcPts val="4059"/>
              </a:lnSpc>
            </a:pPr>
            <a:r>
              <a:rPr lang="en-US" sz="2899">
                <a:solidFill>
                  <a:srgbClr val="000000"/>
                </a:solidFill>
                <a:latin typeface="Lexend Exa"/>
              </a:rPr>
              <a:t>The Three Hats of a Nonprofit Board Member</a:t>
            </a:r>
          </a:p>
          <a:p>
            <a:pPr algn="just" marL="626109" indent="-313054" lvl="1">
              <a:lnSpc>
                <a:spcPts val="4059"/>
              </a:lnSpc>
              <a:buFont typeface="Arial"/>
              <a:buChar char="•"/>
            </a:pPr>
            <a:r>
              <a:rPr lang="en-US" sz="2899">
                <a:solidFill>
                  <a:srgbClr val="000000"/>
                </a:solidFill>
                <a:latin typeface="Lexend Exa"/>
              </a:rPr>
              <a:t> </a:t>
            </a:r>
            <a:r>
              <a:rPr lang="en-US" sz="2899">
                <a:solidFill>
                  <a:srgbClr val="000000"/>
                </a:solidFill>
                <a:latin typeface="Lexend Exa"/>
              </a:rPr>
              <a:t>Governance Hat (only the hat has the legal authority to govern) </a:t>
            </a:r>
          </a:p>
          <a:p>
            <a:pPr algn="just" marL="626109" indent="-313054" lvl="1">
              <a:lnSpc>
                <a:spcPts val="4059"/>
              </a:lnSpc>
              <a:buFont typeface="Arial"/>
              <a:buChar char="•"/>
            </a:pPr>
            <a:r>
              <a:rPr lang="en-US" sz="2899">
                <a:solidFill>
                  <a:srgbClr val="000000"/>
                </a:solidFill>
                <a:latin typeface="Lexend Exa"/>
              </a:rPr>
              <a:t> Volunteer Hat (this hat has no legal authority) </a:t>
            </a:r>
          </a:p>
          <a:p>
            <a:pPr algn="just" marL="626109" indent="-313054" lvl="1">
              <a:lnSpc>
                <a:spcPts val="4059"/>
              </a:lnSpc>
              <a:buFont typeface="Arial"/>
              <a:buChar char="•"/>
            </a:pPr>
            <a:r>
              <a:rPr lang="en-US" sz="2899">
                <a:solidFill>
                  <a:srgbClr val="000000"/>
                </a:solidFill>
                <a:latin typeface="Lexend Exa"/>
              </a:rPr>
              <a:t> Executive Hat (has limited authority, but is rarely worn on most boards)</a:t>
            </a:r>
          </a:p>
        </p:txBody>
      </p:sp>
      <p:sp>
        <p:nvSpPr>
          <p:cNvPr name="TextBox 10" id="10"/>
          <p:cNvSpPr txBox="true"/>
          <p:nvPr/>
        </p:nvSpPr>
        <p:spPr>
          <a:xfrm rot="0">
            <a:off x="7909864" y="6263448"/>
            <a:ext cx="8490719" cy="3125385"/>
          </a:xfrm>
          <a:prstGeom prst="rect">
            <a:avLst/>
          </a:prstGeom>
        </p:spPr>
        <p:txBody>
          <a:bodyPr anchor="t" rtlCol="false" tIns="0" lIns="0" bIns="0" rIns="0">
            <a:spAutoFit/>
          </a:bodyPr>
          <a:lstStyle/>
          <a:p>
            <a:pPr algn="ctr">
              <a:lnSpc>
                <a:spcPts val="4134"/>
              </a:lnSpc>
            </a:pPr>
            <a:r>
              <a:rPr lang="en-US" sz="2953">
                <a:solidFill>
                  <a:srgbClr val="F1EBD0"/>
                </a:solidFill>
                <a:latin typeface="Canva Sans"/>
              </a:rPr>
              <a:t>Nonprofit boards have a responsibility to govern, regardless of budget, staff size, or operational complexity. This roadmap focuses on this governance function, ensuring board members learn to govern, regardless of the organization's size or staff.</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AF2E9"/>
        </a:solidFill>
      </p:bgPr>
    </p:bg>
    <p:spTree>
      <p:nvGrpSpPr>
        <p:cNvPr id="1" name=""/>
        <p:cNvGrpSpPr/>
        <p:nvPr/>
      </p:nvGrpSpPr>
      <p:grpSpPr>
        <a:xfrm>
          <a:off x="0" y="0"/>
          <a:ext cx="0" cy="0"/>
          <a:chOff x="0" y="0"/>
          <a:chExt cx="0" cy="0"/>
        </a:xfrm>
      </p:grpSpPr>
      <p:sp>
        <p:nvSpPr>
          <p:cNvPr name="Freeform 2" id="2"/>
          <p:cNvSpPr/>
          <p:nvPr/>
        </p:nvSpPr>
        <p:spPr>
          <a:xfrm flipH="false" flipV="false" rot="0">
            <a:off x="13552321" y="5805714"/>
            <a:ext cx="4735679" cy="4735679"/>
          </a:xfrm>
          <a:custGeom>
            <a:avLst/>
            <a:gdLst/>
            <a:ahLst/>
            <a:cxnLst/>
            <a:rect r="r" b="b" t="t" l="l"/>
            <a:pathLst>
              <a:path h="4735679" w="4735679">
                <a:moveTo>
                  <a:pt x="0" y="0"/>
                </a:moveTo>
                <a:lnTo>
                  <a:pt x="4735679" y="0"/>
                </a:lnTo>
                <a:lnTo>
                  <a:pt x="4735679" y="4735679"/>
                </a:lnTo>
                <a:lnTo>
                  <a:pt x="0" y="47356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665307" y="939046"/>
            <a:ext cx="2622693" cy="2661404"/>
          </a:xfrm>
          <a:custGeom>
            <a:avLst/>
            <a:gdLst/>
            <a:ahLst/>
            <a:cxnLst/>
            <a:rect r="r" b="b" t="t" l="l"/>
            <a:pathLst>
              <a:path h="2661404" w="2622693">
                <a:moveTo>
                  <a:pt x="0" y="0"/>
                </a:moveTo>
                <a:lnTo>
                  <a:pt x="2622693" y="0"/>
                </a:lnTo>
                <a:lnTo>
                  <a:pt x="2622693" y="2661404"/>
                </a:lnTo>
                <a:lnTo>
                  <a:pt x="0" y="26614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301452" y="3600450"/>
            <a:ext cx="17719046" cy="4783658"/>
            <a:chOff x="0" y="0"/>
            <a:chExt cx="4666745" cy="1259893"/>
          </a:xfrm>
        </p:grpSpPr>
        <p:sp>
          <p:nvSpPr>
            <p:cNvPr name="Freeform 5" id="5"/>
            <p:cNvSpPr/>
            <p:nvPr/>
          </p:nvSpPr>
          <p:spPr>
            <a:xfrm flipH="false" flipV="false" rot="0">
              <a:off x="0" y="0"/>
              <a:ext cx="4666745" cy="1259893"/>
            </a:xfrm>
            <a:custGeom>
              <a:avLst/>
              <a:gdLst/>
              <a:ahLst/>
              <a:cxnLst/>
              <a:rect r="r" b="b" t="t" l="l"/>
              <a:pathLst>
                <a:path h="1259893" w="4666745">
                  <a:moveTo>
                    <a:pt x="0" y="0"/>
                  </a:moveTo>
                  <a:lnTo>
                    <a:pt x="4666745" y="0"/>
                  </a:lnTo>
                  <a:lnTo>
                    <a:pt x="4666745" y="1259893"/>
                  </a:lnTo>
                  <a:lnTo>
                    <a:pt x="0" y="1259893"/>
                  </a:lnTo>
                  <a:close/>
                </a:path>
              </a:pathLst>
            </a:custGeom>
            <a:solidFill>
              <a:srgbClr val="ECA385"/>
            </a:solidFill>
          </p:spPr>
        </p:sp>
        <p:sp>
          <p:nvSpPr>
            <p:cNvPr name="TextBox 6" id="6"/>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7" id="7"/>
          <p:cNvSpPr txBox="true"/>
          <p:nvPr/>
        </p:nvSpPr>
        <p:spPr>
          <a:xfrm rot="0">
            <a:off x="514350" y="3927609"/>
            <a:ext cx="17259300" cy="4245944"/>
          </a:xfrm>
          <a:prstGeom prst="rect">
            <a:avLst/>
          </a:prstGeom>
        </p:spPr>
        <p:txBody>
          <a:bodyPr anchor="t" rtlCol="false" tIns="0" lIns="0" bIns="0" rIns="0">
            <a:spAutoFit/>
          </a:bodyPr>
          <a:lstStyle/>
          <a:p>
            <a:pPr algn="just">
              <a:lnSpc>
                <a:spcPts val="4846"/>
              </a:lnSpc>
            </a:pPr>
            <a:r>
              <a:rPr lang="en-US" sz="3461">
                <a:solidFill>
                  <a:srgbClr val="000000"/>
                </a:solidFill>
                <a:latin typeface="Lexend Exa"/>
              </a:rPr>
              <a:t>"Good to Great," by Jim Collins, stems largely from a simple and powerful technique for (1) defining "great" and (2) identifying the characteristics that great companies share. In explaining the behavior and characteristics of great companies, Collins uses catchy metaphors like “Hedgehogs” and “Flywheels,” as well as easy-to-remember labels like level 5 leadership and BHAG (Big Hairy Audacious Goals).</a:t>
            </a:r>
          </a:p>
        </p:txBody>
      </p:sp>
      <p:sp>
        <p:nvSpPr>
          <p:cNvPr name="TextBox 8" id="8"/>
          <p:cNvSpPr txBox="true"/>
          <p:nvPr/>
        </p:nvSpPr>
        <p:spPr>
          <a:xfrm rot="0">
            <a:off x="1608875" y="478035"/>
            <a:ext cx="15070249" cy="2150111"/>
          </a:xfrm>
          <a:prstGeom prst="rect">
            <a:avLst/>
          </a:prstGeom>
        </p:spPr>
        <p:txBody>
          <a:bodyPr anchor="t" rtlCol="false" tIns="0" lIns="0" bIns="0" rIns="0">
            <a:spAutoFit/>
          </a:bodyPr>
          <a:lstStyle/>
          <a:p>
            <a:pPr algn="ctr">
              <a:lnSpc>
                <a:spcPts val="8539"/>
              </a:lnSpc>
            </a:pPr>
            <a:r>
              <a:rPr lang="en-US" sz="6099">
                <a:solidFill>
                  <a:srgbClr val="D0B427"/>
                </a:solidFill>
                <a:latin typeface="Coco Gothic Heavy"/>
              </a:rPr>
              <a:t>DEFINING “GOOD TO GREAT” IN THE NONPROFIT WORLD</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AF2E9"/>
        </a:solidFill>
      </p:bgPr>
    </p:bg>
    <p:spTree>
      <p:nvGrpSpPr>
        <p:cNvPr id="1" name=""/>
        <p:cNvGrpSpPr/>
        <p:nvPr/>
      </p:nvGrpSpPr>
      <p:grpSpPr>
        <a:xfrm>
          <a:off x="0" y="0"/>
          <a:ext cx="0" cy="0"/>
          <a:chOff x="0" y="0"/>
          <a:chExt cx="0" cy="0"/>
        </a:xfrm>
      </p:grpSpPr>
      <p:sp>
        <p:nvSpPr>
          <p:cNvPr name="Freeform 2" id="2"/>
          <p:cNvSpPr/>
          <p:nvPr/>
        </p:nvSpPr>
        <p:spPr>
          <a:xfrm flipH="false" flipV="false" rot="0">
            <a:off x="13552321" y="5805714"/>
            <a:ext cx="4735679" cy="4735679"/>
          </a:xfrm>
          <a:custGeom>
            <a:avLst/>
            <a:gdLst/>
            <a:ahLst/>
            <a:cxnLst/>
            <a:rect r="r" b="b" t="t" l="l"/>
            <a:pathLst>
              <a:path h="4735679" w="4735679">
                <a:moveTo>
                  <a:pt x="0" y="0"/>
                </a:moveTo>
                <a:lnTo>
                  <a:pt x="4735679" y="0"/>
                </a:lnTo>
                <a:lnTo>
                  <a:pt x="4735679" y="4735679"/>
                </a:lnTo>
                <a:lnTo>
                  <a:pt x="0" y="47356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917524"/>
            <a:ext cx="9139812" cy="4736084"/>
          </a:xfrm>
          <a:custGeom>
            <a:avLst/>
            <a:gdLst/>
            <a:ahLst/>
            <a:cxnLst/>
            <a:rect r="r" b="b" t="t" l="l"/>
            <a:pathLst>
              <a:path h="4736084" w="9139812">
                <a:moveTo>
                  <a:pt x="0" y="0"/>
                </a:moveTo>
                <a:lnTo>
                  <a:pt x="9139812" y="0"/>
                </a:lnTo>
                <a:lnTo>
                  <a:pt x="9139812" y="4736084"/>
                </a:lnTo>
                <a:lnTo>
                  <a:pt x="0" y="47360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608875" y="647791"/>
            <a:ext cx="15070249" cy="1073786"/>
          </a:xfrm>
          <a:prstGeom prst="rect">
            <a:avLst/>
          </a:prstGeom>
        </p:spPr>
        <p:txBody>
          <a:bodyPr anchor="t" rtlCol="false" tIns="0" lIns="0" bIns="0" rIns="0">
            <a:spAutoFit/>
          </a:bodyPr>
          <a:lstStyle/>
          <a:p>
            <a:pPr algn="ctr">
              <a:lnSpc>
                <a:spcPts val="8539"/>
              </a:lnSpc>
            </a:pPr>
            <a:r>
              <a:rPr lang="en-US" sz="6099">
                <a:solidFill>
                  <a:srgbClr val="D0B427"/>
                </a:solidFill>
                <a:latin typeface="Coco Gothic Heavy"/>
              </a:rPr>
              <a:t>GOOD TO GREAT GOVERNANCE?</a:t>
            </a:r>
          </a:p>
        </p:txBody>
      </p:sp>
      <p:sp>
        <p:nvSpPr>
          <p:cNvPr name="Freeform 5" id="5"/>
          <p:cNvSpPr/>
          <p:nvPr/>
        </p:nvSpPr>
        <p:spPr>
          <a:xfrm flipH="false" flipV="false" rot="0">
            <a:off x="9769933" y="5805714"/>
            <a:ext cx="8044941" cy="4168742"/>
          </a:xfrm>
          <a:custGeom>
            <a:avLst/>
            <a:gdLst/>
            <a:ahLst/>
            <a:cxnLst/>
            <a:rect r="r" b="b" t="t" l="l"/>
            <a:pathLst>
              <a:path h="4168742" w="8044941">
                <a:moveTo>
                  <a:pt x="0" y="0"/>
                </a:moveTo>
                <a:lnTo>
                  <a:pt x="8044941" y="0"/>
                </a:lnTo>
                <a:lnTo>
                  <a:pt x="8044941" y="4168742"/>
                </a:lnTo>
                <a:lnTo>
                  <a:pt x="0" y="41687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213337" y="2442161"/>
            <a:ext cx="8770537" cy="3639185"/>
          </a:xfrm>
          <a:prstGeom prst="rect">
            <a:avLst/>
          </a:prstGeom>
        </p:spPr>
        <p:txBody>
          <a:bodyPr anchor="t" rtlCol="false" tIns="0" lIns="0" bIns="0" rIns="0">
            <a:spAutoFit/>
          </a:bodyPr>
          <a:lstStyle/>
          <a:p>
            <a:pPr algn="ctr">
              <a:lnSpc>
                <a:spcPts val="3640"/>
              </a:lnSpc>
            </a:pPr>
            <a:r>
              <a:rPr lang="en-US" sz="2600">
                <a:solidFill>
                  <a:srgbClr val="000000"/>
                </a:solidFill>
                <a:latin typeface="Lexend Exa"/>
              </a:rPr>
              <a:t>In the Good to Great study of profit-oriented companies, the implication is that leadership on the board of directors and within the organization is often difficult to distinguish, and this is true, because the common practice in the private sector is for the CEO of the company to also be the chairman of the board of directors.</a:t>
            </a:r>
          </a:p>
        </p:txBody>
      </p:sp>
      <p:sp>
        <p:nvSpPr>
          <p:cNvPr name="TextBox 7" id="7"/>
          <p:cNvSpPr txBox="true"/>
          <p:nvPr/>
        </p:nvSpPr>
        <p:spPr>
          <a:xfrm rot="0">
            <a:off x="10684447" y="6243530"/>
            <a:ext cx="6574853" cy="3235960"/>
          </a:xfrm>
          <a:prstGeom prst="rect">
            <a:avLst/>
          </a:prstGeom>
        </p:spPr>
        <p:txBody>
          <a:bodyPr anchor="t" rtlCol="false" tIns="0" lIns="0" bIns="0" rIns="0">
            <a:spAutoFit/>
          </a:bodyPr>
          <a:lstStyle/>
          <a:p>
            <a:pPr algn="ctr">
              <a:lnSpc>
                <a:spcPts val="4340"/>
              </a:lnSpc>
            </a:pPr>
            <a:r>
              <a:rPr lang="en-US" sz="3100">
                <a:solidFill>
                  <a:srgbClr val="000000"/>
                </a:solidFill>
                <a:latin typeface="Canva Sans"/>
              </a:rPr>
              <a:t> The Good to Great model provides principles of leadership and organizational behavior, even in the nonprofit world, it provides little guidance on nonprofit governance.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AF2E9"/>
        </a:solidFill>
      </p:bgPr>
    </p:bg>
    <p:spTree>
      <p:nvGrpSpPr>
        <p:cNvPr id="1" name=""/>
        <p:cNvGrpSpPr/>
        <p:nvPr/>
      </p:nvGrpSpPr>
      <p:grpSpPr>
        <a:xfrm>
          <a:off x="0" y="0"/>
          <a:ext cx="0" cy="0"/>
          <a:chOff x="0" y="0"/>
          <a:chExt cx="0" cy="0"/>
        </a:xfrm>
      </p:grpSpPr>
      <p:sp>
        <p:nvSpPr>
          <p:cNvPr name="TextBox 2" id="2"/>
          <p:cNvSpPr txBox="true"/>
          <p:nvPr/>
        </p:nvSpPr>
        <p:spPr>
          <a:xfrm rot="0">
            <a:off x="11920049" y="3715769"/>
            <a:ext cx="5708566" cy="3733810"/>
          </a:xfrm>
          <a:prstGeom prst="rect">
            <a:avLst/>
          </a:prstGeom>
        </p:spPr>
        <p:txBody>
          <a:bodyPr anchor="t" rtlCol="false" tIns="0" lIns="0" bIns="0" rIns="0">
            <a:spAutoFit/>
          </a:bodyPr>
          <a:lstStyle/>
          <a:p>
            <a:pPr algn="ctr">
              <a:lnSpc>
                <a:spcPts val="7349"/>
              </a:lnSpc>
            </a:pPr>
            <a:r>
              <a:rPr lang="en-US" sz="5249">
                <a:solidFill>
                  <a:srgbClr val="D0B427"/>
                </a:solidFill>
                <a:latin typeface="Coco Gothic Heavy"/>
              </a:rPr>
              <a:t>GOOD GOVERNANCE? WHO SAID SO?</a:t>
            </a:r>
          </a:p>
          <a:p>
            <a:pPr algn="ctr">
              <a:lnSpc>
                <a:spcPts val="7349"/>
              </a:lnSpc>
            </a:pPr>
          </a:p>
        </p:txBody>
      </p:sp>
      <p:sp>
        <p:nvSpPr>
          <p:cNvPr name="Freeform 3" id="3"/>
          <p:cNvSpPr/>
          <p:nvPr/>
        </p:nvSpPr>
        <p:spPr>
          <a:xfrm flipH="false" flipV="false" rot="0">
            <a:off x="16215416" y="2595020"/>
            <a:ext cx="2087768" cy="2057400"/>
          </a:xfrm>
          <a:custGeom>
            <a:avLst/>
            <a:gdLst/>
            <a:ahLst/>
            <a:cxnLst/>
            <a:rect r="r" b="b" t="t" l="l"/>
            <a:pathLst>
              <a:path h="2057400" w="2087768">
                <a:moveTo>
                  <a:pt x="0" y="0"/>
                </a:moveTo>
                <a:lnTo>
                  <a:pt x="2087768" y="0"/>
                </a:lnTo>
                <a:lnTo>
                  <a:pt x="2087768"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28700" y="0"/>
            <a:ext cx="9990753" cy="9803426"/>
          </a:xfrm>
          <a:custGeom>
            <a:avLst/>
            <a:gdLst/>
            <a:ahLst/>
            <a:cxnLst/>
            <a:rect r="r" b="b" t="t" l="l"/>
            <a:pathLst>
              <a:path h="9803426" w="9990753">
                <a:moveTo>
                  <a:pt x="0" y="0"/>
                </a:moveTo>
                <a:lnTo>
                  <a:pt x="9990753" y="0"/>
                </a:lnTo>
                <a:lnTo>
                  <a:pt x="9990753" y="9803426"/>
                </a:lnTo>
                <a:lnTo>
                  <a:pt x="0" y="98034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614519" y="2119599"/>
            <a:ext cx="8819116" cy="6398067"/>
          </a:xfrm>
          <a:prstGeom prst="rect">
            <a:avLst/>
          </a:prstGeom>
        </p:spPr>
        <p:txBody>
          <a:bodyPr anchor="t" rtlCol="false" tIns="0" lIns="0" bIns="0" rIns="0">
            <a:spAutoFit/>
          </a:bodyPr>
          <a:lstStyle/>
          <a:p>
            <a:pPr algn="just">
              <a:lnSpc>
                <a:spcPts val="3632"/>
              </a:lnSpc>
            </a:pPr>
            <a:r>
              <a:rPr lang="en-US" sz="2594">
                <a:solidFill>
                  <a:srgbClr val="000000"/>
                </a:solidFill>
                <a:latin typeface="Lexend Exa"/>
              </a:rPr>
              <a:t>1. Governance Matters, formerly known as the Alliance for Nonprofit Governance (ANG), serves nonprofit organizations in the New York City area with the goal of improving board governance through the open exchange of ideas and information among diverse segments of the nonprofit community. </a:t>
            </a:r>
          </a:p>
          <a:p>
            <a:pPr algn="just">
              <a:lnSpc>
                <a:spcPts val="3632"/>
              </a:lnSpc>
            </a:pPr>
          </a:p>
          <a:p>
            <a:pPr algn="just">
              <a:lnSpc>
                <a:spcPts val="3632"/>
              </a:lnSpc>
            </a:pPr>
            <a:r>
              <a:rPr lang="en-US" sz="2594">
                <a:solidFill>
                  <a:srgbClr val="000000"/>
                </a:solidFill>
                <a:latin typeface="Lexend Exa"/>
              </a:rPr>
              <a:t>2. BoardSource, formerly known as the National Center for Nonprofit Boards, is committed to improving the effectiveness of nonprofit organizations by strengthening their boards of directors.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DAFuVVugHH8</dc:identifier>
  <dcterms:modified xsi:type="dcterms:W3CDTF">2011-08-01T06:04:30Z</dcterms:modified>
  <cp:revision>1</cp:revision>
  <dc:title>GOOD GOVERNANCE &amp; NON PROFIT</dc:title>
</cp:coreProperties>
</file>