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21226-42D2-4F89-A976-C14751965F14}" type="datetimeFigureOut">
              <a:rPr lang="id-ID" smtClean="0"/>
              <a:t>22/08/2017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B820-5B14-4DB8-BD37-F19E4D1AEE41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38401-1ABD-4F30-8F8D-1EBC6188EFA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71C190-5445-475B-86A7-5791AFAF33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CC0715-2761-4AF5-A3AE-414A37593A5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B5DE04-F927-446F-BC15-BD863D4BCEE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8/22/2017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14348" y="571480"/>
            <a:ext cx="7929618" cy="150019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atin typeface="Arial Narrow" pitchFamily="34" charset="0"/>
              </a:rPr>
              <a:t>HUKUM  ACARA  DAN  PRAKTIK  PERADILAN  PERDATA  DAN  AGAMA</a:t>
            </a:r>
          </a:p>
          <a:p>
            <a:pPr algn="ctr"/>
            <a:r>
              <a:rPr lang="id-ID" sz="2800" b="1" dirty="0" smtClean="0">
                <a:latin typeface="Arial Narrow" pitchFamily="34" charset="0"/>
              </a:rPr>
              <a:t>(HKK612501, 4 SKS)</a:t>
            </a:r>
            <a:endParaRPr lang="id-ID" sz="2800" b="1" dirty="0">
              <a:latin typeface="Arial Narrow" pitchFamily="34" charset="0"/>
            </a:endParaRPr>
          </a:p>
        </p:txBody>
      </p:sp>
      <p:sp>
        <p:nvSpPr>
          <p:cNvPr id="1026" name="AutoShape 2" descr="data:image/jpeg;base64,/9j/4AAQSkZJRgABAQAAAQABAAD/2wCEAAkGBxQSEhUUEhQVFRQVGBgZFhYXGBQYFxkcGBQWFhkYFxcZHSkhHRomHBcUITEhJSkrLi4vGB8zODMsNygtLisBCgoKDg0OGxAQGywmICYvLCw0LywwLCwsLCwsLCwsLywsLCwsLCwsLCwsLCwsLCwsLCwsLCwsLCwsLCwsLCwsLP/AABEIAOAA4QMBEQACEQEDEQH/xAAcAAABBQEBAQAAAAAAAAAAAAAAAwQFBgcCAQj/xABQEAABAgMEBgQKCAMDCgcAAAABAgMABBEFEiExBkFRYXGBEyKRoQcWMkJSkrHB0eEUI1NicoLS8BWisjNDYwgXJCU0VIOzwvFkc4STo6Ti/8QAHAEAAQUBAQEAAAAAAAAAAAAAAAEDBAUGAgcI/8QAOxEAAQMCAwYCCAUDBAMAAAAAAQACAwQRBSExBhITQVFhIpEUFRYycYGhsSNCUlNiM8HwJNHh8TRDcv/aAAwDAQACEQMRAD8A3GBCIEIgQiBCIEIgQiBCIEIgQiBCIEKLtzSKWk03pl5DQ1BR6x/CgdY8hAhZrb3hsbBKZKXU4dS3apTybT1jzuwtidEhIAuSqbaOkdrz1b7y2UHzW/qU/wAvXI3EmJMdHK7OwUCbEqeP81z2XFn2za0j/YzC3EDzFHpUcLrnWSPwkQr6KVqSLFKeTImyuVg+GxNbk9LlB1uM1I4ltXWHIqiKQRqrBrg4XBWmWFpJKzib0s8hzaAeuPxIPWHMQiVSsCEQIRAhECEQIRAhECEQIRAhECEQIRAhECEQIRAhECEQIRAhECEQIRAhVrSrTmTkBR9yrupluinDsqkeSN6iBAhZPbfhRn50lEkj6O3leTRTn5nD1U8hzhyOF8h8ITE1RHELvNlXWdGytRXMuqcWryjUknitWJixiw4fnVNPjXKIeampWTbbFEICd4z7c4nxxMZoFTy1UsvvuS8OqMiBCQmpNDgotIV7RwOcNviY8ZhSIamWI3Y6yhXtGyhQclnFIWMU4kEfhWnERXyYeDmz6q4p8aOko+YVjsTwoz8kQidR9Ib9I0S7TcsdVXA474rpIns1Cu4qmKUeBy1jRbTeTnxRh0dJTFpfVcG3qnyhvTUQ2nlZIEIgQiBCIEIgQiBCIEIgQiBCIEIgQiBCIEIgQiBCIEIgQonSLSOWkW+kmXQ2PNGa1nYhAxUeECFjOkvhQnJ4qakUKl2tagR0xB9JeTY3Jx+9qh2OF8hs1MzTxxNu82Ves/RpIN549IsmpFTQk4kqOajvizhoGNzfmqCqxh7riLIdVOoQEiiQABkBgO6LBrQ0WCpnvc83cbrqFXCIEIgQiBCIEIgQuVoChRQBB1HEQha12oXbHuabtNlBT+jQJC2FdGsGoFTQHUUqGKTw7orpsPDs2aq6pcYc3wyi/dWTRrwpzckoM2ghT7eV/DpkjaFeS4ONDvOUVckT2Gzgr6KeOUXYbrZrAt+XnWw7LOpcTrpgpJ2LScUncY4Tyk4EIgQiBCIEIgQiBCIEIgQiBCIEIgQiBCIELwmBCzLTvwsNyxUxJXX38QV5tNnKmHlq3DDadUKASbJHEAXKy/8Ahr824X55xa1q1KNVU2bEJ+6B2RYQUN/E/IKlrMWa27Ys+6nGGEoF1ACQNQi1YxrRZoWdllfI7ecbpSO02iBCIEIgQgwgSkWQBBogC6IAQdEEIhUiIEIgQk35dKxdWkKGw+7ZHD2NeLOTsUz4nbzDmoNMjMSTv0iRcUlSdQPWp6JGS07iIqZ6EtzZp0WjpMWa/wAMmR6rU9AvCs1NFLM5dYmDgFZNOHLAnyFfdPImIFiNVc3B0WlwiEQIRAhECEQIRAhECEQIRAhECEQITefnm2G1OvLS22gVUtRASBvPdAhYVpr4RX7RWZeRCmpc1CleStwbVHzG/u5nX6MORROkdYJmedkLd5xUXZFioYAPlL9LZuSNUXVPSNi1zKy9ZiL5zZuQUnEtVpRCI1QYN4aroNJNtLqMFqKcbK5dF5QVduqwPHOI3HMjCYxndTvQ2RShs7rAi6jVzM0p5LKlpaKhe6oBwxOfI69URHSTul4bja6sWw0ccHGaN6ylJpZYllFS76kpIvHMkmg9vdEx5MMOZuVXQtbU1Q3RYX0Udo6+ttfROk/WJC0E45jLs9hiJRyOadx/PMKdiULJGcWL8uRXekrhC2krUpLKq3inOo1fvbDla477bmzeybwtrTG8tAL+V1zJy11xCpVwuN1o4kqBoMMaGnsjhjbODoXX7LuaXeic2oZuu5GysUWfOxVGo+StAuOut0F1vC9tOVKcQYjQzF8hbyCnVFIIoWvOp5J+YkKAUQqREJ3SqKtiw0P1IolzbTA/iHviJPSMlzAzVnR4k+EgOzapjQnwkv2eoS0+FuMCgSvynGxlUH+8RuzGquUU0kT4zZy1EM7Jm7zCtzkJ1t5tLjS0rbWKpWkgpI3GG06nECEQIRAhECEQIRAhECEQIUbb1tsybKn5hdxCe1R1JSNajqAgQvn7SXSKZtp7GrUsg9RuvVT95fpu05DVrJkQUzpXKHWVkdO27teSeyMmhlN1AoNZ1k7SYvIYWxts1ZOpqZKh289OIcUdFRWmvvhC4X1XW44C9lAWxMFb4ZLnQoCbxVkVV1V/eRiBO4ul4e9uiyuaOJsdOZg3eN15Zi2mXSEzN5BFLqsca53sh76wQOYx/wDUuOiWpZLNDcxWIOq7s36qbdb81wX0+33qHKFg/DqHMOhSVQ41GyQajVGkHUdl3dQVdVwrX2XoKq7ZGP6ZLnDjxIZIuuaNJqrU0wk4rVU8BgD7TyhK12/uxjmlwwCIPncPdTW07IcbSHQ8pxbZBFRkAdWJw3cYbnpnstIHXt9lIpq+KZ5icywP37peYtQhaVrSVSziBVN0EJVkQa7CDntjt1Q4Wc/3T25pqOjbuOZGbSA631CaN9EqYaMoCMeuReCQnXgd1d0NN4bphwf+FJfxWQP9KIvZWiYdCEKUfNBPYKxaPdutJKz0LC+RrepUToszRorObiirvp7axEoR4C7qrHF3fihg0aLKSnpxLSCtZwGW0nYN8SpJWxtu5QKenfO7daoOzbReXMJv9VC0lQRquitDt1Z64gxVEjps9DyVxVUkEdMS3MjmrCtYSKqIA1k4DZnFiSGi5VExjnGzQuqwq5ILTZN56SQ8m6sV2HWDtBhqWFsgs5SKapkgfvMKZaNaRzNivYVdllnrt1olW1SPQcA5GmNcCKOemdEey1dJXR1DbjI9F9A6P22zOspel130K9ZJ1pUNShsiOpqkoEIgQiBCIEIgQiBCjdILcZkmFPvquoT2qJySka1HZAhfPdt2vMWzMdI7VEug0bQMkDYNqzrVEqmpnTO/ioFdXNp22/MpSXYShISgUSMhF4xgY3daslLK6Rxc45pSOsk3booW259xK0NIoi/T6w8aEDZq7dUQqmVwcIxz5q3oKaJ0ZmdmRyUXa8khi4UOKVMXhrGvWdmNM4iztbFbxeJWFJK+cOa5lmKYt4N9GHHGulpQVTqBzNRqiZUhpYHObdVtDxOKY2P3fioiedllo6OXaq4qlCARTEazzERJDC9u5E03+ysYRUxycSd9mi6mV2WSWF3qKaACjSt7AVHt7Ymejklricwqxtc1rZGWuHadlITEml4BCk3sQQMcTiBlxh2fh7t5LADqocEskbvw9Snk7ZKmbinEBKlDq1u3wBtGYHziNSV9NVl3Bztz5fJOzwzwt/EyB5JvE8jyUTNBHZCZEJXbzXZ5FKyEmVqCGwkKVkMEg0FabKwxUTx00ZldoOidjbJO7dvcpO1bNUApp5KkVGIyNK6jDcM8FZFeF1wei7AlpZbuFiOqgxY7zY+ofNB5qxhy1d0cClkZlG/JTzXwS/1o/mEgbIdmCVPquUwQkUIw18I4NPLN4pcuidFbBTWbAL31XkghxM6A6oLUGz1hhhTDDbHMQeKmzzfJOTyRvoi6MWBP1TTSW0S4ShH9mg9Y6io5e/vhusnLzut0TmGUjYhxH+8fsrFL3WGUhxQASkAk7aYgc64RYsIiiAcdFSytdUTOMY1KWlJpDqbyDUezcRtjuN7ZBvN0TE0D4XbrxYrt5lK0lKwCk5gwr2B4sUkUz43bzTmoexrUmLHmOlZJWysgLQfJWNitixqV8xFHU0ronZaLW0Vcyobb8y+g9GdIGZ5hL7CqpOCgfKQrWhY1EfMYRFU9S0CEQIRAhECE0tW0W5ZpbzyghtsFSlHYNm0nIDWTAhfOukduvW1NXlXm5Zs0bR6AOs6i6qmJ1ZDAYyaandK7soVbWNp2X5qTYZShISkUSMhF6xgYN0LHySukcXOOa6ccCQVKIAGJJhXODRcpGMc8hrdVBpdcm1goJbYQfKyUsj98vZBD3zv8Js0c1c8OOkZuuF3lOJsNzba0IVVSD1Vaq6uRxH7EOSBlQwtbyTELpaKVrnjI6jsmFgSTLqFJcQS6k0XUqrmaU9nERGpYo3tLXjxBTa+pmheHRnwlSEhYxZXVLquj9A0I56u4RKjpSx2Ry6KDUYgJ47OaN7qpNDYT5IA4AD2RJDQNAq50jnaldpFTQZwOcGtJdoka0k2C0SwbGRKtlxwAuXSpavRAFSE8teuPIsaxqfFKoU8R8F7ADn3K29BQR0kPEd71rlUO1J8vOLdXrPYNQ5CPT6CkjoKZsY0AF+5WUlfLWTktFydB2TKYcoMNcJiNWKeIkHMq02fwk1tVZ/utzPx6JOVX5vZEXCa10l436jNW+1uENiPpUWmhThKscDQjZmNcW92yAs1WNdFJEGvItfMFaLZtyelU9KKqHVURmFDzgdRIIPOPJMQfPgeJkwmzTnblY8lsqXh4hSDiDPS/NUS05FTDim1ZjI+kDkRxj1DDa9ldTtnZofoeax9XTOp5TG7l9k1rE+9s1GUfO2beUpxtV10pKanLUORoKViK+nBJew+JWNPWBrRHILtvdQVosBgsNJTfIPSLA89VaAbaYEcIgTM4W6wC/P4lXFNLxw+VxsNB2CStBh551CFqq6rG4PJbG/fr+NcOZmySPDXHM+QXdO+GCJ0jB4RzOpKmJudRKIS02m+v0e8qVxx/7RLfM2maGAXPZVcVM+teZHmwUjITqXkBaDxGsHYYlxStkaCFAqad8Dy1yWeaC0lKhVJFCDHbmhwsU1HI5jg5pzCh7FtWYsaaDzVVsLwcRXBafROxYxKVcd4iiqaYxOy0Wtoa5tQzPXmvomwbZZnGEPsKvNrGG0HWlQ1KBwIiKrBSECEQIXK1gCpNAMycoEL578Imli7VmRLy6j9FaOB1OKGBdO1IySOevB2GJ0jt0KPU1LIGFzl1JyqWkBCBQDvOsnfGgiibG2wWOqJ3TPL3apaHFHUVPTdHgy6kdE6miTtVv2bOYiJLJ+Jw3+6Va08F4ONGfE05/BQs6w4wQypwiXWrygMhrHy5xBkY6I8MnwHmrSCWOpBlAHEA0Ui/OBsCXlBVR84YhNdZOs79XdEkyhgEUIzUJtOZCZ6rIdFM2fZtV1Si88sAKKRiogAYDUMIde+KmaZZSBlqoD3yTnhR5jkFaZXQx9QqtSEbsVHuw74y9VttQxOtGHO+gVjFgFQ8XcQEq7oS6B1XEE7CFD4wzFt1Sl1nsI+qcfs9MB4XApGxrCdRNth1BCQSquaTdBIxG+kSMYx+lmw2Q07xvHK3NN0OGzR1TRI3IK2aTrpKvU9GnaQD7YwOzbA/E4geq0eKuLaV9uiymbVgBt93/ePV8YeWwADmVXbGwtfVuc7kEipdQAdXy+EUVRWGeJrHDMLcUOGNo55ZGaPz+C8bVQ1/eVPfHNJUejvMlk7ilAa2Dgcri/w7JWVOJ4e8fExaYRO58z753zWY2tpI46OPdFt02Cv3g9Wbjw1BST2gg/0iMvt4wcSJ3OxVLs647rx3Xum9mqcW0ptBUohSTTdQiu7ODY3FIaeKVk7rAZhLjlG+V7HRjNRstoY+rFakI3VKj3Yd8XFRttQxutGHOUCLAKhwu4gJV3Ql0DquIJ2EFPfjDEW3dK53jjcB1TjtnZgPC4FQFoWY4yoB1BSfNVgRyVGpocSpa1odA65+oVTPTT05tILD6KrOsqlbxQFOvPKICqZDOnHXsw3Qr2GC5GbirCORtUBv+FrRp1TZltcm4HHR0gWOssVJSo/vnDLWPp37z8wfopD5I6yLhxHdI5dUrZLiVza1MAhop62FATnWmrH3x1TkGYmP3U3WsLKQNm94aKwpWDkQaGmG0aoswQdCqJzHN1C5mGEuJKViqTn+9scvYHtsV1DK6J281MtDtI3LGmiF3lyrp64GzLpEj00jMaxypQVEDonWWxpKps8YI15r6Jk5lDqEuNqC0LAUlQxBBFQQYYUtLQIWQ+GfTMj/AFdLKqtdPpBTmArJrioUJ3EDXCtBJAC5c8MaXOVQsazgw2BheOKjv2cBGgpoBExY+vqzUSX5J/EhQFH2nPraIusqcT5xGrhT3xGmmdGbhpIVhSUkcwO88A9FHT1oMTLZSFXHBim/1aHZeyxyziNLPFMy17EZhT6elnpZd612nLJPbNfTNMXXBUjqrG8ax7Yege2eKz1EqY3Uc949DmE5s2zkMJupz85Ws/LdD0EDYR4VHqqx9Q67lKSVoOMklpV0qoCQBq4iGauhgq2hszbgJuCpkgN4zZSLGlM0k4uXtykpI7gDFPNsnhsoIDLdwf8AdTo8Zq2G5df4qwWTpkhZCXk9GTgFDFHPWPZGRxXYuWBhkpTvAcjqrqjx5kh3ZRY/RWkGMK4OabHJaEEHMJnbEr0rLiBmpJA40qO8CLDCKn0asjlPIjyUasi4sD2dQsmebqKZEdx2GPcaqFlVFYEWOYKx2E4k7DqniAZaEdkzUkjMRk56OaA5tXq1Fi1LWNBicM+R1XgFco4jgllPgBv8Mk/UVlPALyvAHxTphmmJzjTYbRejtLne8V5ptFjja9wjj9wc+vdaJoHKlLCln+8VUcEi6D23o8724qxJWNiB90fUqXgEBZAXHmVZDGKBV6oW2tJG5c3fLc9EavxHVwzjT4PsxU4hZ58LOp/sFVV2LRUx3NXdFVZrS6YX5JS2PugHvVWN1TbHYdCPGC491nZscqXnLL4KOm7YfdSUOOFSTQ0ITqx2YRdUmEUlK7fhj3T81Bnrp5m7sjrj5JjWLJRLrwgUNctdcoQgWzXTSb+HVV5U25MEtywDbQNFOUpXhT98IrTI+c7kQs3qrzgspRxKg7zuQUtISSJdBAOGalKOe/YImRRthba/zVZUTyVT72+SeAw9rmopBBsU1tGSS8goVyOw7YamhErSCpFJUugfvBSfgl0wVJv/AMPmlUaWqjSjk2tRwTX0F6thO/DPvYWGxWyhmbKwPboVulY4Tq+X7DRfm5hayVLC1m8TU1U4qqjviww9oLiTysqfGXubEAOZVji5WXXLiwKVIFcBU0xjlxA1K7YwuOQJUGtyZliSr65qtSR5Sce7vHCIJfPAbnxNVwI6WqFm+FydNKl5sVupUdYIoscxjzh1vAqG6KO8VdGdTb6JxZ1mNsXujr1qVqa5ZD2w5FA2G7m/9KPUVctRYP5KWn5ItFKVHrFIUoejerQHfSh5wxRVjaprns0BsO9k3UQGEgHpdNYnlMIhEiILoV70DnlLbU2rHoyLp3GuHIjvjyvbbD44Jmzsy3tR8Oa2OAVLpIyx3JWV8qum4AVagSQOZAPsjGQtYXgSEgdsyr55cGkt1WfupUqeSH2UAqVQoRS6qoNCTXE114ZR69E4R4O40sjshkTqPksU4F9cBK0Z8hzVq/gzH+6DtR+qMEcZrSLGq+60zaGBpuI7H/O6P4Kx/ug7UfqhG4xWDSq+6WSkhf70d/if+VVNKGENvNpbZSjAEo6pCqqwrQ5YUjebN1E1RRvfPLvZ69Bb7rM4rEyOdojZbt1V3shTvRjpUIQQBQIJIpTZkOAJjzPGWQNqHcJxdnnvCxWrojIYhvgD4Lm3pwssOLT5QGG4k0B74XAqNtXXMidpe/kkxCcw07nt1WWKUSak1JOJOvfHucbGsaGsFhZeeOcXG51XkdrlECF2wgKUkE0BIBOwEgV5Q1PJw43PHIXXbG7zgF7aUiUKcaXgRVJ5jMcjWGYKiOrg32HIj/tPuY6mms4aFVaz7UEqksvIUFIJu0GCgTWvfnEeKfgDceP+VbVNJ6W4SxuyOvZKIlHZs3nqtsjENjAnefieUdcOSoO8/JvRcmWGjG5EN5/VS8pMtE9G2oG4BgDWgyz16omRyR+406KrnhmA4sg1TqHFGVb01ZTcQqmNSknaKVoYrMRaLB3NX+CPN3N5Kyfxea+3e/8AcX8YqloVAWMLs5OJ2OOjseUIscOPjI7KlxsfhD4qfi3WYTC1mmXE3XlJFMjeAIPbnEecRPFnn6qwpHVETt6NpN+ygDaRliA28l5HoqrUcD8DyiuM5hNmuDh0V0KRtSLyMLT1UlZTTUwoPhsoUk4geSTTdnnuiZA1kv4gFiq+sklphwSQ4HzV60Rszpnryh1G6KO816o7q8opdq8U9EpDGw+J+Xy5pMHo+PNvO0bmo+3JjpJh1WorIHBPVHsi0wWDgUMbLcvqVDr5eJUPd3TGLRQkQIXqRXAYk5D3Rw94Y0uOgXQFzYLTtHbJEu0E4X1YrO/ZwGUeJbQ4s7EKouv4RkFv8NoxTQgczmU8tBxCW1F03UAYmpHYRjXhFdQRTyzNEAu5Sqh7GRkyGwWW2nMIC1LlwpATUoqSTUVIO0asI9vpYJhSBlVZxtnbSywckkbqgOjuBdVT/OHPfa96/wBUUQpaQf8AoZ5LUejuP53ea9/zhz32vev9UL6LSfss8kejuH/sd5qasy03JlCXXyVqNQcTWgURSprv7YvqGFsdPaFob8NL91msRyqLEkgW1Wo6LvsKboxUUpeQpRKgeBOW8R5PtLS1sdRvVIFjoQMitZhk0EkVoj8ipWal0uIUhYqlQoRFFS1L6aVsrDmCrCWNsrCx2hWV2tIFh1TatWR2g5H97490wvEGV1K2ZvPXsV53WUxp5jGf8CaRYqKiBCIQgEWKUG2atmkcp00szNJGNxIc4ZVPBVRz3RhsBrfRcRloJNC4lq0eJQcamjqW8hmqZPOqSgqQi+oZJ50wjaymzSQLlUtMAXhrnWCgLRYeUhTky5cQMm0aycgf2Yr5myOZvSG3ZXNNJA2UMp23PU8k60bkQy30q6JKxWpOATq7c+yHKKIRs335XUbE5zPJwoxcN6dVOA1xGRieCFTkEGxVc03VRpHFR/liuxE5NCvcD95yvn8G3RUrRKloRctWdT/jTI/+wSO6J+Hn8Q/BVGMi8APdTZNIub21WXaCTkq3aGjJvFbagqpqUr11x8oe/tismoc95ufxV/TYq0N4cgt3C6kJxtCg27LhpZNAQioNdhxPtjqGRjSGPZYrmogle0yRS7zfjmrEMPlFjZoCoyS456rStH5L6NLYjrEFa+JFachQR43jVd6wxUAe6HBo81uKCD0aj7kElZrericzHsUbd1gb0CwzzdxKKR2fuksiEvbMpQFOaHSfSTKSRg2Cs8RgO8g8ozO1lb6Phzt05uNlbYLT8WpF+Wa0ePGjqtys+0ztMuPFsHqN4U2q1nll2x67sjhLaWmFQ4eJ32WLxurMs3DByCrtI1pGRVKD4lmriaEjYSOwxmnCziFvGG7QVzHK6V9sJNJdr8Ne0k++NDSNtE1YzEXb1S5TVlz6mHEuJ1HEekNaT+9kRsUw+Oup3QvGZ0+K4o6l1PKHtWrMuBSQoGoUAQdxFRHhFRE6GR0btQbL0Rjw9ocOaqnhAkwUtujMG4eBxHYQe2N7sJWniPpnaEXCzm0MALWy89FSaR6UCsoRZFIEIEKhaFokA7JBCsR10HgSfcY8i2mc6lxfisyORW2wi01FuO7hUWflS04ttWaSRx2HmKGPUsPq21VMyZvMXWQqIXQyOjPJVG3+ldeDaEEpRQj0STrJypqiNVcWSTdaFdYeYIYC97tUt/CrxBm30k6kXglI4ZdwEdinFxxXfJNmsIB9GjPxsp5lICQE+SAKUypqieLAWCpZC4uJdqVWNOldVA2hZ7kge0xWYkfdV7gY98/BfRP8DirWgWIaUo6K3ppNPKXX12EL9sS6I2lVfijb0xTmdlUuoKFVunYaHA1EXUke+2xWVgmMLg5uvdRP8BWjFh9afuqxHOmHdEP0R7f6birQYlFJlNGPiEtZM2ta1tPhJcboagYce8R3BI57nMkGY5pqsgZGwSwnwuVmsCT6WYbQRUVqrgnrH2U5xDx2sFLQSP52I80xh0HGqWt73K0m1T9S6f8ADX/SY8bwvxVsV/1D7rdVWUDvgVlDTZUQlIqokADaTgBHvEsrYmF7zYAXXnLGF7g0c1Zres1MpKoQMXHFC+rbdFaD7oJEY7BMTkxPEpJb2Y0ZD+6vq+kbSUjWfmOq60MsMOHpnBVINEJORI1ncIb2sxx1P/pITZzrXPQLvBcOEn47xkNE60OVWZmtpJ/5iq+6IG1l/V1P/nIJ/BbelS/5zVvjzxuoWmJWRTqiXFk5laieaiY+gqJoFPGB+kfZeaVBvK49ykREpNLPLSRR1wbFq9tYzc4tI5bmlN4Wnsm0NJ8rRpJF1tA2JT/SI0sItGAsLUu3pnHulocTIWoaMGsqz+GnYSBHhu0jQ3EpQOq9Bws3pGfBNNN/9lV+JFPWifsZvesRbofJRsdt6IfiFFv2KH5JlxAo6hsfmAHknfhhF9DjrqLF5IJDeMu8lXyYcJ6JkjR4gPNRWiSEOOqZcFUOIOG9OII2Gl6L7aeaWnpW1EJ8TSPIquwhjJJTFIMiExtizVS7pbViM0q2pOR47Ys8HxNmIUzZm68x0KiV1I6llLD8lcdAz/o5/wDMV/SmPOttx/rm/wDytTgH/jfMqK0+lLriHB54uninI8wafli+2Hrd+B9OTm3P5FVm0MG7I2Uc1RLfnVNMko8okJG6uuNlVSmOPLU5Ksw6Fss1naDNMmLCYTRLpvur2qIJ1mgB1UOJhllJGCBIcypkmIT3JiFmjsu7NSWJhTAJLak30A4kbff2CEh3opTHfIi4XFUW1FMJ7WINikbZb6SdlGvScaT67yUxGxE+MBTsEbaJx6lfT8V6ulgXheZ6G2W3NTjbSjyUto9yUw9Tu3ZAe6jVjd+Bw7FR9pyjqyC070ZAOFMDXb3aoupopHm7DZZelngjaRKy6ZdNOowKEObwQPePZDO9VtyIupXDoJMwSE4sWSWlTjrtA44chqA1ezsjumjeCXv1KZr6iNzWxRaBX7wfs1dcX6KAPWVX/pjH7d1G7TRxdTfyU/Z2O8rn9B91cZ9F5pwbUKHakx53hr9yrjceTgtPUi8Lh2Ko2g0nffvnJtNfzHAd17sj0/bGu4NCI26vP0WSwKn36gvP5VJeEJJoydVVjtCPgeyKfYNw3pWnXJTtowd1h+KnNGgPorNPQFeOvvrGW2iL/WUu/rf6clb4Xb0VluirFjPdDaLiVYBanE9qrya9g7Y3WLQem4DG9n5Q0+QsVn6KT0fEXNdoSR/sr1HlWi16yq3Jfo5h1OxZI4K6w7iI95waoE9DG8dPsvOq+Lh1Dm90xi0URUTSFNJhziD2pBjP1YtKQtlhzr0zUwQipA2kDtiO0XcApjzZpWlUjTt0WDebuJRATYErkZ5LWLIl+jYbRrShIPGmPfWPBMXnE9bJIOZK9Hoo+HTsZ2Vd8IE4LjbQOJJWRuAIHeT6sbDYWiPEfUnS2756/ZUm0M1mNiHMqwWI1dl2UnMITXjQExk8Xm4uISPb+o281c0TNymY09FSdHUf6w6uQU7ThRYHtEelY8+2Bgv1s34rK4cL4hlpcqc08k7zKXBm2qh4Kw9t3tjM7D13DqXQHRwv8wrbH4N6ESW0P0S2gqKS1dq1HsoPcYjbbSXxGw5NCcwEf6W/crrThi9Kk+gpJ7er/wBUcbGVBjxDc/UCP7rrHYt6lv0KzC1pLpmlIyOYO8ZfvfHrVRHxGFoWSo5+BMHHRQQ+kOrZJaIUyaKUTS8KioxwyGqucV/4r3NuM281c3pYY5LPuHclMStmXXluqUVKOCdydkTY4LScQnVVk1YHwCFosBqvNHGemt2VTmEOJUf+G2p32gRVVzry/BX2Es3aYd19HREVksa/yhJMj6G+NRcbJ39VxP8ASuFBsQUjhcWUKyu8kK2gHtFY0rDcXWElaWvI7rqOrJtEKkVx8Hn9/wD8P/rjznb4ZQn/AOv7LU7OaP8AkrkY85ad0hy1BFwoyxLHTLdJQ1vrJ4DzRyqYu8Zxh2IcO+W6LfNQaKibTbxHMpW2rMTMNFCjQ5pVsI1+3tiPhGKSYfUCZov1HVOVtI2piMZXtiyHQMpbKr12uNKZknLnHOMYgK6qdPu2vyRRU3o0IjveyqunFmlLgmEVoaBRHmqFLquYoOW+N3sdibJqc0Uvy7hZ7HKRzJBUM05/HqrLYFqCYaCsLwwWNhHuOcY7HsLfQVRZbwnMHqFe4fVtqYQ4ajVVvT2RopDwGChcVxFSk8xUco2Ow2IhzHUrjmMx8FRbQ0xDhMPgVUo9AWaKpmlaaTFdqUn2j3RR14tLfstZhDr09uhUfZqKvNjatP8AUK91Yjwi8gU2pO7C49loZjSLDFSmjUh00whJ8lJvq4Jx7zQc4o9oq8UdC918zkPmrHC6cz1DRyGZWlzD6UJKlmiUipO6PFoIH1EojYLuJW7kkbEwvdoFn8uhU/N1INwGqvuoScE8TlzJj1iqfFgWFCP8xHzueaxsbX4jWb3L+y0MjCPI2yWk4hzzutoW3bYKE0e0eEspSyq+tWANKUFa9pwx3Rocc2ifiEbYmt3Wj6qtoMMbTPc8m5Kk7SlA60ts5LBHDYeRpFNh1Y6kqGzt5G6m1MImidGeYXlkyQZaQ2DW6KE7TmT21hzFa01tU6ci1/skpacU8TYxyTHTA/6I7+X+tMWWyYvisXz+xUTGD/pHLNI9rWC0RAkQITLVLqlPAxL9NazzxyabcPArWlCed0L74zk7ryErc0zNyFjey3qGk+qF4bLP6Wy3FDNhaHeQVcV/KtR5QIWWaOvX5dH3Rd9XAd1Iv6R+9CFjsTj3Kh3dSUSlXogQrDoPOXJi6cnEkcx1h7FDnGR2yozPQcRurTf5aK8wKfcqN0/m+60OPH1tkQXSLyFQvYLISbrQUClQBSRQg4giH4ZJYHiSO4I5rh7WvaWu0VOm5RdnOh5qqmFGik6xsB9x5R6HTVkW0NKaafKYZg9VmZoX4ZNxoz4DqFZJltubYIBBQ4MDsOo8QYxtPJPhNeHPFi059wr2RsdZT2GhH1WYzUuptakLFFJNCP3qj22lqWVMLZWHIi68/lidE8sdqFT9Mkdds7Ukdh+cV+Its8LRYI4cNw7qP0eRWZb3EnsST7ojUgvKApuIO3aZyvcaG/NYxaJohZXQtX1Ci3KE11J80d9ecePbVYr6dVCKPNrch3K3GD0fo8O84Zn7KNtaZXPPfR2TRpOK16jQ57wDkNZi6wuliwOl9Nqv6jh4RzUGrmfiE3o8J8I1Ksll2a3LouNjidajtMYzE8RqK+YyS37DkArulpoqZm4zz6p9Fbopa8EclC9hEqI6GaSyq2n03RpDetaqngn5lPZG52Hoy+pdUHRot8ys9tBPuxCPrn5KiR6osgiBIkJ5642tXopJ7sO+GpnbrCVIpWb8rW91a/8AJ8s+7LzL5H9o4lCTubTU/wAzh7Izd7rcAWFlrUCVMrakBMS7rKsnW1oP5kke+BC+a9EVlJdZXgpCsRsINxQ7QItcOfq1Z/G4s2yKxxaLPIgQu2nCkhSTQpIIOwjEGG5omyxljxcEWXbHljg4arUrEtITDSVjPJQ2KGY4axxjwzG8MdQVTojpqD2XoVDVtqYQ8a80/inU1Q2kNvCVAF0qUoG7mE81e4d0aTAcAdibiS4Bo16/IKsxHERSADdJJUS1Kz00LynQyg5BJ1flNe0xopp8Gwo7jIS9/UjL6qrjjr6wbxfujslhoedcy4Tw/wD1ER22LBkKdtvgnxgZOZlcuX9ElkXRNOFJzSqpB/mp3Q5DtlCx+/6O0HqLLmTA3uG6JTbupHR2x1SwUkuX0qNQmlADrIx14dkUuP41FibmvZHuuGp6qdhtC+lBaXXCY6ZWL0iembFVoHWA85I949kWmyWOCnf6LMfA7QnkVDxrD+M3isHiH1CyDTFokNkCtCoYY5gH3R6HiLS8NIzVZgr2tLg7RMNFWT04JBwSrUdw98MUMZ41yNFMxWVpp7A6rVdELF6VfSrH1aDh95Q1cBr7Ip9qscFJD6PEfG76BQsGw8zPEr/dH1KutqyqnWlIQu4VYXqVwriM9YqOceZ4bVspals0jd62du61dVE+WIsYbE81XJbQ9aK0mVJBzuAivHrCNjUbaQTDxU4PxzVHFgMjNJCPgljof/4l3984jjbJoyFO2ye9Rn91y4NhzbOLEyV081VRXkq8PZEiPHMKrTuVFPa/6R/sm3UFbBnFLf4pWxtJVKc6F9ujlaVR1hXeBWnEVHCI2M7LxRQelUr/AAa2OqcocXc+Tgyt8XZWasYeyvly64EgqUaACpJ1AZmHYInSyBjBclcveGNLnHILLbctEzDyl40ySNiRlzzPOPcsFwwYfSNi56n4rz6vqvSZi/ly+CYRbqCiEKVQmlszdYu+mQOQxPuiFXv3Y7dVb4PFvTbx5LcvBrZP0azZZsiiijpFj7zhLh7L1OUUi1Ks8CEQIXzrpxJfQracwoh8hwYYUdqFf/IFHsiTSP3ZQoVfFxKcjsnkaBYtECEQIU/oZPluYCPNd6pG+hKT7ucZPa7Dm1NEZbZszV1glUYqjc5OyWiiPHDqtwkZqVQ4kpWkKScwRWJNLWTUzxJC6xHRNSwslbuvFwq+/oikGrDzjW6pI7iD3mNZDteXi1XC1/fmqZ+CAf0XlvzTdViTw8marxUv3gxO9f4JJ79Pb5Jg4diDfdlXBs+0h/fA/mB9qYdGI7NvydFb5f8AK4NNiw/P/nkkyu029RWODavZjDoj2ZnyBDfNcE4tH3SjelMw3/by54gLT7QRDMuy+HT5004B5ZhOtxeqjyliKr1tvMLVfYCkFVb7agAAdoIOvZGuweKrhi4VS4ODdCDyVJXuhe/fiBF+RTSTDZWOlJCPOuip4DjtiwqzM2EmADe5KLAGF44l7K1p0pISESssboFE1BOH4U/GME7ZZj5DNXVAuczZaT1s5jQyniNguDO2k55KCgbkpT3rNYcFDs3TDxPDj8brg1GKy+62y7RJ2kf7yn5ke5Jjl1fsy3SO/wAilFNix1d9V2ixrQPlTIHBaj7EiGXY1gLPcguuxQYifelSreiri/7eacWNgKvaon2RGk2spo//ABqdoPUp5uDyu/qyk/BTlmWS1LijSAK5nNR4kxmsRxmrrjeZ2XTkrWlooaceAfPmn0VSlKp6ez5ShDQwv1KuApQcz7I32w+HNkldUvHu6fHqs7tBUljBEOeqo8enrIIhUIgSqDckvptpS8qMUlaUq4eW5/IIpK9+9Ju9FqsIi3YN48yvplAoABkIgq2XsCEQIWTeH+xb0uzNpGLK7iz9xylDyWEj85hQbZpCARYqo2ZM9K0hesjHiMD31jRQSb8YcsTWQmKUtKcw8oqIEKf0RkqudO4QlprG8cBepQCu6teyMntTWkU/okIvI/kOiu8HprycZ+TW8+6uI0ilvtkd/wAI869mcT/aK0/rSl/WEeMUt9sjv+EHszif7RR60pP1heeMUt9sjv8AhC+zWKftFHrSk/WEeMUt9sjv+EHszif7RR60pP1hHjDLfbI7/hB7NYn+0UetKT9YR4xS32yO/wCEHs1if7RSetKT9YR4xS32yO/4R03ZzFG6ROQcTozq8JFy15JXlLaVxTX2iJUeE45H7jXjzTTq3D3alq4btKRT5KmRwT8o6dhmPOtvB5+ZXIqsOGhanI0hlftkd/wiK7Z7FnG7o3HzTwxKjGjwjxilvtkd/wAIb9msT/aK69aUn6wjxilvtkd/whfZvFP2ik9aUn6wjxilvtkd/wAIT2axP9opfWlJ+sI8Ypb7ZHf8IPZrE/2ij1pSfrC98Ypb7ZHf8IT2ZxP9oo9aUn6wvPGKW+2R3/CFGzOJ/tFIcVpP1hQeljaJloPMKC+iqFgZ3TrpngR7Y0+y8kuGTmnq2lofoTpdVOLsZVxiWFwO79lTI9JGl1lEQIXDrgSkqOSQSeQrHLnbounImF7w0c1JeAiyi9NTE6sYIFxH43OsvsSEj88Zp7t5xJW6iYGMDR0W3xyu0QIRAhR+kFlpm5Z6XX5LqFIrsJGChvBoeUCF836MrU047LO4LQpQI2KQbix2gRZ4fLqwqhxqD3ZR81YotlnEQIUtZLSHqIff6NtHkpJzqSTSuA4mKHFpZaRplpod9559P7qzoo2znclks3orWNDpembh33h8IwL9tMRa4gho7W0WiGA0pFwT5r3xMl9rnrfKOfbbEP4+SX1BTd0eJkvtc9b5Qe22Ifx8keoKbujxMl9rnrfKD22xD+Pkj1BTd0eJkvtc9b5Qe22Ifx8keoKbujxMl9rnrfKD22xD+Pkj1BTd0eJkvtc9b5Qe22Ifx8keoKbujxMl9rnrfKD22xD+Pkj1BTd0eJkvtc9b5Qe22Ifx8keoKbujxMl9rnrfKD22xD+Pkj1BTd0eJkvtc9b5Qe22Ifx8keoKbujxMl9rnrfKD22xD+Pkj1BTd0eJkvtc9b5Qe22Ifx8keoKbujxMl9rnrfKD22xD+Pkj1BTd0eJkvtc9b5Qe22Ifx8keoKbujxNl/wDE9b5Qo22xD+Pkj1BS91BW1ZrUsbzEwUupzQSL3IgdxjVYNiVXiIAq4LtOjrZKoraSGluYZDcclWjGyCoSb5ohUigdL5240EA4rz/CmhPfTviBXy7rN3mrrB6ffkLzoFu3g5sD6DIMtKFHCOkd/GvrKH5cE8EiKVadWaBCIEIgQiBCwXwzWOZSfbnWx1H6XqfaIACh+ZFOxZhyJ+48OTNRGJIyw80i0sKAUk1BFQeMaNjt5oKxEkZY4tPJdR0m0QCyVaJoXPdJLhJPWb6pGumaT2Yco8e2uoDT1xeB4X5/PmtvglTxafdOoyVgjJkK5uisJZCILIRBZCISyVELZCILJEQWQiCyVEJZCILIRBZCKwtkiIN0oTe0JoNNqcVkkE8TTAczQROw6kdVVDYW8yEzUzNhjL3LJnXColRzUSSd5NTHvUMLYo2xt5C3kvOJHl7i46lcQ8m0Qd100XNgmOgdlfxK1UqIqxL0cVsog/Vp/MuhpsCoztTLxJCVs6GDgwhvPmvoyGFMRAhECEQIRAhV7TzR0WhJOsYXyLzRPmuJxTyOKTuUYELA9FZs0Uw4CFtk0BzFDRSeIVXt3Rb0E1xuFZzGKbdIlbz1U/FkqFECE4kJ5xlV9tRSdew7iNYiFXUEFbHuTtuPspFPUyU7t6M5qZ8cpj/D9U/GM8di8O/l5q0GP1POyePaaq6NNxADvnE4oFNYFdfdFdBsNEJ3GR3g5dVJk2gfwxugb3NMF6cPj7P1T+qFn2awiI2Jdf4pkY7VHkFwNOpjY36p/VEcYDg5Oe8F167quyWRprMHEdH6h/VFjDsdhsrd5pdb4rh2P1Q5BdeOkx6LXqr/AFx37EYf1d5rn1/VdvJHjpMeiz6q/wBcHsRh/V3mj2gqug8keOkx6LPqr/XB7EYf1d5o9f1XbyR46THos+qv9cHsTh45u80vtBVdB5LxWmcxsaH5VfqgdsXhzRdxcgY/VdkidOZj/D9U/qisfgGDt0Liu/XdV2QNOn/8P1T+qOotn8HebHe+ZQccqugT+ztNF3vrkpKCM0ChB1ZnEQ9WbE074waUkHubpynx+UOtKAR2TdzTOYqaBsDULpNBsrXGJcexFAGjfLieefNMu2gqCbgCyjbTtt6YwcV1R5qRRPEjWeMXWHYHSUBvC3PqdVAqsRnqRZ5y6KOi4UBECFD6Tz/RNUB6y8OA84+7nEKtm3GWGpVthNNxZd46Ba74IdGfoUilS00emKOOVzAp9Wg8EmvFSoo1q1eYEIgQiBCIEIgQiBCwjwyaPKlJxE+yPq3lfWAZB0DGuwLTXmDtjuN5Y4OHJNTxCWMtdzTSWeC0pWnJQqPh7RyjRRvD2hwWJmidE8tclIcTKIEIhDolSDq1ahFNWz1LhusZYdeqdaAEhdMUfo8p5FOXXaGSd0TKbDJZT48guS8BLqWEikXM1TFRsDQLlNhpcUiXzFS7Fp3HKwTgYE4KqCpjQulbHGHvTNrleNuAw3T1cc/uckOaQkXHSCYqKvEJ4ZiwHJOhoIXbb9cDEujxNsp3XCx+65cy2YXDjGyItZhZLi+PToumydUkUGKl1LMMi0rveSjRUNUWFFJVxGzWkjoVy4NKcgxo2OLhciyYK9jtIiBC8UoAEk0AxJ3QhNsyumNLnADVM9AbENq2jfWCZaXotdciAfq2/wAxFTuBjPVEpkeStpRU4giDefNfRYhhS0QIRAhECEQIRAhECFGaSWK3Oyzku6Oq4KV1pIxSobwQDygQvnSzg5JTLklMdVSVEbr2YI+6sUI5bYsaCcNO47RU2LUm+3it1H2Vgi4+KzCIEiIRCIVCIEqIO6EydVUxjK6XizE8lIaLBdMt1O6JWH0T5JA5w8ISPdYLuaOUSMaeRusGi5jSbJxEQMOeWVDd1du0Sr7esRbYrQl/4jBmm2O5JvGfF2vBOoTqfIVURtYJN+MOCjuFivYdXKIEIgQiBCIEoUBpNOqJTLtAqccKQQMzeICUDeokd22KyvqLeAK+wikv+M75LePB/oumzpRDOBcPXeUPOWoY8gKJG4RUrRKywIRAhECEQIRAhECEQIRAhZj4aNDDMs/TGAS+wOulObjQNTTXeRUqG0FQxNIBqkIuLLPLAtTp28fLTS9v2KHGL6lqBKyx1WSxGk4Elx7pUnEu91WogRZECRECF4oVhuRm+3dvZKDZcJaA1RHjoYIzcNv8V0XkpSJdsrLlJPt1yzivxGk48fh1C7Y6y4l29ZiFhdCWuMkg+C6e7knEXyZXJQDnEeWkhk95q6DiEIRSFgp2QizdEF111D65RAhECEQiVNbTngw2VnPJI2nZDU8vCbfmpVJTGeQNU/4FNE1OLNpTArioS4OsmoW7wGKU/mOoGM85xc4kraMYGNDRyW0xyukQIRAhECEQIRAhECEQIRAheGBCxTTLwWzLcyt+zAktrqrorwStBNbyUXuqUHMCopWmQEdseWG7U3LEyUWeLqnTk7OyhpNyq0feUhSR64qg8omsxB494XVVLg0TvcNkpL6UMq8oKRyqO0fCJTK6M65KvlwaVvukFSLFotL8lxB3VAPYYktnjdoVBko52e80p0IdBvoo5aRqiBcohUIhLhCILpbIguiyIVIiEulRCpEUgS2KRemkI8taU8SBDbpWN1ITzKaV/utKjpjSNhORK/wg+00iM+uiboVOjwmd2uSay9szEyq7KS61nLqpU4ed0UHOIr8RfazQrGLBWDN7rqyWJ4Lp+bcbXP0aZBqpJWOkKdaUpRUJJyqTURBklfJ7xVrBTxwCzAt2lZdLaEoQkJQgBKUjAAAUAA2UhtPJWBCIEIgQiBCIEIgQiBCIEIgQiBCIELxSQRQio2GBCrdq6B2fMVLko1ePnIHRq7UUMCFU7R8CMmv+xefaOwlLif5he/mhB2QVX5nwLTjf+zzjatgUHGj/AC3oca9w5lNuiY/3gFGP6BW215KQ6B6DrSv+bdMOtqpRo5R30FM78iYv2bbDXlyTp/C0XP8AlEw6K+bmVHOEUx6pqqcn0+VJPD/gTA9ohwYi/mEycFivkSuFW3MjOVWOKHR7UwoxJ3RcnBI/1FeC3n/92UfyufCF9ZO6IGCM/UV2LTnFeRJOng0+r2Jjn1i/ol9Sx/qKWabtRzyJF8f+neA7V4RwcQl5J0YNANbp6zolbjuTCmxtUqXQB/Neht1ZMeafbhlM38qkpbwR2m7/AG8y02Nl91w+qEgd8MmV7tSpDaaJnutCnbO8BrIxfmnV7Q2lDY7VXjDafGStdleDOzWKESyXFDznip0120UbvYIEK2MMJQAlCUpSMgkAAchAhKQIRAhECEQIRAhECEQI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28" name="AutoShape 4" descr="data:image/jpeg;base64,/9j/4AAQSkZJRgABAQAAAQABAAD/2wCEAAkGBxQSEhUUEhQVFRQVGBgZFhYXGBQYFxkcGBQWFhkYFxcZHSkhHRomHBcUITEhJSkrLi4vGB8zODMsNygtLisBCgoKDg0OGxAQGywmICYvLCw0LywwLCwsLCwsLCwsLywsLCwsLCwsLCwsLCwsLCwsLCwsLCwsLCwsLCwsLCwsLP/AABEIAOAA4QMBEQACEQEDEQH/xAAcAAABBQEBAQAAAAAAAAAAAAAAAwQFBgcCAQj/xABQEAABAgMEBgQKCAMDCgcAAAABAgMABBEFEiExBkFRYXGBEyKRoQcWMkJSkrHB0eEUI1NicoLS8BWisjNDYwgXJCU0VIOzwvFkc4STo6Ti/8QAHAEAAQUBAQEAAAAAAAAAAAAAAAEDBAUGAgcI/8QAOxEAAQMCAwYCCAUDBAMAAAAAAQACAwQRBSExBhITQVFhIpEUFRYycYGhsSNCUlNiM8HwJNHh8TRDcv/aAAwDAQACEQMRAD8A3GBCIEIgQiBCIEIgQiBCIEIgQiBCIEKLtzSKWk03pl5DQ1BR6x/CgdY8hAhZrb3hsbBKZKXU4dS3apTybT1jzuwtidEhIAuSqbaOkdrz1b7y2UHzW/qU/wAvXI3EmJMdHK7OwUCbEqeP81z2XFn2za0j/YzC3EDzFHpUcLrnWSPwkQr6KVqSLFKeTImyuVg+GxNbk9LlB1uM1I4ltXWHIqiKQRqrBrg4XBWmWFpJKzib0s8hzaAeuPxIPWHMQiVSsCEQIRAhECEQIRAhECEQIRAhECEQIRAhECEQIRAhECEQIRAhECEQIRAhVrSrTmTkBR9yrupluinDsqkeSN6iBAhZPbfhRn50lEkj6O3leTRTn5nD1U8hzhyOF8h8ITE1RHELvNlXWdGytRXMuqcWryjUknitWJixiw4fnVNPjXKIeampWTbbFEICd4z7c4nxxMZoFTy1UsvvuS8OqMiBCQmpNDgotIV7RwOcNviY8ZhSIamWI3Y6yhXtGyhQclnFIWMU4kEfhWnERXyYeDmz6q4p8aOko+YVjsTwoz8kQidR9Ib9I0S7TcsdVXA474rpIns1Cu4qmKUeBy1jRbTeTnxRh0dJTFpfVcG3qnyhvTUQ2nlZIEIgQiBCIEIgQiBCIEIgQiBCIEIgQiBCIEIgQiBCIEIgQonSLSOWkW+kmXQ2PNGa1nYhAxUeECFjOkvhQnJ4qakUKl2tagR0xB9JeTY3Jx+9qh2OF8hs1MzTxxNu82Ves/RpIN549IsmpFTQk4kqOajvizhoGNzfmqCqxh7riLIdVOoQEiiQABkBgO6LBrQ0WCpnvc83cbrqFXCIEIgQiBCIEIgQuVoChRQBB1HEQha12oXbHuabtNlBT+jQJC2FdGsGoFTQHUUqGKTw7orpsPDs2aq6pcYc3wyi/dWTRrwpzckoM2ghT7eV/DpkjaFeS4ONDvOUVckT2Gzgr6KeOUXYbrZrAt+XnWw7LOpcTrpgpJ2LScUncY4Tyk4EIgQiBCIEIgQiBCIEIgQiBCIEIgQiBCIELwmBCzLTvwsNyxUxJXX38QV5tNnKmHlq3DDadUKASbJHEAXKy/8Ahr824X55xa1q1KNVU2bEJ+6B2RYQUN/E/IKlrMWa27Ys+6nGGEoF1ACQNQi1YxrRZoWdllfI7ecbpSO02iBCIEIgQgwgSkWQBBogC6IAQdEEIhUiIEIgQk35dKxdWkKGw+7ZHD2NeLOTsUz4nbzDmoNMjMSTv0iRcUlSdQPWp6JGS07iIqZ6EtzZp0WjpMWa/wAMmR6rU9AvCs1NFLM5dYmDgFZNOHLAnyFfdPImIFiNVc3B0WlwiEQIRAhECEQIRAhECEQIRAhECEQITefnm2G1OvLS22gVUtRASBvPdAhYVpr4RX7RWZeRCmpc1CleStwbVHzG/u5nX6MORROkdYJmedkLd5xUXZFioYAPlL9LZuSNUXVPSNi1zKy9ZiL5zZuQUnEtVpRCI1QYN4aroNJNtLqMFqKcbK5dF5QVduqwPHOI3HMjCYxndTvQ2RShs7rAi6jVzM0p5LKlpaKhe6oBwxOfI69URHSTul4bja6sWw0ccHGaN6ylJpZYllFS76kpIvHMkmg9vdEx5MMOZuVXQtbU1Q3RYX0Udo6+ttfROk/WJC0E45jLs9hiJRyOadx/PMKdiULJGcWL8uRXekrhC2krUpLKq3inOo1fvbDla477bmzeybwtrTG8tAL+V1zJy11xCpVwuN1o4kqBoMMaGnsjhjbODoXX7LuaXeic2oZuu5GysUWfOxVGo+StAuOut0F1vC9tOVKcQYjQzF8hbyCnVFIIoWvOp5J+YkKAUQqREJ3SqKtiw0P1IolzbTA/iHviJPSMlzAzVnR4k+EgOzapjQnwkv2eoS0+FuMCgSvynGxlUH+8RuzGquUU0kT4zZy1EM7Jm7zCtzkJ1t5tLjS0rbWKpWkgpI3GG06nECEQIRAhECEQIRAhECEQIUbb1tsybKn5hdxCe1R1JSNajqAgQvn7SXSKZtp7GrUsg9RuvVT95fpu05DVrJkQUzpXKHWVkdO27teSeyMmhlN1AoNZ1k7SYvIYWxts1ZOpqZKh289OIcUdFRWmvvhC4X1XW44C9lAWxMFb4ZLnQoCbxVkVV1V/eRiBO4ul4e9uiyuaOJsdOZg3eN15Zi2mXSEzN5BFLqsca53sh76wQOYx/wDUuOiWpZLNDcxWIOq7s36qbdb81wX0+33qHKFg/DqHMOhSVQ41GyQajVGkHUdl3dQVdVwrX2XoKq7ZGP6ZLnDjxIZIuuaNJqrU0wk4rVU8BgD7TyhK12/uxjmlwwCIPncPdTW07IcbSHQ8pxbZBFRkAdWJw3cYbnpnstIHXt9lIpq+KZ5icywP37peYtQhaVrSVSziBVN0EJVkQa7CDntjt1Q4Wc/3T25pqOjbuOZGbSA631CaN9EqYaMoCMeuReCQnXgd1d0NN4bphwf+FJfxWQP9KIvZWiYdCEKUfNBPYKxaPdutJKz0LC+RrepUToszRorObiirvp7axEoR4C7qrHF3fihg0aLKSnpxLSCtZwGW0nYN8SpJWxtu5QKenfO7daoOzbReXMJv9VC0lQRquitDt1Z64gxVEjps9DyVxVUkEdMS3MjmrCtYSKqIA1k4DZnFiSGi5VExjnGzQuqwq5ILTZN56SQ8m6sV2HWDtBhqWFsgs5SKapkgfvMKZaNaRzNivYVdllnrt1olW1SPQcA5GmNcCKOemdEey1dJXR1DbjI9F9A6P22zOspel130K9ZJ1pUNShsiOpqkoEIgQiBCIEIgQiBCjdILcZkmFPvquoT2qJySka1HZAhfPdt2vMWzMdI7VEug0bQMkDYNqzrVEqmpnTO/ioFdXNp22/MpSXYShISgUSMhF4xgY3daslLK6Rxc45pSOsk3booW259xK0NIoi/T6w8aEDZq7dUQqmVwcIxz5q3oKaJ0ZmdmRyUXa8khi4UOKVMXhrGvWdmNM4iztbFbxeJWFJK+cOa5lmKYt4N9GHHGulpQVTqBzNRqiZUhpYHObdVtDxOKY2P3fioiedllo6OXaq4qlCARTEazzERJDC9u5E03+ysYRUxycSd9mi6mV2WSWF3qKaACjSt7AVHt7Ymejklricwqxtc1rZGWuHadlITEml4BCk3sQQMcTiBlxh2fh7t5LADqocEskbvw9Snk7ZKmbinEBKlDq1u3wBtGYHziNSV9NVl3Bztz5fJOzwzwt/EyB5JvE8jyUTNBHZCZEJXbzXZ5FKyEmVqCGwkKVkMEg0FabKwxUTx00ZldoOidjbJO7dvcpO1bNUApp5KkVGIyNK6jDcM8FZFeF1wei7AlpZbuFiOqgxY7zY+ofNB5qxhy1d0cClkZlG/JTzXwS/1o/mEgbIdmCVPquUwQkUIw18I4NPLN4pcuidFbBTWbAL31XkghxM6A6oLUGz1hhhTDDbHMQeKmzzfJOTyRvoi6MWBP1TTSW0S4ShH9mg9Y6io5e/vhusnLzut0TmGUjYhxH+8fsrFL3WGUhxQASkAk7aYgc64RYsIiiAcdFSytdUTOMY1KWlJpDqbyDUezcRtjuN7ZBvN0TE0D4XbrxYrt5lK0lKwCk5gwr2B4sUkUz43bzTmoexrUmLHmOlZJWysgLQfJWNitixqV8xFHU0ronZaLW0Vcyobb8y+g9GdIGZ5hL7CqpOCgfKQrWhY1EfMYRFU9S0CEQIRAhECE0tW0W5ZpbzyghtsFSlHYNm0nIDWTAhfOukduvW1NXlXm5Zs0bR6AOs6i6qmJ1ZDAYyaandK7soVbWNp2X5qTYZShISkUSMhF6xgYN0LHySukcXOOa6ccCQVKIAGJJhXODRcpGMc8hrdVBpdcm1goJbYQfKyUsj98vZBD3zv8Js0c1c8OOkZuuF3lOJsNzba0IVVSD1Vaq6uRxH7EOSBlQwtbyTELpaKVrnjI6jsmFgSTLqFJcQS6k0XUqrmaU9nERGpYo3tLXjxBTa+pmheHRnwlSEhYxZXVLquj9A0I56u4RKjpSx2Ry6KDUYgJ47OaN7qpNDYT5IA4AD2RJDQNAq50jnaldpFTQZwOcGtJdoka0k2C0SwbGRKtlxwAuXSpavRAFSE8teuPIsaxqfFKoU8R8F7ADn3K29BQR0kPEd71rlUO1J8vOLdXrPYNQ5CPT6CkjoKZsY0AF+5WUlfLWTktFydB2TKYcoMNcJiNWKeIkHMq02fwk1tVZ/utzPx6JOVX5vZEXCa10l436jNW+1uENiPpUWmhThKscDQjZmNcW92yAs1WNdFJEGvItfMFaLZtyelU9KKqHVURmFDzgdRIIPOPJMQfPgeJkwmzTnblY8lsqXh4hSDiDPS/NUS05FTDim1ZjI+kDkRxj1DDa9ldTtnZofoeax9XTOp5TG7l9k1rE+9s1GUfO2beUpxtV10pKanLUORoKViK+nBJew+JWNPWBrRHILtvdQVosBgsNJTfIPSLA89VaAbaYEcIgTM4W6wC/P4lXFNLxw+VxsNB2CStBh551CFqq6rG4PJbG/fr+NcOZmySPDXHM+QXdO+GCJ0jB4RzOpKmJudRKIS02m+v0e8qVxx/7RLfM2maGAXPZVcVM+teZHmwUjITqXkBaDxGsHYYlxStkaCFAqad8Dy1yWeaC0lKhVJFCDHbmhwsU1HI5jg5pzCh7FtWYsaaDzVVsLwcRXBafROxYxKVcd4iiqaYxOy0Wtoa5tQzPXmvomwbZZnGEPsKvNrGG0HWlQ1KBwIiKrBSECEQIXK1gCpNAMycoEL578Imli7VmRLy6j9FaOB1OKGBdO1IySOevB2GJ0jt0KPU1LIGFzl1JyqWkBCBQDvOsnfGgiibG2wWOqJ3TPL3apaHFHUVPTdHgy6kdE6miTtVv2bOYiJLJ+Jw3+6Va08F4ONGfE05/BQs6w4wQypwiXWrygMhrHy5xBkY6I8MnwHmrSCWOpBlAHEA0Ui/OBsCXlBVR84YhNdZOs79XdEkyhgEUIzUJtOZCZ6rIdFM2fZtV1Si88sAKKRiogAYDUMIde+KmaZZSBlqoD3yTnhR5jkFaZXQx9QqtSEbsVHuw74y9VttQxOtGHO+gVjFgFQ8XcQEq7oS6B1XEE7CFD4wzFt1Sl1nsI+qcfs9MB4XApGxrCdRNth1BCQSquaTdBIxG+kSMYx+lmw2Q07xvHK3NN0OGzR1TRI3IK2aTrpKvU9GnaQD7YwOzbA/E4geq0eKuLaV9uiymbVgBt93/ePV8YeWwADmVXbGwtfVuc7kEipdQAdXy+EUVRWGeJrHDMLcUOGNo55ZGaPz+C8bVQ1/eVPfHNJUejvMlk7ilAa2Dgcri/w7JWVOJ4e8fExaYRO58z753zWY2tpI46OPdFt02Cv3g9Wbjw1BST2gg/0iMvt4wcSJ3OxVLs647rx3Xum9mqcW0ptBUohSTTdQiu7ODY3FIaeKVk7rAZhLjlG+V7HRjNRstoY+rFakI3VKj3Yd8XFRttQxutGHOUCLAKhwu4gJV3Ql0DquIJ2EFPfjDEW3dK53jjcB1TjtnZgPC4FQFoWY4yoB1BSfNVgRyVGpocSpa1odA65+oVTPTT05tILD6KrOsqlbxQFOvPKICqZDOnHXsw3Qr2GC5GbirCORtUBv+FrRp1TZltcm4HHR0gWOssVJSo/vnDLWPp37z8wfopD5I6yLhxHdI5dUrZLiVza1MAhop62FATnWmrH3x1TkGYmP3U3WsLKQNm94aKwpWDkQaGmG0aoswQdCqJzHN1C5mGEuJKViqTn+9scvYHtsV1DK6J281MtDtI3LGmiF3lyrp64GzLpEj00jMaxypQVEDonWWxpKps8YI15r6Jk5lDqEuNqC0LAUlQxBBFQQYYUtLQIWQ+GfTMj/AFdLKqtdPpBTmArJrioUJ3EDXCtBJAC5c8MaXOVQsazgw2BheOKjv2cBGgpoBExY+vqzUSX5J/EhQFH2nPraIusqcT5xGrhT3xGmmdGbhpIVhSUkcwO88A9FHT1oMTLZSFXHBim/1aHZeyxyziNLPFMy17EZhT6elnpZd612nLJPbNfTNMXXBUjqrG8ax7Yege2eKz1EqY3Uc949DmE5s2zkMJupz85Ws/LdD0EDYR4VHqqx9Q67lKSVoOMklpV0qoCQBq4iGauhgq2hszbgJuCpkgN4zZSLGlM0k4uXtykpI7gDFPNsnhsoIDLdwf8AdTo8Zq2G5df4qwWTpkhZCXk9GTgFDFHPWPZGRxXYuWBhkpTvAcjqrqjx5kh3ZRY/RWkGMK4OabHJaEEHMJnbEr0rLiBmpJA40qO8CLDCKn0asjlPIjyUasi4sD2dQsmebqKZEdx2GPcaqFlVFYEWOYKx2E4k7DqniAZaEdkzUkjMRk56OaA5tXq1Fi1LWNBicM+R1XgFco4jgllPgBv8Mk/UVlPALyvAHxTphmmJzjTYbRejtLne8V5ptFjja9wjj9wc+vdaJoHKlLCln+8VUcEi6D23o8724qxJWNiB90fUqXgEBZAXHmVZDGKBV6oW2tJG5c3fLc9EavxHVwzjT4PsxU4hZ58LOp/sFVV2LRUx3NXdFVZrS6YX5JS2PugHvVWN1TbHYdCPGC491nZscqXnLL4KOm7YfdSUOOFSTQ0ITqx2YRdUmEUlK7fhj3T81Bnrp5m7sjrj5JjWLJRLrwgUNctdcoQgWzXTSb+HVV5U25MEtywDbQNFOUpXhT98IrTI+c7kQs3qrzgspRxKg7zuQUtISSJdBAOGalKOe/YImRRthba/zVZUTyVT72+SeAw9rmopBBsU1tGSS8goVyOw7YamhErSCpFJUugfvBSfgl0wVJv/AMPmlUaWqjSjk2tRwTX0F6thO/DPvYWGxWyhmbKwPboVulY4Tq+X7DRfm5hayVLC1m8TU1U4qqjviww9oLiTysqfGXubEAOZVji5WXXLiwKVIFcBU0xjlxA1K7YwuOQJUGtyZliSr65qtSR5Sce7vHCIJfPAbnxNVwI6WqFm+FydNKl5sVupUdYIoscxjzh1vAqG6KO8VdGdTb6JxZ1mNsXujr1qVqa5ZD2w5FA2G7m/9KPUVctRYP5KWn5ItFKVHrFIUoejerQHfSh5wxRVjaprns0BsO9k3UQGEgHpdNYnlMIhEiILoV70DnlLbU2rHoyLp3GuHIjvjyvbbD44Jmzsy3tR8Oa2OAVLpIyx3JWV8qum4AVagSQOZAPsjGQtYXgSEgdsyr55cGkt1WfupUqeSH2UAqVQoRS6qoNCTXE114ZR69E4R4O40sjshkTqPksU4F9cBK0Z8hzVq/gzH+6DtR+qMEcZrSLGq+60zaGBpuI7H/O6P4Kx/ug7UfqhG4xWDSq+6WSkhf70d/if+VVNKGENvNpbZSjAEo6pCqqwrQ5YUjebN1E1RRvfPLvZ69Bb7rM4rEyOdojZbt1V3shTvRjpUIQQBQIJIpTZkOAJjzPGWQNqHcJxdnnvCxWrojIYhvgD4Lm3pwssOLT5QGG4k0B74XAqNtXXMidpe/kkxCcw07nt1WWKUSak1JOJOvfHucbGsaGsFhZeeOcXG51XkdrlECF2wgKUkE0BIBOwEgV5Q1PJw43PHIXXbG7zgF7aUiUKcaXgRVJ5jMcjWGYKiOrg32HIj/tPuY6mms4aFVaz7UEqksvIUFIJu0GCgTWvfnEeKfgDceP+VbVNJ6W4SxuyOvZKIlHZs3nqtsjENjAnefieUdcOSoO8/JvRcmWGjG5EN5/VS8pMtE9G2oG4BgDWgyz16omRyR+406KrnhmA4sg1TqHFGVb01ZTcQqmNSknaKVoYrMRaLB3NX+CPN3N5Kyfxea+3e/8AcX8YqloVAWMLs5OJ2OOjseUIscOPjI7KlxsfhD4qfi3WYTC1mmXE3XlJFMjeAIPbnEecRPFnn6qwpHVETt6NpN+ygDaRliA28l5HoqrUcD8DyiuM5hNmuDh0V0KRtSLyMLT1UlZTTUwoPhsoUk4geSTTdnnuiZA1kv4gFiq+sklphwSQ4HzV60Rszpnryh1G6KO816o7q8opdq8U9EpDGw+J+Xy5pMHo+PNvO0bmo+3JjpJh1WorIHBPVHsi0wWDgUMbLcvqVDr5eJUPd3TGLRQkQIXqRXAYk5D3Rw94Y0uOgXQFzYLTtHbJEu0E4X1YrO/ZwGUeJbQ4s7EKouv4RkFv8NoxTQgczmU8tBxCW1F03UAYmpHYRjXhFdQRTyzNEAu5Sqh7GRkyGwWW2nMIC1LlwpATUoqSTUVIO0asI9vpYJhSBlVZxtnbSywckkbqgOjuBdVT/OHPfa96/wBUUQpaQf8AoZ5LUejuP53ea9/zhz32vev9UL6LSfss8kejuH/sd5qasy03JlCXXyVqNQcTWgURSprv7YvqGFsdPaFob8NL91msRyqLEkgW1Wo6LvsKboxUUpeQpRKgeBOW8R5PtLS1sdRvVIFjoQMitZhk0EkVoj8ipWal0uIUhYqlQoRFFS1L6aVsrDmCrCWNsrCx2hWV2tIFh1TatWR2g5H97490wvEGV1K2ZvPXsV53WUxp5jGf8CaRYqKiBCIQgEWKUG2atmkcp00szNJGNxIc4ZVPBVRz3RhsBrfRcRloJNC4lq0eJQcamjqW8hmqZPOqSgqQi+oZJ50wjaymzSQLlUtMAXhrnWCgLRYeUhTky5cQMm0aycgf2Yr5myOZvSG3ZXNNJA2UMp23PU8k60bkQy30q6JKxWpOATq7c+yHKKIRs335XUbE5zPJwoxcN6dVOA1xGRieCFTkEGxVc03VRpHFR/liuxE5NCvcD95yvn8G3RUrRKloRctWdT/jTI/+wSO6J+Hn8Q/BVGMi8APdTZNIub21WXaCTkq3aGjJvFbagqpqUr11x8oe/tismoc95ufxV/TYq0N4cgt3C6kJxtCg27LhpZNAQioNdhxPtjqGRjSGPZYrmogle0yRS7zfjmrEMPlFjZoCoyS456rStH5L6NLYjrEFa+JFachQR43jVd6wxUAe6HBo81uKCD0aj7kElZrericzHsUbd1gb0CwzzdxKKR2fuksiEvbMpQFOaHSfSTKSRg2Cs8RgO8g8ozO1lb6Phzt05uNlbYLT8WpF+Wa0ePGjqtys+0ztMuPFsHqN4U2q1nll2x67sjhLaWmFQ4eJ32WLxurMs3DByCrtI1pGRVKD4lmriaEjYSOwxmnCziFvGG7QVzHK6V9sJNJdr8Ne0k++NDSNtE1YzEXb1S5TVlz6mHEuJ1HEekNaT+9kRsUw+Oup3QvGZ0+K4o6l1PKHtWrMuBSQoGoUAQdxFRHhFRE6GR0btQbL0Rjw9ocOaqnhAkwUtujMG4eBxHYQe2N7sJWniPpnaEXCzm0MALWy89FSaR6UCsoRZFIEIEKhaFokA7JBCsR10HgSfcY8i2mc6lxfisyORW2wi01FuO7hUWflS04ttWaSRx2HmKGPUsPq21VMyZvMXWQqIXQyOjPJVG3+ldeDaEEpRQj0STrJypqiNVcWSTdaFdYeYIYC97tUt/CrxBm30k6kXglI4ZdwEdinFxxXfJNmsIB9GjPxsp5lICQE+SAKUypqieLAWCpZC4uJdqVWNOldVA2hZ7kge0xWYkfdV7gY98/BfRP8DirWgWIaUo6K3ppNPKXX12EL9sS6I2lVfijb0xTmdlUuoKFVunYaHA1EXUke+2xWVgmMLg5uvdRP8BWjFh9afuqxHOmHdEP0R7f6birQYlFJlNGPiEtZM2ta1tPhJcboagYce8R3BI57nMkGY5pqsgZGwSwnwuVmsCT6WYbQRUVqrgnrH2U5xDx2sFLQSP52I80xh0HGqWt73K0m1T9S6f8ADX/SY8bwvxVsV/1D7rdVWUDvgVlDTZUQlIqokADaTgBHvEsrYmF7zYAXXnLGF7g0c1Zres1MpKoQMXHFC+rbdFaD7oJEY7BMTkxPEpJb2Y0ZD+6vq+kbSUjWfmOq60MsMOHpnBVINEJORI1ncIb2sxx1P/pITZzrXPQLvBcOEn47xkNE60OVWZmtpJ/5iq+6IG1l/V1P/nIJ/BbelS/5zVvjzxuoWmJWRTqiXFk5laieaiY+gqJoFPGB+kfZeaVBvK49ykREpNLPLSRR1wbFq9tYzc4tI5bmlN4Wnsm0NJ8rRpJF1tA2JT/SI0sItGAsLUu3pnHulocTIWoaMGsqz+GnYSBHhu0jQ3EpQOq9Bws3pGfBNNN/9lV+JFPWifsZvesRbofJRsdt6IfiFFv2KH5JlxAo6hsfmAHknfhhF9DjrqLF5IJDeMu8lXyYcJ6JkjR4gPNRWiSEOOqZcFUOIOG9OII2Gl6L7aeaWnpW1EJ8TSPIquwhjJJTFIMiExtizVS7pbViM0q2pOR47Ys8HxNmIUzZm68x0KiV1I6llLD8lcdAz/o5/wDMV/SmPOttx/rm/wDytTgH/jfMqK0+lLriHB54uninI8wafli+2Hrd+B9OTm3P5FVm0MG7I2Uc1RLfnVNMko8okJG6uuNlVSmOPLU5Ksw6Fss1naDNMmLCYTRLpvur2qIJ1mgB1UOJhllJGCBIcypkmIT3JiFmjsu7NSWJhTAJLak30A4kbff2CEh3opTHfIi4XFUW1FMJ7WINikbZb6SdlGvScaT67yUxGxE+MBTsEbaJx6lfT8V6ulgXheZ6G2W3NTjbSjyUto9yUw9Tu3ZAe6jVjd+Bw7FR9pyjqyC070ZAOFMDXb3aoupopHm7DZZelngjaRKy6ZdNOowKEObwQPePZDO9VtyIupXDoJMwSE4sWSWlTjrtA44chqA1ezsjumjeCXv1KZr6iNzWxRaBX7wfs1dcX6KAPWVX/pjH7d1G7TRxdTfyU/Z2O8rn9B91cZ9F5pwbUKHakx53hr9yrjceTgtPUi8Lh2Ko2g0nffvnJtNfzHAd17sj0/bGu4NCI26vP0WSwKn36gvP5VJeEJJoydVVjtCPgeyKfYNw3pWnXJTtowd1h+KnNGgPorNPQFeOvvrGW2iL/WUu/rf6clb4Xb0VluirFjPdDaLiVYBanE9qrya9g7Y3WLQem4DG9n5Q0+QsVn6KT0fEXNdoSR/sr1HlWi16yq3Jfo5h1OxZI4K6w7iI95waoE9DG8dPsvOq+Lh1Dm90xi0URUTSFNJhziD2pBjP1YtKQtlhzr0zUwQipA2kDtiO0XcApjzZpWlUjTt0WDebuJRATYErkZ5LWLIl+jYbRrShIPGmPfWPBMXnE9bJIOZK9Hoo+HTsZ2Vd8IE4LjbQOJJWRuAIHeT6sbDYWiPEfUnS2756/ZUm0M1mNiHMqwWI1dl2UnMITXjQExk8Xm4uISPb+o281c0TNymY09FSdHUf6w6uQU7ThRYHtEelY8+2Bgv1s34rK4cL4hlpcqc08k7zKXBm2qh4Kw9t3tjM7D13DqXQHRwv8wrbH4N6ESW0P0S2gqKS1dq1HsoPcYjbbSXxGw5NCcwEf6W/crrThi9Kk+gpJ7er/wBUcbGVBjxDc/UCP7rrHYt6lv0KzC1pLpmlIyOYO8ZfvfHrVRHxGFoWSo5+BMHHRQQ+kOrZJaIUyaKUTS8KioxwyGqucV/4r3NuM281c3pYY5LPuHclMStmXXluqUVKOCdydkTY4LScQnVVk1YHwCFosBqvNHGemt2VTmEOJUf+G2p32gRVVzry/BX2Es3aYd19HREVksa/yhJMj6G+NRcbJ39VxP8ASuFBsQUjhcWUKyu8kK2gHtFY0rDcXWElaWvI7rqOrJtEKkVx8Hn9/wD8P/rjznb4ZQn/AOv7LU7OaP8AkrkY85ad0hy1BFwoyxLHTLdJQ1vrJ4DzRyqYu8Zxh2IcO+W6LfNQaKibTbxHMpW2rMTMNFCjQ5pVsI1+3tiPhGKSYfUCZov1HVOVtI2piMZXtiyHQMpbKr12uNKZknLnHOMYgK6qdPu2vyRRU3o0IjveyqunFmlLgmEVoaBRHmqFLquYoOW+N3sdibJqc0Uvy7hZ7HKRzJBUM05/HqrLYFqCYaCsLwwWNhHuOcY7HsLfQVRZbwnMHqFe4fVtqYQ4ajVVvT2RopDwGChcVxFSk8xUco2Ow2IhzHUrjmMx8FRbQ0xDhMPgVUo9AWaKpmlaaTFdqUn2j3RR14tLfstZhDr09uhUfZqKvNjatP8AUK91Yjwi8gU2pO7C49loZjSLDFSmjUh00whJ8lJvq4Jx7zQc4o9oq8UdC918zkPmrHC6cz1DRyGZWlzD6UJKlmiUipO6PFoIH1EojYLuJW7kkbEwvdoFn8uhU/N1INwGqvuoScE8TlzJj1iqfFgWFCP8xHzueaxsbX4jWb3L+y0MjCPI2yWk4hzzutoW3bYKE0e0eEspSyq+tWANKUFa9pwx3Rocc2ifiEbYmt3Wj6qtoMMbTPc8m5Kk7SlA60ts5LBHDYeRpFNh1Y6kqGzt5G6m1MImidGeYXlkyQZaQ2DW6KE7TmT21hzFa01tU6ci1/skpacU8TYxyTHTA/6I7+X+tMWWyYvisXz+xUTGD/pHLNI9rWC0RAkQITLVLqlPAxL9NazzxyabcPArWlCed0L74zk7ryErc0zNyFjey3qGk+qF4bLP6Wy3FDNhaHeQVcV/KtR5QIWWaOvX5dH3Rd9XAd1Iv6R+9CFjsTj3Kh3dSUSlXogQrDoPOXJi6cnEkcx1h7FDnGR2yozPQcRurTf5aK8wKfcqN0/m+60OPH1tkQXSLyFQvYLISbrQUClQBSRQg4giH4ZJYHiSO4I5rh7WvaWu0VOm5RdnOh5qqmFGik6xsB9x5R6HTVkW0NKaafKYZg9VmZoX4ZNxoz4DqFZJltubYIBBQ4MDsOo8QYxtPJPhNeHPFi059wr2RsdZT2GhH1WYzUuptakLFFJNCP3qj22lqWVMLZWHIi68/lidE8sdqFT9Mkdds7Ukdh+cV+Its8LRYI4cNw7qP0eRWZb3EnsST7ojUgvKApuIO3aZyvcaG/NYxaJohZXQtX1Ci3KE11J80d9ecePbVYr6dVCKPNrch3K3GD0fo8O84Zn7KNtaZXPPfR2TRpOK16jQ57wDkNZi6wuliwOl9Nqv6jh4RzUGrmfiE3o8J8I1Ksll2a3LouNjidajtMYzE8RqK+YyS37DkArulpoqZm4zz6p9Fbopa8EclC9hEqI6GaSyq2n03RpDetaqngn5lPZG52Hoy+pdUHRot8ys9tBPuxCPrn5KiR6osgiBIkJ5642tXopJ7sO+GpnbrCVIpWb8rW91a/8AJ8s+7LzL5H9o4lCTubTU/wAzh7Izd7rcAWFlrUCVMrakBMS7rKsnW1oP5kke+BC+a9EVlJdZXgpCsRsINxQ7QItcOfq1Z/G4s2yKxxaLPIgQu2nCkhSTQpIIOwjEGG5omyxljxcEWXbHljg4arUrEtITDSVjPJQ2KGY4axxjwzG8MdQVTojpqD2XoVDVtqYQ8a80/inU1Q2kNvCVAF0qUoG7mE81e4d0aTAcAdibiS4Bo16/IKsxHERSADdJJUS1Kz00LynQyg5BJ1flNe0xopp8Gwo7jIS9/UjL6qrjjr6wbxfujslhoedcy4Tw/wD1ER22LBkKdtvgnxgZOZlcuX9ElkXRNOFJzSqpB/mp3Q5DtlCx+/6O0HqLLmTA3uG6JTbupHR2x1SwUkuX0qNQmlADrIx14dkUuP41FibmvZHuuGp6qdhtC+lBaXXCY6ZWL0iembFVoHWA85I949kWmyWOCnf6LMfA7QnkVDxrD+M3isHiH1CyDTFokNkCtCoYY5gH3R6HiLS8NIzVZgr2tLg7RMNFWT04JBwSrUdw98MUMZ41yNFMxWVpp7A6rVdELF6VfSrH1aDh95Q1cBr7Ip9qscFJD6PEfG76BQsGw8zPEr/dH1KutqyqnWlIQu4VYXqVwriM9YqOceZ4bVspals0jd62du61dVE+WIsYbE81XJbQ9aK0mVJBzuAivHrCNjUbaQTDxU4PxzVHFgMjNJCPgljof/4l3984jjbJoyFO2ye9Rn91y4NhzbOLEyV081VRXkq8PZEiPHMKrTuVFPa/6R/sm3UFbBnFLf4pWxtJVKc6F9ujlaVR1hXeBWnEVHCI2M7LxRQelUr/AAa2OqcocXc+Tgyt8XZWasYeyvly64EgqUaACpJ1AZmHYInSyBjBclcveGNLnHILLbctEzDyl40ySNiRlzzPOPcsFwwYfSNi56n4rz6vqvSZi/ly+CYRbqCiEKVQmlszdYu+mQOQxPuiFXv3Y7dVb4PFvTbx5LcvBrZP0azZZsiiijpFj7zhLh7L1OUUi1Ks8CEQIXzrpxJfQracwoh8hwYYUdqFf/IFHsiTSP3ZQoVfFxKcjsnkaBYtECEQIU/oZPluYCPNd6pG+hKT7ucZPa7Dm1NEZbZszV1glUYqjc5OyWiiPHDqtwkZqVQ4kpWkKScwRWJNLWTUzxJC6xHRNSwslbuvFwq+/oikGrDzjW6pI7iD3mNZDteXi1XC1/fmqZ+CAf0XlvzTdViTw8marxUv3gxO9f4JJ79Pb5Jg4diDfdlXBs+0h/fA/mB9qYdGI7NvydFb5f8AK4NNiw/P/nkkyu029RWODavZjDoj2ZnyBDfNcE4tH3SjelMw3/by54gLT7QRDMuy+HT5004B5ZhOtxeqjyliKr1tvMLVfYCkFVb7agAAdoIOvZGuweKrhi4VS4ODdCDyVJXuhe/fiBF+RTSTDZWOlJCPOuip4DjtiwqzM2EmADe5KLAGF44l7K1p0pISESssboFE1BOH4U/GME7ZZj5DNXVAuczZaT1s5jQyniNguDO2k55KCgbkpT3rNYcFDs3TDxPDj8brg1GKy+62y7RJ2kf7yn5ke5Jjl1fsy3SO/wAilFNix1d9V2ixrQPlTIHBaj7EiGXY1gLPcguuxQYifelSreiri/7eacWNgKvaon2RGk2spo//ABqdoPUp5uDyu/qyk/BTlmWS1LijSAK5nNR4kxmsRxmrrjeZ2XTkrWlooaceAfPmn0VSlKp6ez5ShDQwv1KuApQcz7I32w+HNkldUvHu6fHqs7tBUljBEOeqo8enrIIhUIgSqDckvptpS8qMUlaUq4eW5/IIpK9+9Ju9FqsIi3YN48yvplAoABkIgq2XsCEQIWTeH+xb0uzNpGLK7iz9xylDyWEj85hQbZpCARYqo2ZM9K0hesjHiMD31jRQSb8YcsTWQmKUtKcw8oqIEKf0RkqudO4QlprG8cBepQCu6teyMntTWkU/okIvI/kOiu8HprycZ+TW8+6uI0ilvtkd/wAI869mcT/aK0/rSl/WEeMUt9sjv+EHszif7RR60pP1heeMUt9sjv8AhC+zWKftFHrSk/WEeMUt9sjv+EHszif7RR60pP1hHjDLfbI7/hB7NYn+0UetKT9YR4xS32yO/wCEHs1if7RSetKT9YR4xS32yO/4R03ZzFG6ROQcTozq8JFy15JXlLaVxTX2iJUeE45H7jXjzTTq3D3alq4btKRT5KmRwT8o6dhmPOtvB5+ZXIqsOGhanI0hlftkd/wiK7Z7FnG7o3HzTwxKjGjwjxilvtkd/wAIb9msT/aK69aUn6wjxilvtkd/whfZvFP2ik9aUn6wjxilvtkd/wAIT2axP9opfWlJ+sI8Ypb7ZHf8IPZrE/2ij1pSfrC98Ypb7ZHf8IT2ZxP9oo9aUn6wvPGKW+2R3/CFGzOJ/tFIcVpP1hQeljaJloPMKC+iqFgZ3TrpngR7Y0+y8kuGTmnq2lofoTpdVOLsZVxiWFwO79lTI9JGl1lEQIXDrgSkqOSQSeQrHLnbounImF7w0c1JeAiyi9NTE6sYIFxH43OsvsSEj88Zp7t5xJW6iYGMDR0W3xyu0QIRAhR+kFlpm5Z6XX5LqFIrsJGChvBoeUCF836MrU047LO4LQpQI2KQbix2gRZ4fLqwqhxqD3ZR81YotlnEQIUtZLSHqIff6NtHkpJzqSTSuA4mKHFpZaRplpod9559P7qzoo2znclks3orWNDpembh33h8IwL9tMRa4gho7W0WiGA0pFwT5r3xMl9rnrfKOfbbEP4+SX1BTd0eJkvtc9b5Qe22Ifx8keoKbujxMl9rnrfKD22xD+Pkj1BTd0eJkvtc9b5Qe22Ifx8keoKbujxMl9rnrfKD22xD+Pkj1BTd0eJkvtc9b5Qe22Ifx8keoKbujxMl9rnrfKD22xD+Pkj1BTd0eJkvtc9b5Qe22Ifx8keoKbujxMl9rnrfKD22xD+Pkj1BTd0eJkvtc9b5Qe22Ifx8keoKbujxMl9rnrfKD22xD+Pkj1BTd0eJkvtc9b5Qe22Ifx8keoKbujxMl9rnrfKD22xD+Pkj1BTd0eJkvtc9b5Qe22Ifx8keoKbujxNl/wDE9b5Qo22xD+Pkj1BS91BW1ZrUsbzEwUupzQSL3IgdxjVYNiVXiIAq4LtOjrZKoraSGluYZDcclWjGyCoSb5ohUigdL5240EA4rz/CmhPfTviBXy7rN3mrrB6ffkLzoFu3g5sD6DIMtKFHCOkd/GvrKH5cE8EiKVadWaBCIEIgQiBCwXwzWOZSfbnWx1H6XqfaIACh+ZFOxZhyJ+48OTNRGJIyw80i0sKAUk1BFQeMaNjt5oKxEkZY4tPJdR0m0QCyVaJoXPdJLhJPWb6pGumaT2Yco8e2uoDT1xeB4X5/PmtvglTxafdOoyVgjJkK5uisJZCILIRBZCISyVELZCILJEQWQiCyVEJZCILIRBZCKwtkiIN0oTe0JoNNqcVkkE8TTAczQROw6kdVVDYW8yEzUzNhjL3LJnXColRzUSSd5NTHvUMLYo2xt5C3kvOJHl7i46lcQ8m0Qd100XNgmOgdlfxK1UqIqxL0cVsog/Vp/MuhpsCoztTLxJCVs6GDgwhvPmvoyGFMRAhECEQIRAhV7TzR0WhJOsYXyLzRPmuJxTyOKTuUYELA9FZs0Uw4CFtk0BzFDRSeIVXt3Rb0E1xuFZzGKbdIlbz1U/FkqFECE4kJ5xlV9tRSdew7iNYiFXUEFbHuTtuPspFPUyU7t6M5qZ8cpj/D9U/GM8di8O/l5q0GP1POyePaaq6NNxADvnE4oFNYFdfdFdBsNEJ3GR3g5dVJk2gfwxugb3NMF6cPj7P1T+qFn2awiI2Jdf4pkY7VHkFwNOpjY36p/VEcYDg5Oe8F167quyWRprMHEdH6h/VFjDsdhsrd5pdb4rh2P1Q5BdeOkx6LXqr/AFx37EYf1d5rn1/VdvJHjpMeiz6q/wBcHsRh/V3mj2gqug8keOkx6LPqr/XB7EYf1d5o9f1XbyR46THos+qv9cHsTh45u80vtBVdB5LxWmcxsaH5VfqgdsXhzRdxcgY/VdkidOZj/D9U/qisfgGDt0Liu/XdV2QNOn/8P1T+qOotn8HebHe+ZQccqugT+ztNF3vrkpKCM0ChB1ZnEQ9WbE074waUkHubpynx+UOtKAR2TdzTOYqaBsDULpNBsrXGJcexFAGjfLieefNMu2gqCbgCyjbTtt6YwcV1R5qRRPEjWeMXWHYHSUBvC3PqdVAqsRnqRZ5y6KOi4UBECFD6Tz/RNUB6y8OA84+7nEKtm3GWGpVthNNxZd46Ba74IdGfoUilS00emKOOVzAp9Wg8EmvFSoo1q1eYEIgQiBCIEIgQiBCwjwyaPKlJxE+yPq3lfWAZB0DGuwLTXmDtjuN5Y4OHJNTxCWMtdzTSWeC0pWnJQqPh7RyjRRvD2hwWJmidE8tclIcTKIEIhDolSDq1ahFNWz1LhusZYdeqdaAEhdMUfo8p5FOXXaGSd0TKbDJZT48guS8BLqWEikXM1TFRsDQLlNhpcUiXzFS7Fp3HKwTgYE4KqCpjQulbHGHvTNrleNuAw3T1cc/uckOaQkXHSCYqKvEJ4ZiwHJOhoIXbb9cDEujxNsp3XCx+65cy2YXDjGyItZhZLi+PToumydUkUGKl1LMMi0rveSjRUNUWFFJVxGzWkjoVy4NKcgxo2OLhciyYK9jtIiBC8UoAEk0AxJ3QhNsyumNLnADVM9AbENq2jfWCZaXotdciAfq2/wAxFTuBjPVEpkeStpRU4giDefNfRYhhS0QIRAhECEQIRAhECFGaSWK3Oyzku6Oq4KV1pIxSobwQDygQvnSzg5JTLklMdVSVEbr2YI+6sUI5bYsaCcNO47RU2LUm+3it1H2Vgi4+KzCIEiIRCIVCIEqIO6EydVUxjK6XizE8lIaLBdMt1O6JWH0T5JA5w8ISPdYLuaOUSMaeRusGi5jSbJxEQMOeWVDd1du0Sr7esRbYrQl/4jBmm2O5JvGfF2vBOoTqfIVURtYJN+MOCjuFivYdXKIEIgQiBCIEoUBpNOqJTLtAqccKQQMzeICUDeokd22KyvqLeAK+wikv+M75LePB/oumzpRDOBcPXeUPOWoY8gKJG4RUrRKywIRAhECEQIRAhECEQIRAhZj4aNDDMs/TGAS+wOulObjQNTTXeRUqG0FQxNIBqkIuLLPLAtTp28fLTS9v2KHGL6lqBKyx1WSxGk4Elx7pUnEu91WogRZECRECF4oVhuRm+3dvZKDZcJaA1RHjoYIzcNv8V0XkpSJdsrLlJPt1yzivxGk48fh1C7Y6y4l29ZiFhdCWuMkg+C6e7knEXyZXJQDnEeWkhk95q6DiEIRSFgp2QizdEF111D65RAhECEQiVNbTngw2VnPJI2nZDU8vCbfmpVJTGeQNU/4FNE1OLNpTArioS4OsmoW7wGKU/mOoGM85xc4kraMYGNDRyW0xyukQIRAhECEQIRAhECEQIRAheGBCxTTLwWzLcyt+zAktrqrorwStBNbyUXuqUHMCopWmQEdseWG7U3LEyUWeLqnTk7OyhpNyq0feUhSR64qg8omsxB494XVVLg0TvcNkpL6UMq8oKRyqO0fCJTK6M65KvlwaVvukFSLFotL8lxB3VAPYYktnjdoVBko52e80p0IdBvoo5aRqiBcohUIhLhCILpbIguiyIVIiEulRCpEUgS2KRemkI8taU8SBDbpWN1ITzKaV/utKjpjSNhORK/wg+00iM+uiboVOjwmd2uSay9szEyq7KS61nLqpU4ed0UHOIr8RfazQrGLBWDN7rqyWJ4Lp+bcbXP0aZBqpJWOkKdaUpRUJJyqTURBklfJ7xVrBTxwCzAt2lZdLaEoQkJQgBKUjAAAUAA2UhtPJWBCIEIgQiBCIEIgQiBCIEIgQiBCIELxSQRQio2GBCrdq6B2fMVLko1ePnIHRq7UUMCFU7R8CMmv+xefaOwlLif5he/mhB2QVX5nwLTjf+zzjatgUHGj/AC3oca9w5lNuiY/3gFGP6BW215KQ6B6DrSv+bdMOtqpRo5R30FM78iYv2bbDXlyTp/C0XP8AlEw6K+bmVHOEUx6pqqcn0+VJPD/gTA9ohwYi/mEycFivkSuFW3MjOVWOKHR7UwoxJ3RcnBI/1FeC3n/92UfyufCF9ZO6IGCM/UV2LTnFeRJOng0+r2Jjn1i/ol9Sx/qKWabtRzyJF8f+neA7V4RwcQl5J0YNANbp6zolbjuTCmxtUqXQB/Neht1ZMeafbhlM38qkpbwR2m7/AG8y02Nl91w+qEgd8MmV7tSpDaaJnutCnbO8BrIxfmnV7Q2lDY7VXjDafGStdleDOzWKESyXFDznip0120UbvYIEK2MMJQAlCUpSMgkAAchAhKQIRAhECEQIRAhECEQI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032" name="Picture 8" descr="http://3.bp.blogspot.com/-iuMSFSOkZsU/UznCPgqnV1I/AAAAAAAAFOU/1iktO2waQEw/s1600/FH-UNILA-1x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310484"/>
            <a:ext cx="6715172" cy="3933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4.bp.blogspot.com/-HNbsOGbQkFg/TcTD0jLTReI/AAAAAAAAACM/32OGuBGu82E/s1600/kulia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3619524" cy="2714643"/>
          </a:xfrm>
          <a:prstGeom prst="rect">
            <a:avLst/>
          </a:prstGeom>
          <a:noFill/>
        </p:spPr>
      </p:pic>
      <p:sp>
        <p:nvSpPr>
          <p:cNvPr id="6" name="Right Arrow 5"/>
          <p:cNvSpPr/>
          <p:nvPr/>
        </p:nvSpPr>
        <p:spPr>
          <a:xfrm>
            <a:off x="4214810" y="3071810"/>
            <a:ext cx="857256" cy="5000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ounded Rectangle 6"/>
          <p:cNvSpPr/>
          <p:nvPr/>
        </p:nvSpPr>
        <p:spPr>
          <a:xfrm>
            <a:off x="5214942" y="2000240"/>
            <a:ext cx="3357586" cy="28575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atin typeface="Arial Narrow" pitchFamily="34" charset="0"/>
              </a:rPr>
              <a:t>WAKTU  KULIAH: Rabu &amp; Jumat</a:t>
            </a:r>
          </a:p>
          <a:p>
            <a:pPr algn="ctr"/>
            <a:r>
              <a:rPr lang="id-ID" sz="2800" b="1" dirty="0" smtClean="0">
                <a:latin typeface="Arial Narrow" pitchFamily="34" charset="0"/>
              </a:rPr>
              <a:t>09.00 – 10.40</a:t>
            </a:r>
          </a:p>
          <a:p>
            <a:pPr algn="ctr"/>
            <a:endParaRPr lang="id-ID" sz="2800" b="1" dirty="0" smtClean="0">
              <a:latin typeface="Arial Narrow" pitchFamily="34" charset="0"/>
            </a:endParaRPr>
          </a:p>
          <a:p>
            <a:pPr algn="ctr"/>
            <a:r>
              <a:rPr lang="id-ID" sz="2800" b="1" dirty="0" smtClean="0">
                <a:latin typeface="Arial Narrow" pitchFamily="34" charset="0"/>
              </a:rPr>
              <a:t>RUANG  KULIAH:</a:t>
            </a:r>
          </a:p>
          <a:p>
            <a:pPr algn="ctr"/>
            <a:r>
              <a:rPr lang="id-ID" sz="2800" b="1" dirty="0" smtClean="0">
                <a:latin typeface="Arial Narrow" pitchFamily="34" charset="0"/>
              </a:rPr>
              <a:t> B2, B3, D2, D3</a:t>
            </a:r>
            <a:endParaRPr lang="id-ID" sz="28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14282" y="3000372"/>
            <a:ext cx="4714908" cy="33575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b="1" dirty="0" smtClean="0">
                <a:latin typeface="Arial Narrow" pitchFamily="34" charset="0"/>
              </a:rPr>
              <a:t>HUKUM ACARA PERDATA: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DR. M. FAKIH, S.H., M.S.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TORKIS L TOBINGS.H., M.S.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DWI PUJO PRAYITNO, S.H., M.H.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NILLA NARGIS, S.H., M.H.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YULIA KUSUMAWARDANI,  S.H., L.MM.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DITA FEBRIANTO, S.H., M.H.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DEWI SEPTIANA, S.H., M.H.</a:t>
            </a:r>
            <a:endParaRPr lang="en-US" b="1" dirty="0" smtClean="0">
              <a:latin typeface="Arial Narrow" pitchFamily="34" charset="0"/>
            </a:endParaRPr>
          </a:p>
          <a:p>
            <a:pPr marL="342900" indent="-342900">
              <a:buAutoNum type="arabicPeriod"/>
            </a:pPr>
            <a:r>
              <a:rPr lang="en-US" b="1" dirty="0" smtClean="0">
                <a:latin typeface="Arial Narrow" pitchFamily="34" charset="0"/>
              </a:rPr>
              <a:t>SELVI OKTAVIANA, S.H., M.H.</a:t>
            </a:r>
            <a:endParaRPr lang="id-ID" b="1" dirty="0" smtClean="0">
              <a:latin typeface="Arial Narrow" pitchFamily="34" charset="0"/>
            </a:endParaRP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DERI LIBER, S.H., M.H</a:t>
            </a:r>
            <a:r>
              <a:rPr lang="id-ID" dirty="0" smtClean="0">
                <a:latin typeface="Arial Narrow" pitchFamily="34" charset="0"/>
              </a:rPr>
              <a:t>. </a:t>
            </a:r>
            <a:endParaRPr lang="id-ID" sz="2000" dirty="0" smtClean="0">
              <a:latin typeface="Arial Narrow" pitchFamily="34" charset="0"/>
            </a:endParaRPr>
          </a:p>
          <a:p>
            <a:pPr marL="342900" indent="-342900">
              <a:buAutoNum type="arabicPeriod"/>
            </a:pPr>
            <a:r>
              <a:rPr lang="id-ID" sz="2000" dirty="0" smtClean="0">
                <a:latin typeface="Arial Narrow" pitchFamily="34" charset="0"/>
              </a:rPr>
              <a:t>RiILDA MURNIATI, S.H.,M.H.</a:t>
            </a:r>
            <a:endParaRPr lang="id-ID" sz="2000" dirty="0">
              <a:latin typeface="Arial Narrow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43504" y="3000372"/>
            <a:ext cx="3786214" cy="34290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b="1" dirty="0" smtClean="0">
                <a:latin typeface="Arial Narrow" pitchFamily="34" charset="0"/>
              </a:rPr>
              <a:t>HUKUM ACARA PERADILAN AGAMA: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DR. HJ. NUNUNG RODLIAH, M.A.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HJ. WATI RAHMI RIA, S.H., M.H.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DR. M. FAKIH, S.H., M.H.</a:t>
            </a:r>
          </a:p>
          <a:p>
            <a:pPr marL="342900" indent="-342900">
              <a:buAutoNum type="arabicPeriod"/>
            </a:pPr>
            <a:r>
              <a:rPr lang="id-ID" b="1" dirty="0" smtClean="0">
                <a:latin typeface="Arial Narrow" pitchFamily="34" charset="0"/>
              </a:rPr>
              <a:t>MUHAMMAD ZULFIKAR, SH,. M.H.</a:t>
            </a:r>
            <a:endParaRPr lang="id-ID" b="1" dirty="0">
              <a:latin typeface="Arial Narrow" pitchFamily="34" charset="0"/>
            </a:endParaRPr>
          </a:p>
        </p:txBody>
      </p:sp>
      <p:sp>
        <p:nvSpPr>
          <p:cNvPr id="7" name="Flowchart: Predefined Process 6"/>
          <p:cNvSpPr/>
          <p:nvPr/>
        </p:nvSpPr>
        <p:spPr>
          <a:xfrm>
            <a:off x="2143108" y="428604"/>
            <a:ext cx="5072098" cy="1571636"/>
          </a:xfrm>
          <a:prstGeom prst="flowChartPredefined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latin typeface="Arial Narrow" pitchFamily="34" charset="0"/>
              </a:rPr>
              <a:t>DOSEN PENGAJAR :</a:t>
            </a:r>
          </a:p>
          <a:p>
            <a:pPr algn="ctr"/>
            <a:r>
              <a:rPr lang="id-ID" sz="2400" b="1" dirty="0" smtClean="0">
                <a:latin typeface="Arial Narrow" pitchFamily="34" charset="0"/>
              </a:rPr>
              <a:t>DR. M.FAKIH, S.H., M.S. </a:t>
            </a:r>
          </a:p>
          <a:p>
            <a:pPr algn="ctr"/>
            <a:r>
              <a:rPr lang="id-ID" sz="2400" b="1" dirty="0" smtClean="0">
                <a:latin typeface="Arial Narrow" pitchFamily="34" charset="0"/>
              </a:rPr>
              <a:t>(PJ. MATA KULIAH)</a:t>
            </a:r>
            <a:endParaRPr lang="id-ID" sz="2400" b="1" dirty="0">
              <a:latin typeface="Arial Narrow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2786050" y="2000240"/>
            <a:ext cx="1857388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14876" y="2000240"/>
            <a:ext cx="2286016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358246" cy="64633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3600" b="1" dirty="0" smtClean="0">
                <a:latin typeface="Arial Narrow" pitchFamily="34" charset="0"/>
              </a:rPr>
              <a:t>LITERATUR/BAHAN BACAAN: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INDONESIA (PROF. DR. SUDIKNO MERTOKUSUMO, S.H.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INDONESIA (PROF. ABDULKADIR MUHAMMAD, S.H.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(M. YAHYA HARAHAP, S.H.)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(PROF. SUBEKTI, S.H.)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(PROF. WIRJONO PROJODIKORO, S.H.)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TEORI DAN PRAKTIK (RETNO WULAN SUTANTIO, S.H.)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POKOK-POKOK  HUKUM ACARA PERDATA (PROF. TAUFIK MAKARAO, S.H.,M.H.)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LENGKAP (ROPAUN RAMBE, S.H.)</a:t>
            </a:r>
          </a:p>
          <a:p>
            <a:pPr marL="342900" indent="-342900">
              <a:buAutoNum type="arabicPeriod"/>
            </a:pPr>
            <a:r>
              <a:rPr lang="id-ID" sz="2400" b="1" dirty="0" smtClean="0">
                <a:latin typeface="Arial Narrow" pitchFamily="34" charset="0"/>
              </a:rPr>
              <a:t>HUKUM ACARA PERDATA TEORI DAN PRAKTIK (SUWARNO, S.H., M.HUM.)</a:t>
            </a:r>
          </a:p>
          <a:p>
            <a:pPr marL="342900" indent="-342900">
              <a:buAutoNum type="arabicPeriod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500042"/>
            <a:ext cx="8286808" cy="5262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/>
            <a:r>
              <a:rPr lang="id-ID" sz="2400" b="1" dirty="0" smtClean="0">
                <a:latin typeface="Arial Narrow" pitchFamily="34" charset="0"/>
              </a:rPr>
              <a:t>10.  HUKUM ACARA PERDATA, TAHAP-TAHAP PENYELESAIAN   PERKARA PERDATA (DR. DJAMANAT SAMOSIR, S.H., M.H.)</a:t>
            </a:r>
          </a:p>
          <a:p>
            <a:pPr marL="457200" indent="-457200">
              <a:buAutoNum type="arabicPeriod" startAt="11"/>
            </a:pPr>
            <a:r>
              <a:rPr lang="id-ID" sz="2400" b="1" dirty="0" smtClean="0">
                <a:latin typeface="Arial Narrow" pitchFamily="34" charset="0"/>
              </a:rPr>
              <a:t>HUKUM ACARA PERDATA DAN DOKUMEN LITIGASI PERKARA PERDATA (BAMBANG SUGENG , S.H., M.H. &amp; SUPRIYADI, S.H.)</a:t>
            </a:r>
          </a:p>
          <a:p>
            <a:pPr marL="457200" indent="-457200">
              <a:buAutoNum type="arabicPeriod" startAt="11"/>
            </a:pPr>
            <a:r>
              <a:rPr lang="id-ID" sz="2400" b="1" dirty="0" smtClean="0">
                <a:latin typeface="Arial Narrow" pitchFamily="34" charset="0"/>
              </a:rPr>
              <a:t>MEMBACA DAN MENGERTI HIR (MOCHAMMAD DJA’IS, S.H., C.N., M.HUM &amp; RMJ. KOOSMARGONO, S.H., M.HUM).</a:t>
            </a:r>
          </a:p>
          <a:p>
            <a:pPr marL="457200" indent="-457200">
              <a:buAutoNum type="arabicPeriod" startAt="11"/>
            </a:pPr>
            <a:r>
              <a:rPr lang="id-ID" sz="2400" b="1" dirty="0" smtClean="0">
                <a:latin typeface="Arial Narrow" pitchFamily="34" charset="0"/>
              </a:rPr>
              <a:t>YURISPRUDENSI HUKUM ACARA PERDATA (SOEROSO, S.H.)</a:t>
            </a:r>
          </a:p>
          <a:p>
            <a:pPr marL="457200" indent="-457200">
              <a:buAutoNum type="arabicPeriod" startAt="11"/>
            </a:pPr>
            <a:r>
              <a:rPr lang="id-ID" sz="2400" b="1" dirty="0" smtClean="0">
                <a:latin typeface="Arial Narrow" pitchFamily="34" charset="0"/>
              </a:rPr>
              <a:t>ASAS-ASAS HUKUM PEMBUKTIAN PERDATA (PROF. DR. ACHMAD ALI, S.H., M.H. &amp; DR. WIWIE HERYANI, S.H., M.H.)</a:t>
            </a:r>
          </a:p>
          <a:p>
            <a:pPr marL="457200" indent="-457200">
              <a:buAutoNum type="arabicPeriod" startAt="11"/>
            </a:pPr>
            <a:r>
              <a:rPr lang="id-ID" sz="2400" b="1" dirty="0" smtClean="0">
                <a:latin typeface="Arial Narrow" pitchFamily="34" charset="0"/>
              </a:rPr>
              <a:t>TEORI DAN HUKUM PEMBUKTIAN (PROF. DR. EDDY O.S. HIARIEJ, S.H., M.H.)</a:t>
            </a:r>
          </a:p>
          <a:p>
            <a:pPr marL="457200" indent="-457200">
              <a:buFontTx/>
              <a:buAutoNum type="arabicPeriod" startAt="11"/>
            </a:pP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HUKUM ACARA PERDATA DAN PERKEMBANGANNYA DI INDONESIA</a:t>
            </a:r>
            <a:r>
              <a:rPr lang="id-ID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id-ID" sz="2400" b="1" dirty="0" smtClean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SRI WARDAH</a:t>
            </a:r>
            <a:r>
              <a:rPr lang="id-ID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&amp; BAMBANG SUTIYOSO</a:t>
            </a:r>
            <a:r>
              <a:rPr lang="id-ID" sz="2400" b="1" dirty="0" smtClean="0">
                <a:solidFill>
                  <a:schemeClr val="tx1"/>
                </a:solidFill>
                <a:latin typeface="Arial Narrow" pitchFamily="34" charset="0"/>
              </a:rPr>
              <a:t>)</a:t>
            </a:r>
            <a:endParaRPr lang="en-US" sz="24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457200" indent="-457200">
              <a:buAutoNum type="arabicPeriod" startAt="11"/>
            </a:pPr>
            <a:endParaRPr lang="id-ID" sz="2400" b="1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id-ID" dirty="0" smtClean="0">
                <a:solidFill>
                  <a:schemeClr val="bg1"/>
                </a:solidFill>
                <a:latin typeface="Arial Narrow" pitchFamily="34" charset="0"/>
              </a:rPr>
              <a:t>Silabus Hukum Acara Perdata</a:t>
            </a:r>
            <a:endParaRPr lang="en-US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071546"/>
            <a:ext cx="8572560" cy="550072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A.    Pendahuluan :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Pengertian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Sejarah Hukum Acara Perdata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Sumber Hukum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Asas-asas Hukum Acara Perdata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Perbedaan Hukum Acara Perdata dengan Hukum Acara Pidana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d-ID" sz="2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B.    Gugatan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Pengertian dan Isi Gugatan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Pencabutan dan Perubahan Gugatan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Penggabungan Gugatan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Kewenangan Mengadili atau kompetensi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d-ID" sz="2800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d-ID" sz="2000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0"/>
            <a:ext cx="8572500" cy="635793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b="1" dirty="0" smtClean="0">
                <a:solidFill>
                  <a:schemeClr val="tx1"/>
                </a:solidFill>
              </a:rPr>
              <a:t>C</a:t>
            </a: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.   Penyitaan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1.   Pengertian dan dasar hukum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2.   Conservatoir Beslag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3.   Revindicatoir Beslag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id-ID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D.   Pemeriksaan Perkara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: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1.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Penetapan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Hari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Sidang</a:t>
            </a:r>
            <a:endParaRPr lang="en-US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2.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Proses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Pemeriksaan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Perkara</a:t>
            </a:r>
            <a:endParaRPr lang="en-US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3.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Peranan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Hakim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dalam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Memeriksa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Perkara</a:t>
            </a:r>
            <a:endParaRPr lang="en-US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4.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Perdamaian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5.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Acara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Verstek</a:t>
            </a:r>
            <a:endParaRPr lang="en-US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6.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Jawaban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tergugat</a:t>
            </a:r>
            <a:endParaRPr lang="en-US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7.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Replik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3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Duplik</a:t>
            </a:r>
            <a:endParaRPr lang="en-US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id-ID" sz="3000" b="1" dirty="0" smtClean="0">
                <a:solidFill>
                  <a:schemeClr val="tx1"/>
                </a:solidFill>
                <a:latin typeface="Arial Narrow" pitchFamily="34" charset="0"/>
              </a:rPr>
              <a:t>8.    </a:t>
            </a:r>
            <a:r>
              <a:rPr lang="en-US" sz="3000" b="1" dirty="0" err="1" smtClean="0">
                <a:solidFill>
                  <a:schemeClr val="tx1"/>
                </a:solidFill>
                <a:latin typeface="Arial Narrow" pitchFamily="34" charset="0"/>
              </a:rPr>
              <a:t>Intervensi</a:t>
            </a:r>
            <a:endParaRPr lang="id-ID" sz="3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d-ID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n-GB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57188"/>
            <a:ext cx="9144000" cy="62150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sz="3000" dirty="0" smtClean="0">
                <a:solidFill>
                  <a:schemeClr val="bg1"/>
                </a:solidFill>
                <a:latin typeface="Arial Narrow" pitchFamily="34" charset="0"/>
              </a:rPr>
              <a:t>E.  </a:t>
            </a:r>
            <a:r>
              <a:rPr lang="en-US" sz="30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Pembuktian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Pengertian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dasar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Hal yang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Dibuktikan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Beban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Pembuktian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Teori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Pembuktian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Kekuatan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Alat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Bukti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Macam-macam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Alat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Bukti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F. 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Hakim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Pengertian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Susunan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Isi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Hakim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Macam-macam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Hakim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Kekuatan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Hakim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Uitvoorbaar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Bij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Voorraad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( UBV/Serta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Merta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/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Dpt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dilaksanakan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Terlebih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dulu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3000" dirty="0" smtClean="0"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85750"/>
            <a:ext cx="8286750" cy="62865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G.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Upaya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1. 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Upaya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Terhadap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Hakim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2. 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Perlawanan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3.    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Banding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4. 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Kasasi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5. 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Peninjauan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Kembali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6. 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Derdenverzet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H.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Eksekusi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atau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Pelaksaaan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Hakim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1.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Pegertian</a:t>
            </a:r>
            <a:endParaRPr lang="en-US" sz="3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id-ID" sz="3000" b="1" dirty="0" smtClean="0">
                <a:solidFill>
                  <a:schemeClr val="bg1"/>
                </a:solidFill>
                <a:latin typeface="Arial Narrow" pitchFamily="34" charset="0"/>
              </a:rPr>
              <a:t>2.  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Bentuk-bentuk</a:t>
            </a:r>
            <a:r>
              <a:rPr lang="en-U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 Narrow" pitchFamily="34" charset="0"/>
              </a:rPr>
              <a:t>Eksekusi</a:t>
            </a:r>
            <a:endParaRPr lang="en-GB" sz="3000" b="1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608</Words>
  <Application>Microsoft Office PowerPoint</Application>
  <PresentationFormat>On-screen Show (4:3)</PresentationFormat>
  <Paragraphs>98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Theme</vt:lpstr>
      <vt:lpstr>Slide 1</vt:lpstr>
      <vt:lpstr>Slide 2</vt:lpstr>
      <vt:lpstr>Slide 3</vt:lpstr>
      <vt:lpstr>Slide 4</vt:lpstr>
      <vt:lpstr>Slide 5</vt:lpstr>
      <vt:lpstr>Silabus Hukum Acara Perdata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2017-08-22T03:41:52Z</dcterms:created>
  <dcterms:modified xsi:type="dcterms:W3CDTF">2017-08-22T03:47:30Z</dcterms:modified>
</cp:coreProperties>
</file>