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5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7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63874-93E5-4D97-8E16-DCD5955A28E2}" type="datetimeFigureOut">
              <a:rPr lang="id-ID" smtClean="0"/>
              <a:pPr/>
              <a:t>20/10/2017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A3490-549B-4EE4-B105-41C2D084ACF6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AFF0-4A0E-43A8-A679-7A4509C9E7B1}" type="datetimeFigureOut">
              <a:rPr lang="id-ID" smtClean="0"/>
              <a:pPr/>
              <a:t>20/10/2017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7EAC-1261-466E-BBA5-A51B79D78D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AFF0-4A0E-43A8-A679-7A4509C9E7B1}" type="datetimeFigureOut">
              <a:rPr lang="id-ID" smtClean="0"/>
              <a:pPr/>
              <a:t>20/10/2017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7EAC-1261-466E-BBA5-A51B79D78D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AFF0-4A0E-43A8-A679-7A4509C9E7B1}" type="datetimeFigureOut">
              <a:rPr lang="id-ID" smtClean="0"/>
              <a:pPr/>
              <a:t>20/10/2017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7EAC-1261-466E-BBA5-A51B79D78D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AFF0-4A0E-43A8-A679-7A4509C9E7B1}" type="datetimeFigureOut">
              <a:rPr lang="id-ID" smtClean="0"/>
              <a:pPr/>
              <a:t>20/10/2017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7EAC-1261-466E-BBA5-A51B79D78D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AFF0-4A0E-43A8-A679-7A4509C9E7B1}" type="datetimeFigureOut">
              <a:rPr lang="id-ID" smtClean="0"/>
              <a:pPr/>
              <a:t>20/10/2017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7EAC-1261-466E-BBA5-A51B79D78D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AFF0-4A0E-43A8-A679-7A4509C9E7B1}" type="datetimeFigureOut">
              <a:rPr lang="id-ID" smtClean="0"/>
              <a:pPr/>
              <a:t>20/10/2017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7EAC-1261-466E-BBA5-A51B79D78D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AFF0-4A0E-43A8-A679-7A4509C9E7B1}" type="datetimeFigureOut">
              <a:rPr lang="id-ID" smtClean="0"/>
              <a:pPr/>
              <a:t>20/10/2017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7EAC-1261-466E-BBA5-A51B79D78D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AFF0-4A0E-43A8-A679-7A4509C9E7B1}" type="datetimeFigureOut">
              <a:rPr lang="id-ID" smtClean="0"/>
              <a:pPr/>
              <a:t>20/10/2017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7EAC-1261-466E-BBA5-A51B79D78D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AFF0-4A0E-43A8-A679-7A4509C9E7B1}" type="datetimeFigureOut">
              <a:rPr lang="id-ID" smtClean="0"/>
              <a:pPr/>
              <a:t>20/10/2017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7EAC-1261-466E-BBA5-A51B79D78D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AFF0-4A0E-43A8-A679-7A4509C9E7B1}" type="datetimeFigureOut">
              <a:rPr lang="id-ID" smtClean="0"/>
              <a:pPr/>
              <a:t>20/10/2017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7EAC-1261-466E-BBA5-A51B79D78D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AFF0-4A0E-43A8-A679-7A4509C9E7B1}" type="datetimeFigureOut">
              <a:rPr lang="id-ID" smtClean="0"/>
              <a:pPr/>
              <a:t>20/10/2017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7EAC-1261-466E-BBA5-A51B79D78D1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CAFF0-4A0E-43A8-A679-7A4509C9E7B1}" type="datetimeFigureOut">
              <a:rPr lang="id-ID" smtClean="0"/>
              <a:pPr/>
              <a:t>20/10/2017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57EAC-1261-466E-BBA5-A51B79D78D1A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928694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KIMIA INDUSTRI </a:t>
            </a:r>
            <a:br>
              <a:rPr lang="id-ID" b="1" dirty="0" smtClean="0"/>
            </a:br>
            <a:r>
              <a:rPr lang="id-ID" b="1" dirty="0" smtClean="0"/>
              <a:t>(MINUMAN BERALKOHOL)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44" y="1785926"/>
            <a:ext cx="8929718" cy="464347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d-ID" dirty="0" smtClean="0">
                <a:solidFill>
                  <a:schemeClr val="tx1"/>
                </a:solidFill>
              </a:rPr>
              <a:t>Minuman Beralkohol</a:t>
            </a:r>
          </a:p>
          <a:p>
            <a:pPr marL="360363" indent="-360363" algn="just">
              <a:buFont typeface="+mj-lt"/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Tipe “Mead” </a:t>
            </a:r>
            <a:r>
              <a:rPr lang="id-ID" dirty="0" smtClean="0">
                <a:solidFill>
                  <a:schemeClr val="tx1"/>
                </a:solidFill>
                <a:sym typeface="Symbol"/>
              </a:rPr>
              <a:t> bahan baku madu atau cairan ttt, mis. Cairan pohon enau.</a:t>
            </a:r>
          </a:p>
          <a:p>
            <a:pPr marL="360363" indent="-360363" algn="just">
              <a:buFont typeface="+mj-lt"/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Tipe “Anggur” </a:t>
            </a:r>
            <a:r>
              <a:rPr lang="id-ID" dirty="0" smtClean="0">
                <a:solidFill>
                  <a:schemeClr val="tx1"/>
                </a:solidFill>
                <a:sym typeface="Symbol"/>
              </a:rPr>
              <a:t> dari sari buah2an</a:t>
            </a:r>
          </a:p>
          <a:p>
            <a:pPr marL="360363" indent="-360363" algn="just">
              <a:buFont typeface="+mj-lt"/>
              <a:buAutoNum type="arabicPeriod"/>
            </a:pPr>
            <a:r>
              <a:rPr lang="id-ID" dirty="0" smtClean="0">
                <a:solidFill>
                  <a:schemeClr val="tx1"/>
                </a:solidFill>
                <a:sym typeface="Symbol"/>
              </a:rPr>
              <a:t>Tipe “Bir”  bahan baku zat pati dari biji2-an</a:t>
            </a:r>
          </a:p>
          <a:p>
            <a:pPr marL="360363" indent="-360363" algn="just"/>
            <a:r>
              <a:rPr lang="id-ID" u="sng" dirty="0" smtClean="0">
                <a:solidFill>
                  <a:schemeClr val="tx1"/>
                </a:solidFill>
                <a:sym typeface="Symbol"/>
              </a:rPr>
              <a:t>Bir :</a:t>
            </a:r>
          </a:p>
          <a:p>
            <a:pPr marL="360363" indent="-360363" algn="just"/>
            <a:r>
              <a:rPr lang="id-ID" dirty="0" smtClean="0">
                <a:solidFill>
                  <a:schemeClr val="tx1"/>
                </a:solidFill>
                <a:sym typeface="Symbol"/>
              </a:rPr>
              <a:t>Ada 3 istilah 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>
                <a:solidFill>
                  <a:schemeClr val="tx1"/>
                </a:solidFill>
                <a:sym typeface="Symbol"/>
              </a:rPr>
              <a:t>Bir  difermentasi dgn ragi bawah (bottom fermenting yeast)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>
                <a:solidFill>
                  <a:schemeClr val="tx1"/>
                </a:solidFill>
              </a:rPr>
              <a:t>Ale </a:t>
            </a:r>
            <a:r>
              <a:rPr lang="id-ID" dirty="0" smtClean="0">
                <a:solidFill>
                  <a:schemeClr val="tx1"/>
                </a:solidFill>
                <a:sym typeface="Symbol"/>
              </a:rPr>
              <a:t> difermentasi dgn ragi atas (top fermenting yeast)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>
                <a:solidFill>
                  <a:schemeClr val="tx1"/>
                </a:solidFill>
                <a:sym typeface="Symbol"/>
              </a:rPr>
              <a:t>Stout  seperti Ale, bahan baku hanya malt saja.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id-ID" b="1" dirty="0" smtClean="0"/>
              <a:t>Anggur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Anggur </a:t>
            </a:r>
            <a:r>
              <a:rPr lang="id-ID" dirty="0" smtClean="0">
                <a:sym typeface="Symbol"/>
              </a:rPr>
              <a:t> Produk yg dihasilkan dgn cara fermentasi alkohol dari buah anggur oleh ragi</a:t>
            </a:r>
          </a:p>
          <a:p>
            <a:pPr marL="0" indent="0">
              <a:buNone/>
            </a:pPr>
            <a:r>
              <a:rPr lang="id-ID" dirty="0" smtClean="0">
                <a:sym typeface="Symbol"/>
              </a:rPr>
              <a:t>Produk alkoholis yg serupa dari buah2-an lain juga disebut anggur, namun hrs ditambahkan nama buah asalnya.</a:t>
            </a:r>
          </a:p>
          <a:p>
            <a:pPr marL="0" indent="0">
              <a:buNone/>
            </a:pPr>
            <a:r>
              <a:rPr lang="id-ID" dirty="0" smtClean="0">
                <a:sym typeface="Symbol"/>
              </a:rPr>
              <a:t>Anggur putih  dari buah anggur putih</a:t>
            </a:r>
          </a:p>
          <a:p>
            <a:pPr marL="0" indent="0">
              <a:buNone/>
            </a:pPr>
            <a:r>
              <a:rPr lang="id-ID" dirty="0" smtClean="0">
                <a:sym typeface="Symbol"/>
              </a:rPr>
              <a:t>Anggur merah  dari buah anggur merah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60" y="71414"/>
            <a:ext cx="6000760" cy="225404"/>
          </a:xfrm>
        </p:spPr>
        <p:txBody>
          <a:bodyPr>
            <a:noAutofit/>
          </a:bodyPr>
          <a:lstStyle/>
          <a:p>
            <a:r>
              <a:rPr lang="id-ID" sz="2800" b="1" dirty="0" smtClean="0"/>
              <a:t>Tahap-tahap Proses Pembuatan Anggur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8" y="571480"/>
            <a:ext cx="8929718" cy="6000792"/>
          </a:xfrm>
        </p:spPr>
        <p:txBody>
          <a:bodyPr>
            <a:normAutofit fontScale="85000" lnSpcReduction="20000"/>
          </a:bodyPr>
          <a:lstStyle/>
          <a:p>
            <a:pPr marL="355600" indent="-355600">
              <a:spcBef>
                <a:spcPts val="0"/>
              </a:spcBef>
              <a:buFont typeface="+mj-lt"/>
              <a:buAutoNum type="arabicPeriod"/>
            </a:pPr>
            <a:r>
              <a:rPr lang="id-ID" dirty="0" smtClean="0"/>
              <a:t>Penggilingan : Hrs diperhatikan alat</a:t>
            </a:r>
            <a:r>
              <a:rPr lang="id-ID" baseline="30000" dirty="0" smtClean="0"/>
              <a:t>2</a:t>
            </a:r>
            <a:r>
              <a:rPr lang="id-ID" dirty="0" smtClean="0"/>
              <a:t> yg digunakan </a:t>
            </a:r>
            <a:r>
              <a:rPr lang="id-ID" dirty="0" smtClean="0">
                <a:sym typeface="Symbol"/>
              </a:rPr>
              <a:t> stainless steel</a:t>
            </a:r>
          </a:p>
          <a:p>
            <a:pPr marL="355600" indent="-355600">
              <a:spcBef>
                <a:spcPts val="0"/>
              </a:spcBef>
              <a:buFont typeface="+mj-lt"/>
              <a:buAutoNum type="arabicPeriod"/>
            </a:pPr>
            <a:r>
              <a:rPr lang="id-ID" dirty="0" smtClean="0">
                <a:sym typeface="Symbol"/>
              </a:rPr>
              <a:t>Pengolahan Pendahuluan :</a:t>
            </a:r>
          </a:p>
          <a:p>
            <a:pPr marL="755650" lvl="1" indent="-355600">
              <a:spcBef>
                <a:spcPts val="0"/>
              </a:spcBef>
            </a:pPr>
            <a:r>
              <a:rPr lang="id-ID" dirty="0" smtClean="0">
                <a:sym typeface="Symbol"/>
              </a:rPr>
              <a:t>Pembuatan starter</a:t>
            </a:r>
          </a:p>
          <a:p>
            <a:pPr marL="755650" lvl="1" indent="-355600">
              <a:spcBef>
                <a:spcPts val="0"/>
              </a:spcBef>
            </a:pPr>
            <a:r>
              <a:rPr lang="id-ID" dirty="0" smtClean="0">
                <a:sym typeface="Symbol"/>
              </a:rPr>
              <a:t>Penambahan SO</a:t>
            </a:r>
            <a:r>
              <a:rPr lang="id-ID" baseline="-25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 atau sulfit dan kalium metabisulfit</a:t>
            </a:r>
          </a:p>
          <a:p>
            <a:pPr marL="755650" lvl="1" indent="-355600">
              <a:spcBef>
                <a:spcPts val="0"/>
              </a:spcBef>
            </a:pPr>
            <a:r>
              <a:rPr lang="id-ID" dirty="0" smtClean="0">
                <a:sym typeface="Symbol"/>
              </a:rPr>
              <a:t>Nutrisi2 lain        kadang</a:t>
            </a:r>
            <a:r>
              <a:rPr lang="id-ID" baseline="30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 (NH</a:t>
            </a:r>
            <a:r>
              <a:rPr lang="id-ID" baseline="-25000" dirty="0" smtClean="0">
                <a:sym typeface="Symbol"/>
              </a:rPr>
              <a:t>4</a:t>
            </a:r>
            <a:r>
              <a:rPr lang="id-ID" dirty="0" smtClean="0">
                <a:sym typeface="Symbol"/>
              </a:rPr>
              <a:t>)</a:t>
            </a:r>
            <a:r>
              <a:rPr lang="id-ID" baseline="-25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SO</a:t>
            </a:r>
            <a:r>
              <a:rPr lang="id-ID" baseline="-25000" dirty="0" smtClean="0">
                <a:sym typeface="Symbol"/>
              </a:rPr>
              <a:t>4</a:t>
            </a:r>
            <a:r>
              <a:rPr lang="id-ID" dirty="0" smtClean="0">
                <a:sym typeface="Symbol"/>
              </a:rPr>
              <a:t>; fosfat</a:t>
            </a:r>
          </a:p>
          <a:p>
            <a:pPr marL="755650" lvl="1" indent="-355600">
              <a:spcBef>
                <a:spcPts val="0"/>
              </a:spcBef>
            </a:pPr>
            <a:r>
              <a:rPr lang="id-ID" dirty="0" smtClean="0">
                <a:sym typeface="Symbol"/>
              </a:rPr>
              <a:t>Pengganti zat kimia</a:t>
            </a:r>
          </a:p>
          <a:p>
            <a:pPr marL="755650" lvl="1" indent="-355600">
              <a:spcBef>
                <a:spcPts val="0"/>
              </a:spcBef>
            </a:pPr>
            <a:r>
              <a:rPr lang="id-ID" dirty="0" smtClean="0">
                <a:sym typeface="Symbol"/>
              </a:rPr>
              <a:t>Pasteurisasi </a:t>
            </a:r>
            <a:r>
              <a:rPr lang="en-US" dirty="0" smtClean="0">
                <a:sym typeface="Symbol"/>
              </a:rPr>
              <a:t>63</a:t>
            </a:r>
            <a:r>
              <a:rPr lang="id-ID" dirty="0" smtClean="0">
                <a:sym typeface="Symbol"/>
              </a:rPr>
              <a:t> </a:t>
            </a:r>
            <a:r>
              <a:rPr lang="id-ID" baseline="30000" dirty="0" smtClean="0">
                <a:sym typeface="Symbol"/>
              </a:rPr>
              <a:t>o</a:t>
            </a:r>
            <a:r>
              <a:rPr lang="id-ID" dirty="0" smtClean="0">
                <a:sym typeface="Symbol"/>
              </a:rPr>
              <a:t>C  10 menit</a:t>
            </a:r>
          </a:p>
          <a:p>
            <a:pPr marL="355600" indent="-355600">
              <a:spcBef>
                <a:spcPts val="0"/>
              </a:spcBef>
              <a:buFont typeface="+mj-lt"/>
              <a:buAutoNum type="arabicPeriod"/>
            </a:pPr>
            <a:r>
              <a:rPr lang="id-ID" dirty="0" smtClean="0">
                <a:sym typeface="Symbol"/>
              </a:rPr>
              <a:t>Fermentasi Tahap I :</a:t>
            </a:r>
          </a:p>
          <a:p>
            <a:pPr marL="755650" lvl="1" indent="-355600">
              <a:spcBef>
                <a:spcPts val="0"/>
              </a:spcBef>
            </a:pPr>
            <a:r>
              <a:rPr lang="id-ID" dirty="0" smtClean="0">
                <a:sym typeface="Symbol"/>
              </a:rPr>
              <a:t>Ragi yg digunakan </a:t>
            </a:r>
            <a:r>
              <a:rPr lang="id-ID" i="1" dirty="0" smtClean="0">
                <a:sym typeface="Symbol"/>
              </a:rPr>
              <a:t>Saccharomyces cereviceae var eilipsoideus</a:t>
            </a:r>
          </a:p>
          <a:p>
            <a:pPr marL="755650" lvl="1" indent="-355600">
              <a:spcBef>
                <a:spcPts val="0"/>
              </a:spcBef>
              <a:tabLst>
                <a:tab pos="3767138" algn="l"/>
              </a:tabLst>
            </a:pPr>
            <a:r>
              <a:rPr lang="id-ID" dirty="0" smtClean="0">
                <a:sym typeface="Symbol"/>
              </a:rPr>
              <a:t>Starter (Inokulum)   	</a:t>
            </a:r>
            <a:r>
              <a:rPr lang="id-ID" sz="2400" dirty="0" smtClean="0">
                <a:sym typeface="Symbol"/>
              </a:rPr>
              <a:t>Dari Bubur Buah (Pasteurisasi)</a:t>
            </a:r>
          </a:p>
          <a:p>
            <a:pPr marL="755650" lvl="1" indent="-355600">
              <a:spcBef>
                <a:spcPts val="0"/>
              </a:spcBef>
              <a:tabLst>
                <a:tab pos="3767138" algn="l"/>
              </a:tabLst>
            </a:pPr>
            <a:endParaRPr lang="id-ID" sz="2400" dirty="0" smtClean="0">
              <a:sym typeface="Symbol"/>
            </a:endParaRPr>
          </a:p>
          <a:p>
            <a:pPr marL="1155700" lvl="2" indent="-355600">
              <a:spcBef>
                <a:spcPts val="0"/>
              </a:spcBef>
              <a:buNone/>
              <a:tabLst>
                <a:tab pos="3767138" algn="l"/>
              </a:tabLst>
            </a:pPr>
            <a:r>
              <a:rPr lang="id-ID" dirty="0" smtClean="0">
                <a:sym typeface="Symbol"/>
              </a:rPr>
              <a:t>		Fermentasi</a:t>
            </a:r>
          </a:p>
          <a:p>
            <a:pPr marL="1155700" lvl="2" indent="-355600">
              <a:spcBef>
                <a:spcPts val="0"/>
              </a:spcBef>
              <a:buNone/>
              <a:tabLst>
                <a:tab pos="3767138" algn="l"/>
                <a:tab pos="4489450" algn="l"/>
              </a:tabLst>
            </a:pPr>
            <a:r>
              <a:rPr lang="id-ID" dirty="0" smtClean="0">
                <a:sym typeface="Symbol"/>
              </a:rPr>
              <a:t>Suhu fermentasi 21-32 C		</a:t>
            </a:r>
            <a:r>
              <a:rPr lang="id-ID" sz="1900" dirty="0" smtClean="0">
                <a:sym typeface="Symbol"/>
              </a:rPr>
              <a:t>Diaduk 2x sehari  suasana aerob</a:t>
            </a:r>
          </a:p>
          <a:p>
            <a:pPr marL="1155700" lvl="2" indent="-355600">
              <a:spcBef>
                <a:spcPts val="0"/>
              </a:spcBef>
              <a:buNone/>
              <a:tabLst>
                <a:tab pos="3767138" algn="l"/>
              </a:tabLst>
            </a:pPr>
            <a:r>
              <a:rPr lang="id-ID" dirty="0" smtClean="0">
                <a:sym typeface="Symbol"/>
              </a:rPr>
              <a:t>		Fermentasi</a:t>
            </a:r>
          </a:p>
          <a:p>
            <a:pPr marL="1155700" lvl="2" indent="-355600">
              <a:spcBef>
                <a:spcPts val="0"/>
              </a:spcBef>
              <a:buNone/>
              <a:tabLst>
                <a:tab pos="3767138" algn="l"/>
                <a:tab pos="4489450" algn="l"/>
              </a:tabLst>
            </a:pPr>
            <a:r>
              <a:rPr lang="id-ID" dirty="0" smtClean="0">
                <a:sym typeface="Symbol"/>
              </a:rPr>
              <a:t>Fermentasi  7-14 hari			</a:t>
            </a:r>
            <a:r>
              <a:rPr lang="id-ID" sz="1900" dirty="0" smtClean="0">
                <a:sym typeface="Symbol"/>
              </a:rPr>
              <a:t>Anaerob</a:t>
            </a:r>
          </a:p>
          <a:p>
            <a:pPr marL="1155700" lvl="2" indent="-355600">
              <a:spcBef>
                <a:spcPts val="0"/>
              </a:spcBef>
              <a:buNone/>
              <a:tabLst>
                <a:tab pos="3767138" algn="l"/>
              </a:tabLst>
            </a:pPr>
            <a:r>
              <a:rPr lang="id-ID" dirty="0" smtClean="0">
                <a:sym typeface="Symbol"/>
              </a:rPr>
              <a:t>		Pemisahan bagian yg cair dari massa padat</a:t>
            </a:r>
          </a:p>
          <a:p>
            <a:pPr marL="1155700" lvl="2" indent="-355600">
              <a:spcBef>
                <a:spcPts val="0"/>
              </a:spcBef>
              <a:buNone/>
              <a:tabLst>
                <a:tab pos="3767138" algn="l"/>
              </a:tabLst>
            </a:pPr>
            <a:endParaRPr lang="id-ID" dirty="0" smtClean="0">
              <a:sym typeface="Symbol"/>
            </a:endParaRPr>
          </a:p>
          <a:p>
            <a:pPr marL="1155700" lvl="2" indent="-355600">
              <a:spcBef>
                <a:spcPts val="0"/>
              </a:spcBef>
              <a:buNone/>
              <a:tabLst>
                <a:tab pos="3767138" algn="l"/>
              </a:tabLst>
            </a:pPr>
            <a:r>
              <a:rPr lang="id-ID" dirty="0" smtClean="0">
                <a:sym typeface="Symbol"/>
              </a:rPr>
              <a:t>		Masa cair (</a:t>
            </a:r>
            <a:r>
              <a:rPr lang="id-ID" i="1" dirty="0" smtClean="0">
                <a:sym typeface="Symbol"/>
              </a:rPr>
              <a:t>Free run wine</a:t>
            </a:r>
            <a:r>
              <a:rPr lang="id-ID" dirty="0" smtClean="0">
                <a:sym typeface="Symbol"/>
              </a:rPr>
              <a:t>)</a:t>
            </a:r>
          </a:p>
          <a:p>
            <a:pPr marL="1155700" lvl="2" indent="-355600">
              <a:spcBef>
                <a:spcPts val="0"/>
              </a:spcBef>
              <a:buNone/>
              <a:tabLst>
                <a:tab pos="3767138" algn="l"/>
              </a:tabLst>
            </a:pPr>
            <a:endParaRPr lang="id-ID" dirty="0" smtClean="0">
              <a:sym typeface="Symbol"/>
            </a:endParaRPr>
          </a:p>
          <a:p>
            <a:pPr marL="1155700" lvl="2" indent="-355600">
              <a:spcBef>
                <a:spcPts val="0"/>
              </a:spcBef>
              <a:buNone/>
              <a:tabLst>
                <a:tab pos="3767138" algn="l"/>
              </a:tabLst>
            </a:pPr>
            <a:r>
              <a:rPr lang="id-ID" dirty="0" smtClean="0">
                <a:sym typeface="Symbol"/>
              </a:rPr>
              <a:t>		Cairan yg blm sempurna fermentasinya</a:t>
            </a:r>
          </a:p>
          <a:p>
            <a:pPr marL="755650" lvl="1" indent="-355600">
              <a:spcBef>
                <a:spcPts val="0"/>
              </a:spcBef>
              <a:buNone/>
            </a:pPr>
            <a:endParaRPr lang="id-ID" dirty="0"/>
          </a:p>
        </p:txBody>
      </p:sp>
      <p:grpSp>
        <p:nvGrpSpPr>
          <p:cNvPr id="11" name="Group 10"/>
          <p:cNvGrpSpPr/>
          <p:nvPr/>
        </p:nvGrpSpPr>
        <p:grpSpPr>
          <a:xfrm>
            <a:off x="2500298" y="2214554"/>
            <a:ext cx="357190" cy="142082"/>
            <a:chOff x="2786050" y="3072604"/>
            <a:chExt cx="357190" cy="142082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2786050" y="3143248"/>
              <a:ext cx="35719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2822563" y="3107529"/>
              <a:ext cx="142082" cy="722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Arrow Connector 15"/>
          <p:cNvCxnSpPr/>
          <p:nvPr/>
        </p:nvCxnSpPr>
        <p:spPr>
          <a:xfrm rot="5400000">
            <a:off x="4393008" y="4107264"/>
            <a:ext cx="214314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4393802" y="4607330"/>
            <a:ext cx="214314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4393802" y="5107396"/>
            <a:ext cx="214314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4393802" y="5607462"/>
            <a:ext cx="214314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4393802" y="6036090"/>
            <a:ext cx="214314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2528"/>
          </a:xfrm>
        </p:spPr>
        <p:txBody>
          <a:bodyPr>
            <a:noAutofit/>
          </a:bodyPr>
          <a:lstStyle/>
          <a:p>
            <a:endParaRPr lang="id-ID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500042"/>
            <a:ext cx="8786874" cy="6357958"/>
          </a:xfrm>
        </p:spPr>
        <p:txBody>
          <a:bodyPr>
            <a:normAutofit fontScale="85000" lnSpcReduction="10000"/>
          </a:bodyPr>
          <a:lstStyle/>
          <a:p>
            <a:pPr marL="355600" indent="-355600">
              <a:buFont typeface="+mj-lt"/>
              <a:buAutoNum type="arabicPeriod" startAt="4"/>
            </a:pPr>
            <a:r>
              <a:rPr lang="id-ID" dirty="0" smtClean="0"/>
              <a:t>Fermentasi Tahap II :</a:t>
            </a:r>
          </a:p>
          <a:p>
            <a:pPr marL="755650" lvl="1" indent="-355600"/>
            <a:r>
              <a:rPr lang="id-ID" dirty="0" smtClean="0"/>
              <a:t>Free run wine </a:t>
            </a:r>
            <a:r>
              <a:rPr lang="id-ID" dirty="0" smtClean="0">
                <a:sym typeface="Symbol"/>
              </a:rPr>
              <a:t> ditampung dlm suatu bejana tertutup yg dilengkapi dgn penyalur CO2 yg timbul. Fermentasi tahap II  7-11 hari.</a:t>
            </a:r>
            <a:endParaRPr lang="id-ID" dirty="0" smtClean="0"/>
          </a:p>
          <a:p>
            <a:pPr marL="355600" indent="-355600">
              <a:buFont typeface="+mj-lt"/>
              <a:buAutoNum type="arabicPeriod" startAt="4"/>
            </a:pPr>
            <a:r>
              <a:rPr lang="id-ID" dirty="0" smtClean="0"/>
              <a:t>Racking </a:t>
            </a:r>
            <a:r>
              <a:rPr lang="id-ID" dirty="0" smtClean="0">
                <a:sym typeface="Symbol"/>
              </a:rPr>
              <a:t> Pemisahan cairan anggur dari endapannya.</a:t>
            </a:r>
          </a:p>
          <a:p>
            <a:pPr marL="755650" lvl="1" indent="-355600"/>
            <a:r>
              <a:rPr lang="id-ID" dirty="0" smtClean="0">
                <a:sym typeface="Symbol"/>
              </a:rPr>
              <a:t>Racking  membantu penjernihan anggur dan mencegah timbulnya flavour yg tdk diinginkan</a:t>
            </a:r>
            <a:endParaRPr lang="id-ID" dirty="0" smtClean="0"/>
          </a:p>
          <a:p>
            <a:pPr marL="355600" indent="-355600">
              <a:buFont typeface="+mj-lt"/>
              <a:buAutoNum type="arabicPeriod" startAt="4"/>
            </a:pPr>
            <a:r>
              <a:rPr lang="id-ID" dirty="0" smtClean="0"/>
              <a:t>Storage </a:t>
            </a:r>
            <a:r>
              <a:rPr lang="id-ID" dirty="0" smtClean="0">
                <a:sym typeface="Symbol"/>
              </a:rPr>
              <a:t> Terjadi perubahan</a:t>
            </a:r>
            <a:r>
              <a:rPr lang="id-ID" baseline="30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 penting :</a:t>
            </a:r>
          </a:p>
          <a:p>
            <a:pPr marL="755650" lvl="1" indent="-355600"/>
            <a:r>
              <a:rPr lang="id-ID" dirty="0" smtClean="0">
                <a:sym typeface="Symbol"/>
              </a:rPr>
              <a:t>Timbulnya flavour dan penjernihan</a:t>
            </a:r>
          </a:p>
          <a:p>
            <a:pPr marL="755650" lvl="1" indent="-355600"/>
            <a:r>
              <a:rPr lang="id-ID" dirty="0" smtClean="0">
                <a:sym typeface="Symbol"/>
              </a:rPr>
              <a:t>Utk memisahkan zat2 yg dpt menimbulkan kekeruhan. Mis, tartrat  dilakukan filtrasi</a:t>
            </a:r>
          </a:p>
          <a:p>
            <a:pPr marL="755650" lvl="1" indent="-355600"/>
            <a:r>
              <a:rPr lang="id-ID" dirty="0" smtClean="0">
                <a:sym typeface="Symbol"/>
              </a:rPr>
              <a:t>Flavour akan terbentuk  adanya perubahan2 biokimia (aldehid, alkohol, tanin, dll)</a:t>
            </a:r>
            <a:endParaRPr lang="id-ID" dirty="0" smtClean="0"/>
          </a:p>
          <a:p>
            <a:pPr marL="355600" indent="-355600">
              <a:buFont typeface="+mj-lt"/>
              <a:buAutoNum type="arabicPeriod" startAt="4"/>
            </a:pPr>
            <a:r>
              <a:rPr lang="id-ID" dirty="0" smtClean="0"/>
              <a:t>Klarifikasi </a:t>
            </a:r>
            <a:r>
              <a:rPr lang="id-ID" dirty="0" smtClean="0">
                <a:sym typeface="Symbol"/>
              </a:rPr>
              <a:t> Penjernihan dpt dipercepat dgn penambahan zat2 “fining agent”. Mis, gelatin, casein</a:t>
            </a:r>
            <a:endParaRPr lang="id-ID" dirty="0" smtClean="0"/>
          </a:p>
          <a:p>
            <a:pPr marL="355600" indent="-355600">
              <a:buFont typeface="+mj-lt"/>
              <a:buAutoNum type="arabicPeriod" startAt="4"/>
            </a:pPr>
            <a:r>
              <a:rPr lang="id-ID" dirty="0" smtClean="0"/>
              <a:t>Pembotolan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Asam Cuka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785794"/>
            <a:ext cx="8686800" cy="607220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id-ID" dirty="0" smtClean="0"/>
              <a:t>Produk dari substansi gula atau pati yg mengalami fermentasi alkoholis dan dilanjutkan dgn fermentasi asam </a:t>
            </a:r>
            <a:r>
              <a:rPr lang="id-ID" dirty="0" smtClean="0">
                <a:sym typeface="Symbol"/>
              </a:rPr>
              <a:t> paling sedikit mengandung 4 gram asam asetat per 100 ml.</a:t>
            </a:r>
          </a:p>
          <a:p>
            <a:pPr>
              <a:spcBef>
                <a:spcPts val="0"/>
              </a:spcBef>
              <a:buNone/>
            </a:pPr>
            <a:r>
              <a:rPr lang="id-ID" dirty="0" smtClean="0">
                <a:sym typeface="Symbol"/>
              </a:rPr>
              <a:t>Asam cuka dpt dibuat dari :</a:t>
            </a:r>
          </a:p>
          <a:p>
            <a:pPr marL="450850" indent="-450850">
              <a:spcBef>
                <a:spcPts val="0"/>
              </a:spcBef>
              <a:buFont typeface="+mj-lt"/>
              <a:buAutoNum type="arabicPeriod"/>
            </a:pPr>
            <a:r>
              <a:rPr lang="id-ID" dirty="0" smtClean="0">
                <a:sym typeface="Symbol"/>
              </a:rPr>
              <a:t>Sari buah2-an</a:t>
            </a:r>
          </a:p>
          <a:p>
            <a:pPr marL="450850" indent="-450850">
              <a:spcBef>
                <a:spcPts val="0"/>
              </a:spcBef>
              <a:buFont typeface="+mj-lt"/>
              <a:buAutoNum type="arabicPeriod"/>
            </a:pPr>
            <a:r>
              <a:rPr lang="id-ID" dirty="0" smtClean="0">
                <a:sym typeface="Symbol"/>
              </a:rPr>
              <a:t>Sumber zat pati</a:t>
            </a:r>
          </a:p>
          <a:p>
            <a:pPr marL="450850" indent="-450850">
              <a:spcBef>
                <a:spcPts val="0"/>
              </a:spcBef>
              <a:buFont typeface="+mj-lt"/>
              <a:buAutoNum type="arabicPeriod"/>
            </a:pPr>
            <a:r>
              <a:rPr lang="id-ID" dirty="0" smtClean="0">
                <a:sym typeface="Symbol"/>
              </a:rPr>
              <a:t>Sumber gula : tebu, melon, madu, dll.</a:t>
            </a:r>
          </a:p>
          <a:p>
            <a:pPr marL="450850" indent="-450850">
              <a:spcBef>
                <a:spcPts val="0"/>
              </a:spcBef>
              <a:buFont typeface="+mj-lt"/>
              <a:buAutoNum type="arabicPeriod"/>
            </a:pPr>
            <a:r>
              <a:rPr lang="id-ID" dirty="0" smtClean="0">
                <a:sym typeface="Symbol"/>
              </a:rPr>
              <a:t>Cairan beralkohol sisa pembuatan bir.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id-ID" dirty="0" smtClean="0"/>
              <a:t>Proses fermentasi berlangsung 2 tahap, yaitu :</a:t>
            </a:r>
          </a:p>
          <a:p>
            <a:pPr marL="450850" indent="-450850">
              <a:spcBef>
                <a:spcPts val="0"/>
              </a:spcBef>
              <a:buFont typeface="+mj-lt"/>
              <a:buAutoNum type="arabicPeriod"/>
              <a:tabLst>
                <a:tab pos="4216400" algn="l"/>
              </a:tabLst>
            </a:pPr>
            <a:r>
              <a:rPr lang="id-ID" dirty="0" smtClean="0"/>
              <a:t>Fermentasi gula   	Alkohol</a:t>
            </a:r>
          </a:p>
          <a:p>
            <a:pPr marL="450850" indent="-450850">
              <a:spcBef>
                <a:spcPts val="0"/>
              </a:spcBef>
              <a:buFont typeface="+mj-lt"/>
              <a:buAutoNum type="arabicPeriod"/>
              <a:tabLst>
                <a:tab pos="4040188" algn="l"/>
              </a:tabLst>
            </a:pPr>
            <a:r>
              <a:rPr lang="id-ID" dirty="0" smtClean="0"/>
              <a:t>Oksidasi alkohol	Asam asetat</a:t>
            </a:r>
          </a:p>
          <a:p>
            <a:pPr marL="531813" lvl="1" indent="-131763">
              <a:spcBef>
                <a:spcPts val="0"/>
              </a:spcBef>
              <a:buNone/>
            </a:pPr>
            <a:r>
              <a:rPr lang="id-ID" dirty="0" smtClean="0"/>
              <a:t>	</a:t>
            </a:r>
          </a:p>
          <a:p>
            <a:pPr marL="531813" lvl="1" indent="-131763">
              <a:spcBef>
                <a:spcPts val="0"/>
              </a:spcBef>
              <a:buNone/>
            </a:pPr>
            <a:r>
              <a:rPr lang="id-ID" dirty="0" smtClean="0"/>
              <a:t>	C</a:t>
            </a:r>
            <a:r>
              <a:rPr lang="id-ID" baseline="-25000" dirty="0" smtClean="0"/>
              <a:t>6</a:t>
            </a:r>
            <a:r>
              <a:rPr lang="id-ID" dirty="0" smtClean="0"/>
              <a:t>H</a:t>
            </a:r>
            <a:r>
              <a:rPr lang="id-ID" baseline="-25000" dirty="0" smtClean="0"/>
              <a:t>12</a:t>
            </a:r>
            <a:r>
              <a:rPr lang="id-ID" dirty="0" smtClean="0"/>
              <a:t>O</a:t>
            </a:r>
            <a:r>
              <a:rPr lang="id-ID" baseline="-25000" dirty="0" smtClean="0"/>
              <a:t>6</a:t>
            </a:r>
            <a:r>
              <a:rPr lang="id-ID" dirty="0" smtClean="0"/>
              <a:t>			CO</a:t>
            </a:r>
            <a:r>
              <a:rPr lang="id-ID" baseline="-25000" dirty="0" smtClean="0"/>
              <a:t>2</a:t>
            </a:r>
            <a:r>
              <a:rPr lang="id-ID" dirty="0" smtClean="0"/>
              <a:t> + C</a:t>
            </a:r>
            <a:r>
              <a:rPr lang="id-ID" baseline="-25000" dirty="0" smtClean="0"/>
              <a:t>2</a:t>
            </a:r>
            <a:r>
              <a:rPr lang="id-ID" dirty="0" smtClean="0"/>
              <a:t>H</a:t>
            </a:r>
            <a:r>
              <a:rPr lang="id-ID" baseline="-25000" dirty="0" smtClean="0"/>
              <a:t>5</a:t>
            </a:r>
            <a:r>
              <a:rPr lang="id-ID" dirty="0" smtClean="0"/>
              <a:t>OH</a:t>
            </a:r>
          </a:p>
          <a:p>
            <a:pPr marL="531813" lvl="1" indent="-131763">
              <a:spcBef>
                <a:spcPts val="0"/>
              </a:spcBef>
              <a:buNone/>
            </a:pPr>
            <a:endParaRPr lang="id-ID" dirty="0" smtClean="0"/>
          </a:p>
          <a:p>
            <a:pPr marL="531813" lvl="1" indent="-131763">
              <a:spcBef>
                <a:spcPts val="0"/>
              </a:spcBef>
              <a:buNone/>
            </a:pPr>
            <a:endParaRPr lang="id-ID" dirty="0" smtClean="0"/>
          </a:p>
          <a:p>
            <a:pPr marL="531813" lvl="1" indent="-131763">
              <a:spcBef>
                <a:spcPts val="0"/>
              </a:spcBef>
              <a:buNone/>
            </a:pPr>
            <a:endParaRPr lang="id-ID" dirty="0" smtClean="0"/>
          </a:p>
          <a:p>
            <a:pPr marL="531813" lvl="1" indent="-80963">
              <a:spcBef>
                <a:spcPts val="0"/>
              </a:spcBef>
              <a:buNone/>
            </a:pPr>
            <a:r>
              <a:rPr lang="id-ID" dirty="0" smtClean="0"/>
              <a:t>	C</a:t>
            </a:r>
            <a:r>
              <a:rPr lang="id-ID" baseline="-25000" dirty="0" smtClean="0"/>
              <a:t>2</a:t>
            </a:r>
            <a:r>
              <a:rPr lang="id-ID" dirty="0" smtClean="0"/>
              <a:t>H</a:t>
            </a:r>
            <a:r>
              <a:rPr lang="id-ID" baseline="-25000" dirty="0" smtClean="0"/>
              <a:t>5</a:t>
            </a:r>
            <a:r>
              <a:rPr lang="id-ID" dirty="0" smtClean="0"/>
              <a:t>OH			CH</a:t>
            </a:r>
            <a:r>
              <a:rPr lang="id-ID" baseline="-25000" dirty="0" smtClean="0"/>
              <a:t>3</a:t>
            </a:r>
            <a:r>
              <a:rPr lang="id-ID" dirty="0" smtClean="0"/>
              <a:t>COOH + H</a:t>
            </a:r>
            <a:r>
              <a:rPr lang="id-ID" baseline="-25000" dirty="0" smtClean="0"/>
              <a:t>2</a:t>
            </a:r>
            <a:r>
              <a:rPr lang="id-ID" dirty="0" smtClean="0"/>
              <a:t>O</a:t>
            </a:r>
          </a:p>
          <a:p>
            <a:pPr marL="531813" lvl="1" indent="-80963">
              <a:spcBef>
                <a:spcPts val="0"/>
              </a:spcBef>
              <a:buNone/>
            </a:pPr>
            <a:endParaRPr lang="id-ID" dirty="0" smtClean="0"/>
          </a:p>
          <a:p>
            <a:pPr marL="914400" lvl="1" indent="-514350">
              <a:spcBef>
                <a:spcPts val="0"/>
              </a:spcBef>
            </a:pPr>
            <a:endParaRPr lang="id-ID" dirty="0"/>
          </a:p>
        </p:txBody>
      </p:sp>
      <p:grpSp>
        <p:nvGrpSpPr>
          <p:cNvPr id="4" name="Group 3"/>
          <p:cNvGrpSpPr/>
          <p:nvPr/>
        </p:nvGrpSpPr>
        <p:grpSpPr>
          <a:xfrm>
            <a:off x="3143239" y="3661950"/>
            <a:ext cx="1000133" cy="338554"/>
            <a:chOff x="2000232" y="1640802"/>
            <a:chExt cx="2117929" cy="338554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2000232" y="1926554"/>
              <a:ext cx="2117927" cy="66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2000234" y="1640802"/>
              <a:ext cx="21179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dirty="0" smtClean="0"/>
                <a:t>Anaerob</a:t>
              </a:r>
              <a:endParaRPr lang="id-ID" sz="16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143240" y="4000504"/>
            <a:ext cx="785818" cy="338554"/>
            <a:chOff x="2000232" y="1640802"/>
            <a:chExt cx="1664086" cy="350063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2000232" y="1926554"/>
              <a:ext cx="1664086" cy="66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000234" y="1640802"/>
              <a:ext cx="1664084" cy="350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dirty="0" smtClean="0"/>
                <a:t>Aerob</a:t>
              </a:r>
              <a:endParaRPr lang="id-ID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857356" y="4572008"/>
            <a:ext cx="1928826" cy="888033"/>
            <a:chOff x="5715008" y="2357430"/>
            <a:chExt cx="2214578" cy="1036039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5786446" y="2714620"/>
              <a:ext cx="1928826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371179" y="2357430"/>
              <a:ext cx="738193" cy="394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dirty="0" smtClean="0"/>
                <a:t>Ragi</a:t>
              </a:r>
              <a:endParaRPr lang="id-ID" sz="16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15008" y="2711231"/>
              <a:ext cx="2214578" cy="6822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dirty="0" smtClean="0"/>
                <a:t>Pembuatan Alkohol</a:t>
              </a:r>
            </a:p>
            <a:p>
              <a:r>
                <a:rPr lang="id-ID" sz="1600" dirty="0" smtClean="0"/>
                <a:t>(Anaerob)</a:t>
              </a:r>
              <a:endParaRPr lang="id-ID" sz="16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928794" y="5755677"/>
            <a:ext cx="1928826" cy="888033"/>
            <a:chOff x="5715008" y="2357430"/>
            <a:chExt cx="2214578" cy="1036039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5786446" y="2714620"/>
              <a:ext cx="1928826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289158" y="2357430"/>
              <a:ext cx="944569" cy="394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dirty="0" smtClean="0"/>
                <a:t>Bakteri</a:t>
              </a:r>
              <a:endParaRPr lang="id-ID" sz="16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15008" y="2711231"/>
              <a:ext cx="2214578" cy="6822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dirty="0" smtClean="0"/>
                <a:t>Pembuatan As.asetat</a:t>
              </a:r>
            </a:p>
            <a:p>
              <a:r>
                <a:rPr lang="id-ID" sz="1600" dirty="0" smtClean="0"/>
                <a:t>(Acetobacter) Aerob</a:t>
              </a:r>
              <a:endParaRPr lang="id-ID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1762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Asam Sitrat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8929718" cy="607220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id-ID" dirty="0" smtClean="0"/>
              <a:t>Prinsip : </a:t>
            </a:r>
          </a:p>
          <a:p>
            <a:pPr marL="355600" lvl="1" indent="-355600" algn="just">
              <a:tabLst>
                <a:tab pos="2689225" algn="l"/>
              </a:tabLst>
            </a:pPr>
            <a:r>
              <a:rPr lang="id-ID" dirty="0" smtClean="0"/>
              <a:t>Jalur glikolisis : 	Glukosa </a:t>
            </a:r>
            <a:r>
              <a:rPr lang="id-ID" dirty="0" smtClean="0">
                <a:sym typeface="Symbol"/>
              </a:rPr>
              <a:t> Piruvat</a:t>
            </a:r>
          </a:p>
          <a:p>
            <a:pPr marL="355600" lvl="1" indent="-355600" algn="just">
              <a:buNone/>
              <a:tabLst>
                <a:tab pos="2689225" algn="l"/>
                <a:tab pos="5199063" algn="l"/>
              </a:tabLst>
            </a:pPr>
            <a:r>
              <a:rPr lang="id-ID" dirty="0" smtClean="0">
                <a:sym typeface="Symbol"/>
              </a:rPr>
              <a:t>		Piruvat  	Sitrat</a:t>
            </a:r>
          </a:p>
          <a:p>
            <a:pPr marL="355600" lvl="1" indent="-355600" algn="just">
              <a:tabLst>
                <a:tab pos="2689225" algn="l"/>
                <a:tab pos="5199063" algn="l"/>
              </a:tabLst>
            </a:pPr>
            <a:r>
              <a:rPr lang="id-ID" dirty="0" smtClean="0">
                <a:sym typeface="Symbol"/>
              </a:rPr>
              <a:t>Daur Crebs akan berlangsung terus, bila N</a:t>
            </a:r>
            <a:r>
              <a:rPr lang="en-US" dirty="0" err="1" smtClean="0">
                <a:sym typeface="Symbol"/>
              </a:rPr>
              <a:t>utrien</a:t>
            </a:r>
            <a:r>
              <a:rPr lang="id-ID" dirty="0" smtClean="0">
                <a:sym typeface="Symbol"/>
              </a:rPr>
              <a:t> cukup dan kondisi baik.</a:t>
            </a:r>
          </a:p>
          <a:p>
            <a:pPr marL="355600" lvl="1" indent="-355600" algn="just">
              <a:tabLst>
                <a:tab pos="2689225" algn="l"/>
                <a:tab pos="5199063" algn="l"/>
              </a:tabLst>
            </a:pPr>
            <a:r>
              <a:rPr lang="id-ID" dirty="0" smtClean="0">
                <a:sym typeface="Symbol"/>
              </a:rPr>
              <a:t>Bila medium yg digunakan defisien thdp 1 atau lebih zat gizi. Mis, fosfat, maka akan menyebabkan defisiensi enzim ttt  pada pembuatan asam sitrat, enzim yg dikendalikan adalah enzim Cis Aconita</a:t>
            </a:r>
            <a:r>
              <a:rPr lang="en-US" dirty="0" smtClean="0">
                <a:sym typeface="Symbol"/>
              </a:rPr>
              <a:t>se</a:t>
            </a:r>
            <a:r>
              <a:rPr lang="id-ID" dirty="0" smtClean="0">
                <a:sym typeface="Symbol"/>
              </a:rPr>
              <a:t>.</a:t>
            </a:r>
          </a:p>
          <a:p>
            <a:pPr marL="355600" lvl="1" indent="-355600" algn="just">
              <a:buNone/>
              <a:tabLst>
                <a:tab pos="1433513" algn="l"/>
                <a:tab pos="3862388" algn="l"/>
                <a:tab pos="5199063" algn="l"/>
              </a:tabLst>
            </a:pPr>
            <a:r>
              <a:rPr lang="id-ID" dirty="0" smtClean="0">
                <a:sym typeface="Symbol"/>
              </a:rPr>
              <a:t>		Citrat 	 Cis Aconitat</a:t>
            </a:r>
          </a:p>
          <a:p>
            <a:pPr marL="355600" lvl="1" indent="-355600" algn="just">
              <a:tabLst>
                <a:tab pos="2689225" algn="l"/>
                <a:tab pos="5199063" algn="l"/>
              </a:tabLst>
            </a:pPr>
            <a:r>
              <a:rPr lang="id-ID" dirty="0" smtClean="0">
                <a:sym typeface="Symbol"/>
              </a:rPr>
              <a:t>Bila ke dlm medium ditambahkan zat kimia ttt. Mis, K4Fe(CN)6, zat ini akan memblokade kerja enzim Cis Aconitase, shg sitrat akan terakumulasi.</a:t>
            </a:r>
          </a:p>
          <a:p>
            <a:pPr marL="355600" lvl="1" indent="-355600" algn="just">
              <a:tabLst>
                <a:tab pos="2689225" algn="l"/>
                <a:tab pos="5199063" algn="l"/>
              </a:tabLst>
            </a:pPr>
            <a:r>
              <a:rPr lang="id-ID" dirty="0" smtClean="0">
                <a:sym typeface="Symbol"/>
              </a:rPr>
              <a:t>Medium yg digunakan adalah medium yg minimum utk pertumbuhan jamur.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000496" y="1928802"/>
            <a:ext cx="1214446" cy="285752"/>
            <a:chOff x="2000232" y="1633093"/>
            <a:chExt cx="2000266" cy="107164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2000232" y="1659884"/>
              <a:ext cx="1882603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2000234" y="1633093"/>
              <a:ext cx="2000264" cy="107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dirty="0" smtClean="0"/>
                <a:t>Daur Crebs</a:t>
              </a:r>
              <a:endParaRPr lang="id-ID" sz="16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428860" y="4643445"/>
            <a:ext cx="1428760" cy="285753"/>
            <a:chOff x="2000232" y="1633092"/>
            <a:chExt cx="2000266" cy="219309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2000232" y="1659884"/>
              <a:ext cx="1882603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000234" y="1633092"/>
              <a:ext cx="2000264" cy="219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dirty="0" smtClean="0"/>
                <a:t>Cis Aconitase</a:t>
              </a:r>
              <a:endParaRPr lang="id-ID" sz="16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286512" y="71415"/>
            <a:ext cx="2714644" cy="142875"/>
          </a:xfrm>
        </p:spPr>
        <p:txBody>
          <a:bodyPr>
            <a:noAutofit/>
          </a:bodyPr>
          <a:lstStyle/>
          <a:p>
            <a:endParaRPr lang="id-ID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6" y="71414"/>
            <a:ext cx="8858280" cy="692948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b="1" dirty="0" smtClean="0"/>
              <a:t>Bahan Baku : </a:t>
            </a:r>
            <a:r>
              <a:rPr lang="id-ID" dirty="0" smtClean="0"/>
              <a:t>Tetes, onggok, bagase, bekatul</a:t>
            </a:r>
          </a:p>
          <a:p>
            <a:pPr marL="273050" lvl="1" indent="-273050"/>
            <a:r>
              <a:rPr lang="id-ID" dirty="0" smtClean="0"/>
              <a:t>Umumnya yg dipakai : </a:t>
            </a:r>
          </a:p>
          <a:p>
            <a:pPr marL="273050" lvl="1" indent="-273050"/>
            <a:r>
              <a:rPr lang="id-ID" dirty="0" smtClean="0"/>
              <a:t>Onggok + Ampas Tebu + Bekatul (8 : 1 : 1)</a:t>
            </a:r>
          </a:p>
          <a:p>
            <a:pPr>
              <a:buNone/>
            </a:pPr>
            <a:r>
              <a:rPr lang="id-ID" b="1" dirty="0" smtClean="0"/>
              <a:t>Mikroba</a:t>
            </a:r>
            <a:r>
              <a:rPr lang="id-ID" dirty="0" smtClean="0"/>
              <a:t> : </a:t>
            </a:r>
            <a:r>
              <a:rPr lang="id-ID" i="1" dirty="0" smtClean="0"/>
              <a:t>Aspergillus niger</a:t>
            </a:r>
          </a:p>
          <a:p>
            <a:pPr>
              <a:buNone/>
            </a:pPr>
            <a:r>
              <a:rPr lang="id-ID" b="1" dirty="0" smtClean="0"/>
              <a:t>Bahan Kimia Tambahan :</a:t>
            </a:r>
          </a:p>
          <a:p>
            <a:pPr marL="355600" lvl="1" indent="-355600"/>
            <a:r>
              <a:rPr lang="id-ID" dirty="0" smtClean="0"/>
              <a:t>Ca(OH)2 </a:t>
            </a:r>
            <a:r>
              <a:rPr lang="id-ID" dirty="0" smtClean="0">
                <a:sym typeface="Symbol"/>
              </a:rPr>
              <a:t> menetralkan larutan asam sitrat</a:t>
            </a:r>
          </a:p>
          <a:p>
            <a:pPr marL="355600" lvl="1" indent="-355600"/>
            <a:r>
              <a:rPr lang="id-ID" dirty="0" smtClean="0">
                <a:sym typeface="Symbol"/>
              </a:rPr>
              <a:t>H2SO4  melarutkan kembali asam sitrat</a:t>
            </a:r>
          </a:p>
          <a:p>
            <a:pPr marL="355600" lvl="1" indent="-355600"/>
            <a:r>
              <a:rPr lang="id-ID" dirty="0" smtClean="0">
                <a:sym typeface="Symbol"/>
              </a:rPr>
              <a:t>Karbon aktif  menghilangkan warna</a:t>
            </a:r>
          </a:p>
          <a:p>
            <a:pPr marL="355600" lvl="1" indent="-355600"/>
            <a:r>
              <a:rPr lang="id-ID" dirty="0" smtClean="0">
                <a:sym typeface="Symbol"/>
              </a:rPr>
              <a:t>Amonium nitrat, kalium fosfat, MgSO4</a:t>
            </a:r>
          </a:p>
          <a:p>
            <a:pPr marL="355600" lvl="1" indent="-355600"/>
            <a:r>
              <a:rPr lang="id-ID" dirty="0" smtClean="0">
                <a:sym typeface="Symbol"/>
              </a:rPr>
              <a:t>Kaporit  zat desinfektan</a:t>
            </a:r>
          </a:p>
          <a:p>
            <a:pPr marL="355600" lvl="1" indent="-355600">
              <a:buNone/>
            </a:pPr>
            <a:r>
              <a:rPr lang="id-ID" sz="3200" b="1" dirty="0" smtClean="0">
                <a:sym typeface="Symbol"/>
              </a:rPr>
              <a:t>Proses Produksi Asam Sitrat :</a:t>
            </a:r>
          </a:p>
          <a:p>
            <a:pPr marL="355600" lvl="1" indent="-355600">
              <a:buFont typeface="+mj-lt"/>
              <a:buAutoNum type="arabicPeriod"/>
            </a:pPr>
            <a:r>
              <a:rPr lang="id-ID" u="sng" dirty="0" smtClean="0">
                <a:sym typeface="Symbol"/>
              </a:rPr>
              <a:t>Kultur Padat </a:t>
            </a:r>
            <a:r>
              <a:rPr lang="id-ID" dirty="0" smtClean="0">
                <a:sym typeface="Symbol"/>
              </a:rPr>
              <a:t>:</a:t>
            </a:r>
          </a:p>
          <a:p>
            <a:pPr marL="627063" lvl="1" indent="-271463"/>
            <a:r>
              <a:rPr lang="id-ID" dirty="0" smtClean="0">
                <a:sym typeface="Symbol"/>
              </a:rPr>
              <a:t>Dilakukan dlm bak</a:t>
            </a:r>
            <a:r>
              <a:rPr lang="id-ID" baseline="30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 plastik berukuran 60 x 40 x 7,5 cm.</a:t>
            </a:r>
          </a:p>
          <a:p>
            <a:pPr marL="627063" lvl="1" indent="-271463"/>
            <a:r>
              <a:rPr lang="id-ID" dirty="0" smtClean="0">
                <a:sym typeface="Symbol"/>
              </a:rPr>
              <a:t>Inokulum </a:t>
            </a:r>
            <a:r>
              <a:rPr lang="id-ID" i="1" dirty="0" smtClean="0">
                <a:sym typeface="Symbol"/>
              </a:rPr>
              <a:t>Aspergillus niger</a:t>
            </a:r>
            <a:r>
              <a:rPr lang="id-ID" dirty="0" smtClean="0">
                <a:sym typeface="Symbol"/>
              </a:rPr>
              <a:t>.</a:t>
            </a:r>
          </a:p>
          <a:p>
            <a:pPr marL="627063" lvl="1" indent="-271463"/>
            <a:r>
              <a:rPr lang="id-ID" dirty="0" smtClean="0">
                <a:sym typeface="Symbol"/>
              </a:rPr>
              <a:t>Suhu inkubasi 28-37 </a:t>
            </a:r>
            <a:r>
              <a:rPr lang="id-ID" baseline="30000" dirty="0" smtClean="0">
                <a:sym typeface="Symbol"/>
              </a:rPr>
              <a:t>o</a:t>
            </a:r>
            <a:r>
              <a:rPr lang="id-ID" dirty="0" smtClean="0">
                <a:sym typeface="Symbol"/>
              </a:rPr>
              <a:t>C.</a:t>
            </a:r>
          </a:p>
          <a:p>
            <a:pPr marL="627063" lvl="1" indent="-271463"/>
            <a:r>
              <a:rPr lang="id-ID" dirty="0" smtClean="0">
                <a:sym typeface="Symbol"/>
              </a:rPr>
              <a:t>Udara dialirkan perlahan</a:t>
            </a:r>
            <a:r>
              <a:rPr lang="id-ID" baseline="30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  ke dlm ruang fermentasi.</a:t>
            </a:r>
          </a:p>
          <a:p>
            <a:pPr marL="627063" lvl="1" indent="-271463"/>
            <a:r>
              <a:rPr lang="id-ID" dirty="0" smtClean="0">
                <a:sym typeface="Symbol"/>
              </a:rPr>
              <a:t>pH diusahakan  3,5   3,5 terbtk asam glukonat dan oksalat.</a:t>
            </a:r>
          </a:p>
          <a:p>
            <a:pPr marL="627063" lvl="1" indent="-271463"/>
            <a:r>
              <a:rPr lang="id-ID" dirty="0" smtClean="0">
                <a:sym typeface="Symbol"/>
              </a:rPr>
              <a:t>Fermentasi berlangsung 8 – 10 hari.</a:t>
            </a: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42876"/>
          </a:xfrm>
        </p:spPr>
        <p:txBody>
          <a:bodyPr>
            <a:noAutofit/>
          </a:bodyPr>
          <a:lstStyle/>
          <a:p>
            <a:endParaRPr lang="id-ID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8" y="142852"/>
            <a:ext cx="8929718" cy="6429420"/>
          </a:xfrm>
        </p:spPr>
        <p:txBody>
          <a:bodyPr>
            <a:normAutofit fontScale="92500" lnSpcReduction="10000"/>
          </a:bodyPr>
          <a:lstStyle/>
          <a:p>
            <a:pPr marL="450850" indent="-450850">
              <a:spcBef>
                <a:spcPts val="0"/>
              </a:spcBef>
              <a:buFont typeface="+mj-lt"/>
              <a:buAutoNum type="arabicPeriod" startAt="2"/>
            </a:pPr>
            <a:r>
              <a:rPr lang="id-ID" dirty="0" smtClean="0"/>
              <a:t>Fermentasi :</a:t>
            </a:r>
          </a:p>
          <a:p>
            <a:pPr marL="723900" lvl="1" indent="-273050">
              <a:spcBef>
                <a:spcPts val="0"/>
              </a:spcBef>
            </a:pPr>
            <a:r>
              <a:rPr lang="id-ID" dirty="0" smtClean="0"/>
              <a:t>Campuran onggok + bagase + bekatul (yg telah digiling) </a:t>
            </a:r>
            <a:r>
              <a:rPr lang="id-ID" dirty="0" smtClean="0">
                <a:sym typeface="Symbol"/>
              </a:rPr>
              <a:t> disterilkan, lalu dimasukkan ke dlm baki</a:t>
            </a:r>
            <a:r>
              <a:rPr lang="id-ID" baseline="30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 plastik. Inokulum </a:t>
            </a:r>
            <a:r>
              <a:rPr lang="id-ID" i="1" dirty="0" smtClean="0">
                <a:sym typeface="Symbol"/>
              </a:rPr>
              <a:t>A. niger </a:t>
            </a:r>
            <a:r>
              <a:rPr lang="id-ID" dirty="0" smtClean="0">
                <a:sym typeface="Symbol"/>
              </a:rPr>
              <a:t>disemprotkan ke dlm media tsb.</a:t>
            </a:r>
          </a:p>
          <a:p>
            <a:pPr marL="450850" indent="-400050">
              <a:spcBef>
                <a:spcPts val="0"/>
              </a:spcBef>
              <a:buFont typeface="+mj-lt"/>
              <a:buAutoNum type="arabicPeriod" startAt="3"/>
            </a:pPr>
            <a:r>
              <a:rPr lang="id-ID" dirty="0" smtClean="0"/>
              <a:t>Tahap Ekstraksi : </a:t>
            </a:r>
          </a:p>
          <a:p>
            <a:pPr marL="723900" lvl="1" indent="-273050">
              <a:spcBef>
                <a:spcPts val="0"/>
              </a:spcBef>
            </a:pPr>
            <a:r>
              <a:rPr lang="id-ID" dirty="0" smtClean="0"/>
              <a:t>Lart asam sitrat dipisahkan dari komponen2 lain </a:t>
            </a:r>
            <a:r>
              <a:rPr lang="id-ID" dirty="0" smtClean="0">
                <a:sym typeface="Symbol"/>
              </a:rPr>
              <a:t> dipres</a:t>
            </a:r>
          </a:p>
          <a:p>
            <a:pPr marL="723900" lvl="1" indent="-273050">
              <a:spcBef>
                <a:spcPts val="0"/>
              </a:spcBef>
            </a:pPr>
            <a:r>
              <a:rPr lang="id-ID" dirty="0" smtClean="0"/>
              <a:t>Netralisasi :</a:t>
            </a:r>
          </a:p>
          <a:p>
            <a:pPr marL="1123950" lvl="2" indent="-273050">
              <a:spcBef>
                <a:spcPts val="0"/>
              </a:spcBef>
            </a:pPr>
            <a:r>
              <a:rPr lang="id-ID" sz="2800" dirty="0" smtClean="0"/>
              <a:t>Sitrat + Ca(OH)</a:t>
            </a:r>
            <a:r>
              <a:rPr lang="id-ID" sz="2800" baseline="-25000" dirty="0" smtClean="0"/>
              <a:t>2</a:t>
            </a:r>
            <a:r>
              <a:rPr lang="id-ID" sz="2800" dirty="0" smtClean="0"/>
              <a:t> </a:t>
            </a:r>
            <a:r>
              <a:rPr lang="id-ID" sz="2800" dirty="0" smtClean="0">
                <a:sym typeface="Symbol"/>
              </a:rPr>
              <a:t> Ca Sitrat  + H</a:t>
            </a:r>
            <a:r>
              <a:rPr lang="id-ID" sz="2800" baseline="-25000" dirty="0" smtClean="0">
                <a:sym typeface="Symbol"/>
              </a:rPr>
              <a:t>2</a:t>
            </a:r>
            <a:r>
              <a:rPr lang="id-ID" sz="2800" dirty="0" smtClean="0">
                <a:sym typeface="Symbol"/>
              </a:rPr>
              <a:t>O</a:t>
            </a:r>
            <a:endParaRPr lang="id-ID" sz="2800" baseline="-25000" dirty="0" smtClean="0">
              <a:sym typeface="Symbol"/>
            </a:endParaRPr>
          </a:p>
          <a:p>
            <a:pPr marL="723900" lvl="1" indent="-273050">
              <a:spcBef>
                <a:spcPts val="0"/>
              </a:spcBef>
            </a:pPr>
            <a:r>
              <a:rPr lang="id-ID" dirty="0" smtClean="0"/>
              <a:t>Pembentukan Kristal Asam Sitrat :</a:t>
            </a:r>
          </a:p>
          <a:p>
            <a:pPr marL="1123950" lvl="2" indent="-273050">
              <a:spcBef>
                <a:spcPts val="0"/>
              </a:spcBef>
            </a:pPr>
            <a:r>
              <a:rPr lang="id-ID" sz="2800" dirty="0" smtClean="0"/>
              <a:t>Ca Sitrat + H</a:t>
            </a:r>
            <a:r>
              <a:rPr lang="id-ID" sz="2800" baseline="-25000" dirty="0" smtClean="0"/>
              <a:t>2</a:t>
            </a:r>
            <a:r>
              <a:rPr lang="id-ID" sz="2800" dirty="0" smtClean="0"/>
              <a:t>SO</a:t>
            </a:r>
            <a:r>
              <a:rPr lang="id-ID" sz="2800" baseline="-25000" dirty="0" smtClean="0"/>
              <a:t>4</a:t>
            </a:r>
            <a:r>
              <a:rPr lang="id-ID" sz="2800" dirty="0" smtClean="0"/>
              <a:t> </a:t>
            </a:r>
            <a:r>
              <a:rPr lang="id-ID" sz="2800" dirty="0" smtClean="0">
                <a:sym typeface="Symbol"/>
              </a:rPr>
              <a:t> CaSO</a:t>
            </a:r>
            <a:r>
              <a:rPr lang="id-ID" sz="2800" baseline="-25000" dirty="0" smtClean="0">
                <a:sym typeface="Symbol"/>
              </a:rPr>
              <a:t>4</a:t>
            </a:r>
            <a:r>
              <a:rPr lang="id-ID" sz="2800" dirty="0" smtClean="0">
                <a:sym typeface="Symbol"/>
              </a:rPr>
              <a:t> + Sitrat</a:t>
            </a:r>
          </a:p>
          <a:p>
            <a:pPr marL="723900" lvl="1" indent="-273050">
              <a:spcBef>
                <a:spcPts val="0"/>
              </a:spcBef>
            </a:pPr>
            <a:r>
              <a:rPr lang="id-ID" dirty="0" smtClean="0"/>
              <a:t>Penguapan dan Kristalisasi</a:t>
            </a:r>
          </a:p>
          <a:p>
            <a:pPr marL="450850" indent="-450850">
              <a:spcBef>
                <a:spcPts val="0"/>
              </a:spcBef>
              <a:buFont typeface="+mj-lt"/>
              <a:buAutoNum type="arabicPeriod" startAt="4"/>
            </a:pPr>
            <a:r>
              <a:rPr lang="id-ID" dirty="0" smtClean="0"/>
              <a:t>Kultur Cair :</a:t>
            </a:r>
          </a:p>
          <a:p>
            <a:pPr marL="723900" lvl="1" indent="-273050">
              <a:spcBef>
                <a:spcPts val="0"/>
              </a:spcBef>
            </a:pPr>
            <a:r>
              <a:rPr lang="id-ID" dirty="0" smtClean="0"/>
              <a:t>Prinsipnya sama dgn kultur padat :</a:t>
            </a:r>
          </a:p>
          <a:p>
            <a:pPr marL="723900" lvl="2" indent="0">
              <a:spcBef>
                <a:spcPts val="0"/>
              </a:spcBef>
              <a:buNone/>
            </a:pPr>
            <a:r>
              <a:rPr lang="id-ID" sz="2800" dirty="0" smtClean="0"/>
              <a:t>Sumber KH dan sumber nutrisi lainnya ditempatkan dlm satu tanki bejana tertutup.</a:t>
            </a:r>
          </a:p>
          <a:p>
            <a:pPr marL="723900" lvl="1" indent="-273050">
              <a:spcBef>
                <a:spcPts val="0"/>
              </a:spcBef>
            </a:pPr>
            <a:r>
              <a:rPr lang="id-ID" dirty="0" smtClean="0"/>
              <a:t>Perlu penambahan zat anti busa</a:t>
            </a:r>
          </a:p>
          <a:p>
            <a:pPr marL="723900" lvl="1" indent="-273050">
              <a:spcBef>
                <a:spcPts val="0"/>
              </a:spcBef>
            </a:pPr>
            <a:r>
              <a:rPr lang="id-ID" dirty="0" smtClean="0"/>
              <a:t>Perlu aerasi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Keuntungan fermentasi padat (pd pembuatan asam sitrat) :</a:t>
            </a:r>
          </a:p>
          <a:p>
            <a:pPr marL="355600" lvl="1" indent="-350838"/>
            <a:r>
              <a:rPr lang="id-ID" dirty="0" smtClean="0"/>
              <a:t>Jika kontaminasi pd permukaan bagian atas saja </a:t>
            </a:r>
            <a:r>
              <a:rPr lang="id-ID" dirty="0" smtClean="0">
                <a:sym typeface="Symbol"/>
              </a:rPr>
              <a:t> bisa bagian yg terkena kontaminasi saja yg dibuang  masih bisa digunakan. Pada media cair tdk bisa digunakan.</a:t>
            </a:r>
          </a:p>
          <a:p>
            <a:pPr marL="355600" lvl="1" indent="-350838"/>
            <a:r>
              <a:rPr lang="id-ID" dirty="0" smtClean="0">
                <a:sym typeface="Symbol"/>
              </a:rPr>
              <a:t>Kandungan ion2 yg tdpt dlm media cair seperti besi / mangan, hrs dihilangkan dulu agar tdk mengganggu berlangsungnya proses fermentasi.</a:t>
            </a: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6554" y="60324"/>
            <a:ext cx="2614602" cy="82528"/>
          </a:xfrm>
        </p:spPr>
        <p:txBody>
          <a:bodyPr>
            <a:noAutofit/>
          </a:bodyPr>
          <a:lstStyle/>
          <a:p>
            <a:endParaRPr lang="id-ID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id-ID" b="1" dirty="0" smtClean="0"/>
              <a:t>Monosodium Glutamat (MSG) :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 marL="355600" lvl="1" indent="-355600"/>
            <a:r>
              <a:rPr lang="id-ID" b="1" dirty="0" smtClean="0"/>
              <a:t>Prinsip : Glikolisis + Siklus Crebs</a:t>
            </a:r>
          </a:p>
          <a:p>
            <a:pPr>
              <a:buNone/>
            </a:pPr>
            <a:endParaRPr lang="id-ID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571480"/>
            <a:ext cx="440213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Documents and Settings\Administrator\My Documents\LIES FOLDER\KULIAH DASAR TEKNOLOGI MIKROBIAL\Kuliah DTM 2011\process-of-making-monosodium-glutamate_files\process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9120" y="1745255"/>
            <a:ext cx="5740400" cy="111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6"/>
          <p:cNvGrpSpPr/>
          <p:nvPr/>
        </p:nvGrpSpPr>
        <p:grpSpPr>
          <a:xfrm>
            <a:off x="3867350" y="3701481"/>
            <a:ext cx="2776352" cy="584775"/>
            <a:chOff x="2093578" y="1633088"/>
            <a:chExt cx="1902366" cy="2061776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2093578" y="1633088"/>
              <a:ext cx="1860083" cy="559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093578" y="1633088"/>
              <a:ext cx="1902366" cy="2061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dirty="0" smtClean="0">
                  <a:sym typeface="Symbol"/>
                </a:rPr>
                <a:t>-ketoglutarat dehidrogenase</a:t>
              </a:r>
            </a:p>
            <a:p>
              <a:pPr algn="ctr"/>
              <a:r>
                <a:rPr lang="id-ID" sz="1600" b="1" dirty="0" smtClean="0">
                  <a:sym typeface="Symbol"/>
                </a:rPr>
                <a:t>(defisiensi)</a:t>
              </a:r>
              <a:endParaRPr lang="id-ID" sz="1600" b="1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643042" y="3429000"/>
            <a:ext cx="21431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sym typeface="Symbol"/>
              </a:rPr>
              <a:t>-ketoglutarat</a:t>
            </a:r>
            <a:endParaRPr lang="id-ID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786578" y="3429000"/>
            <a:ext cx="21431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sym typeface="Symbol"/>
              </a:rPr>
              <a:t>Suksinil Ko-A</a:t>
            </a:r>
            <a:endParaRPr lang="id-ID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643042" y="6253483"/>
            <a:ext cx="214314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 smtClean="0">
                <a:sym typeface="Symbol"/>
              </a:rPr>
              <a:t>Glutamat</a:t>
            </a:r>
            <a:endParaRPr lang="id-ID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928926" y="4357694"/>
            <a:ext cx="642942" cy="33855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1600" b="1" dirty="0" smtClean="0">
                <a:sym typeface="Symbol"/>
              </a:rPr>
              <a:t>NH</a:t>
            </a:r>
            <a:r>
              <a:rPr lang="id-ID" sz="1600" b="1" baseline="-25000" dirty="0" smtClean="0">
                <a:sym typeface="Symbol"/>
              </a:rPr>
              <a:t>4</a:t>
            </a:r>
            <a:r>
              <a:rPr lang="id-ID" sz="1600" b="1" baseline="30000" dirty="0" smtClean="0">
                <a:sym typeface="Symbol"/>
              </a:rPr>
              <a:t>+</a:t>
            </a:r>
            <a:endParaRPr lang="id-ID" sz="1600" b="1" baseline="30000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1295170" y="4938516"/>
            <a:ext cx="235745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d-ID" sz="1600" b="1" dirty="0" smtClean="0">
                <a:sym typeface="Symbol"/>
              </a:rPr>
              <a:t>Glutamat dehidrogenase</a:t>
            </a:r>
            <a:endParaRPr lang="id-ID" sz="1600" b="1" dirty="0"/>
          </a:p>
        </p:txBody>
      </p:sp>
      <p:cxnSp>
        <p:nvCxnSpPr>
          <p:cNvPr id="21" name="Straight Arrow Connector 20"/>
          <p:cNvCxnSpPr>
            <a:stCxn id="15" idx="2"/>
            <a:endCxn id="17" idx="0"/>
          </p:cNvCxnSpPr>
          <p:nvPr/>
        </p:nvCxnSpPr>
        <p:spPr>
          <a:xfrm rot="5400000">
            <a:off x="1533203" y="5072074"/>
            <a:ext cx="236281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2803909" y="4661306"/>
            <a:ext cx="428629" cy="3929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36" y="142852"/>
            <a:ext cx="4214842" cy="357190"/>
          </a:xfrm>
        </p:spPr>
        <p:txBody>
          <a:bodyPr>
            <a:noAutofit/>
          </a:bodyPr>
          <a:lstStyle/>
          <a:p>
            <a:r>
              <a:rPr lang="id-ID" sz="2400" b="1" dirty="0" smtClean="0"/>
              <a:t>Gambar reaksi-reaksi</a:t>
            </a:r>
            <a:endParaRPr lang="id-ID" sz="2400" b="1" dirty="0"/>
          </a:p>
        </p:txBody>
      </p:sp>
      <p:pic>
        <p:nvPicPr>
          <p:cNvPr id="2050" name="Picture 2" descr="C:\Users\acer\Documents\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3999" cy="2943228"/>
          </a:xfrm>
          <a:prstGeom prst="rect">
            <a:avLst/>
          </a:prstGeom>
          <a:noFill/>
        </p:spPr>
      </p:pic>
      <p:pic>
        <p:nvPicPr>
          <p:cNvPr id="5" name="Picture 4" descr="http://2.bp.blogspot.com/-sCrjMU1jfNY/TjUQ4US6YmI/AAAAAAAAAEM/T4tDY_kJRx4/s320/reaction4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143380"/>
            <a:ext cx="678661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357210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71546"/>
            <a:ext cx="857256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d-ID" dirty="0" smtClean="0"/>
              <a:t>Proses pembuatan bir :</a:t>
            </a:r>
          </a:p>
          <a:p>
            <a:pPr marL="360363" indent="-360363">
              <a:buFont typeface="+mj-lt"/>
              <a:buAutoNum type="arabicPeriod"/>
            </a:pPr>
            <a:r>
              <a:rPr lang="id-ID" dirty="0" smtClean="0"/>
              <a:t>Penyiapan bahan baku bir</a:t>
            </a:r>
          </a:p>
          <a:p>
            <a:pPr marL="914400" lvl="1" indent="-514350">
              <a:buFont typeface="+mj-lt"/>
              <a:buAutoNum type="alphaUcPeriod"/>
            </a:pPr>
            <a:r>
              <a:rPr lang="id-ID" dirty="0" smtClean="0"/>
              <a:t>Malt</a:t>
            </a:r>
          </a:p>
          <a:p>
            <a:pPr marL="914400" lvl="1" indent="-514350">
              <a:buFont typeface="+mj-lt"/>
              <a:buAutoNum type="alphaUcPeriod"/>
            </a:pPr>
            <a:r>
              <a:rPr lang="id-ID" dirty="0" smtClean="0"/>
              <a:t>Air</a:t>
            </a:r>
          </a:p>
          <a:p>
            <a:pPr marL="914400" lvl="1" indent="-514350">
              <a:buFont typeface="+mj-lt"/>
              <a:buAutoNum type="alphaUcPeriod"/>
            </a:pPr>
            <a:r>
              <a:rPr lang="id-ID" dirty="0" smtClean="0"/>
              <a:t>Bahan baku tambahan (pati tambahan)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Hop</a:t>
            </a:r>
            <a:endParaRPr lang="id-ID" dirty="0" smtClean="0"/>
          </a:p>
          <a:p>
            <a:pPr marL="360363" indent="-360363">
              <a:buFont typeface="+mj-lt"/>
              <a:buAutoNum type="arabicPeriod"/>
            </a:pPr>
            <a:r>
              <a:rPr lang="id-ID" dirty="0" smtClean="0"/>
              <a:t>Pembuatan wort</a:t>
            </a:r>
          </a:p>
          <a:p>
            <a:pPr marL="360363" indent="-360363">
              <a:buFont typeface="+mj-lt"/>
              <a:buAutoNum type="arabicPeriod"/>
            </a:pPr>
            <a:r>
              <a:rPr lang="id-ID" dirty="0" smtClean="0"/>
              <a:t>Penyiapan ragi</a:t>
            </a:r>
          </a:p>
          <a:p>
            <a:pPr marL="360363" indent="-360363">
              <a:buFont typeface="+mj-lt"/>
              <a:buAutoNum type="arabicPeriod"/>
            </a:pPr>
            <a:r>
              <a:rPr lang="id-ID" dirty="0" smtClean="0"/>
              <a:t>Fermentasi wort menjadi </a:t>
            </a:r>
            <a:r>
              <a:rPr lang="en-US" dirty="0" err="1" smtClean="0"/>
              <a:t>bir</a:t>
            </a:r>
            <a:endParaRPr lang="id-ID" dirty="0" smtClean="0"/>
          </a:p>
          <a:p>
            <a:pPr marL="360363" indent="-360363">
              <a:buFont typeface="+mj-lt"/>
              <a:buAutoNum type="arabicPeriod"/>
            </a:pPr>
            <a:r>
              <a:rPr lang="id-ID" dirty="0" smtClean="0"/>
              <a:t>Pematangan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8" y="142876"/>
            <a:ext cx="8929718" cy="66437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/>
              <a:t>Selama pertumbuhan pd glukosa, mikroorganisme mengakumulasikan glutamat secara intraseluler sampai sel mjd jenuh pd konsentrasi 50 mg/gr bobot kering. Kemudian diduga krn pengaturan umpan balik, akumulasi glutamat terhenti, kecuali bila penahanan permeabilitas diubah utk mempermudah pengeluaran asam amino.</a:t>
            </a:r>
          </a:p>
          <a:p>
            <a:pPr marL="0" indent="0">
              <a:buNone/>
            </a:pPr>
            <a:r>
              <a:rPr lang="id-ID" dirty="0" smtClean="0"/>
              <a:t>Modifikasi permeabilitas dipengaruhi oleh keterbatasan biotin.</a:t>
            </a:r>
          </a:p>
          <a:p>
            <a:pPr marL="0" indent="0">
              <a:buNone/>
            </a:pPr>
            <a:r>
              <a:rPr lang="id-ID" dirty="0" smtClean="0"/>
              <a:t>Dua ciri utama mikroorganisme penghasil glutamat mengikuti kunci2 biokimiawi dasar :</a:t>
            </a:r>
          </a:p>
          <a:p>
            <a:pPr marL="273050" indent="-273050"/>
            <a:r>
              <a:rPr lang="id-ID" dirty="0" smtClean="0"/>
              <a:t>Kekuatan </a:t>
            </a:r>
            <a:r>
              <a:rPr lang="id-ID" dirty="0" smtClean="0">
                <a:sym typeface="Symbol"/>
              </a:rPr>
              <a:t>-ketoglutarat dehidrogenase dan kebutuhan biotin</a:t>
            </a:r>
          </a:p>
          <a:p>
            <a:pPr marL="273050" indent="-273050"/>
            <a:r>
              <a:rPr lang="id-ID" dirty="0" smtClean="0">
                <a:sym typeface="Symbol"/>
              </a:rPr>
              <a:t>Kompleks enzim pd TCA</a:t>
            </a:r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8" y="214290"/>
            <a:ext cx="9001156" cy="664371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d-ID" dirty="0" smtClean="0"/>
              <a:t>Biotin menyebabkan perubahan permeabilitas seluler sehingga memungkinkan sel utk menghasilkan glutamat. Konsentrasi 1 dan 5 mg biotin/liter  </a:t>
            </a:r>
            <a:r>
              <a:rPr lang="id-ID" dirty="0" smtClean="0">
                <a:sym typeface="Symbol"/>
              </a:rPr>
              <a:t> produksi glutamat optimal.</a:t>
            </a:r>
          </a:p>
          <a:p>
            <a:pPr marL="0" indent="0" algn="just">
              <a:buNone/>
            </a:pPr>
            <a:r>
              <a:rPr lang="id-ID" dirty="0" smtClean="0">
                <a:sym typeface="Symbol"/>
              </a:rPr>
              <a:t>Biotin mengontrol permeabilitas melalui perannya pd sintesis asam lemak.</a:t>
            </a:r>
          </a:p>
          <a:p>
            <a:pPr marL="0" indent="0" algn="just">
              <a:buNone/>
            </a:pPr>
            <a:r>
              <a:rPr lang="id-ID" dirty="0" smtClean="0">
                <a:sym typeface="Symbol"/>
              </a:rPr>
              <a:t>Defisiensi biotin menyebabkan perubahan</a:t>
            </a:r>
            <a:r>
              <a:rPr lang="id-ID" baseline="30000" dirty="0" smtClean="0">
                <a:sym typeface="Symbol"/>
              </a:rPr>
              <a:t>2</a:t>
            </a:r>
            <a:r>
              <a:rPr lang="id-ID" dirty="0" smtClean="0">
                <a:sym typeface="Symbol"/>
              </a:rPr>
              <a:t> yg nyata pd komposisi lemak pembungkus sel produser glutamat. Hasil kunci defisiensi spt ini menimbulkan juga defisiensi fosfolipid pd membran. Jumlah biotin yg ada sangat menentukan keberhasilan fermentasi glutamat. </a:t>
            </a:r>
          </a:p>
          <a:p>
            <a:pPr marL="0" indent="0" algn="just">
              <a:buNone/>
            </a:pPr>
            <a:r>
              <a:rPr lang="id-ID" dirty="0" smtClean="0">
                <a:sym typeface="Symbol"/>
              </a:rPr>
              <a:t>Konsentrasi 1 dan 5 mg biotin/liter  produksi glutamat optimal.</a:t>
            </a:r>
          </a:p>
          <a:p>
            <a:pPr marL="0" indent="0" algn="just">
              <a:buNone/>
            </a:pPr>
            <a:r>
              <a:rPr lang="id-ID" dirty="0" smtClean="0">
                <a:sym typeface="Symbol"/>
              </a:rPr>
              <a:t>Konsentrasi 15 mg/liter  produksi glutamat menurun dgn cepat.</a:t>
            </a:r>
          </a:p>
          <a:p>
            <a:pPr marL="0" indent="0" algn="just">
              <a:buNone/>
            </a:pPr>
            <a:endParaRPr lang="id-ID" baseline="30000" dirty="0" smtClean="0">
              <a:sym typeface="Symbol"/>
            </a:endParaRPr>
          </a:p>
          <a:p>
            <a:pPr marL="0" indent="0" algn="just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14"/>
            <a:ext cx="4143372" cy="357190"/>
          </a:xfrm>
        </p:spPr>
        <p:txBody>
          <a:bodyPr>
            <a:noAutofit/>
          </a:bodyPr>
          <a:lstStyle/>
          <a:p>
            <a:r>
              <a:rPr lang="id-ID" sz="2400" u="sng" dirty="0" smtClean="0"/>
              <a:t>Proses Pembentukan Glutamat</a:t>
            </a:r>
            <a:endParaRPr lang="id-ID" sz="2400" u="sng" dirty="0"/>
          </a:p>
        </p:txBody>
      </p:sp>
      <p:grpSp>
        <p:nvGrpSpPr>
          <p:cNvPr id="155" name="Group 154"/>
          <p:cNvGrpSpPr/>
          <p:nvPr/>
        </p:nvGrpSpPr>
        <p:grpSpPr>
          <a:xfrm>
            <a:off x="928662" y="500042"/>
            <a:ext cx="7286676" cy="6181916"/>
            <a:chOff x="214282" y="500042"/>
            <a:chExt cx="7286676" cy="6181916"/>
          </a:xfrm>
        </p:grpSpPr>
        <p:cxnSp>
          <p:nvCxnSpPr>
            <p:cNvPr id="5" name="Straight Arrow Connector 4"/>
            <p:cNvCxnSpPr/>
            <p:nvPr/>
          </p:nvCxnSpPr>
          <p:spPr>
            <a:xfrm rot="5400000">
              <a:off x="4634184" y="919416"/>
              <a:ext cx="160416" cy="9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rot="5400000">
              <a:off x="2920640" y="4794608"/>
              <a:ext cx="160416" cy="9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5400000">
              <a:off x="2919672" y="2794344"/>
              <a:ext cx="160416" cy="9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4706590" y="1937088"/>
              <a:ext cx="160416" cy="9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>
              <a:off x="4706590" y="1437022"/>
              <a:ext cx="160416" cy="9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>
              <a:off x="2920640" y="3294410"/>
              <a:ext cx="160416" cy="9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400000">
              <a:off x="2920640" y="3794476"/>
              <a:ext cx="160416" cy="9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>
              <a:off x="2920640" y="4294542"/>
              <a:ext cx="160416" cy="9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428860" y="4390884"/>
              <a:ext cx="1080000" cy="32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PEP</a:t>
              </a:r>
              <a:endParaRPr lang="id-ID" sz="16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02068" y="4890950"/>
              <a:ext cx="1800000" cy="32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Asetyl Co-A</a:t>
              </a:r>
              <a:endParaRPr lang="id-ID" sz="16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071670" y="4890950"/>
              <a:ext cx="1800000" cy="32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Piruvat</a:t>
              </a:r>
              <a:endParaRPr lang="id-ID" sz="16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00694" y="2390620"/>
              <a:ext cx="1800000" cy="32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Dihidroksiaseton</a:t>
              </a:r>
              <a:endParaRPr lang="id-ID" sz="16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4282" y="4890950"/>
              <a:ext cx="1357322" cy="32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d-ID" sz="1600" b="1" dirty="0" smtClean="0"/>
                <a:t>Oksaloasetat</a:t>
              </a:r>
              <a:endParaRPr lang="id-ID" sz="16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428860" y="5357826"/>
              <a:ext cx="1080000" cy="32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Sitrat</a:t>
              </a:r>
              <a:endParaRPr lang="id-ID" sz="16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86182" y="500042"/>
              <a:ext cx="1800000" cy="32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Glukosa</a:t>
              </a:r>
              <a:endParaRPr lang="id-ID" sz="16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86182" y="1033298"/>
              <a:ext cx="1800000" cy="32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Glukosa 6-P</a:t>
              </a:r>
              <a:endParaRPr lang="id-ID" sz="1600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786182" y="1533364"/>
              <a:ext cx="1800000" cy="32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Fruktosa 6-P</a:t>
              </a:r>
              <a:endParaRPr lang="id-ID" sz="16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772132" y="2000240"/>
              <a:ext cx="1800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Fruktosa 1-6 Di-P</a:t>
              </a:r>
              <a:endParaRPr lang="id-ID" sz="16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71670" y="2390620"/>
              <a:ext cx="1800000" cy="32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Gliseraldehid 3-P</a:t>
              </a:r>
              <a:endParaRPr lang="id-ID" sz="16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71670" y="2890686"/>
              <a:ext cx="1800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1-3 Di-P-gliserat</a:t>
              </a:r>
              <a:endParaRPr lang="id-ID" sz="1600" b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71670" y="3890818"/>
              <a:ext cx="1800000" cy="32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2-P-gliserat</a:t>
              </a:r>
              <a:endParaRPr lang="id-ID" sz="16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071670" y="3390752"/>
              <a:ext cx="1800000" cy="32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3-P-Gliserat</a:t>
              </a:r>
              <a:endParaRPr lang="id-ID" sz="1600" b="1" dirty="0"/>
            </a:p>
          </p:txBody>
        </p:sp>
        <p:cxnSp>
          <p:nvCxnSpPr>
            <p:cNvPr id="41" name="Shape 40"/>
            <p:cNvCxnSpPr>
              <a:stCxn id="23" idx="1"/>
              <a:endCxn id="24" idx="0"/>
            </p:cNvCxnSpPr>
            <p:nvPr/>
          </p:nvCxnSpPr>
          <p:spPr>
            <a:xfrm rot="10800000" flipV="1">
              <a:off x="2971670" y="2169516"/>
              <a:ext cx="800462" cy="221103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hape 41"/>
            <p:cNvCxnSpPr>
              <a:stCxn id="23" idx="3"/>
              <a:endCxn id="17" idx="0"/>
            </p:cNvCxnSpPr>
            <p:nvPr/>
          </p:nvCxnSpPr>
          <p:spPr>
            <a:xfrm>
              <a:off x="5572132" y="2169517"/>
              <a:ext cx="828562" cy="221103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7" idx="1"/>
              <a:endCxn id="24" idx="3"/>
            </p:cNvCxnSpPr>
            <p:nvPr/>
          </p:nvCxnSpPr>
          <p:spPr>
            <a:xfrm rot="10800000">
              <a:off x="3871670" y="2552620"/>
              <a:ext cx="1629024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2285984" y="5876528"/>
              <a:ext cx="1357322" cy="32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Cis Aconitat</a:t>
              </a:r>
              <a:endParaRPr lang="id-ID" sz="1600" b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491868" y="6357958"/>
              <a:ext cx="1080000" cy="32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Iso-sitrat</a:t>
              </a:r>
              <a:endParaRPr lang="id-ID" sz="1600" b="1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286248" y="6357958"/>
              <a:ext cx="1500198" cy="32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d-ID" sz="1600" b="1" dirty="0" smtClean="0">
                  <a:sym typeface="Symbol"/>
                </a:rPr>
                <a:t>-ketoglutarat</a:t>
              </a:r>
              <a:endParaRPr lang="id-ID" sz="1600" b="1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429388" y="6357958"/>
              <a:ext cx="1071570" cy="32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Glutamat</a:t>
              </a:r>
              <a:endParaRPr lang="id-ID" sz="1600" b="1" dirty="0"/>
            </a:p>
          </p:txBody>
        </p:sp>
        <p:cxnSp>
          <p:nvCxnSpPr>
            <p:cNvPr id="62" name="Straight Arrow Connector 61"/>
            <p:cNvCxnSpPr/>
            <p:nvPr/>
          </p:nvCxnSpPr>
          <p:spPr>
            <a:xfrm rot="5400000">
              <a:off x="2920640" y="5294674"/>
              <a:ext cx="160416" cy="9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rot="5400000">
              <a:off x="2920640" y="5794740"/>
              <a:ext cx="160416" cy="9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rot="5400000">
              <a:off x="2920640" y="6294806"/>
              <a:ext cx="160416" cy="96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>
              <a:off x="3643306" y="6500834"/>
              <a:ext cx="642942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>
              <a:off x="5786446" y="6500834"/>
              <a:ext cx="642942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hape 79"/>
            <p:cNvCxnSpPr>
              <a:stCxn id="18" idx="2"/>
              <a:endCxn id="19" idx="1"/>
            </p:cNvCxnSpPr>
            <p:nvPr/>
          </p:nvCxnSpPr>
          <p:spPr>
            <a:xfrm rot="16200000" flipH="1">
              <a:off x="1508463" y="4599429"/>
              <a:ext cx="304876" cy="1535917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hape 81"/>
            <p:cNvCxnSpPr>
              <a:stCxn id="14" idx="2"/>
              <a:endCxn id="19" idx="3"/>
            </p:cNvCxnSpPr>
            <p:nvPr/>
          </p:nvCxnSpPr>
          <p:spPr>
            <a:xfrm rot="5400000">
              <a:off x="4253026" y="4470784"/>
              <a:ext cx="304876" cy="1793208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15" idx="1"/>
              <a:endCxn id="18" idx="3"/>
            </p:cNvCxnSpPr>
            <p:nvPr/>
          </p:nvCxnSpPr>
          <p:spPr>
            <a:xfrm rot="10800000">
              <a:off x="1571604" y="5052950"/>
              <a:ext cx="500066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stCxn id="15" idx="3"/>
              <a:endCxn id="14" idx="1"/>
            </p:cNvCxnSpPr>
            <p:nvPr/>
          </p:nvCxnSpPr>
          <p:spPr>
            <a:xfrm>
              <a:off x="3871670" y="5052950"/>
              <a:ext cx="530398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 rot="10800000" flipV="1">
              <a:off x="6000760" y="6072206"/>
              <a:ext cx="428628" cy="3571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Box 125"/>
            <p:cNvSpPr txBox="1"/>
            <p:nvPr/>
          </p:nvSpPr>
          <p:spPr>
            <a:xfrm>
              <a:off x="6286512" y="5805090"/>
              <a:ext cx="642942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NH</a:t>
              </a:r>
              <a:r>
                <a:rPr lang="id-ID" sz="1600" b="1" baseline="-25000" dirty="0" smtClean="0"/>
                <a:t>4</a:t>
              </a:r>
              <a:r>
                <a:rPr lang="id-ID" sz="1600" b="1" dirty="0" smtClean="0"/>
                <a:t> </a:t>
              </a:r>
              <a:r>
                <a:rPr lang="id-ID" sz="1600" b="1" baseline="30000" dirty="0" smtClean="0"/>
                <a:t>+</a:t>
              </a:r>
              <a:endParaRPr lang="id-ID" sz="1600" b="1" baseline="30000" dirty="0"/>
            </a:p>
          </p:txBody>
        </p:sp>
        <p:cxnSp>
          <p:nvCxnSpPr>
            <p:cNvPr id="140" name="Straight Arrow Connector 139"/>
            <p:cNvCxnSpPr/>
            <p:nvPr/>
          </p:nvCxnSpPr>
          <p:spPr>
            <a:xfrm rot="5400000" flipH="1" flipV="1">
              <a:off x="4000496" y="4714884"/>
              <a:ext cx="285752" cy="28575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TextBox 143"/>
            <p:cNvSpPr txBox="1"/>
            <p:nvPr/>
          </p:nvSpPr>
          <p:spPr>
            <a:xfrm>
              <a:off x="4214810" y="4447768"/>
              <a:ext cx="500066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CO</a:t>
              </a:r>
              <a:r>
                <a:rPr lang="id-ID" sz="1600" b="1" baseline="-25000" dirty="0" smtClean="0"/>
                <a:t>2</a:t>
              </a:r>
              <a:endParaRPr lang="id-ID" sz="1600" b="1" baseline="-25000" dirty="0"/>
            </a:p>
          </p:txBody>
        </p:sp>
        <p:cxnSp>
          <p:nvCxnSpPr>
            <p:cNvPr id="151" name="Straight Arrow Connector 150"/>
            <p:cNvCxnSpPr/>
            <p:nvPr/>
          </p:nvCxnSpPr>
          <p:spPr>
            <a:xfrm rot="16200000" flipH="1">
              <a:off x="1607323" y="4750603"/>
              <a:ext cx="285752" cy="21431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TextBox 152"/>
            <p:cNvSpPr txBox="1"/>
            <p:nvPr/>
          </p:nvSpPr>
          <p:spPr>
            <a:xfrm>
              <a:off x="1357290" y="4429132"/>
              <a:ext cx="500066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 smtClean="0"/>
                <a:t>CO</a:t>
              </a:r>
              <a:r>
                <a:rPr lang="id-ID" sz="1600" b="1" baseline="-25000" dirty="0" smtClean="0"/>
                <a:t>2</a:t>
              </a:r>
              <a:endParaRPr lang="id-ID" sz="1600" b="1" baseline="-25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8" y="142852"/>
            <a:ext cx="5543560" cy="368280"/>
          </a:xfrm>
        </p:spPr>
        <p:txBody>
          <a:bodyPr>
            <a:noAutofit/>
          </a:bodyPr>
          <a:lstStyle/>
          <a:p>
            <a:r>
              <a:rPr lang="id-ID" sz="2800" b="1" dirty="0" smtClean="0"/>
              <a:t>Bahan Baku Monosodium Glutamat 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8" y="714356"/>
            <a:ext cx="8929718" cy="5929354"/>
          </a:xfrm>
        </p:spPr>
        <p:txBody>
          <a:bodyPr>
            <a:normAutofit fontScale="77500" lnSpcReduction="20000"/>
          </a:bodyPr>
          <a:lstStyle/>
          <a:p>
            <a:pPr marL="361950" indent="-361950">
              <a:buFont typeface="+mj-lt"/>
              <a:buAutoNum type="arabicPeriod"/>
            </a:pPr>
            <a:r>
              <a:rPr lang="id-ID" dirty="0" smtClean="0"/>
              <a:t>Sumber karbon</a:t>
            </a:r>
          </a:p>
          <a:p>
            <a:pPr marL="762000" lvl="1" indent="-361950"/>
            <a:r>
              <a:rPr lang="id-ID" dirty="0" smtClean="0"/>
              <a:t>Substansi sakarin : Molase</a:t>
            </a:r>
          </a:p>
          <a:p>
            <a:pPr marL="762000" lvl="1" indent="-361950"/>
            <a:r>
              <a:rPr lang="id-ID" dirty="0" smtClean="0"/>
              <a:t>Zat pati</a:t>
            </a:r>
          </a:p>
          <a:p>
            <a:pPr marL="361950" indent="-361950">
              <a:buFont typeface="+mj-lt"/>
              <a:buAutoNum type="arabicPeriod"/>
            </a:pPr>
            <a:r>
              <a:rPr lang="id-ID" dirty="0" smtClean="0"/>
              <a:t>Sumber nitrogen :</a:t>
            </a:r>
          </a:p>
          <a:p>
            <a:pPr marL="762000" lvl="1" indent="-361950"/>
            <a:r>
              <a:rPr lang="id-ID" dirty="0" smtClean="0"/>
              <a:t>Urea</a:t>
            </a:r>
          </a:p>
          <a:p>
            <a:pPr marL="762000" lvl="1" indent="-361950"/>
            <a:r>
              <a:rPr lang="id-ID" dirty="0" smtClean="0"/>
              <a:t>Larutan amonia</a:t>
            </a:r>
          </a:p>
          <a:p>
            <a:pPr marL="762000" lvl="1" indent="-361950"/>
            <a:r>
              <a:rPr lang="id-ID" dirty="0" smtClean="0"/>
              <a:t>Amonium sulfat</a:t>
            </a:r>
          </a:p>
          <a:p>
            <a:pPr marL="762000" lvl="1" indent="-361950"/>
            <a:r>
              <a:rPr lang="id-ID" dirty="0" smtClean="0"/>
              <a:t>Amonium klorida</a:t>
            </a:r>
          </a:p>
          <a:p>
            <a:pPr marL="361950" indent="-361950">
              <a:buFont typeface="+mj-lt"/>
              <a:buAutoNum type="arabicPeriod"/>
            </a:pPr>
            <a:r>
              <a:rPr lang="id-ID" dirty="0" smtClean="0"/>
              <a:t>Bahan pembantu :</a:t>
            </a:r>
          </a:p>
          <a:p>
            <a:pPr marL="762000" lvl="1" indent="-361950"/>
            <a:r>
              <a:rPr lang="id-ID" dirty="0" smtClean="0"/>
              <a:t>KH</a:t>
            </a:r>
            <a:r>
              <a:rPr lang="id-ID" baseline="-25000" dirty="0" smtClean="0"/>
              <a:t>2</a:t>
            </a:r>
            <a:r>
              <a:rPr lang="id-ID" dirty="0" smtClean="0"/>
              <a:t>PO</a:t>
            </a:r>
            <a:r>
              <a:rPr lang="id-ID" baseline="-25000" dirty="0" smtClean="0"/>
              <a:t>4</a:t>
            </a:r>
          </a:p>
          <a:p>
            <a:pPr marL="762000" lvl="1" indent="-361950"/>
            <a:r>
              <a:rPr lang="id-ID" dirty="0" smtClean="0"/>
              <a:t>MgSO</a:t>
            </a:r>
            <a:r>
              <a:rPr lang="id-ID" baseline="-25000" dirty="0" smtClean="0"/>
              <a:t>4</a:t>
            </a:r>
            <a:r>
              <a:rPr lang="id-ID" dirty="0" smtClean="0"/>
              <a:t>.7H</a:t>
            </a:r>
            <a:r>
              <a:rPr lang="id-ID" baseline="-25000" dirty="0" smtClean="0"/>
              <a:t>2</a:t>
            </a:r>
            <a:r>
              <a:rPr lang="id-ID" dirty="0" smtClean="0"/>
              <a:t>O</a:t>
            </a:r>
          </a:p>
          <a:p>
            <a:pPr marL="762000" lvl="1" indent="-361950"/>
            <a:r>
              <a:rPr lang="id-ID" dirty="0" smtClean="0"/>
              <a:t>FeSO</a:t>
            </a:r>
            <a:r>
              <a:rPr lang="id-ID" baseline="-25000" dirty="0" smtClean="0"/>
              <a:t>4</a:t>
            </a:r>
            <a:r>
              <a:rPr lang="id-ID" dirty="0" smtClean="0"/>
              <a:t>.7H</a:t>
            </a:r>
            <a:r>
              <a:rPr lang="id-ID" baseline="-25000" dirty="0" smtClean="0"/>
              <a:t>2</a:t>
            </a:r>
            <a:r>
              <a:rPr lang="id-ID" dirty="0" smtClean="0"/>
              <a:t>O</a:t>
            </a:r>
          </a:p>
          <a:p>
            <a:pPr marL="762000" lvl="1" indent="-361950"/>
            <a:r>
              <a:rPr lang="id-ID" dirty="0" smtClean="0"/>
              <a:t>MnSO</a:t>
            </a:r>
            <a:r>
              <a:rPr lang="id-ID" baseline="-25000" dirty="0" smtClean="0"/>
              <a:t>4</a:t>
            </a:r>
          </a:p>
          <a:p>
            <a:pPr marL="762000" lvl="1" indent="-361950"/>
            <a:r>
              <a:rPr lang="id-ID" dirty="0" smtClean="0"/>
              <a:t>Yeast extract</a:t>
            </a:r>
          </a:p>
          <a:p>
            <a:pPr marL="762000" lvl="1" indent="-361950"/>
            <a:r>
              <a:rPr lang="id-ID" dirty="0" smtClean="0"/>
              <a:t>Biotin</a:t>
            </a:r>
          </a:p>
          <a:p>
            <a:pPr marL="762000" lvl="1" indent="-361950"/>
            <a:r>
              <a:rPr lang="id-ID" dirty="0" smtClean="0"/>
              <a:t>Antifoam</a:t>
            </a:r>
          </a:p>
          <a:p>
            <a:pPr marL="361950" indent="-361950">
              <a:buFont typeface="+mj-lt"/>
              <a:buAutoNum type="arabicPeriod"/>
            </a:pPr>
            <a:r>
              <a:rPr lang="id-ID" dirty="0" smtClean="0"/>
              <a:t>Mikroba : </a:t>
            </a:r>
            <a:r>
              <a:rPr lang="id-ID" i="1" dirty="0" smtClean="0"/>
              <a:t>Micrococcus glutamicus</a:t>
            </a:r>
            <a:endParaRPr lang="id-ID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000108"/>
            <a:ext cx="7143800" cy="285752"/>
          </a:xfrm>
        </p:spPr>
        <p:txBody>
          <a:bodyPr>
            <a:noAutofit/>
          </a:bodyPr>
          <a:lstStyle/>
          <a:p>
            <a:r>
              <a:rPr lang="id-ID" sz="2800" b="1" dirty="0" smtClean="0"/>
              <a:t>Proses Fermentasi Pembuatan 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Asam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Glutamat</a:t>
            </a:r>
            <a:endParaRPr lang="id-ID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Fermentasi 1 tingkat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Fermentasi 2 tingkat</a:t>
            </a:r>
          </a:p>
          <a:p>
            <a:pPr marL="514350" indent="-514350">
              <a:buNone/>
            </a:pPr>
            <a:r>
              <a:rPr lang="id-ID" dirty="0" smtClean="0"/>
              <a:t>Fermentasi 2 (dua) tingkat : </a:t>
            </a:r>
          </a:p>
          <a:p>
            <a:pPr marL="265113" indent="-265113"/>
            <a:r>
              <a:rPr lang="id-ID" dirty="0" smtClean="0"/>
              <a:t>Tingkat I </a:t>
            </a:r>
            <a:r>
              <a:rPr lang="id-ID" dirty="0" smtClean="0">
                <a:sym typeface="Symbol"/>
              </a:rPr>
              <a:t> Pembentukan -ketoglutarat</a:t>
            </a:r>
          </a:p>
          <a:p>
            <a:pPr marL="265113" indent="-265113"/>
            <a:r>
              <a:rPr lang="id-ID" dirty="0" smtClean="0">
                <a:sym typeface="Symbol"/>
              </a:rPr>
              <a:t>Tingkat II  Merubah -ketoglutarat  -glutamat</a:t>
            </a:r>
          </a:p>
          <a:p>
            <a:pPr marL="265113" indent="-265113"/>
            <a:r>
              <a:rPr lang="id-ID" dirty="0" smtClean="0">
                <a:sym typeface="Symbol"/>
              </a:rPr>
              <a:t>Mikroba utk tingkat I : Bacillus mescentricus fucus, Bacillus mescentricus vulgatus, B.megaterium pamilus, dll</a:t>
            </a:r>
          </a:p>
          <a:p>
            <a:pPr marL="265113" indent="-265113"/>
            <a:r>
              <a:rPr lang="id-ID" dirty="0" smtClean="0">
                <a:sym typeface="Symbol"/>
              </a:rPr>
              <a:t>Mikroba utk tingkat II : Micrococcus, Aerobacter, Achromonas, dll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Fermentasi 1 Tingkat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8" y="1600200"/>
            <a:ext cx="8929718" cy="5257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d-ID" dirty="0" smtClean="0"/>
              <a:t>Bahan baku : Tetes tebu / Molase</a:t>
            </a:r>
          </a:p>
          <a:p>
            <a:pPr>
              <a:buNone/>
            </a:pPr>
            <a:r>
              <a:rPr lang="id-ID" dirty="0" smtClean="0"/>
              <a:t>Mikroba : Micrococcus glutamicus</a:t>
            </a:r>
          </a:p>
          <a:p>
            <a:pPr>
              <a:buNone/>
            </a:pPr>
            <a:r>
              <a:rPr lang="id-ID" dirty="0" smtClean="0"/>
              <a:t>			Brevibacterium lactofermentum</a:t>
            </a:r>
          </a:p>
          <a:p>
            <a:pPr>
              <a:buNone/>
            </a:pPr>
            <a:r>
              <a:rPr lang="id-ID" dirty="0" smtClean="0"/>
              <a:t>			Bradibacterium divaricatum</a:t>
            </a:r>
          </a:p>
          <a:p>
            <a:pPr>
              <a:buNone/>
            </a:pPr>
            <a:r>
              <a:rPr lang="id-ID" dirty="0" smtClean="0"/>
              <a:t>Tahap2 produksi 1 tingkat :</a:t>
            </a:r>
          </a:p>
          <a:p>
            <a:pPr marL="361950" indent="-361950">
              <a:buFont typeface="+mj-lt"/>
              <a:buAutoNum type="arabicPeriod"/>
            </a:pPr>
            <a:r>
              <a:rPr lang="id-ID" dirty="0" smtClean="0"/>
              <a:t>Pengenceran tetes; penambahan bahan2 kimia lain.</a:t>
            </a:r>
          </a:p>
          <a:p>
            <a:pPr marL="361950" indent="-361950">
              <a:buFont typeface="+mj-lt"/>
              <a:buAutoNum type="arabicPeriod"/>
            </a:pPr>
            <a:r>
              <a:rPr lang="id-ID" dirty="0" smtClean="0"/>
              <a:t>Fermentasi tetes.</a:t>
            </a:r>
          </a:p>
          <a:p>
            <a:pPr marL="361950" indent="-361950">
              <a:buFont typeface="+mj-lt"/>
              <a:buAutoNum type="arabicPeriod"/>
            </a:pPr>
            <a:r>
              <a:rPr lang="id-ID" dirty="0" smtClean="0"/>
              <a:t>Pengolahan “broth” menjadi kristal glutamat.</a:t>
            </a:r>
          </a:p>
          <a:p>
            <a:pPr marL="361950" indent="-361950">
              <a:buFont typeface="+mj-lt"/>
              <a:buAutoNum type="arabicPeriod"/>
            </a:pPr>
            <a:r>
              <a:rPr lang="id-ID" dirty="0" smtClean="0"/>
              <a:t>Pengolahan glutamat menjadi MSG.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5957926" y="71415"/>
            <a:ext cx="3114668" cy="108247"/>
          </a:xfrm>
        </p:spPr>
        <p:txBody>
          <a:bodyPr>
            <a:noAutofit/>
          </a:bodyPr>
          <a:lstStyle/>
          <a:p>
            <a:endParaRPr lang="id-ID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5697559"/>
          </a:xfrm>
        </p:spPr>
        <p:txBody>
          <a:bodyPr>
            <a:normAutofit fontScale="85000" lnSpcReduction="20000"/>
          </a:bodyPr>
          <a:lstStyle/>
          <a:p>
            <a:pPr marL="361950" indent="-361950">
              <a:buFont typeface="+mj-lt"/>
              <a:buAutoNum type="arabicPeriod"/>
            </a:pPr>
            <a:r>
              <a:rPr lang="id-ID" dirty="0" smtClean="0"/>
              <a:t>Pengenceran Tetes</a:t>
            </a:r>
          </a:p>
          <a:p>
            <a:pPr marL="712788" lvl="1" indent="-350838"/>
            <a:r>
              <a:rPr lang="id-ID" dirty="0" smtClean="0"/>
              <a:t>Tetes diencerkan sampai kadar glukosa </a:t>
            </a:r>
            <a:r>
              <a:rPr lang="id-ID" dirty="0" smtClean="0">
                <a:sym typeface="Symbol"/>
              </a:rPr>
              <a:t> 10%, lalu di + kan sumber </a:t>
            </a:r>
            <a:r>
              <a:rPr lang="en-US" smtClean="0">
                <a:sym typeface="Symbol"/>
              </a:rPr>
              <a:t>N</a:t>
            </a:r>
            <a:r>
              <a:rPr lang="id-ID" smtClean="0">
                <a:sym typeface="Symbol"/>
              </a:rPr>
              <a:t> </a:t>
            </a:r>
            <a:r>
              <a:rPr lang="id-ID" dirty="0" smtClean="0">
                <a:sym typeface="Symbol"/>
              </a:rPr>
              <a:t>dan mineral, lalu disterilkan pd suhu 115 oC, campuran ini disebut “wort”. Zat lain yg perlu ditambahkan biotin dan Tween 60. Tween di + kan 1 mg/mL setelah fermentasi 6 jam.</a:t>
            </a:r>
            <a:endParaRPr lang="id-ID" dirty="0" smtClean="0"/>
          </a:p>
          <a:p>
            <a:pPr marL="361950" indent="-361950">
              <a:buFont typeface="+mj-lt"/>
              <a:buAutoNum type="arabicPeriod"/>
            </a:pPr>
            <a:r>
              <a:rPr lang="id-ID" dirty="0" smtClean="0"/>
              <a:t>Fermentasi</a:t>
            </a:r>
          </a:p>
          <a:p>
            <a:pPr marL="762000" lvl="1" indent="-361950"/>
            <a:r>
              <a:rPr lang="id-ID" dirty="0" smtClean="0"/>
              <a:t>Penyiapan inokulum</a:t>
            </a:r>
          </a:p>
          <a:p>
            <a:pPr marL="762000" lvl="1" indent="-361950"/>
            <a:r>
              <a:rPr lang="id-ID" dirty="0" smtClean="0"/>
              <a:t>Fermentasi tetes inokulum </a:t>
            </a:r>
            <a:r>
              <a:rPr lang="id-ID" dirty="0" smtClean="0">
                <a:sym typeface="Symbol"/>
              </a:rPr>
              <a:t> 5% di + kan ke dlm wort.</a:t>
            </a:r>
          </a:p>
          <a:p>
            <a:pPr marL="762000" lvl="1" indent="-361950"/>
            <a:r>
              <a:rPr lang="id-ID" dirty="0" smtClean="0">
                <a:sym typeface="Symbol"/>
              </a:rPr>
              <a:t>Pengadukan  170 rpm</a:t>
            </a:r>
          </a:p>
          <a:p>
            <a:pPr marL="762000" lvl="1" indent="-361950"/>
            <a:r>
              <a:rPr lang="id-ID" dirty="0" smtClean="0">
                <a:sym typeface="Symbol"/>
              </a:rPr>
              <a:t>Suhu 31,5 oC</a:t>
            </a:r>
          </a:p>
          <a:p>
            <a:pPr marL="762000" lvl="1" indent="-361950"/>
            <a:r>
              <a:rPr lang="id-ID" dirty="0" smtClean="0">
                <a:sym typeface="Symbol"/>
              </a:rPr>
              <a:t>Udara dialirkan dari bag bawah fermentor</a:t>
            </a:r>
          </a:p>
          <a:p>
            <a:pPr marL="762000" lvl="1" indent="-361950"/>
            <a:r>
              <a:rPr lang="id-ID" dirty="0" smtClean="0">
                <a:sym typeface="Symbol"/>
              </a:rPr>
              <a:t>pH antara 7 – 8 diatur dgn penambahan urea.</a:t>
            </a:r>
          </a:p>
          <a:p>
            <a:pPr marL="762000" lvl="1" indent="-361950"/>
            <a:r>
              <a:rPr lang="id-ID" dirty="0" smtClean="0">
                <a:sym typeface="Symbol"/>
              </a:rPr>
              <a:t>Setelah fermentasi selesai  hasilnya disebut “broth”, dipompa masuk ke dlm “centrifuga”, utk memisahkan bakteri dari asam glutamat hasil fermentasi.</a:t>
            </a: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2066" y="71438"/>
            <a:ext cx="1500198" cy="214290"/>
          </a:xfrm>
        </p:spPr>
        <p:txBody>
          <a:bodyPr>
            <a:normAutofit fontScale="90000"/>
          </a:bodyPr>
          <a:lstStyle/>
          <a:p>
            <a:endParaRPr lang="id-ID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2" y="285728"/>
            <a:ext cx="9072562" cy="6572272"/>
          </a:xfrm>
        </p:spPr>
        <p:txBody>
          <a:bodyPr>
            <a:normAutofit fontScale="92500"/>
          </a:bodyPr>
          <a:lstStyle/>
          <a:p>
            <a:pPr marL="361950" indent="-361950">
              <a:buFont typeface="+mj-lt"/>
              <a:buAutoNum type="arabicPeriod" startAt="3"/>
            </a:pPr>
            <a:r>
              <a:rPr lang="id-ID" dirty="0" smtClean="0"/>
              <a:t>Pengolahan “broth” menjadi asam glutamat</a:t>
            </a:r>
          </a:p>
          <a:p>
            <a:pPr marL="725488" lvl="1" indent="-325438"/>
            <a:r>
              <a:rPr lang="id-ID" dirty="0" smtClean="0"/>
              <a:t>Broth jernih mengandung 8% AG, dipekatkan dgn evaporator vakum smp </a:t>
            </a:r>
            <a:r>
              <a:rPr lang="id-ID" dirty="0" smtClean="0">
                <a:sym typeface="Symbol"/>
              </a:rPr>
              <a:t> 30% AG.</a:t>
            </a:r>
          </a:p>
          <a:p>
            <a:pPr marL="725488" lvl="1" indent="-325438"/>
            <a:r>
              <a:rPr lang="id-ID" dirty="0" smtClean="0">
                <a:sym typeface="Symbol"/>
              </a:rPr>
              <a:t>Hasil pemekatan dipompa ke dlm tanki pengasaman dan dikristalisasi. Kristalisasi dilakukan dgn penambahan HCl atau H2SO4 20% hingga pH 3,2 (titik isoelektrik). Lalu didinginkan 15 oC  15 jam. Hasil pendinginan disentrifus utk memisahkan kristal dari larutan induknya.</a:t>
            </a:r>
          </a:p>
          <a:p>
            <a:pPr marL="725488" lvl="1" indent="-325438"/>
            <a:r>
              <a:rPr lang="id-ID" dirty="0" smtClean="0">
                <a:sym typeface="Symbol"/>
              </a:rPr>
              <a:t>Kristal yg diperoleh mengandung 67% AG. Kristal ini dilarutkan kembali dlm air utk merubah asam piroglutamat  asam glutamat.</a:t>
            </a:r>
          </a:p>
          <a:p>
            <a:pPr marL="725488" lvl="1" indent="-325438"/>
            <a:r>
              <a:rPr lang="id-ID" dirty="0" smtClean="0">
                <a:sym typeface="Symbol"/>
              </a:rPr>
              <a:t>Larutan disentrifus lagi shg diperoleh AG 71%. Kristal 71% dimasukkan lagi ke dalam tanki penambahan air dan didinginkan 15 jam 15 oC  piroglutamat  glutamat.</a:t>
            </a:r>
          </a:p>
          <a:p>
            <a:pPr marL="725488" lvl="1" indent="-325438"/>
            <a:r>
              <a:rPr lang="id-ID" dirty="0" smtClean="0">
                <a:sym typeface="Symbol"/>
              </a:rPr>
              <a:t>Centrifuge  kristal AG 76%</a:t>
            </a:r>
          </a:p>
          <a:p>
            <a:pPr marL="914400" lvl="1" indent="-514350"/>
            <a:endParaRPr lang="id-ID" dirty="0" smtClean="0"/>
          </a:p>
          <a:p>
            <a:pPr marL="914400" lvl="1" indent="-514350"/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6629472" y="71415"/>
            <a:ext cx="2371684" cy="188594"/>
          </a:xfrm>
        </p:spPr>
        <p:txBody>
          <a:bodyPr>
            <a:noAutofit/>
          </a:bodyPr>
          <a:lstStyle/>
          <a:p>
            <a:endParaRPr lang="id-ID" sz="1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rmAutofit/>
          </a:bodyPr>
          <a:lstStyle/>
          <a:p>
            <a:pPr marL="361950" indent="-361950">
              <a:buFont typeface="+mj-lt"/>
              <a:buAutoNum type="arabicPeriod" startAt="4"/>
            </a:pPr>
            <a:r>
              <a:rPr lang="id-ID" dirty="0" smtClean="0"/>
              <a:t>Pengolahan asam glutamat </a:t>
            </a:r>
            <a:r>
              <a:rPr lang="id-ID" dirty="0" smtClean="0">
                <a:sym typeface="Symbol"/>
              </a:rPr>
              <a:t> MSG</a:t>
            </a:r>
          </a:p>
          <a:p>
            <a:pPr marL="725488" lvl="1" indent="-325438"/>
            <a:r>
              <a:rPr lang="id-ID" dirty="0" smtClean="0">
                <a:sym typeface="Symbol"/>
              </a:rPr>
              <a:t>Prinsip :</a:t>
            </a:r>
          </a:p>
          <a:p>
            <a:pPr marL="725488" lvl="1" indent="-325438"/>
            <a:endParaRPr lang="id-ID" dirty="0" smtClean="0">
              <a:sym typeface="Symbol"/>
            </a:endParaRPr>
          </a:p>
          <a:p>
            <a:pPr marL="725488" lvl="1" indent="-325438"/>
            <a:r>
              <a:rPr lang="id-ID" dirty="0" smtClean="0">
                <a:sym typeface="Symbol"/>
              </a:rPr>
              <a:t>Proses :</a:t>
            </a:r>
          </a:p>
          <a:p>
            <a:pPr marL="1125538" lvl="2" indent="-325438"/>
            <a:r>
              <a:rPr lang="id-ID" sz="2800" dirty="0" smtClean="0">
                <a:sym typeface="Symbol"/>
              </a:rPr>
              <a:t>Asam glutamat dilarutkan dlm air diaduk  1 jam + larutan NaOH 20% sedikit2  hingga pH larutan 6,5 – 7.</a:t>
            </a:r>
          </a:p>
          <a:p>
            <a:pPr marL="1125538" lvl="2" indent="-325438"/>
            <a:r>
              <a:rPr lang="id-ID" sz="2800" dirty="0" smtClean="0">
                <a:sym typeface="Symbol"/>
              </a:rPr>
              <a:t>Utk menghilangkan warna + kan karbon aktif dlm larutan  2% dari berat kristal AG  saring  larutan jernih.</a:t>
            </a:r>
          </a:p>
          <a:p>
            <a:pPr marL="1125538" lvl="2" indent="-325438"/>
            <a:r>
              <a:rPr lang="id-ID" sz="2800" dirty="0" smtClean="0">
                <a:sym typeface="Symbol"/>
              </a:rPr>
              <a:t>Dipekatkan dgn evaporator  suhu 60 oC 74 mmHg</a:t>
            </a:r>
          </a:p>
          <a:p>
            <a:pPr marL="1125538" lvl="2" indent="-325438"/>
            <a:r>
              <a:rPr lang="id-ID" sz="2800" dirty="0" smtClean="0">
                <a:sym typeface="Symbol"/>
              </a:rPr>
              <a:t>Kristal2 yg terbtk dipisahkan dgn centrifuge</a:t>
            </a:r>
            <a:r>
              <a:rPr lang="id-ID" dirty="0" smtClean="0">
                <a:sym typeface="Symbol"/>
              </a:rPr>
              <a:t>.</a:t>
            </a:r>
            <a:endParaRPr lang="id-ID" dirty="0"/>
          </a:p>
        </p:txBody>
      </p:sp>
      <p:pic>
        <p:nvPicPr>
          <p:cNvPr id="4" name="Picture 3" descr="C:\Documents and Settings\Administrator\My Documents\LIES FOLDER\KULIAH DASAR TEKNOLOGI MIKROBIAL\Kuliah DTM 2011\process-of-making-monosodium-glutamate_files\process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03500" y="1285860"/>
            <a:ext cx="5740400" cy="111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8" y="71414"/>
            <a:ext cx="8929718" cy="6786586"/>
          </a:xfrm>
        </p:spPr>
        <p:txBody>
          <a:bodyPr>
            <a:noAutofit/>
          </a:bodyPr>
          <a:lstStyle/>
          <a:p>
            <a:pPr marL="449263" indent="-449263">
              <a:spcBef>
                <a:spcPts val="0"/>
              </a:spcBef>
              <a:buFont typeface="+mj-lt"/>
              <a:buAutoNum type="alphaUcPeriod"/>
            </a:pPr>
            <a:r>
              <a:rPr lang="id-ID" sz="2400" b="1" dirty="0" smtClean="0"/>
              <a:t>Malt</a:t>
            </a:r>
          </a:p>
          <a:p>
            <a:pPr marL="449263" indent="-449263">
              <a:spcBef>
                <a:spcPts val="0"/>
              </a:spcBef>
              <a:buNone/>
            </a:pPr>
            <a:r>
              <a:rPr lang="id-ID" sz="2400" dirty="0"/>
              <a:t>	</a:t>
            </a:r>
            <a:r>
              <a:rPr lang="id-ID" sz="2400" dirty="0" smtClean="0"/>
              <a:t>Malt berasal dr biji barley yg telah dikecambahkan bbrp hari &amp; kmd dikeringkan. Proses keseluruhan biji barley hingga jadi malt dinamakan “malting”</a:t>
            </a:r>
          </a:p>
          <a:p>
            <a:pPr marL="449263" indent="-449263">
              <a:spcBef>
                <a:spcPts val="0"/>
              </a:spcBef>
              <a:buNone/>
            </a:pPr>
            <a:r>
              <a:rPr lang="id-ID" sz="2400" dirty="0"/>
              <a:t>	</a:t>
            </a:r>
            <a:r>
              <a:rPr lang="id-ID" sz="2400" dirty="0" smtClean="0"/>
              <a:t>Tahap2 malting :</a:t>
            </a:r>
          </a:p>
          <a:p>
            <a:pPr marL="900113" indent="-450850">
              <a:spcBef>
                <a:spcPts val="0"/>
              </a:spcBef>
              <a:buFont typeface="+mj-lt"/>
              <a:buAutoNum type="arabicPeriod"/>
            </a:pPr>
            <a:r>
              <a:rPr lang="id-ID" sz="2400" dirty="0"/>
              <a:t>	</a:t>
            </a:r>
            <a:r>
              <a:rPr lang="id-ID" sz="2400" dirty="0" smtClean="0"/>
              <a:t>Steeping </a:t>
            </a:r>
            <a:r>
              <a:rPr lang="id-ID" sz="2400" dirty="0" smtClean="0">
                <a:sym typeface="Symbol"/>
              </a:rPr>
              <a:t> perendaman  kandungan air ttt </a:t>
            </a:r>
            <a:r>
              <a:rPr lang="id-ID" sz="2400" dirty="0" smtClean="0">
                <a:solidFill>
                  <a:schemeClr val="tx1"/>
                </a:solidFill>
                <a:sym typeface="Symbol"/>
              </a:rPr>
              <a:t> biji barley mpy kemampuan utk tumbuh &amp; melakukan perubahan biokimia.</a:t>
            </a:r>
          </a:p>
          <a:p>
            <a:pPr marL="900113" indent="-450850">
              <a:spcBef>
                <a:spcPts val="0"/>
              </a:spcBef>
              <a:buFont typeface="+mj-lt"/>
              <a:buAutoNum type="arabicPeriod"/>
            </a:pPr>
            <a:r>
              <a:rPr lang="id-ID" sz="2400" dirty="0" smtClean="0">
                <a:sym typeface="Symbol"/>
              </a:rPr>
              <a:t>Germinasi </a:t>
            </a:r>
            <a:r>
              <a:rPr lang="id-ID" sz="2400" dirty="0" smtClean="0">
                <a:solidFill>
                  <a:schemeClr val="tx1"/>
                </a:solidFill>
                <a:sym typeface="Symbol"/>
              </a:rPr>
              <a:t> Dilakukan pd ruang gelap pd suhu 12-15 </a:t>
            </a:r>
            <a:r>
              <a:rPr lang="id-ID" sz="2400" baseline="30000" dirty="0" smtClean="0">
                <a:solidFill>
                  <a:schemeClr val="tx1"/>
                </a:solidFill>
                <a:sym typeface="Symbol"/>
              </a:rPr>
              <a:t>o</a:t>
            </a:r>
            <a:r>
              <a:rPr lang="id-ID" sz="2400" dirty="0" smtClean="0">
                <a:solidFill>
                  <a:schemeClr val="tx1"/>
                </a:solidFill>
                <a:sym typeface="Symbol"/>
              </a:rPr>
              <a:t>C. Timbul enzim2 hidrolitik  sitosa dan diastasa.</a:t>
            </a:r>
          </a:p>
          <a:p>
            <a:pPr marL="900113" indent="-450850">
              <a:spcBef>
                <a:spcPts val="0"/>
              </a:spcBef>
              <a:buNone/>
            </a:pPr>
            <a:r>
              <a:rPr lang="id-ID" sz="2400" dirty="0">
                <a:sym typeface="Symbol"/>
              </a:rPr>
              <a:t>	</a:t>
            </a:r>
            <a:r>
              <a:rPr lang="id-ID" sz="2400" dirty="0" smtClean="0">
                <a:sym typeface="Symbol"/>
              </a:rPr>
              <a:t>Sitosa </a:t>
            </a:r>
            <a:r>
              <a:rPr lang="id-ID" sz="2400" dirty="0" smtClean="0">
                <a:solidFill>
                  <a:schemeClr val="tx1"/>
                </a:solidFill>
                <a:sym typeface="Symbol"/>
              </a:rPr>
              <a:t> melarutkan membran selulosa seutelum (bag yg memisahkan endosporm dan germ)  disebut proses sitolisis  sangat menentukan agar malt mudah tergelatinasi oleh air.</a:t>
            </a:r>
          </a:p>
          <a:p>
            <a:pPr marL="900113" indent="-450850">
              <a:spcBef>
                <a:spcPts val="0"/>
              </a:spcBef>
              <a:buNone/>
            </a:pPr>
            <a:r>
              <a:rPr lang="id-ID" sz="2400" dirty="0">
                <a:sym typeface="Symbol"/>
              </a:rPr>
              <a:t>	</a:t>
            </a:r>
            <a:r>
              <a:rPr lang="id-ID" sz="2400" dirty="0" smtClean="0">
                <a:sym typeface="Symbol"/>
              </a:rPr>
              <a:t>Perubahan keseluruhan biji barley disebut “modifikasi biji barley”</a:t>
            </a:r>
          </a:p>
          <a:p>
            <a:pPr marL="900113" indent="-450850">
              <a:spcBef>
                <a:spcPts val="0"/>
              </a:spcBef>
              <a:buNone/>
            </a:pPr>
            <a:r>
              <a:rPr lang="id-ID" sz="2400" dirty="0">
                <a:sym typeface="Symbol"/>
              </a:rPr>
              <a:t>	</a:t>
            </a:r>
            <a:r>
              <a:rPr lang="id-ID" sz="2400" dirty="0" smtClean="0">
                <a:sym typeface="Symbol"/>
              </a:rPr>
              <a:t>Diastase </a:t>
            </a:r>
            <a:r>
              <a:rPr lang="id-ID" sz="2400" dirty="0" smtClean="0">
                <a:solidFill>
                  <a:schemeClr val="tx1"/>
                </a:solidFill>
                <a:sym typeface="Symbol"/>
              </a:rPr>
              <a:t> -amilase dan -amilase</a:t>
            </a:r>
          </a:p>
          <a:p>
            <a:pPr marL="900113" indent="-450850">
              <a:spcBef>
                <a:spcPts val="0"/>
              </a:spcBef>
              <a:buNone/>
              <a:tabLst>
                <a:tab pos="2698750" algn="l"/>
              </a:tabLst>
            </a:pPr>
            <a:r>
              <a:rPr lang="id-ID" sz="2400" dirty="0">
                <a:sym typeface="Symbol"/>
              </a:rPr>
              <a:t>	</a:t>
            </a:r>
            <a:r>
              <a:rPr lang="id-ID" sz="2400" dirty="0" smtClean="0">
                <a:sym typeface="Symbol"/>
              </a:rPr>
              <a:t>Pati                    	glukosa, maltosa dan dextrin</a:t>
            </a:r>
          </a:p>
          <a:p>
            <a:pPr marL="900113" indent="-450850">
              <a:spcBef>
                <a:spcPts val="0"/>
              </a:spcBef>
              <a:buNone/>
              <a:tabLst>
                <a:tab pos="2698750" algn="l"/>
              </a:tabLst>
            </a:pPr>
            <a:r>
              <a:rPr lang="id-ID" sz="2400" dirty="0">
                <a:sym typeface="Symbol"/>
              </a:rPr>
              <a:t>	</a:t>
            </a:r>
            <a:r>
              <a:rPr lang="id-ID" sz="2400" dirty="0" smtClean="0">
                <a:sym typeface="Symbol"/>
              </a:rPr>
              <a:t>Pati         	maltosa</a:t>
            </a:r>
            <a:endParaRPr lang="id-ID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1643042" y="5929330"/>
            <a:ext cx="1143008" cy="695744"/>
            <a:chOff x="1643042" y="5929330"/>
            <a:chExt cx="1143008" cy="695744"/>
          </a:xfrm>
        </p:grpSpPr>
        <p:sp>
          <p:nvSpPr>
            <p:cNvPr id="4" name="TextBox 3"/>
            <p:cNvSpPr txBox="1"/>
            <p:nvPr/>
          </p:nvSpPr>
          <p:spPr>
            <a:xfrm>
              <a:off x="1643042" y="5929330"/>
              <a:ext cx="11430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dirty="0" smtClean="0">
                  <a:sym typeface="Symbol"/>
                </a:rPr>
                <a:t>-</a:t>
              </a:r>
              <a:r>
                <a:rPr lang="id-ID" sz="1600" dirty="0" smtClean="0"/>
                <a:t>amilase</a:t>
              </a:r>
              <a:endParaRPr lang="id-ID" sz="16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43042" y="6286520"/>
              <a:ext cx="11430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dirty="0">
                  <a:sym typeface="Symbol"/>
                </a:rPr>
                <a:t></a:t>
              </a:r>
              <a:r>
                <a:rPr lang="id-ID" sz="1600" dirty="0" smtClean="0">
                  <a:sym typeface="Symbol"/>
                </a:rPr>
                <a:t>-</a:t>
              </a:r>
              <a:r>
                <a:rPr lang="id-ID" sz="1600" dirty="0" smtClean="0"/>
                <a:t>amilase</a:t>
              </a:r>
              <a:endParaRPr lang="id-ID" sz="16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1643042" y="6213494"/>
              <a:ext cx="107157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643042" y="6570684"/>
              <a:ext cx="107157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357166"/>
            <a:ext cx="8929718" cy="6286544"/>
          </a:xfrm>
        </p:spPr>
        <p:txBody>
          <a:bodyPr>
            <a:normAutofit/>
          </a:bodyPr>
          <a:lstStyle/>
          <a:p>
            <a:pPr marL="360363" indent="-360363">
              <a:buFont typeface="+mj-lt"/>
              <a:buAutoNum type="arabicPeriod" startAt="3"/>
            </a:pPr>
            <a:r>
              <a:rPr lang="id-ID" sz="2400" b="1" dirty="0" smtClean="0"/>
              <a:t>Kilning</a:t>
            </a:r>
          </a:p>
          <a:p>
            <a:pPr marL="360363" indent="-360363">
              <a:buNone/>
            </a:pPr>
            <a:r>
              <a:rPr lang="id-ID" sz="2400" dirty="0"/>
              <a:t>	</a:t>
            </a:r>
            <a:r>
              <a:rPr lang="id-ID" sz="2400" dirty="0" smtClean="0"/>
              <a:t>Malt dikeringkan dgn udara panas </a:t>
            </a:r>
            <a:r>
              <a:rPr lang="id-ID" sz="2400" dirty="0" smtClean="0">
                <a:sym typeface="Symbol"/>
              </a:rPr>
              <a:t> utk menghentikan laju pengecambahan  malt tahan disimpan lebih lama. Malt digiling.</a:t>
            </a:r>
            <a:r>
              <a:rPr lang="id-ID" sz="2400" dirty="0" smtClean="0"/>
              <a:t> </a:t>
            </a:r>
          </a:p>
          <a:p>
            <a:pPr marL="360363" indent="-360363">
              <a:buNone/>
            </a:pPr>
            <a:r>
              <a:rPr lang="id-ID" sz="2400" dirty="0"/>
              <a:t>	</a:t>
            </a:r>
            <a:r>
              <a:rPr lang="id-ID" sz="2400" dirty="0" smtClean="0"/>
              <a:t>Selama kilning </a:t>
            </a:r>
            <a:r>
              <a:rPr lang="id-ID" sz="2400" dirty="0" smtClean="0">
                <a:sym typeface="Symbol"/>
              </a:rPr>
              <a:t> enzim2 berkurang </a:t>
            </a:r>
          </a:p>
          <a:p>
            <a:pPr marL="360363" indent="-360363">
              <a:buNone/>
              <a:tabLst>
                <a:tab pos="2773363" algn="l"/>
              </a:tabLst>
            </a:pPr>
            <a:r>
              <a:rPr lang="id-ID" sz="2400" dirty="0">
                <a:sym typeface="Symbol"/>
              </a:rPr>
              <a:t>	</a:t>
            </a:r>
            <a:r>
              <a:rPr lang="id-ID" sz="2400" dirty="0" smtClean="0">
                <a:sym typeface="Symbol"/>
              </a:rPr>
              <a:t>	-amilase &gt;&gt; -amilase (lebih stabil)</a:t>
            </a:r>
          </a:p>
          <a:p>
            <a:pPr marL="360363" indent="-360363">
              <a:buNone/>
              <a:tabLst>
                <a:tab pos="2773363" algn="l"/>
              </a:tabLst>
            </a:pPr>
            <a:r>
              <a:rPr lang="id-ID" sz="2400" dirty="0" smtClean="0">
                <a:sym typeface="Symbol"/>
              </a:rPr>
              <a:t>	Selama malting  gula2 sederhana meningkat.</a:t>
            </a:r>
          </a:p>
          <a:p>
            <a:pPr marL="360363" indent="-360363">
              <a:buNone/>
              <a:tabLst>
                <a:tab pos="2773363" algn="l"/>
              </a:tabLst>
            </a:pPr>
            <a:r>
              <a:rPr lang="id-ID" sz="2400" dirty="0">
                <a:sym typeface="Symbol"/>
              </a:rPr>
              <a:t>	</a:t>
            </a:r>
            <a:endParaRPr lang="id-ID" sz="2400" dirty="0"/>
          </a:p>
        </p:txBody>
      </p:sp>
      <p:grpSp>
        <p:nvGrpSpPr>
          <p:cNvPr id="56" name="Group 55"/>
          <p:cNvGrpSpPr/>
          <p:nvPr/>
        </p:nvGrpSpPr>
        <p:grpSpPr>
          <a:xfrm>
            <a:off x="1714480" y="2988230"/>
            <a:ext cx="5286412" cy="3726918"/>
            <a:chOff x="1714480" y="2988230"/>
            <a:chExt cx="5286412" cy="3726918"/>
          </a:xfrm>
        </p:grpSpPr>
        <p:sp>
          <p:nvSpPr>
            <p:cNvPr id="36" name="TextBox 35"/>
            <p:cNvSpPr txBox="1"/>
            <p:nvPr/>
          </p:nvSpPr>
          <p:spPr>
            <a:xfrm>
              <a:off x="4786314" y="2988230"/>
              <a:ext cx="1214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Biji barley</a:t>
              </a:r>
              <a:endParaRPr lang="id-ID" dirty="0"/>
            </a:p>
          </p:txBody>
        </p:sp>
        <p:sp>
          <p:nvSpPr>
            <p:cNvPr id="9" name="Flowchart: Magnetic Disk 8"/>
            <p:cNvSpPr/>
            <p:nvPr/>
          </p:nvSpPr>
          <p:spPr>
            <a:xfrm>
              <a:off x="2714612" y="3214686"/>
              <a:ext cx="1857388" cy="642942"/>
            </a:xfrm>
            <a:prstGeom prst="flowChartMagneticDisk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chemeClr val="tx1"/>
                  </a:solidFill>
                </a:rPr>
                <a:t>Bak Perendaman</a:t>
              </a:r>
            </a:p>
          </p:txBody>
        </p:sp>
        <p:sp>
          <p:nvSpPr>
            <p:cNvPr id="10" name="Flowchart: Magnetic Disk 9"/>
            <p:cNvSpPr/>
            <p:nvPr/>
          </p:nvSpPr>
          <p:spPr>
            <a:xfrm>
              <a:off x="2714612" y="4143380"/>
              <a:ext cx="1857388" cy="714380"/>
            </a:xfrm>
            <a:prstGeom prst="flowChartMagneticDisk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chemeClr val="tx1"/>
                  </a:solidFill>
                </a:rPr>
                <a:t>Ruang Pengecambahan</a:t>
              </a:r>
            </a:p>
          </p:txBody>
        </p:sp>
        <p:sp>
          <p:nvSpPr>
            <p:cNvPr id="11" name="Flowchart: Magnetic Disk 10"/>
            <p:cNvSpPr/>
            <p:nvPr/>
          </p:nvSpPr>
          <p:spPr>
            <a:xfrm>
              <a:off x="2714612" y="5143512"/>
              <a:ext cx="1857388" cy="642942"/>
            </a:xfrm>
            <a:prstGeom prst="flowChartMagneticDisk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chemeClr val="tx1"/>
                  </a:solidFill>
                </a:rPr>
                <a:t>Tanki Pemanasan</a:t>
              </a:r>
            </a:p>
          </p:txBody>
        </p:sp>
        <p:sp>
          <p:nvSpPr>
            <p:cNvPr id="12" name="Flowchart: Magnetic Disk 11"/>
            <p:cNvSpPr/>
            <p:nvPr/>
          </p:nvSpPr>
          <p:spPr>
            <a:xfrm>
              <a:off x="2714612" y="6072206"/>
              <a:ext cx="1857388" cy="642942"/>
            </a:xfrm>
            <a:prstGeom prst="flowChartMagneticDisk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dirty="0" smtClean="0">
                  <a:solidFill>
                    <a:schemeClr val="tx1"/>
                  </a:solidFill>
                </a:rPr>
                <a:t>Penggilingan</a:t>
              </a:r>
            </a:p>
          </p:txBody>
        </p:sp>
        <p:cxnSp>
          <p:nvCxnSpPr>
            <p:cNvPr id="14" name="Straight Arrow Connector 13"/>
            <p:cNvCxnSpPr>
              <a:stCxn id="9" idx="3"/>
              <a:endCxn id="10" idx="1"/>
            </p:cNvCxnSpPr>
            <p:nvPr/>
          </p:nvCxnSpPr>
          <p:spPr>
            <a:xfrm rot="5400000">
              <a:off x="3500430" y="4000504"/>
              <a:ext cx="285752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5400000">
              <a:off x="3501224" y="4999842"/>
              <a:ext cx="285752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5400000">
              <a:off x="3501224" y="5928536"/>
              <a:ext cx="285752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143372" y="3845486"/>
              <a:ext cx="7143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Drain</a:t>
              </a:r>
              <a:endParaRPr lang="id-ID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57752" y="4345552"/>
              <a:ext cx="928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5-7 hari</a:t>
              </a:r>
              <a:endParaRPr lang="id-ID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857752" y="5143512"/>
              <a:ext cx="21431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80 </a:t>
              </a:r>
              <a:r>
                <a:rPr lang="id-ID" baseline="30000" dirty="0" smtClean="0"/>
                <a:t>o</a:t>
              </a:r>
              <a:r>
                <a:rPr lang="id-ID" dirty="0" smtClean="0"/>
                <a:t>C (“light malt”)</a:t>
              </a:r>
            </a:p>
            <a:p>
              <a:r>
                <a:rPr lang="id-ID" dirty="0" smtClean="0"/>
                <a:t>105 </a:t>
              </a:r>
              <a:r>
                <a:rPr lang="id-ID" baseline="30000" dirty="0" smtClean="0"/>
                <a:t>o</a:t>
              </a:r>
              <a:r>
                <a:rPr lang="id-ID" dirty="0" smtClean="0"/>
                <a:t>C (“dark malt”)</a:t>
              </a:r>
              <a:endParaRPr lang="id-ID" dirty="0"/>
            </a:p>
          </p:txBody>
        </p:sp>
        <p:cxnSp>
          <p:nvCxnSpPr>
            <p:cNvPr id="22" name="Shape 21"/>
            <p:cNvCxnSpPr/>
            <p:nvPr/>
          </p:nvCxnSpPr>
          <p:spPr>
            <a:xfrm rot="10800000" flipV="1">
              <a:off x="3643306" y="3071809"/>
              <a:ext cx="1143008" cy="285752"/>
            </a:xfrm>
            <a:prstGeom prst="curved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1714480" y="3000372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Air</a:t>
              </a:r>
              <a:endParaRPr lang="id-ID" dirty="0"/>
            </a:p>
          </p:txBody>
        </p:sp>
        <p:cxnSp>
          <p:nvCxnSpPr>
            <p:cNvPr id="52" name="Shape 51"/>
            <p:cNvCxnSpPr/>
            <p:nvPr/>
          </p:nvCxnSpPr>
          <p:spPr>
            <a:xfrm>
              <a:off x="2214546" y="3071810"/>
              <a:ext cx="1285884" cy="214314"/>
            </a:xfrm>
            <a:prstGeom prst="curved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142876" y="3929066"/>
            <a:ext cx="2571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 smtClean="0"/>
              <a:t>Proses “Malting”</a:t>
            </a:r>
            <a:endParaRPr lang="id-ID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Fungsi malt pd proses fermentasi bir :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Enzim2 diastase</a:t>
            </a:r>
          </a:p>
          <a:p>
            <a:pPr marL="914400" lvl="1" indent="-374650"/>
            <a:r>
              <a:rPr lang="id-ID" dirty="0" smtClean="0"/>
              <a:t>Pati (malt</a:t>
            </a:r>
            <a:r>
              <a:rPr lang="id-ID" dirty="0" smtClean="0"/>
              <a:t>)</a:t>
            </a:r>
            <a:r>
              <a:rPr lang="en-US" dirty="0" smtClean="0"/>
              <a:t>          )  </a:t>
            </a:r>
            <a:r>
              <a:rPr lang="en-US" dirty="0" err="1" smtClean="0"/>
              <a:t>Gula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endParaRPr lang="id-ID" dirty="0" smtClean="0"/>
          </a:p>
          <a:p>
            <a:pPr marL="914400" lvl="1" indent="-374650"/>
            <a:r>
              <a:rPr lang="id-ID" dirty="0" smtClean="0"/>
              <a:t>Pati tambahan </a:t>
            </a:r>
            <a:r>
              <a:rPr lang="en-US" dirty="0" smtClean="0"/>
              <a:t>  )  </a:t>
            </a:r>
            <a:r>
              <a:rPr lang="en-US" dirty="0" err="1" smtClean="0"/>
              <a:t>Gula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Malt sbg sumber zat pati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Malt sbg sumber protein</a:t>
            </a:r>
          </a:p>
          <a:p>
            <a:pPr marL="514350" indent="-514350">
              <a:buFont typeface="+mj-lt"/>
              <a:buAutoNum type="alphaUcPeriod"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214314"/>
          </a:xfrm>
        </p:spPr>
        <p:txBody>
          <a:bodyPr>
            <a:noAutofit/>
          </a:bodyPr>
          <a:lstStyle/>
          <a:p>
            <a:endParaRPr lang="id-ID" sz="2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85728"/>
            <a:ext cx="8786842" cy="6357982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lphaUcPeriod" startAt="2"/>
            </a:pPr>
            <a:r>
              <a:rPr lang="id-ID" dirty="0" smtClean="0"/>
              <a:t>Air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id-ID" dirty="0" smtClean="0"/>
              <a:t>Bahan baku pati tambahan </a:t>
            </a:r>
            <a:r>
              <a:rPr lang="id-ID" dirty="0" smtClean="0">
                <a:sym typeface="Symbol"/>
              </a:rPr>
              <a:t> tepung jagung, beras, terigu, ubi kayu, dll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id-ID" dirty="0" smtClean="0">
                <a:sym typeface="Symbol"/>
              </a:rPr>
              <a:t>Hop </a:t>
            </a:r>
          </a:p>
          <a:p>
            <a:pPr marL="514350" indent="-514350">
              <a:buNone/>
            </a:pPr>
            <a:r>
              <a:rPr lang="id-ID" dirty="0">
                <a:sym typeface="Symbol"/>
              </a:rPr>
              <a:t>	</a:t>
            </a:r>
            <a:r>
              <a:rPr lang="id-ID" dirty="0" smtClean="0">
                <a:sym typeface="Symbol"/>
              </a:rPr>
              <a:t>Bunga hop </a:t>
            </a:r>
          </a:p>
          <a:p>
            <a:pPr marL="514350" indent="-514350">
              <a:buNone/>
            </a:pPr>
            <a:r>
              <a:rPr lang="id-ID" dirty="0">
                <a:sym typeface="Symbol"/>
              </a:rPr>
              <a:t>	</a:t>
            </a:r>
            <a:endParaRPr lang="id-ID" dirty="0" smtClean="0">
              <a:sym typeface="Symbol"/>
            </a:endParaRPr>
          </a:p>
          <a:p>
            <a:pPr marL="514350" indent="-514350">
              <a:buNone/>
            </a:pPr>
            <a:r>
              <a:rPr lang="id-ID" dirty="0">
                <a:sym typeface="Symbol"/>
              </a:rPr>
              <a:t>	</a:t>
            </a:r>
            <a:r>
              <a:rPr lang="id-ID" dirty="0" smtClean="0">
                <a:sym typeface="Symbol"/>
              </a:rPr>
              <a:t>Biji bracteole</a:t>
            </a:r>
          </a:p>
          <a:p>
            <a:pPr marL="514350" indent="25400">
              <a:buNone/>
            </a:pPr>
            <a:endParaRPr lang="id-ID" dirty="0" smtClean="0">
              <a:sym typeface="Symbol"/>
            </a:endParaRPr>
          </a:p>
          <a:p>
            <a:pPr marL="514350" indent="25400">
              <a:buNone/>
            </a:pPr>
            <a:r>
              <a:rPr lang="id-ID" dirty="0" smtClean="0">
                <a:sym typeface="Symbol"/>
              </a:rPr>
              <a:t>Kelenjar lupulin</a:t>
            </a:r>
          </a:p>
          <a:p>
            <a:pPr marL="539750" indent="25400">
              <a:spcBef>
                <a:spcPts val="0"/>
              </a:spcBef>
              <a:buNone/>
            </a:pPr>
            <a:endParaRPr lang="id-ID" dirty="0" smtClean="0">
              <a:sym typeface="Symbol"/>
            </a:endParaRPr>
          </a:p>
          <a:p>
            <a:pPr marL="539750" indent="25400">
              <a:spcBef>
                <a:spcPts val="0"/>
              </a:spcBef>
              <a:buNone/>
            </a:pPr>
            <a:r>
              <a:rPr lang="id-ID" dirty="0" smtClean="0">
                <a:sym typeface="Symbol"/>
              </a:rPr>
              <a:t>-acid dan -acid  mengandung zat pahit dan antiseptik.</a:t>
            </a:r>
          </a:p>
          <a:p>
            <a:pPr marL="539750" indent="25400">
              <a:spcBef>
                <a:spcPts val="0"/>
              </a:spcBef>
              <a:buNone/>
            </a:pPr>
            <a:r>
              <a:rPr lang="id-ID" dirty="0" smtClean="0">
                <a:sym typeface="Symbol"/>
              </a:rPr>
              <a:t>-acid  campuran humolone : co humulone; ad humulone</a:t>
            </a:r>
          </a:p>
          <a:p>
            <a:pPr marL="539750" indent="25400">
              <a:spcBef>
                <a:spcPts val="0"/>
              </a:spcBef>
              <a:buNone/>
            </a:pPr>
            <a:r>
              <a:rPr lang="id-ID" dirty="0" smtClean="0">
                <a:sym typeface="Symbol"/>
              </a:rPr>
              <a:t>-acid  camp. Lupulone : co lupulone; ad lupulone</a:t>
            </a:r>
          </a:p>
          <a:p>
            <a:pPr marL="539750" indent="25400">
              <a:spcBef>
                <a:spcPts val="0"/>
              </a:spcBef>
              <a:buNone/>
            </a:pPr>
            <a:endParaRPr lang="id-ID" dirty="0" smtClean="0">
              <a:sym typeface="Symbol"/>
            </a:endParaRPr>
          </a:p>
          <a:p>
            <a:pPr marL="514350" indent="25400">
              <a:buNone/>
            </a:pPr>
            <a:endParaRPr lang="id-ID" dirty="0"/>
          </a:p>
        </p:txBody>
      </p:sp>
      <p:grpSp>
        <p:nvGrpSpPr>
          <p:cNvPr id="20" name="Group 19"/>
          <p:cNvGrpSpPr/>
          <p:nvPr/>
        </p:nvGrpSpPr>
        <p:grpSpPr>
          <a:xfrm>
            <a:off x="2428860" y="1857364"/>
            <a:ext cx="6286544" cy="2643206"/>
            <a:chOff x="2428860" y="1857364"/>
            <a:chExt cx="6286544" cy="2643206"/>
          </a:xfrm>
        </p:grpSpPr>
        <p:sp>
          <p:nvSpPr>
            <p:cNvPr id="4" name="Left Brace 3"/>
            <p:cNvSpPr/>
            <p:nvPr/>
          </p:nvSpPr>
          <p:spPr>
            <a:xfrm>
              <a:off x="2428860" y="2071678"/>
              <a:ext cx="928694" cy="35719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" name="Left Brace 4"/>
            <p:cNvSpPr/>
            <p:nvPr/>
          </p:nvSpPr>
          <p:spPr>
            <a:xfrm>
              <a:off x="2786050" y="2928934"/>
              <a:ext cx="928694" cy="35719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" name="Left Brace 5"/>
            <p:cNvSpPr/>
            <p:nvPr/>
          </p:nvSpPr>
          <p:spPr>
            <a:xfrm>
              <a:off x="3214678" y="3786190"/>
              <a:ext cx="928694" cy="500066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500430" y="1857364"/>
              <a:ext cx="1714512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Stipular Bract</a:t>
              </a:r>
              <a:endParaRPr lang="id-ID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57620" y="2714620"/>
              <a:ext cx="1714512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Kelenjar Lupulin</a:t>
              </a:r>
              <a:endParaRPr lang="id-ID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00430" y="2212306"/>
              <a:ext cx="1714512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Biji Bracteole</a:t>
              </a:r>
              <a:endParaRPr lang="id-ID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57620" y="3071810"/>
              <a:ext cx="1714512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Biji Benih Hop</a:t>
              </a:r>
              <a:endParaRPr lang="id-ID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214810" y="3643314"/>
              <a:ext cx="857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Resin</a:t>
              </a:r>
              <a:endParaRPr lang="id-ID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14810" y="4131238"/>
              <a:ext cx="17145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Minyak esensial</a:t>
              </a:r>
              <a:endParaRPr lang="id-ID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15008" y="3429000"/>
              <a:ext cx="30003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(</a:t>
              </a:r>
              <a:r>
                <a:rPr lang="id-ID" dirty="0" smtClean="0">
                  <a:sym typeface="Symbol"/>
                </a:rPr>
                <a:t>-acid dan -acid = soft acid)</a:t>
              </a:r>
              <a:endParaRPr lang="id-ID" dirty="0"/>
            </a:p>
          </p:txBody>
        </p:sp>
        <p:sp>
          <p:nvSpPr>
            <p:cNvPr id="18" name="Left Brace 17"/>
            <p:cNvSpPr/>
            <p:nvPr/>
          </p:nvSpPr>
          <p:spPr>
            <a:xfrm>
              <a:off x="4929190" y="3643314"/>
              <a:ext cx="714380" cy="285752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715008" y="3786190"/>
              <a:ext cx="928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(</a:t>
              </a:r>
              <a:r>
                <a:rPr lang="id-ID" dirty="0" smtClean="0">
                  <a:sym typeface="Symbol"/>
                </a:rPr>
                <a:t>-acid)</a:t>
              </a:r>
              <a:endParaRPr lang="id-ID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Autofit/>
          </a:bodyPr>
          <a:lstStyle/>
          <a:p>
            <a:endParaRPr lang="id-ID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8" y="857232"/>
            <a:ext cx="8929718" cy="5572164"/>
          </a:xfrm>
        </p:spPr>
        <p:txBody>
          <a:bodyPr>
            <a:normAutofit lnSpcReduction="10000"/>
          </a:bodyPr>
          <a:lstStyle/>
          <a:p>
            <a:pPr>
              <a:tabLst>
                <a:tab pos="4122738" algn="l"/>
              </a:tabLst>
            </a:pPr>
            <a:r>
              <a:rPr lang="id-ID" dirty="0" smtClean="0">
                <a:sym typeface="Symbol"/>
              </a:rPr>
              <a:t>-acid 	iso -acid (trans-cis-iso-humulone; iso-cohumulone; iso-adhumulone)</a:t>
            </a:r>
          </a:p>
          <a:p>
            <a:pPr>
              <a:tabLst>
                <a:tab pos="3043238" algn="l"/>
              </a:tabLst>
            </a:pPr>
            <a:r>
              <a:rPr lang="id-ID" dirty="0" smtClean="0">
                <a:sym typeface="Symbol"/>
              </a:rPr>
              <a:t>Aroma bir  minyak2 essential  campuran terpenes, valerat dll.</a:t>
            </a:r>
          </a:p>
          <a:p>
            <a:pPr>
              <a:tabLst>
                <a:tab pos="3043238" algn="l"/>
              </a:tabLst>
            </a:pPr>
            <a:r>
              <a:rPr lang="id-ID" dirty="0" smtClean="0">
                <a:sym typeface="Symbol"/>
              </a:rPr>
              <a:t>Penambahan </a:t>
            </a:r>
            <a:r>
              <a:rPr lang="en-US" dirty="0" smtClean="0">
                <a:sym typeface="Symbol"/>
              </a:rPr>
              <a:t>Hop</a:t>
            </a:r>
            <a:r>
              <a:rPr lang="id-ID" dirty="0" smtClean="0">
                <a:sym typeface="Symbol"/>
              </a:rPr>
              <a:t> :</a:t>
            </a:r>
          </a:p>
          <a:p>
            <a:pPr lvl="1">
              <a:tabLst>
                <a:tab pos="3043238" algn="l"/>
              </a:tabLst>
            </a:pPr>
            <a:r>
              <a:rPr lang="id-ID" dirty="0" smtClean="0">
                <a:sym typeface="Symbol"/>
              </a:rPr>
              <a:t>Langsung pd wkt pendidihan wort</a:t>
            </a:r>
          </a:p>
          <a:p>
            <a:pPr lvl="1">
              <a:tabLst>
                <a:tab pos="3043238" algn="l"/>
              </a:tabLst>
            </a:pPr>
            <a:r>
              <a:rPr lang="id-ID" dirty="0" smtClean="0">
                <a:sym typeface="Symbol"/>
              </a:rPr>
              <a:t>Diekstraksi &amp; diisomerisasi terpisah  ditambahkan setelah fermentasi  utk mencegah hilangnya resin dan minyak2 essential.</a:t>
            </a:r>
          </a:p>
          <a:p>
            <a:pPr>
              <a:tabLst>
                <a:tab pos="3043238" algn="l"/>
              </a:tabLst>
            </a:pPr>
            <a:r>
              <a:rPr lang="id-ID" dirty="0" smtClean="0">
                <a:sym typeface="Symbol"/>
              </a:rPr>
              <a:t>Ragi yg digunakan adalah : </a:t>
            </a:r>
            <a:r>
              <a:rPr lang="id-ID" i="1" dirty="0" smtClean="0">
                <a:sym typeface="Symbol"/>
              </a:rPr>
              <a:t>Saccharomyces cereviceae</a:t>
            </a:r>
            <a:endParaRPr lang="id-ID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072066" y="600076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isomerisasi</a:t>
            </a:r>
            <a:endParaRPr lang="id-ID" dirty="0"/>
          </a:p>
        </p:txBody>
      </p:sp>
      <p:grpSp>
        <p:nvGrpSpPr>
          <p:cNvPr id="10" name="Group 9"/>
          <p:cNvGrpSpPr/>
          <p:nvPr/>
        </p:nvGrpSpPr>
        <p:grpSpPr>
          <a:xfrm>
            <a:off x="1643042" y="857232"/>
            <a:ext cx="2571768" cy="288000"/>
            <a:chOff x="2000232" y="1640802"/>
            <a:chExt cx="2571768" cy="288000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2000232" y="1927214"/>
              <a:ext cx="2571768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2000232" y="1640802"/>
              <a:ext cx="2500330" cy="28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Menyebabkan rasa pahit</a:t>
              </a:r>
              <a:endParaRPr lang="id-ID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71414"/>
            <a:ext cx="8229600" cy="214314"/>
          </a:xfrm>
        </p:spPr>
        <p:txBody>
          <a:bodyPr>
            <a:noAutofit/>
          </a:bodyPr>
          <a:lstStyle/>
          <a:p>
            <a:r>
              <a:rPr lang="id-ID" sz="3600" b="1" dirty="0" smtClean="0"/>
              <a:t>Tahap-tahap Pembuatan Bir :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786610"/>
          </a:xfrm>
        </p:spPr>
        <p:txBody>
          <a:bodyPr>
            <a:normAutofit fontScale="77500" lnSpcReduction="20000"/>
          </a:bodyPr>
          <a:lstStyle/>
          <a:p>
            <a:pPr marL="449263" indent="-449263" algn="just">
              <a:spcBef>
                <a:spcPts val="0"/>
              </a:spcBef>
              <a:buFont typeface="+mj-lt"/>
              <a:buAutoNum type="arabicPeriod"/>
            </a:pPr>
            <a:r>
              <a:rPr lang="id-ID" b="1" dirty="0" smtClean="0"/>
              <a:t>Mashing</a:t>
            </a:r>
            <a:r>
              <a:rPr lang="id-ID" dirty="0" smtClean="0"/>
              <a:t> </a:t>
            </a:r>
            <a:r>
              <a:rPr lang="id-ID" dirty="0" smtClean="0">
                <a:sym typeface="Symbol"/>
              </a:rPr>
              <a:t> utk melarutkan sebanyak mungkin zat2 dari malt dan sumber pati lainnya.</a:t>
            </a:r>
          </a:p>
          <a:p>
            <a:pPr marL="719138" lvl="1" indent="-269875" algn="just">
              <a:spcBef>
                <a:spcPts val="0"/>
              </a:spcBef>
            </a:pPr>
            <a:r>
              <a:rPr lang="id-ID" dirty="0" smtClean="0">
                <a:sym typeface="Symbol"/>
              </a:rPr>
              <a:t>Malt + Air + Zat Pati Lain  panaskan 65-70 </a:t>
            </a:r>
            <a:r>
              <a:rPr lang="id-ID" baseline="30000" dirty="0" smtClean="0">
                <a:sym typeface="Symbol"/>
              </a:rPr>
              <a:t>o</a:t>
            </a:r>
            <a:r>
              <a:rPr lang="id-ID" dirty="0" smtClean="0">
                <a:sym typeface="Symbol"/>
              </a:rPr>
              <a:t>C  enzim diastasa dari malt menghidrolisa : Pati  gula + dextrin (sakarifikasi). “Mashing”  1 jam  suhu dinaikkan sampai 75 </a:t>
            </a:r>
            <a:r>
              <a:rPr lang="id-ID" baseline="30000" dirty="0" smtClean="0">
                <a:sym typeface="Symbol"/>
              </a:rPr>
              <a:t>o</a:t>
            </a:r>
            <a:r>
              <a:rPr lang="id-ID" dirty="0" smtClean="0">
                <a:sym typeface="Symbol"/>
              </a:rPr>
              <a:t>C  utk inaktivasi enzim-enzim.</a:t>
            </a:r>
          </a:p>
          <a:p>
            <a:pPr marL="449263" indent="-449263" algn="just">
              <a:spcBef>
                <a:spcPts val="0"/>
              </a:spcBef>
              <a:buFont typeface="+mj-lt"/>
              <a:buAutoNum type="arabicPeriod"/>
            </a:pPr>
            <a:r>
              <a:rPr lang="id-ID" b="1" dirty="0" smtClean="0">
                <a:sym typeface="Symbol"/>
              </a:rPr>
              <a:t>Pemisahan</a:t>
            </a:r>
            <a:r>
              <a:rPr lang="id-ID" dirty="0" smtClean="0">
                <a:sym typeface="Symbol"/>
              </a:rPr>
              <a:t>  material2 yg tdk larut dipisahkan dari material yg terlarut (“wort”)  dgn tanki penyaringan.</a:t>
            </a:r>
          </a:p>
          <a:p>
            <a:pPr marL="449263" indent="-449263" algn="just">
              <a:spcBef>
                <a:spcPts val="0"/>
              </a:spcBef>
              <a:buFont typeface="+mj-lt"/>
              <a:buAutoNum type="arabicPeriod"/>
            </a:pPr>
            <a:r>
              <a:rPr lang="id-ID" b="1" dirty="0" smtClean="0">
                <a:sym typeface="Symbol"/>
              </a:rPr>
              <a:t>Penambahan Hop pd wort</a:t>
            </a:r>
          </a:p>
          <a:p>
            <a:pPr marL="449263" indent="-449263" algn="just">
              <a:spcBef>
                <a:spcPts val="0"/>
              </a:spcBef>
              <a:buFont typeface="+mj-lt"/>
              <a:buAutoNum type="arabicPeriod"/>
            </a:pPr>
            <a:r>
              <a:rPr lang="id-ID" b="1" dirty="0" smtClean="0">
                <a:sym typeface="Symbol"/>
              </a:rPr>
              <a:t>Pendidihan wort</a:t>
            </a:r>
          </a:p>
          <a:p>
            <a:pPr marL="449263" lvl="1" indent="0" algn="just">
              <a:spcBef>
                <a:spcPts val="0"/>
              </a:spcBef>
              <a:buNone/>
            </a:pPr>
            <a:r>
              <a:rPr lang="id-ID" dirty="0" smtClean="0">
                <a:sym typeface="Symbol"/>
              </a:rPr>
              <a:t>Tujuannya : Sterilisasi; Mengentalkan wort; inaktivasi enzim; ekstraksi substansi terlarut dr hop; koagulasi protein dan substansi lain; karamelisasi</a:t>
            </a:r>
          </a:p>
          <a:p>
            <a:pPr marL="449263" indent="-449263" algn="just">
              <a:spcBef>
                <a:spcPts val="0"/>
              </a:spcBef>
              <a:buFont typeface="+mj-lt"/>
              <a:buAutoNum type="arabicPeriod"/>
              <a:tabLst>
                <a:tab pos="539750" algn="l"/>
              </a:tabLst>
            </a:pPr>
            <a:r>
              <a:rPr lang="id-ID" b="1" dirty="0" smtClean="0">
                <a:sym typeface="Symbol"/>
              </a:rPr>
              <a:t>Penyaringan </a:t>
            </a:r>
            <a:r>
              <a:rPr lang="id-ID" dirty="0" smtClean="0">
                <a:sym typeface="Symbol"/>
              </a:rPr>
              <a:t> Pemisahan sisa2 hop dan substansi2 lain yg tdk larut dari wort.</a:t>
            </a:r>
          </a:p>
          <a:p>
            <a:pPr marL="449263" indent="-449263" algn="just">
              <a:spcBef>
                <a:spcPts val="0"/>
              </a:spcBef>
              <a:buFont typeface="+mj-lt"/>
              <a:buAutoNum type="arabicPeriod"/>
            </a:pPr>
            <a:r>
              <a:rPr lang="id-ID" b="1" dirty="0" smtClean="0">
                <a:sym typeface="Symbol"/>
              </a:rPr>
              <a:t>Pendinginan wort</a:t>
            </a:r>
          </a:p>
          <a:p>
            <a:pPr marL="449263" indent="-449263" algn="just">
              <a:spcBef>
                <a:spcPts val="0"/>
              </a:spcBef>
              <a:buFont typeface="+mj-lt"/>
              <a:buAutoNum type="arabicPeriod"/>
            </a:pPr>
            <a:r>
              <a:rPr lang="id-ID" b="1" dirty="0" smtClean="0">
                <a:sym typeface="Symbol"/>
              </a:rPr>
              <a:t>Fermentasi </a:t>
            </a:r>
          </a:p>
          <a:p>
            <a:pPr marL="719138" lvl="1" indent="-269875" algn="just">
              <a:spcBef>
                <a:spcPts val="0"/>
              </a:spcBef>
            </a:pPr>
            <a:r>
              <a:rPr lang="id-ID" dirty="0" smtClean="0">
                <a:sym typeface="Symbol"/>
              </a:rPr>
              <a:t>Memakai ragi bawah  		 Suhu 3-14 </a:t>
            </a:r>
            <a:r>
              <a:rPr lang="id-ID" baseline="30000" dirty="0" smtClean="0">
                <a:sym typeface="Symbol"/>
              </a:rPr>
              <a:t>o</a:t>
            </a:r>
            <a:r>
              <a:rPr lang="id-ID" dirty="0" smtClean="0">
                <a:sym typeface="Symbol"/>
              </a:rPr>
              <a:t>C</a:t>
            </a:r>
          </a:p>
          <a:p>
            <a:pPr marL="719138" lvl="1" indent="-269875" algn="just">
              <a:spcBef>
                <a:spcPts val="0"/>
              </a:spcBef>
            </a:pPr>
            <a:r>
              <a:rPr lang="id-ID" dirty="0" smtClean="0">
                <a:sym typeface="Symbol"/>
              </a:rPr>
              <a:t>Waktu fermentasi 8-14 hari 	 pH 5-5,4</a:t>
            </a:r>
          </a:p>
          <a:p>
            <a:pPr marL="719138" lvl="1" indent="-269875" algn="just">
              <a:spcBef>
                <a:spcPts val="0"/>
              </a:spcBef>
            </a:pPr>
            <a:r>
              <a:rPr lang="id-ID" dirty="0" smtClean="0">
                <a:sym typeface="Symbol"/>
              </a:rPr>
              <a:t>Setelah fermentasi pH turun menjadi 4,2-4,8</a:t>
            </a:r>
          </a:p>
          <a:p>
            <a:pPr marL="449263" indent="-449263" algn="just">
              <a:spcBef>
                <a:spcPts val="0"/>
              </a:spcBef>
              <a:buFont typeface="+mj-lt"/>
              <a:buAutoNum type="arabicPeriod"/>
            </a:pPr>
            <a:r>
              <a:rPr lang="id-ID" b="1" dirty="0" smtClean="0">
                <a:sym typeface="Symbol"/>
              </a:rPr>
              <a:t>Filtrasi </a:t>
            </a:r>
            <a:r>
              <a:rPr lang="id-ID" dirty="0" smtClean="0">
                <a:sym typeface="Symbol"/>
              </a:rPr>
              <a:t>  pemisahan yeast</a:t>
            </a:r>
            <a:endParaRPr lang="id-ID" b="1" dirty="0" smtClean="0">
              <a:sym typeface="Symbol"/>
            </a:endParaRPr>
          </a:p>
          <a:p>
            <a:pPr marL="449263" indent="-449263" algn="just">
              <a:spcBef>
                <a:spcPts val="0"/>
              </a:spcBef>
              <a:buFont typeface="+mj-lt"/>
              <a:buAutoNum type="arabicPeriod"/>
            </a:pPr>
            <a:r>
              <a:rPr lang="id-ID" b="1" dirty="0" smtClean="0">
                <a:sym typeface="Symbol"/>
              </a:rPr>
              <a:t>Pematangan </a:t>
            </a:r>
            <a:r>
              <a:rPr lang="id-ID" dirty="0" smtClean="0">
                <a:sym typeface="Symbol"/>
              </a:rPr>
              <a:t> O </a:t>
            </a:r>
            <a:r>
              <a:rPr lang="id-ID" baseline="30000" dirty="0" smtClean="0">
                <a:sym typeface="Symbol"/>
              </a:rPr>
              <a:t>o</a:t>
            </a:r>
            <a:r>
              <a:rPr lang="id-ID" dirty="0" smtClean="0">
                <a:sym typeface="Symbol"/>
              </a:rPr>
              <a:t>C. Bbrp minggu – bln, tjd pengendapan protein, resin dll, timbul aroma dan rasa  ester2. </a:t>
            </a:r>
            <a:endParaRPr lang="id-ID" b="1" dirty="0" smtClean="0">
              <a:sym typeface="Symbol"/>
            </a:endParaRPr>
          </a:p>
          <a:p>
            <a:pPr marL="449263" indent="-449263" algn="just">
              <a:spcBef>
                <a:spcPts val="0"/>
              </a:spcBef>
              <a:buFont typeface="+mj-lt"/>
              <a:buAutoNum type="arabicPeriod"/>
            </a:pPr>
            <a:r>
              <a:rPr lang="id-ID" b="1" dirty="0" smtClean="0">
                <a:sym typeface="Symbol"/>
              </a:rPr>
              <a:t>Pembotolan</a:t>
            </a:r>
          </a:p>
          <a:p>
            <a:pPr marL="514350" indent="-514350" algn="just">
              <a:spcBef>
                <a:spcPts val="0"/>
              </a:spcBef>
              <a:buFont typeface="+mj-lt"/>
              <a:buAutoNum type="arabicPeriod"/>
            </a:pPr>
            <a:endParaRPr lang="id-ID" dirty="0"/>
          </a:p>
        </p:txBody>
      </p:sp>
      <p:grpSp>
        <p:nvGrpSpPr>
          <p:cNvPr id="22" name="Group 21"/>
          <p:cNvGrpSpPr/>
          <p:nvPr/>
        </p:nvGrpSpPr>
        <p:grpSpPr>
          <a:xfrm>
            <a:off x="2285984" y="4202676"/>
            <a:ext cx="3286148" cy="667226"/>
            <a:chOff x="2357422" y="4202676"/>
            <a:chExt cx="3286148" cy="667226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2357422" y="4429132"/>
              <a:ext cx="2214578" cy="28575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2357422" y="4714884"/>
              <a:ext cx="1500198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572000" y="4202676"/>
              <a:ext cx="10715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Inokulasi</a:t>
              </a:r>
              <a:endParaRPr lang="id-ID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29058" y="4500570"/>
              <a:ext cx="12858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Fermentasi</a:t>
              </a:r>
              <a:endParaRPr lang="id-ID" dirty="0"/>
            </a:p>
          </p:txBody>
        </p:sp>
        <p:cxnSp>
          <p:nvCxnSpPr>
            <p:cNvPr id="19" name="Elbow Connector 18"/>
            <p:cNvCxnSpPr>
              <a:stCxn id="11" idx="3"/>
              <a:endCxn id="12" idx="3"/>
            </p:cNvCxnSpPr>
            <p:nvPr/>
          </p:nvCxnSpPr>
          <p:spPr>
            <a:xfrm flipH="1">
              <a:off x="5214942" y="4387342"/>
              <a:ext cx="428628" cy="297894"/>
            </a:xfrm>
            <a:prstGeom prst="bentConnector3">
              <a:avLst>
                <a:gd name="adj1" fmla="val -53333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56" y="142852"/>
            <a:ext cx="4329114" cy="285752"/>
          </a:xfrm>
        </p:spPr>
        <p:txBody>
          <a:bodyPr>
            <a:noAutofit/>
          </a:bodyPr>
          <a:lstStyle/>
          <a:p>
            <a:r>
              <a:rPr lang="id-ID" sz="3200" b="1" dirty="0" smtClean="0"/>
              <a:t>Proses Pembuatan Bir</a:t>
            </a:r>
            <a:endParaRPr lang="id-ID" sz="3200" b="1" dirty="0"/>
          </a:p>
        </p:txBody>
      </p:sp>
      <p:grpSp>
        <p:nvGrpSpPr>
          <p:cNvPr id="85" name="Group 84"/>
          <p:cNvGrpSpPr/>
          <p:nvPr/>
        </p:nvGrpSpPr>
        <p:grpSpPr>
          <a:xfrm>
            <a:off x="928662" y="702214"/>
            <a:ext cx="6858048" cy="6012934"/>
            <a:chOff x="928662" y="702214"/>
            <a:chExt cx="6858048" cy="6012934"/>
          </a:xfrm>
        </p:grpSpPr>
        <p:sp>
          <p:nvSpPr>
            <p:cNvPr id="5" name="Flowchart: Magnetic Disk 4"/>
            <p:cNvSpPr/>
            <p:nvPr/>
          </p:nvSpPr>
          <p:spPr>
            <a:xfrm>
              <a:off x="3000364" y="1175612"/>
              <a:ext cx="1800000" cy="396000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b="1" dirty="0" smtClean="0">
                  <a:solidFill>
                    <a:schemeClr val="tx1"/>
                  </a:solidFill>
                </a:rPr>
                <a:t>Mashing</a:t>
              </a:r>
              <a:endParaRPr lang="id-ID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Flowchart: Magnetic Disk 5"/>
            <p:cNvSpPr/>
            <p:nvPr/>
          </p:nvSpPr>
          <p:spPr>
            <a:xfrm>
              <a:off x="3000364" y="5176140"/>
              <a:ext cx="1800000" cy="396000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b="1" dirty="0" smtClean="0">
                  <a:solidFill>
                    <a:schemeClr val="tx1"/>
                  </a:solidFill>
                </a:rPr>
                <a:t>Penyaringan</a:t>
              </a:r>
              <a:endParaRPr lang="id-ID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Flowchart: Magnetic Disk 6"/>
            <p:cNvSpPr/>
            <p:nvPr/>
          </p:nvSpPr>
          <p:spPr>
            <a:xfrm>
              <a:off x="3000364" y="5747644"/>
              <a:ext cx="1800000" cy="396000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b="1" dirty="0" smtClean="0">
                  <a:solidFill>
                    <a:schemeClr val="tx1"/>
                  </a:solidFill>
                </a:rPr>
                <a:t>Pematangan</a:t>
              </a:r>
              <a:endParaRPr lang="id-ID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Flowchart: Magnetic Disk 7"/>
            <p:cNvSpPr/>
            <p:nvPr/>
          </p:nvSpPr>
          <p:spPr>
            <a:xfrm>
              <a:off x="3000364" y="1747116"/>
              <a:ext cx="1800000" cy="396000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b="1" dirty="0" smtClean="0">
                  <a:solidFill>
                    <a:schemeClr val="tx1"/>
                  </a:solidFill>
                </a:rPr>
                <a:t>Penyaringan</a:t>
              </a:r>
              <a:endParaRPr lang="id-ID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Flowchart: Magnetic Disk 8"/>
            <p:cNvSpPr/>
            <p:nvPr/>
          </p:nvSpPr>
          <p:spPr>
            <a:xfrm>
              <a:off x="2986314" y="2318620"/>
              <a:ext cx="1800000" cy="396000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b="1" dirty="0" smtClean="0">
                  <a:solidFill>
                    <a:schemeClr val="tx1"/>
                  </a:solidFill>
                </a:rPr>
                <a:t>Wort</a:t>
              </a:r>
              <a:endParaRPr lang="id-ID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Flowchart: Magnetic Disk 9"/>
            <p:cNvSpPr/>
            <p:nvPr/>
          </p:nvSpPr>
          <p:spPr>
            <a:xfrm>
              <a:off x="3000364" y="6319148"/>
              <a:ext cx="1800000" cy="396000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b="1" dirty="0" smtClean="0">
                  <a:solidFill>
                    <a:schemeClr val="tx1"/>
                  </a:solidFill>
                </a:rPr>
                <a:t>Pembotolan</a:t>
              </a:r>
              <a:endParaRPr lang="id-ID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Flowchart: Magnetic Disk 10"/>
            <p:cNvSpPr/>
            <p:nvPr/>
          </p:nvSpPr>
          <p:spPr>
            <a:xfrm>
              <a:off x="3000364" y="2890124"/>
              <a:ext cx="1800000" cy="396000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b="1" dirty="0" smtClean="0">
                  <a:solidFill>
                    <a:schemeClr val="tx1"/>
                  </a:solidFill>
                </a:rPr>
                <a:t>Pemanasan</a:t>
              </a:r>
              <a:endParaRPr lang="id-ID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Flowchart: Magnetic Disk 11"/>
            <p:cNvSpPr/>
            <p:nvPr/>
          </p:nvSpPr>
          <p:spPr>
            <a:xfrm>
              <a:off x="3000364" y="3461628"/>
              <a:ext cx="1800000" cy="396000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b="1" dirty="0" smtClean="0">
                  <a:solidFill>
                    <a:schemeClr val="tx1"/>
                  </a:solidFill>
                </a:rPr>
                <a:t>Penyaringan</a:t>
              </a:r>
              <a:endParaRPr lang="id-ID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Flowchart: Magnetic Disk 12"/>
            <p:cNvSpPr/>
            <p:nvPr/>
          </p:nvSpPr>
          <p:spPr>
            <a:xfrm>
              <a:off x="3000364" y="4033132"/>
              <a:ext cx="1800000" cy="396000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b="1" dirty="0" smtClean="0">
                  <a:solidFill>
                    <a:schemeClr val="tx1"/>
                  </a:solidFill>
                </a:rPr>
                <a:t>Pendinginan</a:t>
              </a:r>
              <a:endParaRPr lang="id-ID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Flowchart: Magnetic Disk 13"/>
            <p:cNvSpPr/>
            <p:nvPr/>
          </p:nvSpPr>
          <p:spPr>
            <a:xfrm>
              <a:off x="2986314" y="4604636"/>
              <a:ext cx="1800000" cy="396000"/>
            </a:xfrm>
            <a:prstGeom prst="flowChartMagneticDisk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b="1" dirty="0" smtClean="0">
                  <a:solidFill>
                    <a:schemeClr val="tx1"/>
                  </a:solidFill>
                </a:rPr>
                <a:t>Fermentasi</a:t>
              </a:r>
              <a:endParaRPr lang="id-ID" b="1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Straight Arrow Connector 15"/>
            <p:cNvCxnSpPr>
              <a:stCxn id="7" idx="3"/>
              <a:endCxn id="10" idx="1"/>
            </p:cNvCxnSpPr>
            <p:nvPr/>
          </p:nvCxnSpPr>
          <p:spPr>
            <a:xfrm rot="5400000">
              <a:off x="3812612" y="6231396"/>
              <a:ext cx="17550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>
              <a:off x="3770662" y="5087594"/>
              <a:ext cx="17550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>
              <a:off x="3770662" y="5659098"/>
              <a:ext cx="17550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>
              <a:off x="3913538" y="4516090"/>
              <a:ext cx="17550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>
              <a:off x="3770662" y="3944586"/>
              <a:ext cx="17550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>
              <a:off x="3770662" y="3373082"/>
              <a:ext cx="17550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rot="5400000">
              <a:off x="3842100" y="2230074"/>
              <a:ext cx="17550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>
              <a:off x="3770662" y="1658570"/>
              <a:ext cx="17550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5400000">
              <a:off x="3770662" y="2801578"/>
              <a:ext cx="175504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endCxn id="14" idx="0"/>
            </p:cNvCxnSpPr>
            <p:nvPr/>
          </p:nvCxnSpPr>
          <p:spPr>
            <a:xfrm>
              <a:off x="2357422" y="4500570"/>
              <a:ext cx="1528892" cy="236066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1"/>
            <p:cNvCxnSpPr/>
            <p:nvPr/>
          </p:nvCxnSpPr>
          <p:spPr>
            <a:xfrm>
              <a:off x="2285984" y="2214554"/>
              <a:ext cx="1528892" cy="236066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lbow Connector 31"/>
            <p:cNvCxnSpPr/>
            <p:nvPr/>
          </p:nvCxnSpPr>
          <p:spPr>
            <a:xfrm>
              <a:off x="2285984" y="1071546"/>
              <a:ext cx="1528892" cy="236066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lbow Connector 31"/>
            <p:cNvCxnSpPr/>
            <p:nvPr/>
          </p:nvCxnSpPr>
          <p:spPr>
            <a:xfrm rot="10800000" flipV="1">
              <a:off x="3900364" y="857232"/>
              <a:ext cx="1557584" cy="461256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6500826" y="702214"/>
              <a:ext cx="928694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Malting</a:t>
              </a:r>
              <a:endParaRPr lang="id-ID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500694" y="5143512"/>
              <a:ext cx="22860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Yeast + Substansi Lain</a:t>
              </a:r>
              <a:endParaRPr lang="id-ID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429256" y="1714489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Material2 yg tdk larut</a:t>
              </a:r>
              <a:endParaRPr lang="id-ID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500694" y="702214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Malt</a:t>
              </a:r>
              <a:endParaRPr lang="id-ID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714480" y="4286256"/>
              <a:ext cx="6429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Ragi</a:t>
              </a:r>
              <a:endParaRPr lang="id-ID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714480" y="2000240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Hop</a:t>
              </a:r>
              <a:endParaRPr lang="id-ID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928662" y="857232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 smtClean="0"/>
                <a:t>Zat Pati Lain</a:t>
              </a:r>
              <a:endParaRPr lang="id-ID" dirty="0"/>
            </a:p>
          </p:txBody>
        </p:sp>
        <p:cxnSp>
          <p:nvCxnSpPr>
            <p:cNvPr id="72" name="Straight Arrow Connector 71"/>
            <p:cNvCxnSpPr>
              <a:stCxn id="64" idx="1"/>
              <a:endCxn id="67" idx="3"/>
            </p:cNvCxnSpPr>
            <p:nvPr/>
          </p:nvCxnSpPr>
          <p:spPr>
            <a:xfrm rot="10800000">
              <a:off x="6143636" y="886880"/>
              <a:ext cx="35719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8" idx="4"/>
            </p:cNvCxnSpPr>
            <p:nvPr/>
          </p:nvCxnSpPr>
          <p:spPr>
            <a:xfrm flipV="1">
              <a:off x="4800364" y="1928802"/>
              <a:ext cx="557454" cy="1631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>
              <a:stCxn id="6" idx="4"/>
            </p:cNvCxnSpPr>
            <p:nvPr/>
          </p:nvCxnSpPr>
          <p:spPr>
            <a:xfrm flipV="1">
              <a:off x="4800364" y="5357826"/>
              <a:ext cx="628892" cy="1631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1629</Words>
  <Application>Microsoft Office PowerPoint</Application>
  <PresentationFormat>On-screen Show (4:3)</PresentationFormat>
  <Paragraphs>331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KIMIA INDUSTRI  (MINUMAN BERALKOHOL)</vt:lpstr>
      <vt:lpstr>Slide 2</vt:lpstr>
      <vt:lpstr>Slide 3</vt:lpstr>
      <vt:lpstr>Slide 4</vt:lpstr>
      <vt:lpstr>Slide 5</vt:lpstr>
      <vt:lpstr>Slide 6</vt:lpstr>
      <vt:lpstr>Slide 7</vt:lpstr>
      <vt:lpstr>Tahap-tahap Pembuatan Bir :</vt:lpstr>
      <vt:lpstr>Proses Pembuatan Bir</vt:lpstr>
      <vt:lpstr>Anggur</vt:lpstr>
      <vt:lpstr>Tahap-tahap Proses Pembuatan Anggur</vt:lpstr>
      <vt:lpstr>Slide 12</vt:lpstr>
      <vt:lpstr>Asam Cuka</vt:lpstr>
      <vt:lpstr>Asam Sitrat</vt:lpstr>
      <vt:lpstr>Slide 15</vt:lpstr>
      <vt:lpstr>Slide 16</vt:lpstr>
      <vt:lpstr>Slide 17</vt:lpstr>
      <vt:lpstr>Slide 18</vt:lpstr>
      <vt:lpstr>Gambar reaksi-reaksi</vt:lpstr>
      <vt:lpstr>Slide 20</vt:lpstr>
      <vt:lpstr>Slide 21</vt:lpstr>
      <vt:lpstr>Proses Pembentukan Glutamat</vt:lpstr>
      <vt:lpstr>Bahan Baku Monosodium Glutamat </vt:lpstr>
      <vt:lpstr>Proses Fermentasi Pembuatan  Asam Glutamat</vt:lpstr>
      <vt:lpstr>Fermentasi 1 Tingkat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Hp</cp:lastModifiedBy>
  <cp:revision>89</cp:revision>
  <dcterms:created xsi:type="dcterms:W3CDTF">2015-12-15T05:01:47Z</dcterms:created>
  <dcterms:modified xsi:type="dcterms:W3CDTF">2017-10-20T07:27:43Z</dcterms:modified>
</cp:coreProperties>
</file>