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50" d="100"/>
          <a:sy n="50" d="100"/>
        </p:scale>
        <p:origin x="-37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79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807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txBody>
          <a:bodyPr/>
          <a:lstStyle/>
          <a:p>
            <a:endParaRPr lang="en-US" dirty="0"/>
          </a:p>
        </p:txBody>
      </p:sp>
      <p:sp>
        <p:nvSpPr>
          <p:cNvPr id="4" name="Text 1"/>
          <p:cNvSpPr/>
          <p:nvPr/>
        </p:nvSpPr>
        <p:spPr>
          <a:xfrm>
            <a:off x="833198" y="1629191"/>
            <a:ext cx="7477601" cy="1666399"/>
          </a:xfrm>
          <a:prstGeom prst="rect">
            <a:avLst/>
          </a:prstGeom>
          <a:noFill/>
          <a:ln/>
        </p:spPr>
        <p:txBody>
          <a:bodyPr wrap="square" rtlCol="0" anchor="t"/>
          <a:lstStyle/>
          <a:p>
            <a:pPr marL="0" indent="0">
              <a:lnSpc>
                <a:spcPts val="6561"/>
              </a:lnSpc>
              <a:buNone/>
            </a:pPr>
            <a:r>
              <a:rPr lang="en-US" sz="5249" dirty="0">
                <a:solidFill>
                  <a:srgbClr val="5C4E3D"/>
                </a:solidFill>
                <a:latin typeface="Libre Baskerville" pitchFamily="34" charset="0"/>
                <a:ea typeface="Libre Baskerville" pitchFamily="34" charset="-122"/>
                <a:cs typeface="Libre Baskerville" pitchFamily="34" charset="-120"/>
              </a:rPr>
              <a:t>Earth's Crustal Deformation and Tectonics:</a:t>
            </a:r>
            <a:endParaRPr lang="en-US" sz="5249" dirty="0"/>
          </a:p>
        </p:txBody>
      </p:sp>
      <p:sp>
        <p:nvSpPr>
          <p:cNvPr id="5" name="Text 2"/>
          <p:cNvSpPr/>
          <p:nvPr/>
        </p:nvSpPr>
        <p:spPr>
          <a:xfrm>
            <a:off x="833199" y="4262080"/>
            <a:ext cx="7477601"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A short and simple explanation of deformation of the earth's crust, its types and how this is related to plate tectonics and the movement of the plates.</a:t>
            </a:r>
            <a:endParaRPr lang="en-US" sz="1750" dirty="0"/>
          </a:p>
        </p:txBody>
      </p:sp>
      <p:sp>
        <p:nvSpPr>
          <p:cNvPr id="6" name="Shape 3"/>
          <p:cNvSpPr/>
          <p:nvPr/>
        </p:nvSpPr>
        <p:spPr>
          <a:xfrm>
            <a:off x="833199" y="5594866"/>
            <a:ext cx="355402" cy="355402"/>
          </a:xfrm>
          <a:prstGeom prst="roundRect">
            <a:avLst>
              <a:gd name="adj" fmla="val 25726039"/>
            </a:avLst>
          </a:prstGeom>
          <a:noFill/>
          <a:ln w="7620">
            <a:solidFill>
              <a:srgbClr val="FFFFFF"/>
            </a:solidFill>
            <a:prstDash val="solid"/>
          </a:ln>
        </p:spPr>
        <p:txBody>
          <a:bodyPr/>
          <a:lstStyle/>
          <a:p>
            <a:endParaRPr lang="en-US"/>
          </a:p>
        </p:txBody>
      </p:sp>
      <p:sp>
        <p:nvSpPr>
          <p:cNvPr id="8" name="Text 4"/>
          <p:cNvSpPr/>
          <p:nvPr/>
        </p:nvSpPr>
        <p:spPr>
          <a:xfrm>
            <a:off x="1299686" y="5578197"/>
            <a:ext cx="2712720" cy="388858"/>
          </a:xfrm>
          <a:prstGeom prst="rect">
            <a:avLst/>
          </a:prstGeom>
          <a:noFill/>
          <a:ln/>
        </p:spPr>
        <p:txBody>
          <a:bodyPr wrap="none" rtlCol="0" anchor="t"/>
          <a:lstStyle/>
          <a:p>
            <a:pPr marL="0" indent="0" algn="l">
              <a:lnSpc>
                <a:spcPts val="3062"/>
              </a:lnSpc>
              <a:buNone/>
            </a:pPr>
            <a:r>
              <a:rPr lang="en-US" sz="2187" b="1" dirty="0" err="1">
                <a:solidFill>
                  <a:srgbClr val="454240"/>
                </a:solidFill>
                <a:latin typeface="DM Sans" pitchFamily="34" charset="0"/>
              </a:rPr>
              <a:t>Kelompok</a:t>
            </a:r>
            <a:r>
              <a:rPr lang="en-US" sz="2187" b="1" dirty="0">
                <a:solidFill>
                  <a:srgbClr val="454240"/>
                </a:solidFill>
                <a:latin typeface="DM Sans" pitchFamily="34" charset="0"/>
              </a:rPr>
              <a:t> 7:</a:t>
            </a:r>
          </a:p>
          <a:p>
            <a:pPr marL="0" indent="0" algn="l">
              <a:lnSpc>
                <a:spcPts val="3062"/>
              </a:lnSpc>
              <a:buNone/>
            </a:pPr>
            <a:r>
              <a:rPr lang="en-US" sz="2187" b="1" dirty="0" err="1">
                <a:solidFill>
                  <a:srgbClr val="454240"/>
                </a:solidFill>
                <a:latin typeface="DM Sans" pitchFamily="34" charset="0"/>
              </a:rPr>
              <a:t>Wulan</a:t>
            </a:r>
            <a:r>
              <a:rPr lang="en-US" sz="2187" b="1" dirty="0">
                <a:solidFill>
                  <a:srgbClr val="454240"/>
                </a:solidFill>
                <a:latin typeface="DM Sans" pitchFamily="34" charset="0"/>
              </a:rPr>
              <a:t> </a:t>
            </a:r>
            <a:r>
              <a:rPr lang="en-US" sz="2187" b="1" dirty="0" err="1">
                <a:solidFill>
                  <a:srgbClr val="454240"/>
                </a:solidFill>
                <a:latin typeface="DM Sans" pitchFamily="34" charset="0"/>
              </a:rPr>
              <a:t>Syah</a:t>
            </a:r>
            <a:r>
              <a:rPr lang="en-US" sz="2187" b="1" dirty="0">
                <a:solidFill>
                  <a:srgbClr val="454240"/>
                </a:solidFill>
                <a:latin typeface="DM Sans" pitchFamily="34" charset="0"/>
              </a:rPr>
              <a:t> </a:t>
            </a:r>
            <a:r>
              <a:rPr lang="en-US" sz="2187" b="1" dirty="0" err="1">
                <a:solidFill>
                  <a:srgbClr val="454240"/>
                </a:solidFill>
                <a:latin typeface="DM Sans" pitchFamily="34" charset="0"/>
              </a:rPr>
              <a:t>Hidayatullah</a:t>
            </a:r>
            <a:endParaRPr lang="en-US" sz="2187" b="1" dirty="0">
              <a:solidFill>
                <a:srgbClr val="454240"/>
              </a:solidFill>
              <a:latin typeface="DM Sans" pitchFamily="34" charset="0"/>
            </a:endParaRPr>
          </a:p>
          <a:p>
            <a:pPr marL="0" indent="0" algn="l">
              <a:lnSpc>
                <a:spcPts val="3062"/>
              </a:lnSpc>
              <a:buNone/>
            </a:pPr>
            <a:r>
              <a:rPr lang="en-US" sz="2187" b="1" dirty="0" err="1">
                <a:solidFill>
                  <a:srgbClr val="454240"/>
                </a:solidFill>
                <a:latin typeface="DM Sans" pitchFamily="34" charset="0"/>
              </a:rPr>
              <a:t>Marifatus</a:t>
            </a:r>
            <a:r>
              <a:rPr lang="en-US" sz="2187" b="1" dirty="0">
                <a:solidFill>
                  <a:srgbClr val="454240"/>
                </a:solidFill>
                <a:latin typeface="DM Sans" pitchFamily="34" charset="0"/>
              </a:rPr>
              <a:t> </a:t>
            </a:r>
            <a:r>
              <a:rPr lang="en-US" sz="2187" b="1" dirty="0" err="1">
                <a:solidFill>
                  <a:srgbClr val="454240"/>
                </a:solidFill>
                <a:latin typeface="DM Sans" pitchFamily="34" charset="0"/>
              </a:rPr>
              <a:t>soleha</a:t>
            </a:r>
            <a:endParaRPr lang="en-US" sz="2187" dirty="0"/>
          </a:p>
        </p:txBody>
      </p:sp>
      <p:pic>
        <p:nvPicPr>
          <p:cNvPr id="9" name="Image 2" descr="preencoded.png"/>
          <p:cNvPicPr>
            <a:picLocks noChangeAspect="1"/>
          </p:cNvPicPr>
          <p:nvPr/>
        </p:nvPicPr>
        <p:blipFill>
          <a:blip r:embed="rId4"/>
          <a:stretch>
            <a:fillRect/>
          </a:stretch>
        </p:blipFill>
        <p:spPr>
          <a:xfrm>
            <a:off x="9144000" y="0"/>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txBody>
          <a:bodyPr/>
          <a:lstStyle/>
          <a:p>
            <a:endParaRPr lang="en-US" dirty="0"/>
          </a:p>
        </p:txBody>
      </p:sp>
      <p:sp>
        <p:nvSpPr>
          <p:cNvPr id="4" name="Text 1"/>
          <p:cNvSpPr/>
          <p:nvPr/>
        </p:nvSpPr>
        <p:spPr>
          <a:xfrm>
            <a:off x="2037993" y="1122759"/>
            <a:ext cx="8976360" cy="694373"/>
          </a:xfrm>
          <a:prstGeom prst="rect">
            <a:avLst/>
          </a:prstGeom>
          <a:noFill/>
          <a:ln/>
        </p:spPr>
        <p:txBody>
          <a:bodyPr wrap="none" rtlCol="0" anchor="t"/>
          <a:lstStyle/>
          <a:p>
            <a:pPr marL="0" indent="0">
              <a:lnSpc>
                <a:spcPts val="5468"/>
              </a:lnSpc>
              <a:buNone/>
            </a:pPr>
            <a:r>
              <a:rPr lang="en-US" sz="3200" dirty="0">
                <a:solidFill>
                  <a:srgbClr val="5C4E3D"/>
                </a:solidFill>
                <a:latin typeface="Libre Baskerville" pitchFamily="34" charset="0"/>
                <a:ea typeface="Libre Baskerville" pitchFamily="34" charset="-122"/>
                <a:cs typeface="Libre Baskerville" pitchFamily="34" charset="-120"/>
              </a:rPr>
              <a:t>Definition of </a:t>
            </a:r>
            <a:r>
              <a:rPr lang="en-US" sz="3200" dirty="0" err="1">
                <a:solidFill>
                  <a:srgbClr val="5C4E3D"/>
                </a:solidFill>
                <a:latin typeface="Libre Baskerville" pitchFamily="34" charset="0"/>
                <a:ea typeface="Libre Baskerville" pitchFamily="34" charset="-122"/>
                <a:cs typeface="Libre Baskerville" pitchFamily="34" charset="-120"/>
              </a:rPr>
              <a:t>Crusal</a:t>
            </a:r>
            <a:r>
              <a:rPr lang="en-US" sz="3200" dirty="0">
                <a:solidFill>
                  <a:srgbClr val="5C4E3D"/>
                </a:solidFill>
                <a:latin typeface="Libre Baskerville" pitchFamily="34" charset="0"/>
                <a:ea typeface="Libre Baskerville" pitchFamily="34" charset="-122"/>
                <a:cs typeface="Libre Baskerville" pitchFamily="34" charset="-120"/>
              </a:rPr>
              <a:t> Deformation and Tectonics</a:t>
            </a:r>
            <a:endParaRPr lang="en-US" sz="3200" dirty="0"/>
          </a:p>
        </p:txBody>
      </p:sp>
      <p:sp>
        <p:nvSpPr>
          <p:cNvPr id="5" name="Text 2"/>
          <p:cNvSpPr/>
          <p:nvPr/>
        </p:nvSpPr>
        <p:spPr>
          <a:xfrm>
            <a:off x="2037993" y="2261473"/>
            <a:ext cx="10554414" cy="1066205"/>
          </a:xfrm>
          <a:prstGeom prst="rect">
            <a:avLst/>
          </a:prstGeom>
          <a:noFill/>
          <a:ln/>
        </p:spPr>
        <p:txBody>
          <a:bodyPr wrap="square" rtlCol="0" anchor="t"/>
          <a:lstStyle/>
          <a:p>
            <a:pPr marL="0" indent="0">
              <a:lnSpc>
                <a:spcPts val="2799"/>
              </a:lnSpc>
              <a:buNone/>
            </a:pPr>
            <a:r>
              <a:rPr lang="en-US" dirty="0">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Deformation is the change in position, shape and size of matter (</a:t>
            </a:r>
            <a:r>
              <a:rPr lang="en-US" dirty="0" err="1">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Kuang</a:t>
            </a:r>
            <a:r>
              <a:rPr lang="en-US" dirty="0">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 1996). Working loads or heavy forces accompanied by the influence of the gravity of a surrounding material in a certain time interval affect the geometric shape of the material.</a:t>
            </a:r>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Shape 3"/>
          <p:cNvSpPr/>
          <p:nvPr/>
        </p:nvSpPr>
        <p:spPr>
          <a:xfrm>
            <a:off x="2037993" y="3577590"/>
            <a:ext cx="3370064" cy="3529132"/>
          </a:xfrm>
          <a:prstGeom prst="roundRect">
            <a:avLst>
              <a:gd name="adj" fmla="val 2967"/>
            </a:avLst>
          </a:prstGeom>
          <a:solidFill>
            <a:srgbClr val="F7EDD4"/>
          </a:solidFill>
          <a:ln w="13811">
            <a:solidFill>
              <a:srgbClr val="EFDBA9"/>
            </a:solidFill>
            <a:prstDash val="solid"/>
          </a:ln>
        </p:spPr>
        <p:txBody>
          <a:bodyPr/>
          <a:lstStyle/>
          <a:p>
            <a:endParaRPr lang="en-US"/>
          </a:p>
        </p:txBody>
      </p:sp>
      <p:sp>
        <p:nvSpPr>
          <p:cNvPr id="7" name="Text 4"/>
          <p:cNvSpPr/>
          <p:nvPr/>
        </p:nvSpPr>
        <p:spPr>
          <a:xfrm>
            <a:off x="2273975" y="3813572"/>
            <a:ext cx="2221944"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rPr>
              <a:t>Deformation</a:t>
            </a:r>
            <a:endParaRPr lang="en-US" sz="2187" dirty="0"/>
          </a:p>
        </p:txBody>
      </p:sp>
      <p:sp>
        <p:nvSpPr>
          <p:cNvPr id="8" name="Text 5"/>
          <p:cNvSpPr/>
          <p:nvPr/>
        </p:nvSpPr>
        <p:spPr>
          <a:xfrm>
            <a:off x="2273975" y="4382929"/>
            <a:ext cx="2898100" cy="1421606"/>
          </a:xfrm>
          <a:prstGeom prst="rect">
            <a:avLst/>
          </a:prstGeom>
          <a:noFill/>
          <a:ln/>
        </p:spPr>
        <p:txBody>
          <a:bodyPr wrap="square" rtlCol="0" anchor="t"/>
          <a:lstStyle/>
          <a:p>
            <a:pPr marL="0" indent="0" algn="just">
              <a:lnSpc>
                <a:spcPts val="2799"/>
              </a:lnSpc>
              <a:buNone/>
            </a:pPr>
            <a:r>
              <a:rPr lang="en-US" dirty="0">
                <a:solidFill>
                  <a:schemeClr val="bg2">
                    <a:lumMod val="50000"/>
                  </a:schemeClr>
                </a:solidFill>
                <a:latin typeface="Times New Roman" panose="02020603050405020304" pitchFamily="18" charset="0"/>
                <a:cs typeface="Times New Roman" panose="02020603050405020304" pitchFamily="18" charset="0"/>
              </a:rPr>
              <a:t>The definition of deformation can be interpreted as a change in position or movement of a point on an object in absolute or relative terms.</a:t>
            </a:r>
          </a:p>
        </p:txBody>
      </p:sp>
      <p:sp>
        <p:nvSpPr>
          <p:cNvPr id="9" name="Shape 6"/>
          <p:cNvSpPr/>
          <p:nvPr/>
        </p:nvSpPr>
        <p:spPr>
          <a:xfrm>
            <a:off x="5630228" y="3577590"/>
            <a:ext cx="3370064" cy="3529132"/>
          </a:xfrm>
          <a:prstGeom prst="roundRect">
            <a:avLst>
              <a:gd name="adj" fmla="val 2967"/>
            </a:avLst>
          </a:prstGeom>
          <a:solidFill>
            <a:srgbClr val="F7EDD4"/>
          </a:solidFill>
          <a:ln w="13811">
            <a:solidFill>
              <a:srgbClr val="EFDBA9"/>
            </a:solidFill>
            <a:prstDash val="solid"/>
          </a:ln>
        </p:spPr>
        <p:txBody>
          <a:bodyPr/>
          <a:lstStyle/>
          <a:p>
            <a:endParaRPr lang="en-US"/>
          </a:p>
        </p:txBody>
      </p:sp>
      <p:sp>
        <p:nvSpPr>
          <p:cNvPr id="10" name="Text 7"/>
          <p:cNvSpPr/>
          <p:nvPr/>
        </p:nvSpPr>
        <p:spPr>
          <a:xfrm>
            <a:off x="5866209" y="3813572"/>
            <a:ext cx="2221944"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rPr>
              <a:t>Plate Tectonics</a:t>
            </a:r>
            <a:endParaRPr lang="en-US" sz="2187" dirty="0"/>
          </a:p>
        </p:txBody>
      </p:sp>
      <p:sp>
        <p:nvSpPr>
          <p:cNvPr id="11" name="Text 8"/>
          <p:cNvSpPr/>
          <p:nvPr/>
        </p:nvSpPr>
        <p:spPr>
          <a:xfrm>
            <a:off x="5866209" y="4382929"/>
            <a:ext cx="2898100" cy="2487811"/>
          </a:xfrm>
          <a:prstGeom prst="rect">
            <a:avLst/>
          </a:prstGeom>
          <a:noFill/>
          <a:ln/>
        </p:spPr>
        <p:txBody>
          <a:bodyPr wrap="square" rtlCol="0" anchor="t"/>
          <a:lstStyle/>
          <a:p>
            <a:pPr marL="0" indent="0" algn="just">
              <a:lnSpc>
                <a:spcPts val="2799"/>
              </a:lnSpc>
              <a:buNone/>
            </a:pPr>
            <a:r>
              <a:rPr lang="en-US" dirty="0">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Plate tectonics is a cycle of rocks on earth that occurs on a geologic time scale</a:t>
            </a:r>
          </a:p>
        </p:txBody>
      </p:sp>
      <p:sp>
        <p:nvSpPr>
          <p:cNvPr id="12" name="Shape 9"/>
          <p:cNvSpPr/>
          <p:nvPr/>
        </p:nvSpPr>
        <p:spPr>
          <a:xfrm>
            <a:off x="9222462" y="3577590"/>
            <a:ext cx="3370064" cy="3529132"/>
          </a:xfrm>
          <a:prstGeom prst="roundRect">
            <a:avLst>
              <a:gd name="adj" fmla="val 2967"/>
            </a:avLst>
          </a:prstGeom>
          <a:solidFill>
            <a:srgbClr val="F7EDD4"/>
          </a:solidFill>
          <a:ln w="13811">
            <a:solidFill>
              <a:srgbClr val="EFDBA9"/>
            </a:solidFill>
            <a:prstDash val="solid"/>
          </a:ln>
        </p:spPr>
        <p:txBody>
          <a:bodyPr/>
          <a:lstStyle/>
          <a:p>
            <a:endParaRPr lang="en-US"/>
          </a:p>
        </p:txBody>
      </p:sp>
      <p:sp>
        <p:nvSpPr>
          <p:cNvPr id="13" name="Text 10"/>
          <p:cNvSpPr/>
          <p:nvPr/>
        </p:nvSpPr>
        <p:spPr>
          <a:xfrm>
            <a:off x="9458444" y="3813572"/>
            <a:ext cx="2221944" cy="347186"/>
          </a:xfrm>
          <a:prstGeom prst="rect">
            <a:avLst/>
          </a:prstGeom>
          <a:noFill/>
          <a:ln/>
        </p:spPr>
        <p:txBody>
          <a:bodyPr wrap="none" rtlCol="0" anchor="t"/>
          <a:lstStyle/>
          <a:p>
            <a:pPr marL="0" indent="0">
              <a:lnSpc>
                <a:spcPts val="2734"/>
              </a:lnSpc>
              <a:buNone/>
            </a:pPr>
            <a:endParaRPr lang="en-US" sz="2187" dirty="0"/>
          </a:p>
        </p:txBody>
      </p:sp>
      <p:sp>
        <p:nvSpPr>
          <p:cNvPr id="14" name="Text 11"/>
          <p:cNvSpPr/>
          <p:nvPr/>
        </p:nvSpPr>
        <p:spPr>
          <a:xfrm>
            <a:off x="9458444" y="4382929"/>
            <a:ext cx="2898100" cy="2132409"/>
          </a:xfrm>
          <a:prstGeom prst="rect">
            <a:avLst/>
          </a:prstGeom>
          <a:noFill/>
          <a:ln/>
        </p:spPr>
        <p:txBody>
          <a:bodyPr wrap="square" rtlCol="0" anchor="t"/>
          <a:lstStyle/>
          <a:p>
            <a:pPr marL="0" indent="0" algn="just">
              <a:lnSpc>
                <a:spcPts val="2799"/>
              </a:lnSpc>
              <a:buNone/>
            </a:pPr>
            <a:r>
              <a:rPr lang="en-US" dirty="0">
                <a:solidFill>
                  <a:schemeClr val="bg2">
                    <a:lumMod val="50000"/>
                  </a:schemeClr>
                </a:solidFill>
                <a:latin typeface="Times New Roman" panose="02020603050405020304" pitchFamily="18" charset="0"/>
                <a:cs typeface="Times New Roman" panose="02020603050405020304" pitchFamily="18" charset="0"/>
              </a:rPr>
              <a:t>The movement of tectonic plates on earth is classified into three types of movement boundaries, namely: convergent, divergent and transform.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258842"/>
            <a:ext cx="14630400" cy="8229600"/>
          </a:xfrm>
          <a:prstGeom prst="rect">
            <a:avLst/>
          </a:prstGeom>
          <a:solidFill>
            <a:srgbClr val="FFFDFA"/>
          </a:solidFill>
          <a:ln w="13811">
            <a:solidFill>
              <a:srgbClr val="E5E0DF"/>
            </a:solidFill>
            <a:prstDash val="solid"/>
          </a:ln>
        </p:spPr>
        <p:txBody>
          <a:bodyPr/>
          <a:lstStyle/>
          <a:p>
            <a:endParaRPr lang="en-US" dirty="0"/>
          </a:p>
        </p:txBody>
      </p:sp>
      <p:sp>
        <p:nvSpPr>
          <p:cNvPr id="4" name="Text 1"/>
          <p:cNvSpPr/>
          <p:nvPr/>
        </p:nvSpPr>
        <p:spPr>
          <a:xfrm>
            <a:off x="2037993" y="1122759"/>
            <a:ext cx="8976360" cy="694373"/>
          </a:xfrm>
          <a:prstGeom prst="rect">
            <a:avLst/>
          </a:prstGeom>
          <a:noFill/>
          <a:ln/>
        </p:spPr>
        <p:txBody>
          <a:bodyPr wrap="none" rtlCol="0" anchor="t"/>
          <a:lstStyle/>
          <a:p>
            <a:pPr marL="0" indent="0">
              <a:lnSpc>
                <a:spcPts val="5468"/>
              </a:lnSpc>
              <a:buNone/>
            </a:pPr>
            <a:r>
              <a:rPr lang="en-US" sz="3200" dirty="0">
                <a:solidFill>
                  <a:srgbClr val="5C4E3D"/>
                </a:solidFill>
                <a:latin typeface="Libre Baskerville" pitchFamily="34" charset="0"/>
                <a:ea typeface="Libre Baskerville" pitchFamily="34" charset="-122"/>
                <a:cs typeface="Libre Baskerville" pitchFamily="34" charset="-120"/>
              </a:rPr>
              <a:t>Factors Controlling the Occurrence of Deformation</a:t>
            </a:r>
            <a:endParaRPr lang="en-US" sz="3200" dirty="0"/>
          </a:p>
        </p:txBody>
      </p:sp>
      <p:sp>
        <p:nvSpPr>
          <p:cNvPr id="5" name="Text 2"/>
          <p:cNvSpPr/>
          <p:nvPr/>
        </p:nvSpPr>
        <p:spPr>
          <a:xfrm>
            <a:off x="2037993" y="2261473"/>
            <a:ext cx="10554414" cy="1066205"/>
          </a:xfrm>
          <a:prstGeom prst="rect">
            <a:avLst/>
          </a:prstGeom>
          <a:noFill/>
          <a:ln/>
        </p:spPr>
        <p:txBody>
          <a:bodyPr wrap="square" rtlCol="0" anchor="t"/>
          <a:lstStyle/>
          <a:p>
            <a:pPr marL="0" indent="0">
              <a:lnSpc>
                <a:spcPts val="2799"/>
              </a:lnSpc>
              <a:buNone/>
            </a:pPr>
            <a:r>
              <a:rPr lang="en-US" dirty="0">
                <a:solidFill>
                  <a:schemeClr val="bg2">
                    <a:lumMod val="50000"/>
                  </a:schemeClr>
                </a:solidFill>
                <a:latin typeface="Times New Roman" panose="02020603050405020304" pitchFamily="18" charset="0"/>
                <a:cs typeface="Times New Roman" panose="02020603050405020304" pitchFamily="18" charset="0"/>
              </a:rPr>
              <a:t>The factors that control deformation are:</a:t>
            </a:r>
            <a:endParaRPr lang="en-US" sz="1750" dirty="0"/>
          </a:p>
        </p:txBody>
      </p:sp>
      <p:sp>
        <p:nvSpPr>
          <p:cNvPr id="6" name="Shape 3"/>
          <p:cNvSpPr/>
          <p:nvPr/>
        </p:nvSpPr>
        <p:spPr>
          <a:xfrm>
            <a:off x="2175868" y="3025379"/>
            <a:ext cx="3370064" cy="3529132"/>
          </a:xfrm>
          <a:prstGeom prst="roundRect">
            <a:avLst>
              <a:gd name="adj" fmla="val 2967"/>
            </a:avLst>
          </a:prstGeom>
          <a:solidFill>
            <a:srgbClr val="F7EDD4"/>
          </a:solidFill>
          <a:ln w="13811">
            <a:solidFill>
              <a:srgbClr val="EFDBA9"/>
            </a:solidFill>
            <a:prstDash val="solid"/>
          </a:ln>
        </p:spPr>
        <p:txBody>
          <a:bodyPr/>
          <a:lstStyle/>
          <a:p>
            <a:endParaRPr lang="en-US" dirty="0"/>
          </a:p>
        </p:txBody>
      </p:sp>
      <p:sp>
        <p:nvSpPr>
          <p:cNvPr id="8" name="Text 5"/>
          <p:cNvSpPr/>
          <p:nvPr/>
        </p:nvSpPr>
        <p:spPr>
          <a:xfrm>
            <a:off x="2273856" y="3214033"/>
            <a:ext cx="2898100" cy="1421606"/>
          </a:xfrm>
          <a:prstGeom prst="rect">
            <a:avLst/>
          </a:prstGeom>
          <a:noFill/>
          <a:ln/>
        </p:spPr>
        <p:txBody>
          <a:bodyPr wrap="square" rtlCol="0" anchor="t"/>
          <a:lstStyle/>
          <a:p>
            <a:pPr marL="0" indent="0" algn="just">
              <a:lnSpc>
                <a:spcPts val="2799"/>
              </a:lnSpc>
              <a:buNone/>
            </a:pPr>
            <a:r>
              <a:rPr lang="en-US" sz="1600" dirty="0">
                <a:solidFill>
                  <a:schemeClr val="bg2">
                    <a:lumMod val="50000"/>
                  </a:schemeClr>
                </a:solidFill>
                <a:latin typeface="Times New Roman" panose="02020603050405020304" pitchFamily="18" charset="0"/>
                <a:cs typeface="Times New Roman" panose="02020603050405020304" pitchFamily="18" charset="0"/>
              </a:rPr>
              <a:t>1. At low temperatures and pressures fracture will occur faster, at high temperatures and pressures bending or even melting will occur.</a:t>
            </a:r>
          </a:p>
        </p:txBody>
      </p:sp>
      <p:sp>
        <p:nvSpPr>
          <p:cNvPr id="9" name="Shape 6"/>
          <p:cNvSpPr/>
          <p:nvPr/>
        </p:nvSpPr>
        <p:spPr>
          <a:xfrm>
            <a:off x="5810250" y="3042880"/>
            <a:ext cx="3370064" cy="3529132"/>
          </a:xfrm>
          <a:prstGeom prst="roundRect">
            <a:avLst>
              <a:gd name="adj" fmla="val 2967"/>
            </a:avLst>
          </a:prstGeom>
          <a:solidFill>
            <a:srgbClr val="F7EDD4"/>
          </a:solidFill>
          <a:ln w="13811">
            <a:solidFill>
              <a:srgbClr val="EFDBA9"/>
            </a:solidFill>
            <a:prstDash val="solid"/>
          </a:ln>
        </p:spPr>
        <p:txBody>
          <a:bodyPr/>
          <a:lstStyle/>
          <a:p>
            <a:endParaRPr lang="en-US" dirty="0"/>
          </a:p>
        </p:txBody>
      </p:sp>
      <p:sp>
        <p:nvSpPr>
          <p:cNvPr id="11" name="Text 8"/>
          <p:cNvSpPr/>
          <p:nvPr/>
        </p:nvSpPr>
        <p:spPr>
          <a:xfrm>
            <a:off x="5905917" y="3183315"/>
            <a:ext cx="2898100" cy="2487811"/>
          </a:xfrm>
          <a:prstGeom prst="rect">
            <a:avLst/>
          </a:prstGeom>
          <a:noFill/>
          <a:ln/>
        </p:spPr>
        <p:txBody>
          <a:bodyPr wrap="square" rtlCol="0" anchor="t"/>
          <a:lstStyle/>
          <a:p>
            <a:pPr marL="0" indent="0" algn="just">
              <a:lnSpc>
                <a:spcPts val="2799"/>
              </a:lnSpc>
              <a:buNone/>
            </a:pPr>
            <a:r>
              <a:rPr lang="en-US" sz="1600" dirty="0">
                <a:solidFill>
                  <a:schemeClr val="bg2">
                    <a:lumMod val="50000"/>
                  </a:schemeClr>
                </a:solidFill>
                <a:latin typeface="Times New Roman" panose="02020603050405020304" pitchFamily="18" charset="0"/>
                <a:cs typeface="Times New Roman" panose="02020603050405020304" pitchFamily="18" charset="0"/>
              </a:rPr>
              <a:t>2. The speed of movement caused by the applied force; fast movement can cause fracture, while slow movement can cause bending, depending on the material concerned and other circumstances.</a:t>
            </a:r>
          </a:p>
        </p:txBody>
      </p:sp>
      <p:sp>
        <p:nvSpPr>
          <p:cNvPr id="12" name="Shape 9"/>
          <p:cNvSpPr/>
          <p:nvPr/>
        </p:nvSpPr>
        <p:spPr>
          <a:xfrm>
            <a:off x="9444632" y="3043535"/>
            <a:ext cx="3370064" cy="3529132"/>
          </a:xfrm>
          <a:prstGeom prst="roundRect">
            <a:avLst>
              <a:gd name="adj" fmla="val 2967"/>
            </a:avLst>
          </a:prstGeom>
          <a:solidFill>
            <a:srgbClr val="F7EDD4"/>
          </a:solidFill>
          <a:ln w="13811">
            <a:solidFill>
              <a:srgbClr val="EFDBA9"/>
            </a:solidFill>
            <a:prstDash val="solid"/>
          </a:ln>
        </p:spPr>
        <p:txBody>
          <a:bodyPr/>
          <a:lstStyle/>
          <a:p>
            <a:endParaRPr lang="en-US"/>
          </a:p>
        </p:txBody>
      </p:sp>
      <p:sp>
        <p:nvSpPr>
          <p:cNvPr id="13" name="Text 10"/>
          <p:cNvSpPr/>
          <p:nvPr/>
        </p:nvSpPr>
        <p:spPr>
          <a:xfrm>
            <a:off x="9458444" y="3813572"/>
            <a:ext cx="2221944" cy="347186"/>
          </a:xfrm>
          <a:prstGeom prst="rect">
            <a:avLst/>
          </a:prstGeom>
          <a:noFill/>
          <a:ln/>
        </p:spPr>
        <p:txBody>
          <a:bodyPr wrap="none" rtlCol="0" anchor="t"/>
          <a:lstStyle/>
          <a:p>
            <a:pPr marL="0" indent="0">
              <a:lnSpc>
                <a:spcPts val="2734"/>
              </a:lnSpc>
              <a:buNone/>
            </a:pPr>
            <a:endParaRPr lang="en-US" sz="2187" dirty="0"/>
          </a:p>
        </p:txBody>
      </p:sp>
      <p:sp>
        <p:nvSpPr>
          <p:cNvPr id="14" name="Text 11"/>
          <p:cNvSpPr/>
          <p:nvPr/>
        </p:nvSpPr>
        <p:spPr>
          <a:xfrm>
            <a:off x="9639300" y="3327678"/>
            <a:ext cx="2717244" cy="3187661"/>
          </a:xfrm>
          <a:prstGeom prst="rect">
            <a:avLst/>
          </a:prstGeom>
          <a:noFill/>
          <a:ln/>
        </p:spPr>
        <p:txBody>
          <a:bodyPr wrap="square" rtlCol="0" anchor="t"/>
          <a:lstStyle/>
          <a:p>
            <a:pPr marL="0" indent="0" algn="just">
              <a:lnSpc>
                <a:spcPts val="2799"/>
              </a:lnSpc>
              <a:buNone/>
            </a:pPr>
            <a:r>
              <a:rPr lang="en-US" sz="1600" dirty="0">
                <a:solidFill>
                  <a:schemeClr val="bg2">
                    <a:lumMod val="50000"/>
                  </a:schemeClr>
                </a:solidFill>
                <a:latin typeface="Times New Roman" panose="02020603050405020304" pitchFamily="18" charset="0"/>
                <a:cs typeface="Times New Roman" panose="02020603050405020304" pitchFamily="18" charset="0"/>
              </a:rPr>
              <a:t>3. Material properties, which can be more brittle or more pliable</a:t>
            </a:r>
          </a:p>
        </p:txBody>
      </p:sp>
    </p:spTree>
    <p:extLst>
      <p:ext uri="{BB962C8B-B14F-4D97-AF65-F5344CB8AC3E}">
        <p14:creationId xmlns:p14="http://schemas.microsoft.com/office/powerpoint/2010/main" val="56969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737950" y="-896449"/>
            <a:ext cx="14630400" cy="10676096"/>
          </a:xfrm>
          <a:prstGeom prst="rect">
            <a:avLst/>
          </a:prstGeom>
          <a:solidFill>
            <a:srgbClr val="FFFDFA"/>
          </a:solidFill>
          <a:ln w="9644">
            <a:solidFill>
              <a:srgbClr val="E5E0DF"/>
            </a:solidFill>
            <a:prstDash val="solid"/>
          </a:ln>
        </p:spPr>
        <p:txBody>
          <a:bodyPr/>
          <a:lstStyle/>
          <a:p>
            <a:r>
              <a:rPr lang="en-US" sz="1800">
                <a:solidFill>
                  <a:schemeClr val="bg2">
                    <a:lumMod val="50000"/>
                  </a:schemeClr>
                </a:solidFill>
                <a:latin typeface="Libre Baskerville" pitchFamily="34" charset="0"/>
                <a:ea typeface="Libre Baskerville" pitchFamily="34" charset="-122"/>
                <a:cs typeface="Libre Baskerville" pitchFamily="34" charset="-120"/>
              </a:rPr>
              <a:t>e</a:t>
            </a:r>
            <a:endParaRPr lang="en-US" dirty="0">
              <a:solidFill>
                <a:schemeClr val="bg2">
                  <a:lumMod val="50000"/>
                </a:schemeClr>
              </a:solidFill>
            </a:endParaRPr>
          </a:p>
        </p:txBody>
      </p:sp>
      <p:sp>
        <p:nvSpPr>
          <p:cNvPr id="4" name="Text 1"/>
          <p:cNvSpPr/>
          <p:nvPr/>
        </p:nvSpPr>
        <p:spPr>
          <a:xfrm>
            <a:off x="3621167" y="427673"/>
            <a:ext cx="6736080" cy="486013"/>
          </a:xfrm>
          <a:prstGeom prst="rect">
            <a:avLst/>
          </a:prstGeom>
          <a:noFill/>
          <a:ln/>
        </p:spPr>
        <p:txBody>
          <a:bodyPr wrap="none" rtlCol="0" anchor="t"/>
          <a:lstStyle/>
          <a:p>
            <a:pPr marL="0" indent="0">
              <a:lnSpc>
                <a:spcPts val="3827"/>
              </a:lnSpc>
              <a:buNone/>
            </a:pPr>
            <a:endParaRPr lang="en-US" sz="3062" dirty="0">
              <a:solidFill>
                <a:schemeClr val="bg2">
                  <a:lumMod val="50000"/>
                </a:schemeClr>
              </a:solidFill>
            </a:endParaRPr>
          </a:p>
        </p:txBody>
      </p:sp>
      <p:sp>
        <p:nvSpPr>
          <p:cNvPr id="5" name="Text 2"/>
          <p:cNvSpPr/>
          <p:nvPr/>
        </p:nvSpPr>
        <p:spPr>
          <a:xfrm>
            <a:off x="3621167" y="1224677"/>
            <a:ext cx="7388066" cy="248722"/>
          </a:xfrm>
          <a:prstGeom prst="rect">
            <a:avLst/>
          </a:prstGeom>
          <a:noFill/>
          <a:ln/>
        </p:spPr>
        <p:txBody>
          <a:bodyPr wrap="none" rtlCol="0" anchor="t"/>
          <a:lstStyle/>
          <a:p>
            <a:pPr marL="0" indent="0">
              <a:lnSpc>
                <a:spcPts val="1960"/>
              </a:lnSpc>
              <a:buNone/>
            </a:pPr>
            <a:r>
              <a:rPr lang="en-US" sz="2000" dirty="0">
                <a:solidFill>
                  <a:schemeClr val="bg2">
                    <a:lumMod val="50000"/>
                  </a:schemeClr>
                </a:solidFill>
                <a:latin typeface="DM Sans" pitchFamily="34" charset="0"/>
                <a:ea typeface="DM Sans" pitchFamily="34" charset="-122"/>
                <a:cs typeface="DM Sans" pitchFamily="34" charset="-120"/>
              </a:rPr>
              <a:t>The stages of deformation are as follows:</a:t>
            </a:r>
            <a:endParaRPr lang="en-US" sz="2000" dirty="0">
              <a:solidFill>
                <a:schemeClr val="bg2">
                  <a:lumMod val="50000"/>
                </a:schemeClr>
              </a:solidFill>
            </a:endParaRPr>
          </a:p>
        </p:txBody>
      </p:sp>
      <p:sp>
        <p:nvSpPr>
          <p:cNvPr id="9" name="Text 6"/>
          <p:cNvSpPr/>
          <p:nvPr/>
        </p:nvSpPr>
        <p:spPr>
          <a:xfrm>
            <a:off x="3869888" y="2580918"/>
            <a:ext cx="7139345" cy="248722"/>
          </a:xfrm>
          <a:prstGeom prst="rect">
            <a:avLst/>
          </a:prstGeom>
          <a:noFill/>
          <a:ln/>
        </p:spPr>
        <p:txBody>
          <a:bodyPr wrap="none" rtlCol="0" anchor="t"/>
          <a:lstStyle/>
          <a:p>
            <a:pPr algn="l">
              <a:lnSpc>
                <a:spcPts val="1960"/>
              </a:lnSpc>
              <a:buSzPct val="100000"/>
            </a:pPr>
            <a:endParaRPr lang="en-US" sz="1225" dirty="0">
              <a:solidFill>
                <a:schemeClr val="bg2">
                  <a:lumMod val="50000"/>
                </a:schemeClr>
              </a:solidFill>
            </a:endParaRPr>
          </a:p>
        </p:txBody>
      </p:sp>
      <p:sp>
        <p:nvSpPr>
          <p:cNvPr id="11" name="Text 7"/>
          <p:cNvSpPr/>
          <p:nvPr/>
        </p:nvSpPr>
        <p:spPr>
          <a:xfrm>
            <a:off x="3621167" y="1905655"/>
            <a:ext cx="1798320" cy="243007"/>
          </a:xfrm>
          <a:prstGeom prst="rect">
            <a:avLst/>
          </a:prstGeom>
          <a:noFill/>
          <a:ln/>
        </p:spPr>
        <p:txBody>
          <a:bodyPr wrap="none" rtlCol="0" anchor="t"/>
          <a:lstStyle/>
          <a:p>
            <a:pPr marL="0" indent="0" algn="l">
              <a:lnSpc>
                <a:spcPts val="1914"/>
              </a:lnSpc>
              <a:buNone/>
            </a:pPr>
            <a:r>
              <a:rPr lang="en-US" sz="1531" dirty="0">
                <a:solidFill>
                  <a:schemeClr val="bg2">
                    <a:lumMod val="50000"/>
                  </a:schemeClr>
                </a:solidFill>
                <a:latin typeface="Libre Baskerville" pitchFamily="34" charset="0"/>
                <a:ea typeface="Libre Baskerville" pitchFamily="34" charset="-122"/>
                <a:cs typeface="Libre Baskerville" pitchFamily="34" charset="-120"/>
              </a:rPr>
              <a:t>Elastic Deformation</a:t>
            </a:r>
            <a:endParaRPr lang="en-US" sz="1531" dirty="0">
              <a:solidFill>
                <a:schemeClr val="bg2">
                  <a:lumMod val="50000"/>
                </a:schemeClr>
              </a:solidFill>
            </a:endParaRPr>
          </a:p>
        </p:txBody>
      </p:sp>
      <p:sp>
        <p:nvSpPr>
          <p:cNvPr id="12" name="Text 8"/>
          <p:cNvSpPr/>
          <p:nvPr/>
        </p:nvSpPr>
        <p:spPr>
          <a:xfrm>
            <a:off x="3621167" y="2518795"/>
            <a:ext cx="2307193" cy="746165"/>
          </a:xfrm>
          <a:prstGeom prst="rect">
            <a:avLst/>
          </a:prstGeom>
          <a:noFill/>
          <a:ln/>
        </p:spPr>
        <p:txBody>
          <a:bodyPr wrap="square" rtlCol="0" anchor="t"/>
          <a:lstStyle/>
          <a:p>
            <a:pPr marL="0" indent="0" algn="just">
              <a:lnSpc>
                <a:spcPts val="1960"/>
              </a:lnSpc>
              <a:buNone/>
            </a:pPr>
            <a:r>
              <a:rPr lang="en-US" sz="1600" dirty="0">
                <a:solidFill>
                  <a:schemeClr val="bg2">
                    <a:lumMod val="50000"/>
                  </a:schemeClr>
                </a:solidFill>
                <a:latin typeface="Times New Roman" panose="02020603050405020304" pitchFamily="18" charset="0"/>
                <a:cs typeface="Times New Roman" panose="02020603050405020304" pitchFamily="18" charset="0"/>
              </a:rPr>
              <a:t>Temporary deformation is deformation of rocks that is temporary or not permanent. This temporary deformation occurs if the stress does not exceed the elastic limit of the rock.</a:t>
            </a:r>
          </a:p>
        </p:txBody>
      </p:sp>
      <p:sp>
        <p:nvSpPr>
          <p:cNvPr id="14" name="Text 9"/>
          <p:cNvSpPr/>
          <p:nvPr/>
        </p:nvSpPr>
        <p:spPr>
          <a:xfrm>
            <a:off x="6161603" y="1902591"/>
            <a:ext cx="1790700" cy="243007"/>
          </a:xfrm>
          <a:prstGeom prst="rect">
            <a:avLst/>
          </a:prstGeom>
          <a:noFill/>
          <a:ln/>
        </p:spPr>
        <p:txBody>
          <a:bodyPr wrap="none" rtlCol="0" anchor="t"/>
          <a:lstStyle/>
          <a:p>
            <a:pPr marL="0" indent="0" algn="l">
              <a:lnSpc>
                <a:spcPts val="1914"/>
              </a:lnSpc>
              <a:buNone/>
            </a:pPr>
            <a:r>
              <a:rPr lang="en-US" sz="1531" dirty="0">
                <a:solidFill>
                  <a:schemeClr val="bg2">
                    <a:lumMod val="50000"/>
                  </a:schemeClr>
                </a:solidFill>
                <a:latin typeface="Libre Baskerville" pitchFamily="34" charset="0"/>
                <a:ea typeface="Libre Baskerville" pitchFamily="34" charset="-122"/>
                <a:cs typeface="Libre Baskerville" pitchFamily="34" charset="-120"/>
              </a:rPr>
              <a:t>Ductile </a:t>
            </a:r>
            <a:r>
              <a:rPr lang="en-US" sz="1531" dirty="0" err="1">
                <a:solidFill>
                  <a:schemeClr val="bg2">
                    <a:lumMod val="50000"/>
                  </a:schemeClr>
                </a:solidFill>
                <a:latin typeface="Libre Baskerville" pitchFamily="34" charset="0"/>
                <a:ea typeface="Libre Baskerville" pitchFamily="34" charset="-122"/>
                <a:cs typeface="Libre Baskerville" pitchFamily="34" charset="-120"/>
              </a:rPr>
              <a:t>Deformasi</a:t>
            </a:r>
            <a:endParaRPr lang="en-US" sz="1531" dirty="0">
              <a:solidFill>
                <a:schemeClr val="bg2">
                  <a:lumMod val="50000"/>
                </a:schemeClr>
              </a:solidFill>
            </a:endParaRPr>
          </a:p>
        </p:txBody>
      </p:sp>
      <p:sp>
        <p:nvSpPr>
          <p:cNvPr id="15" name="Text 10"/>
          <p:cNvSpPr/>
          <p:nvPr/>
        </p:nvSpPr>
        <p:spPr>
          <a:xfrm>
            <a:off x="6161602" y="2535107"/>
            <a:ext cx="2307193" cy="746165"/>
          </a:xfrm>
          <a:prstGeom prst="rect">
            <a:avLst/>
          </a:prstGeom>
          <a:noFill/>
          <a:ln/>
        </p:spPr>
        <p:txBody>
          <a:bodyPr wrap="square" rtlCol="0" anchor="t"/>
          <a:lstStyle/>
          <a:p>
            <a:pPr marL="0" indent="0" algn="just">
              <a:lnSpc>
                <a:spcPts val="1960"/>
              </a:lnSpc>
              <a:buNone/>
            </a:pPr>
            <a:r>
              <a:rPr lang="en-US" sz="1400" dirty="0">
                <a:solidFill>
                  <a:schemeClr val="bg2">
                    <a:lumMod val="50000"/>
                  </a:schemeClr>
                </a:solidFill>
                <a:latin typeface="Times New Roman" panose="02020603050405020304" pitchFamily="18" charset="0"/>
                <a:cs typeface="Times New Roman" panose="02020603050405020304" pitchFamily="18" charset="0"/>
              </a:rPr>
              <a:t>Ductile deformation is the stage of deformation after the elastic limit is exceeded and the change in shape and volume of the rock does not return.</a:t>
            </a:r>
          </a:p>
        </p:txBody>
      </p:sp>
      <p:sp>
        <p:nvSpPr>
          <p:cNvPr id="18" name="Text 12"/>
          <p:cNvSpPr/>
          <p:nvPr/>
        </p:nvSpPr>
        <p:spPr>
          <a:xfrm>
            <a:off x="8702037" y="2580918"/>
            <a:ext cx="2307193" cy="1243608"/>
          </a:xfrm>
          <a:prstGeom prst="rect">
            <a:avLst/>
          </a:prstGeom>
          <a:noFill/>
          <a:ln/>
        </p:spPr>
        <p:txBody>
          <a:bodyPr wrap="square" rtlCol="0" anchor="t"/>
          <a:lstStyle/>
          <a:p>
            <a:pPr marL="0" indent="0" algn="l">
              <a:lnSpc>
                <a:spcPts val="1960"/>
              </a:lnSpc>
              <a:buNone/>
            </a:pPr>
            <a:r>
              <a:rPr lang="en-US" sz="1600" dirty="0">
                <a:solidFill>
                  <a:schemeClr val="bg2">
                    <a:lumMod val="50000"/>
                  </a:schemeClr>
                </a:solidFill>
                <a:latin typeface="Times New Roman" panose="02020603050405020304" pitchFamily="18" charset="0"/>
                <a:cs typeface="Times New Roman" panose="02020603050405020304" pitchFamily="18" charset="0"/>
              </a:rPr>
              <a:t>Fracture deformation is the stage of deformation that occurs after the limit or limit of elastic deformation and ductile deformation is exceeded.</a:t>
            </a:r>
          </a:p>
        </p:txBody>
      </p:sp>
      <p:sp>
        <p:nvSpPr>
          <p:cNvPr id="23" name="Text 9">
            <a:extLst>
              <a:ext uri="{FF2B5EF4-FFF2-40B4-BE49-F238E27FC236}">
                <a16:creationId xmlns:a16="http://schemas.microsoft.com/office/drawing/2014/main" id="{235C6EE9-3BC5-26CC-9BC6-1D631487A840}"/>
              </a:ext>
            </a:extLst>
          </p:cNvPr>
          <p:cNvSpPr/>
          <p:nvPr/>
        </p:nvSpPr>
        <p:spPr>
          <a:xfrm>
            <a:off x="8702040" y="1937801"/>
            <a:ext cx="1790700" cy="243007"/>
          </a:xfrm>
          <a:prstGeom prst="rect">
            <a:avLst/>
          </a:prstGeom>
          <a:noFill/>
          <a:ln/>
        </p:spPr>
        <p:txBody>
          <a:bodyPr wrap="none" rtlCol="0" anchor="t"/>
          <a:lstStyle/>
          <a:p>
            <a:pPr marL="0" indent="0" algn="l">
              <a:lnSpc>
                <a:spcPts val="1914"/>
              </a:lnSpc>
              <a:buNone/>
            </a:pPr>
            <a:r>
              <a:rPr lang="en-US" sz="1531" dirty="0">
                <a:solidFill>
                  <a:schemeClr val="bg2">
                    <a:lumMod val="50000"/>
                  </a:schemeClr>
                </a:solidFill>
                <a:latin typeface="Libre Baskerville" pitchFamily="34" charset="0"/>
                <a:ea typeface="Libre Baskerville" pitchFamily="34" charset="-122"/>
                <a:cs typeface="Libre Baskerville" pitchFamily="34" charset="-120"/>
              </a:rPr>
              <a:t>Facture </a:t>
            </a:r>
            <a:r>
              <a:rPr lang="en-US" sz="1531" dirty="0" err="1">
                <a:solidFill>
                  <a:schemeClr val="bg2">
                    <a:lumMod val="50000"/>
                  </a:schemeClr>
                </a:solidFill>
                <a:latin typeface="Libre Baskerville" pitchFamily="34" charset="0"/>
                <a:ea typeface="Libre Baskerville" pitchFamily="34" charset="-122"/>
                <a:cs typeface="Libre Baskerville" pitchFamily="34" charset="-120"/>
              </a:rPr>
              <a:t>Deformasi</a:t>
            </a:r>
            <a:endParaRPr lang="en-US" sz="1531" dirty="0">
              <a:solidFill>
                <a:schemeClr val="bg2">
                  <a:lumMod val="50000"/>
                </a:schemeClr>
              </a:solidFill>
            </a:endParaRPr>
          </a:p>
        </p:txBody>
      </p:sp>
      <p:sp>
        <p:nvSpPr>
          <p:cNvPr id="24" name="Text 2">
            <a:extLst>
              <a:ext uri="{FF2B5EF4-FFF2-40B4-BE49-F238E27FC236}">
                <a16:creationId xmlns:a16="http://schemas.microsoft.com/office/drawing/2014/main" id="{0D7E33DF-E696-70AA-FDDE-D4F8BEB2B35B}"/>
              </a:ext>
            </a:extLst>
          </p:cNvPr>
          <p:cNvSpPr/>
          <p:nvPr/>
        </p:nvSpPr>
        <p:spPr>
          <a:xfrm>
            <a:off x="3548301" y="5584821"/>
            <a:ext cx="7388066" cy="248722"/>
          </a:xfrm>
          <a:prstGeom prst="rect">
            <a:avLst/>
          </a:prstGeom>
          <a:noFill/>
          <a:ln/>
        </p:spPr>
        <p:txBody>
          <a:bodyPr wrap="none" rtlCol="0" anchor="t"/>
          <a:lstStyle/>
          <a:p>
            <a:pPr marL="0" indent="0">
              <a:lnSpc>
                <a:spcPts val="1960"/>
              </a:lnSpc>
              <a:buNone/>
            </a:pPr>
            <a:r>
              <a:rPr lang="en-US" dirty="0">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There are 3 forces acting on a surface of unity area, namely:</a:t>
            </a:r>
          </a:p>
          <a:p>
            <a:pPr marL="0" indent="0">
              <a:lnSpc>
                <a:spcPts val="1960"/>
              </a:lnSpc>
              <a:buNone/>
            </a:pPr>
            <a:r>
              <a:rPr lang="en-US" dirty="0">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Compression </a:t>
            </a:r>
          </a:p>
          <a:p>
            <a:pPr marL="0" indent="0">
              <a:lnSpc>
                <a:spcPts val="1960"/>
              </a:lnSpc>
              <a:buNone/>
            </a:pPr>
            <a:r>
              <a:rPr lang="en-US" dirty="0">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Extension</a:t>
            </a:r>
          </a:p>
          <a:p>
            <a:pPr marL="0" indent="0">
              <a:lnSpc>
                <a:spcPts val="1960"/>
              </a:lnSpc>
              <a:buNone/>
            </a:pPr>
            <a:r>
              <a:rPr lang="en-US" dirty="0">
                <a:solidFill>
                  <a:schemeClr val="bg2">
                    <a:lumMod val="50000"/>
                  </a:schemeClr>
                </a:solidFill>
                <a:latin typeface="Times New Roman" panose="02020603050405020304" pitchFamily="18" charset="0"/>
                <a:ea typeface="DM Sans" pitchFamily="34" charset="-122"/>
                <a:cs typeface="Times New Roman" panose="02020603050405020304" pitchFamily="18" charset="0"/>
              </a:rPr>
              <a:t>Shear</a:t>
            </a:r>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1026" name="Picture 2" descr="Deformasi Kerak Bumi – Go Tambang">
            <a:extLst>
              <a:ext uri="{FF2B5EF4-FFF2-40B4-BE49-F238E27FC236}">
                <a16:creationId xmlns:a16="http://schemas.microsoft.com/office/drawing/2014/main" id="{7FD96E02-D5D4-64AD-C50A-6B4D8ECF8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167" y="6804644"/>
            <a:ext cx="5676900" cy="229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981"/>
          </a:xfrm>
          <a:prstGeom prst="rect">
            <a:avLst/>
          </a:prstGeom>
          <a:solidFill>
            <a:srgbClr val="FFFDFA"/>
          </a:solidFill>
          <a:ln w="13097">
            <a:solidFill>
              <a:srgbClr val="E5E0DF"/>
            </a:solidFill>
            <a:prstDash val="solid"/>
          </a:ln>
        </p:spPr>
        <p:txBody>
          <a:bodyPr/>
          <a:lstStyle/>
          <a:p>
            <a:endParaRPr lang="en-US"/>
          </a:p>
        </p:txBody>
      </p:sp>
      <p:sp>
        <p:nvSpPr>
          <p:cNvPr id="4" name="Text 1"/>
          <p:cNvSpPr/>
          <p:nvPr/>
        </p:nvSpPr>
        <p:spPr>
          <a:xfrm>
            <a:off x="2328863" y="577334"/>
            <a:ext cx="9972675" cy="1312069"/>
          </a:xfrm>
          <a:prstGeom prst="rect">
            <a:avLst/>
          </a:prstGeom>
          <a:noFill/>
          <a:ln/>
        </p:spPr>
        <p:txBody>
          <a:bodyPr wrap="square" rtlCol="0" anchor="t"/>
          <a:lstStyle/>
          <a:p>
            <a:pPr marL="0" indent="0">
              <a:lnSpc>
                <a:spcPts val="5166"/>
              </a:lnSpc>
              <a:buNone/>
            </a:pPr>
            <a:r>
              <a:rPr lang="en-US" sz="4133" dirty="0">
                <a:solidFill>
                  <a:srgbClr val="5C4E3D"/>
                </a:solidFill>
                <a:latin typeface="Libre Baskerville" pitchFamily="34" charset="0"/>
                <a:ea typeface="Libre Baskerville" pitchFamily="34" charset="-122"/>
                <a:cs typeface="Libre Baskerville" pitchFamily="34" charset="-120"/>
              </a:rPr>
              <a:t>The Process of Deformation of the Earth's Crust</a:t>
            </a:r>
            <a:endParaRPr lang="en-US" sz="4133" dirty="0"/>
          </a:p>
        </p:txBody>
      </p:sp>
      <p:sp>
        <p:nvSpPr>
          <p:cNvPr id="5" name="Text 2"/>
          <p:cNvSpPr/>
          <p:nvPr/>
        </p:nvSpPr>
        <p:spPr>
          <a:xfrm>
            <a:off x="2328863" y="2309217"/>
            <a:ext cx="9972675" cy="671512"/>
          </a:xfrm>
          <a:prstGeom prst="rect">
            <a:avLst/>
          </a:prstGeom>
          <a:noFill/>
          <a:ln/>
        </p:spPr>
        <p:txBody>
          <a:bodyPr wrap="square" rtlCol="0" anchor="t"/>
          <a:lstStyle/>
          <a:p>
            <a:pPr marL="0" indent="0">
              <a:lnSpc>
                <a:spcPts val="2645"/>
              </a:lnSpc>
              <a:buNone/>
            </a:pPr>
            <a:r>
              <a:rPr lang="en-US" sz="1653" dirty="0">
                <a:solidFill>
                  <a:srgbClr val="454240"/>
                </a:solidFill>
                <a:latin typeface="DM Sans" pitchFamily="34" charset="0"/>
                <a:ea typeface="DM Sans" pitchFamily="34" charset="-122"/>
                <a:cs typeface="DM Sans" pitchFamily="34" charset="-120"/>
              </a:rPr>
              <a:t>Deformation of the earth's crust occurs due to geological activity, such as tension and strain in the earth's crust.</a:t>
            </a:r>
            <a:endParaRPr lang="en-US" sz="1653" dirty="0"/>
          </a:p>
        </p:txBody>
      </p:sp>
      <p:sp>
        <p:nvSpPr>
          <p:cNvPr id="6" name="Shape 3"/>
          <p:cNvSpPr/>
          <p:nvPr/>
        </p:nvSpPr>
        <p:spPr>
          <a:xfrm>
            <a:off x="7294245" y="3216831"/>
            <a:ext cx="41910" cy="4437817"/>
          </a:xfrm>
          <a:prstGeom prst="rect">
            <a:avLst/>
          </a:prstGeom>
          <a:solidFill>
            <a:srgbClr val="EFDBA9"/>
          </a:solidFill>
          <a:ln/>
        </p:spPr>
        <p:txBody>
          <a:bodyPr/>
          <a:lstStyle/>
          <a:p>
            <a:endParaRPr lang="en-US"/>
          </a:p>
        </p:txBody>
      </p:sp>
      <p:sp>
        <p:nvSpPr>
          <p:cNvPr id="7" name="Shape 4"/>
          <p:cNvSpPr/>
          <p:nvPr/>
        </p:nvSpPr>
        <p:spPr>
          <a:xfrm>
            <a:off x="7551360" y="3595926"/>
            <a:ext cx="734735" cy="41910"/>
          </a:xfrm>
          <a:prstGeom prst="rect">
            <a:avLst/>
          </a:prstGeom>
          <a:solidFill>
            <a:srgbClr val="EFDBA9"/>
          </a:solidFill>
          <a:ln/>
        </p:spPr>
        <p:txBody>
          <a:bodyPr/>
          <a:lstStyle/>
          <a:p>
            <a:endParaRPr lang="en-US"/>
          </a:p>
        </p:txBody>
      </p:sp>
      <p:sp>
        <p:nvSpPr>
          <p:cNvPr id="8" name="Shape 5"/>
          <p:cNvSpPr/>
          <p:nvPr/>
        </p:nvSpPr>
        <p:spPr>
          <a:xfrm>
            <a:off x="7079040" y="3380780"/>
            <a:ext cx="472321" cy="472321"/>
          </a:xfrm>
          <a:prstGeom prst="roundRect">
            <a:avLst>
              <a:gd name="adj" fmla="val 20003"/>
            </a:avLst>
          </a:prstGeom>
          <a:solidFill>
            <a:srgbClr val="F7EDD4"/>
          </a:solidFill>
          <a:ln w="13097">
            <a:solidFill>
              <a:srgbClr val="EFDBA9"/>
            </a:solidFill>
            <a:prstDash val="solid"/>
          </a:ln>
        </p:spPr>
        <p:txBody>
          <a:bodyPr/>
          <a:lstStyle/>
          <a:p>
            <a:endParaRPr lang="en-US"/>
          </a:p>
        </p:txBody>
      </p:sp>
      <p:sp>
        <p:nvSpPr>
          <p:cNvPr id="9" name="Text 6"/>
          <p:cNvSpPr/>
          <p:nvPr/>
        </p:nvSpPr>
        <p:spPr>
          <a:xfrm>
            <a:off x="7246560" y="3420070"/>
            <a:ext cx="137160" cy="393621"/>
          </a:xfrm>
          <a:prstGeom prst="rect">
            <a:avLst/>
          </a:prstGeom>
          <a:noFill/>
          <a:ln/>
        </p:spPr>
        <p:txBody>
          <a:bodyPr wrap="none" rtlCol="0" anchor="t"/>
          <a:lstStyle/>
          <a:p>
            <a:pPr marL="0" indent="0" algn="ctr">
              <a:lnSpc>
                <a:spcPts val="3100"/>
              </a:lnSpc>
              <a:buNone/>
            </a:pPr>
            <a:r>
              <a:rPr lang="en-US" sz="2480" dirty="0">
                <a:solidFill>
                  <a:srgbClr val="454240"/>
                </a:solidFill>
                <a:latin typeface="Libre Baskerville" pitchFamily="34" charset="0"/>
                <a:ea typeface="Libre Baskerville" pitchFamily="34" charset="-122"/>
                <a:cs typeface="Libre Baskerville" pitchFamily="34" charset="-120"/>
              </a:rPr>
              <a:t>1</a:t>
            </a:r>
            <a:endParaRPr lang="en-US" sz="2480" dirty="0"/>
          </a:p>
        </p:txBody>
      </p:sp>
      <p:sp>
        <p:nvSpPr>
          <p:cNvPr id="10" name="Text 7"/>
          <p:cNvSpPr/>
          <p:nvPr/>
        </p:nvSpPr>
        <p:spPr>
          <a:xfrm>
            <a:off x="8469868" y="3426738"/>
            <a:ext cx="2099429" cy="328017"/>
          </a:xfrm>
          <a:prstGeom prst="rect">
            <a:avLst/>
          </a:prstGeom>
          <a:noFill/>
          <a:ln/>
        </p:spPr>
        <p:txBody>
          <a:bodyPr wrap="none" rtlCol="0" anchor="t"/>
          <a:lstStyle/>
          <a:p>
            <a:pPr marL="0" indent="0" algn="l">
              <a:lnSpc>
                <a:spcPts val="2583"/>
              </a:lnSpc>
              <a:buNone/>
            </a:pPr>
            <a:r>
              <a:rPr lang="en-US" sz="2066" dirty="0">
                <a:solidFill>
                  <a:srgbClr val="454240"/>
                </a:solidFill>
                <a:latin typeface="Libre Baskerville" pitchFamily="34" charset="0"/>
                <a:ea typeface="Libre Baskerville" pitchFamily="34" charset="-122"/>
                <a:cs typeface="Libre Baskerville" pitchFamily="34" charset="-120"/>
              </a:rPr>
              <a:t>Tension</a:t>
            </a:r>
            <a:endParaRPr lang="en-US" sz="2066" dirty="0"/>
          </a:p>
        </p:txBody>
      </p:sp>
      <p:sp>
        <p:nvSpPr>
          <p:cNvPr id="11" name="Text 8"/>
          <p:cNvSpPr/>
          <p:nvPr/>
        </p:nvSpPr>
        <p:spPr>
          <a:xfrm>
            <a:off x="8469868" y="3964662"/>
            <a:ext cx="3831669" cy="671512"/>
          </a:xfrm>
          <a:prstGeom prst="rect">
            <a:avLst/>
          </a:prstGeom>
          <a:noFill/>
          <a:ln/>
        </p:spPr>
        <p:txBody>
          <a:bodyPr wrap="square" rtlCol="0" anchor="t"/>
          <a:lstStyle/>
          <a:p>
            <a:pPr marL="0" indent="0" algn="l">
              <a:lnSpc>
                <a:spcPts val="2645"/>
              </a:lnSpc>
              <a:buNone/>
            </a:pPr>
            <a:r>
              <a:rPr lang="en-US" sz="1653" dirty="0">
                <a:solidFill>
                  <a:srgbClr val="454240"/>
                </a:solidFill>
                <a:latin typeface="DM Sans" pitchFamily="34" charset="0"/>
                <a:ea typeface="DM Sans" pitchFamily="34" charset="-122"/>
                <a:cs typeface="DM Sans" pitchFamily="34" charset="-120"/>
              </a:rPr>
              <a:t>Pressure that acts on the earth's crust and causes deformation.</a:t>
            </a:r>
            <a:endParaRPr lang="en-US" sz="1653" dirty="0"/>
          </a:p>
        </p:txBody>
      </p:sp>
      <p:sp>
        <p:nvSpPr>
          <p:cNvPr id="12" name="Shape 9"/>
          <p:cNvSpPr/>
          <p:nvPr/>
        </p:nvSpPr>
        <p:spPr>
          <a:xfrm>
            <a:off x="6344305" y="4645581"/>
            <a:ext cx="734735" cy="41910"/>
          </a:xfrm>
          <a:prstGeom prst="rect">
            <a:avLst/>
          </a:prstGeom>
          <a:solidFill>
            <a:srgbClr val="EFDBA9"/>
          </a:solidFill>
          <a:ln/>
        </p:spPr>
        <p:txBody>
          <a:bodyPr/>
          <a:lstStyle/>
          <a:p>
            <a:endParaRPr lang="en-US"/>
          </a:p>
        </p:txBody>
      </p:sp>
      <p:sp>
        <p:nvSpPr>
          <p:cNvPr id="13" name="Shape 10"/>
          <p:cNvSpPr/>
          <p:nvPr/>
        </p:nvSpPr>
        <p:spPr>
          <a:xfrm>
            <a:off x="7079040" y="4430435"/>
            <a:ext cx="472321" cy="472321"/>
          </a:xfrm>
          <a:prstGeom prst="roundRect">
            <a:avLst>
              <a:gd name="adj" fmla="val 20003"/>
            </a:avLst>
          </a:prstGeom>
          <a:solidFill>
            <a:srgbClr val="F7EDD4"/>
          </a:solidFill>
          <a:ln w="13097">
            <a:solidFill>
              <a:srgbClr val="EFDBA9"/>
            </a:solidFill>
            <a:prstDash val="solid"/>
          </a:ln>
        </p:spPr>
        <p:txBody>
          <a:bodyPr/>
          <a:lstStyle/>
          <a:p>
            <a:endParaRPr lang="en-US"/>
          </a:p>
        </p:txBody>
      </p:sp>
      <p:sp>
        <p:nvSpPr>
          <p:cNvPr id="14" name="Text 11"/>
          <p:cNvSpPr/>
          <p:nvPr/>
        </p:nvSpPr>
        <p:spPr>
          <a:xfrm>
            <a:off x="7219890" y="4469725"/>
            <a:ext cx="190500" cy="393621"/>
          </a:xfrm>
          <a:prstGeom prst="rect">
            <a:avLst/>
          </a:prstGeom>
          <a:noFill/>
          <a:ln/>
        </p:spPr>
        <p:txBody>
          <a:bodyPr wrap="none" rtlCol="0" anchor="t"/>
          <a:lstStyle/>
          <a:p>
            <a:pPr marL="0" indent="0" algn="ctr">
              <a:lnSpc>
                <a:spcPts val="3100"/>
              </a:lnSpc>
              <a:buNone/>
            </a:pPr>
            <a:r>
              <a:rPr lang="en-US" sz="2480" dirty="0">
                <a:solidFill>
                  <a:srgbClr val="454240"/>
                </a:solidFill>
                <a:latin typeface="Libre Baskerville" pitchFamily="34" charset="0"/>
                <a:ea typeface="Libre Baskerville" pitchFamily="34" charset="-122"/>
                <a:cs typeface="Libre Baskerville" pitchFamily="34" charset="-120"/>
              </a:rPr>
              <a:t>2</a:t>
            </a:r>
            <a:endParaRPr lang="en-US" sz="2480" dirty="0"/>
          </a:p>
        </p:txBody>
      </p:sp>
      <p:sp>
        <p:nvSpPr>
          <p:cNvPr id="15" name="Text 12"/>
          <p:cNvSpPr/>
          <p:nvPr/>
        </p:nvSpPr>
        <p:spPr>
          <a:xfrm>
            <a:off x="4061103" y="4476393"/>
            <a:ext cx="2099429" cy="328017"/>
          </a:xfrm>
          <a:prstGeom prst="rect">
            <a:avLst/>
          </a:prstGeom>
          <a:noFill/>
          <a:ln/>
        </p:spPr>
        <p:txBody>
          <a:bodyPr wrap="none" rtlCol="0" anchor="t"/>
          <a:lstStyle/>
          <a:p>
            <a:pPr marL="0" indent="0" algn="r">
              <a:lnSpc>
                <a:spcPts val="2583"/>
              </a:lnSpc>
              <a:buNone/>
            </a:pPr>
            <a:r>
              <a:rPr lang="en-US" sz="2066" dirty="0">
                <a:solidFill>
                  <a:srgbClr val="454240"/>
                </a:solidFill>
                <a:latin typeface="Libre Baskerville" pitchFamily="34" charset="0"/>
                <a:ea typeface="Libre Baskerville" pitchFamily="34" charset="-122"/>
                <a:cs typeface="Libre Baskerville" pitchFamily="34" charset="-120"/>
              </a:rPr>
              <a:t>Strain</a:t>
            </a:r>
            <a:endParaRPr lang="en-US" sz="2066" dirty="0"/>
          </a:p>
        </p:txBody>
      </p:sp>
      <p:sp>
        <p:nvSpPr>
          <p:cNvPr id="16" name="Text 13"/>
          <p:cNvSpPr/>
          <p:nvPr/>
        </p:nvSpPr>
        <p:spPr>
          <a:xfrm>
            <a:off x="2328863" y="5014317"/>
            <a:ext cx="3831669" cy="1007269"/>
          </a:xfrm>
          <a:prstGeom prst="rect">
            <a:avLst/>
          </a:prstGeom>
          <a:noFill/>
          <a:ln/>
        </p:spPr>
        <p:txBody>
          <a:bodyPr wrap="square" rtlCol="0" anchor="t"/>
          <a:lstStyle/>
          <a:p>
            <a:pPr marL="0" indent="0" algn="r">
              <a:lnSpc>
                <a:spcPts val="2645"/>
              </a:lnSpc>
              <a:buNone/>
            </a:pPr>
            <a:r>
              <a:rPr lang="en-US" sz="1653" dirty="0">
                <a:solidFill>
                  <a:srgbClr val="454240"/>
                </a:solidFill>
                <a:latin typeface="DM Sans" pitchFamily="34" charset="0"/>
                <a:ea typeface="DM Sans" pitchFamily="34" charset="-122"/>
                <a:cs typeface="DM Sans" pitchFamily="34" charset="-120"/>
              </a:rPr>
              <a:t>Shifting and separation of rocks beneath the earth's surface resulting in deformation.</a:t>
            </a:r>
            <a:endParaRPr lang="en-US" sz="1653" dirty="0"/>
          </a:p>
        </p:txBody>
      </p:sp>
      <p:sp>
        <p:nvSpPr>
          <p:cNvPr id="17" name="Shape 14"/>
          <p:cNvSpPr/>
          <p:nvPr/>
        </p:nvSpPr>
        <p:spPr>
          <a:xfrm>
            <a:off x="7551360" y="5732978"/>
            <a:ext cx="734735" cy="41910"/>
          </a:xfrm>
          <a:prstGeom prst="rect">
            <a:avLst/>
          </a:prstGeom>
          <a:solidFill>
            <a:srgbClr val="EFDBA9"/>
          </a:solidFill>
          <a:ln/>
        </p:spPr>
        <p:txBody>
          <a:bodyPr/>
          <a:lstStyle/>
          <a:p>
            <a:endParaRPr lang="en-US"/>
          </a:p>
        </p:txBody>
      </p:sp>
      <p:sp>
        <p:nvSpPr>
          <p:cNvPr id="18" name="Shape 15"/>
          <p:cNvSpPr/>
          <p:nvPr/>
        </p:nvSpPr>
        <p:spPr>
          <a:xfrm>
            <a:off x="7079040" y="5517833"/>
            <a:ext cx="472321" cy="472321"/>
          </a:xfrm>
          <a:prstGeom prst="roundRect">
            <a:avLst>
              <a:gd name="adj" fmla="val 20003"/>
            </a:avLst>
          </a:prstGeom>
          <a:solidFill>
            <a:srgbClr val="F7EDD4"/>
          </a:solidFill>
          <a:ln w="13097">
            <a:solidFill>
              <a:srgbClr val="EFDBA9"/>
            </a:solidFill>
            <a:prstDash val="solid"/>
          </a:ln>
        </p:spPr>
        <p:txBody>
          <a:bodyPr/>
          <a:lstStyle/>
          <a:p>
            <a:endParaRPr lang="en-US"/>
          </a:p>
        </p:txBody>
      </p:sp>
      <p:sp>
        <p:nvSpPr>
          <p:cNvPr id="19" name="Text 16"/>
          <p:cNvSpPr/>
          <p:nvPr/>
        </p:nvSpPr>
        <p:spPr>
          <a:xfrm>
            <a:off x="7219890" y="5557123"/>
            <a:ext cx="190500" cy="393621"/>
          </a:xfrm>
          <a:prstGeom prst="rect">
            <a:avLst/>
          </a:prstGeom>
          <a:noFill/>
          <a:ln/>
        </p:spPr>
        <p:txBody>
          <a:bodyPr wrap="none" rtlCol="0" anchor="t"/>
          <a:lstStyle/>
          <a:p>
            <a:pPr marL="0" indent="0" algn="ctr">
              <a:lnSpc>
                <a:spcPts val="3100"/>
              </a:lnSpc>
              <a:buNone/>
            </a:pPr>
            <a:r>
              <a:rPr lang="en-US" sz="2480" dirty="0">
                <a:solidFill>
                  <a:srgbClr val="454240"/>
                </a:solidFill>
                <a:latin typeface="Libre Baskerville" pitchFamily="34" charset="0"/>
                <a:ea typeface="Libre Baskerville" pitchFamily="34" charset="-122"/>
                <a:cs typeface="Libre Baskerville" pitchFamily="34" charset="-120"/>
              </a:rPr>
              <a:t>3</a:t>
            </a:r>
            <a:endParaRPr lang="en-US" sz="2480" dirty="0"/>
          </a:p>
        </p:txBody>
      </p:sp>
      <p:sp>
        <p:nvSpPr>
          <p:cNvPr id="20" name="Text 17"/>
          <p:cNvSpPr/>
          <p:nvPr/>
        </p:nvSpPr>
        <p:spPr>
          <a:xfrm>
            <a:off x="8469868" y="5563791"/>
            <a:ext cx="2651760" cy="328017"/>
          </a:xfrm>
          <a:prstGeom prst="rect">
            <a:avLst/>
          </a:prstGeom>
          <a:noFill/>
          <a:ln/>
        </p:spPr>
        <p:txBody>
          <a:bodyPr wrap="none" rtlCol="0" anchor="t"/>
          <a:lstStyle/>
          <a:p>
            <a:pPr marL="0" indent="0" algn="l">
              <a:lnSpc>
                <a:spcPts val="2583"/>
              </a:lnSpc>
              <a:buNone/>
            </a:pPr>
            <a:r>
              <a:rPr lang="en-US" sz="2066" dirty="0">
                <a:solidFill>
                  <a:srgbClr val="454240"/>
                </a:solidFill>
                <a:latin typeface="Libre Baskerville" pitchFamily="34" charset="0"/>
                <a:ea typeface="Libre Baskerville" pitchFamily="34" charset="-122"/>
                <a:cs typeface="Libre Baskerville" pitchFamily="34" charset="-120"/>
              </a:rPr>
              <a:t>Plate Tectonics</a:t>
            </a:r>
            <a:endParaRPr lang="en-US" sz="2066" dirty="0"/>
          </a:p>
        </p:txBody>
      </p:sp>
      <p:sp>
        <p:nvSpPr>
          <p:cNvPr id="21" name="Text 18"/>
          <p:cNvSpPr/>
          <p:nvPr/>
        </p:nvSpPr>
        <p:spPr>
          <a:xfrm>
            <a:off x="8469868" y="6101715"/>
            <a:ext cx="3831669" cy="1343025"/>
          </a:xfrm>
          <a:prstGeom prst="rect">
            <a:avLst/>
          </a:prstGeom>
          <a:noFill/>
          <a:ln/>
        </p:spPr>
        <p:txBody>
          <a:bodyPr wrap="square" rtlCol="0" anchor="t"/>
          <a:lstStyle/>
          <a:p>
            <a:pPr marL="0" indent="0" algn="l">
              <a:lnSpc>
                <a:spcPts val="2645"/>
              </a:lnSpc>
              <a:buNone/>
            </a:pPr>
            <a:r>
              <a:rPr lang="en-US" sz="1653" dirty="0">
                <a:solidFill>
                  <a:srgbClr val="454240"/>
                </a:solidFill>
                <a:latin typeface="DM Sans" pitchFamily="34" charset="0"/>
                <a:ea typeface="DM Sans" pitchFamily="34" charset="-122"/>
                <a:cs typeface="DM Sans" pitchFamily="34" charset="-120"/>
              </a:rPr>
              <a:t>The movement of tectonic plates is the main cause of deformation of the earth's crust and the formation of geological structures.</a:t>
            </a:r>
            <a:endParaRPr lang="en-US" sz="165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3811">
            <a:solidFill>
              <a:srgbClr val="E5E0DF"/>
            </a:solidFill>
            <a:prstDash val="solid"/>
          </a:ln>
        </p:spPr>
        <p:txBody>
          <a:bodyPr/>
          <a:lstStyle/>
          <a:p>
            <a:endParaRPr lang="en-US"/>
          </a:p>
        </p:txBody>
      </p:sp>
      <p:sp>
        <p:nvSpPr>
          <p:cNvPr id="4" name="Text 1"/>
          <p:cNvSpPr/>
          <p:nvPr/>
        </p:nvSpPr>
        <p:spPr>
          <a:xfrm>
            <a:off x="2037993" y="953333"/>
            <a:ext cx="10554414"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Relationship between Earth's Crust Deformation and Plate Tectonics</a:t>
            </a:r>
            <a:endParaRPr lang="en-US" sz="4374" dirty="0"/>
          </a:p>
        </p:txBody>
      </p:sp>
      <p:sp>
        <p:nvSpPr>
          <p:cNvPr id="5" name="Text 2"/>
          <p:cNvSpPr/>
          <p:nvPr/>
        </p:nvSpPr>
        <p:spPr>
          <a:xfrm>
            <a:off x="2037993" y="2786420"/>
            <a:ext cx="10554414" cy="1066205"/>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Plate tectonics is the study of the movement and interactions between the plates that form the Earth's crust and how these interactions influence the Earth's topography and geological activity. Deformation of the earth's crust is one of its manifestations.</a:t>
            </a:r>
            <a:endParaRPr lang="en-US" sz="1750" dirty="0"/>
          </a:p>
        </p:txBody>
      </p:sp>
      <p:sp>
        <p:nvSpPr>
          <p:cNvPr id="6" name="Shape 3"/>
          <p:cNvSpPr/>
          <p:nvPr/>
        </p:nvSpPr>
        <p:spPr>
          <a:xfrm>
            <a:off x="2037993" y="4102537"/>
            <a:ext cx="3370064" cy="3173730"/>
          </a:xfrm>
          <a:prstGeom prst="roundRect">
            <a:avLst>
              <a:gd name="adj" fmla="val 3151"/>
            </a:avLst>
          </a:prstGeom>
          <a:solidFill>
            <a:srgbClr val="F7EDD4"/>
          </a:solidFill>
          <a:ln w="13811">
            <a:solidFill>
              <a:srgbClr val="EFDBA9"/>
            </a:solidFill>
            <a:prstDash val="solid"/>
          </a:ln>
        </p:spPr>
        <p:txBody>
          <a:bodyPr/>
          <a:lstStyle/>
          <a:p>
            <a:endParaRPr lang="en-US"/>
          </a:p>
        </p:txBody>
      </p:sp>
      <p:sp>
        <p:nvSpPr>
          <p:cNvPr id="7" name="Text 4"/>
          <p:cNvSpPr/>
          <p:nvPr/>
        </p:nvSpPr>
        <p:spPr>
          <a:xfrm>
            <a:off x="2273975" y="4338518"/>
            <a:ext cx="2221944"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Divergent Boundaries</a:t>
            </a:r>
            <a:endParaRPr lang="en-US" sz="2187" dirty="0"/>
          </a:p>
        </p:txBody>
      </p:sp>
      <p:sp>
        <p:nvSpPr>
          <p:cNvPr id="8" name="Text 5"/>
          <p:cNvSpPr/>
          <p:nvPr/>
        </p:nvSpPr>
        <p:spPr>
          <a:xfrm>
            <a:off x="2273975" y="4907875"/>
            <a:ext cx="2898100" cy="1777008"/>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The appearance of cracks and thickening of the earth's crust due to the separation of two plates that are moving away from each other.</a:t>
            </a:r>
            <a:endParaRPr lang="en-US" sz="1750" dirty="0"/>
          </a:p>
        </p:txBody>
      </p:sp>
      <p:sp>
        <p:nvSpPr>
          <p:cNvPr id="9" name="Shape 6"/>
          <p:cNvSpPr/>
          <p:nvPr/>
        </p:nvSpPr>
        <p:spPr>
          <a:xfrm>
            <a:off x="5630228" y="4102537"/>
            <a:ext cx="3370064" cy="3173730"/>
          </a:xfrm>
          <a:prstGeom prst="roundRect">
            <a:avLst>
              <a:gd name="adj" fmla="val 3151"/>
            </a:avLst>
          </a:prstGeom>
          <a:solidFill>
            <a:srgbClr val="F7EDD4"/>
          </a:solidFill>
          <a:ln w="13811">
            <a:solidFill>
              <a:srgbClr val="EFDBA9"/>
            </a:solidFill>
            <a:prstDash val="solid"/>
          </a:ln>
        </p:spPr>
        <p:txBody>
          <a:bodyPr/>
          <a:lstStyle/>
          <a:p>
            <a:endParaRPr lang="en-US"/>
          </a:p>
        </p:txBody>
      </p:sp>
      <p:sp>
        <p:nvSpPr>
          <p:cNvPr id="10" name="Text 7"/>
          <p:cNvSpPr/>
          <p:nvPr/>
        </p:nvSpPr>
        <p:spPr>
          <a:xfrm>
            <a:off x="5866209" y="4338518"/>
            <a:ext cx="236220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Convergent Boundaries</a:t>
            </a:r>
            <a:endParaRPr lang="en-US" sz="2187" dirty="0"/>
          </a:p>
        </p:txBody>
      </p:sp>
      <p:sp>
        <p:nvSpPr>
          <p:cNvPr id="11" name="Text 8"/>
          <p:cNvSpPr/>
          <p:nvPr/>
        </p:nvSpPr>
        <p:spPr>
          <a:xfrm>
            <a:off x="5866209" y="4907875"/>
            <a:ext cx="2898100" cy="2132409"/>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The meeting between two tectonic plates that are moving closer together causes the formation of mountains, islands and ocean trenches.</a:t>
            </a:r>
            <a:endParaRPr lang="en-US" sz="1750" dirty="0"/>
          </a:p>
        </p:txBody>
      </p:sp>
      <p:sp>
        <p:nvSpPr>
          <p:cNvPr id="12" name="Shape 9"/>
          <p:cNvSpPr/>
          <p:nvPr/>
        </p:nvSpPr>
        <p:spPr>
          <a:xfrm>
            <a:off x="9222462" y="4102537"/>
            <a:ext cx="3370064" cy="3173730"/>
          </a:xfrm>
          <a:prstGeom prst="roundRect">
            <a:avLst>
              <a:gd name="adj" fmla="val 3151"/>
            </a:avLst>
          </a:prstGeom>
          <a:solidFill>
            <a:srgbClr val="F7EDD4"/>
          </a:solidFill>
          <a:ln w="13811">
            <a:solidFill>
              <a:srgbClr val="EFDBA9"/>
            </a:solidFill>
            <a:prstDash val="solid"/>
          </a:ln>
        </p:spPr>
        <p:txBody>
          <a:bodyPr/>
          <a:lstStyle/>
          <a:p>
            <a:endParaRPr lang="en-US"/>
          </a:p>
        </p:txBody>
      </p:sp>
      <p:sp>
        <p:nvSpPr>
          <p:cNvPr id="13" name="Text 10"/>
          <p:cNvSpPr/>
          <p:nvPr/>
        </p:nvSpPr>
        <p:spPr>
          <a:xfrm>
            <a:off x="9458444" y="4338518"/>
            <a:ext cx="269748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Transformation Limits</a:t>
            </a:r>
            <a:endParaRPr lang="en-US" sz="2187" dirty="0"/>
          </a:p>
        </p:txBody>
      </p:sp>
      <p:sp>
        <p:nvSpPr>
          <p:cNvPr id="14" name="Text 11"/>
          <p:cNvSpPr/>
          <p:nvPr/>
        </p:nvSpPr>
        <p:spPr>
          <a:xfrm>
            <a:off x="9458444" y="4907875"/>
            <a:ext cx="2898100" cy="1421606"/>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The point of horizontal movement between two tectonic plates. Often triggers earthquakes.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553"/>
          </a:xfrm>
          <a:prstGeom prst="rect">
            <a:avLst/>
          </a:prstGeom>
          <a:solidFill>
            <a:srgbClr val="FFFDFA"/>
          </a:solidFill>
          <a:ln w="11311">
            <a:solidFill>
              <a:srgbClr val="E5E0DF"/>
            </a:solidFill>
            <a:prstDash val="solid"/>
          </a:ln>
        </p:spPr>
        <p:txBody>
          <a:bodyPr/>
          <a:lstStyle/>
          <a:p>
            <a:endParaRPr lang="en-US"/>
          </a:p>
        </p:txBody>
      </p:sp>
      <p:sp>
        <p:nvSpPr>
          <p:cNvPr id="4" name="Text 1"/>
          <p:cNvSpPr/>
          <p:nvPr/>
        </p:nvSpPr>
        <p:spPr>
          <a:xfrm>
            <a:off x="3010495" y="498396"/>
            <a:ext cx="8609290" cy="1132761"/>
          </a:xfrm>
          <a:prstGeom prst="rect">
            <a:avLst/>
          </a:prstGeom>
          <a:noFill/>
          <a:ln/>
        </p:spPr>
        <p:txBody>
          <a:bodyPr wrap="square" rtlCol="0" anchor="t"/>
          <a:lstStyle/>
          <a:p>
            <a:pPr marL="0" indent="0">
              <a:lnSpc>
                <a:spcPts val="4460"/>
              </a:lnSpc>
              <a:buNone/>
            </a:pPr>
            <a:r>
              <a:rPr lang="en-US" sz="3568" dirty="0">
                <a:solidFill>
                  <a:srgbClr val="5C4E3D"/>
                </a:solidFill>
                <a:latin typeface="Libre Baskerville" pitchFamily="34" charset="0"/>
                <a:ea typeface="Libre Baskerville" pitchFamily="34" charset="-122"/>
                <a:cs typeface="Libre Baskerville" pitchFamily="34" charset="-120"/>
              </a:rPr>
              <a:t>Plate Tectonics and Plate Movement</a:t>
            </a:r>
            <a:endParaRPr lang="en-US" sz="3568" dirty="0"/>
          </a:p>
        </p:txBody>
      </p:sp>
      <p:sp>
        <p:nvSpPr>
          <p:cNvPr id="5" name="Text 2"/>
          <p:cNvSpPr/>
          <p:nvPr/>
        </p:nvSpPr>
        <p:spPr>
          <a:xfrm>
            <a:off x="3010495" y="1993583"/>
            <a:ext cx="8609290" cy="869752"/>
          </a:xfrm>
          <a:prstGeom prst="rect">
            <a:avLst/>
          </a:prstGeom>
          <a:noFill/>
          <a:ln/>
        </p:spPr>
        <p:txBody>
          <a:bodyPr wrap="square" rtlCol="0" anchor="t"/>
          <a:lstStyle/>
          <a:p>
            <a:pPr marL="0" indent="0">
              <a:lnSpc>
                <a:spcPts val="2283"/>
              </a:lnSpc>
              <a:buNone/>
            </a:pPr>
            <a:r>
              <a:rPr lang="en-US" sz="1427" dirty="0">
                <a:solidFill>
                  <a:srgbClr val="454240"/>
                </a:solidFill>
                <a:latin typeface="DM Sans" pitchFamily="34" charset="0"/>
                <a:ea typeface="DM Sans" pitchFamily="34" charset="-122"/>
                <a:cs typeface="DM Sans" pitchFamily="34" charset="-120"/>
              </a:rPr>
              <a:t>Tectonic plates move together following three main patterns, namely divergent, convergent and transformation, which causes the formation of various geological forms and geological phenomena on the face of the Earth.</a:t>
            </a:r>
            <a:endParaRPr lang="en-US" sz="1427" dirty="0"/>
          </a:p>
        </p:txBody>
      </p:sp>
      <p:pic>
        <p:nvPicPr>
          <p:cNvPr id="6" name="Image 1" descr="preencoded.png"/>
          <p:cNvPicPr>
            <a:picLocks noChangeAspect="1"/>
          </p:cNvPicPr>
          <p:nvPr/>
        </p:nvPicPr>
        <p:blipFill>
          <a:blip r:embed="rId4"/>
          <a:stretch>
            <a:fillRect/>
          </a:stretch>
        </p:blipFill>
        <p:spPr>
          <a:xfrm>
            <a:off x="3010495" y="3067169"/>
            <a:ext cx="2688550" cy="1661636"/>
          </a:xfrm>
          <a:prstGeom prst="rect">
            <a:avLst/>
          </a:prstGeom>
        </p:spPr>
      </p:pic>
      <p:sp>
        <p:nvSpPr>
          <p:cNvPr id="7" name="Text 3"/>
          <p:cNvSpPr/>
          <p:nvPr/>
        </p:nvSpPr>
        <p:spPr>
          <a:xfrm>
            <a:off x="3010495" y="4955262"/>
            <a:ext cx="2688550" cy="566261"/>
          </a:xfrm>
          <a:prstGeom prst="rect">
            <a:avLst/>
          </a:prstGeom>
          <a:noFill/>
          <a:ln/>
        </p:spPr>
        <p:txBody>
          <a:bodyPr wrap="square" rtlCol="0" anchor="t"/>
          <a:lstStyle/>
          <a:p>
            <a:pPr marL="0" indent="0" algn="l">
              <a:lnSpc>
                <a:spcPts val="2230"/>
              </a:lnSpc>
              <a:buNone/>
            </a:pPr>
            <a:r>
              <a:rPr lang="en-US" sz="1784" dirty="0">
                <a:solidFill>
                  <a:srgbClr val="5C4E3D"/>
                </a:solidFill>
                <a:latin typeface="Libre Baskerville" pitchFamily="34" charset="0"/>
                <a:ea typeface="Libre Baskerville" pitchFamily="34" charset="-122"/>
                <a:cs typeface="Libre Baskerville" pitchFamily="34" charset="-120"/>
              </a:rPr>
              <a:t>Continental Drift</a:t>
            </a:r>
            <a:endParaRPr lang="en-US" sz="1784" dirty="0"/>
          </a:p>
        </p:txBody>
      </p:sp>
      <p:sp>
        <p:nvSpPr>
          <p:cNvPr id="8" name="Text 4"/>
          <p:cNvSpPr/>
          <p:nvPr/>
        </p:nvSpPr>
        <p:spPr>
          <a:xfrm>
            <a:off x="3010495" y="5702737"/>
            <a:ext cx="2688550" cy="2029420"/>
          </a:xfrm>
          <a:prstGeom prst="rect">
            <a:avLst/>
          </a:prstGeom>
          <a:noFill/>
          <a:ln/>
        </p:spPr>
        <p:txBody>
          <a:bodyPr wrap="square" rtlCol="0" anchor="t"/>
          <a:lstStyle/>
          <a:p>
            <a:pPr marL="0" indent="0" algn="l">
              <a:lnSpc>
                <a:spcPts val="2283"/>
              </a:lnSpc>
              <a:buNone/>
            </a:pPr>
            <a:r>
              <a:rPr lang="en-US" sz="1427" dirty="0">
                <a:solidFill>
                  <a:srgbClr val="454240"/>
                </a:solidFill>
                <a:latin typeface="DM Sans" pitchFamily="34" charset="0"/>
                <a:ea typeface="DM Sans" pitchFamily="34" charset="-122"/>
                <a:cs typeface="DM Sans" pitchFamily="34" charset="-120"/>
              </a:rPr>
              <a:t>Plate tectonics causes giant movements throughout the Earth's crust, moving land and spreading oceans, and forming new mountains and faults.</a:t>
            </a:r>
            <a:endParaRPr lang="en-US" sz="1427" dirty="0"/>
          </a:p>
        </p:txBody>
      </p:sp>
      <p:pic>
        <p:nvPicPr>
          <p:cNvPr id="9" name="Image 2" descr="preencoded.png"/>
          <p:cNvPicPr>
            <a:picLocks noChangeAspect="1"/>
          </p:cNvPicPr>
          <p:nvPr/>
        </p:nvPicPr>
        <p:blipFill>
          <a:blip r:embed="rId5"/>
          <a:stretch>
            <a:fillRect/>
          </a:stretch>
        </p:blipFill>
        <p:spPr>
          <a:xfrm>
            <a:off x="5970865" y="3067169"/>
            <a:ext cx="2688550" cy="1661636"/>
          </a:xfrm>
          <a:prstGeom prst="rect">
            <a:avLst/>
          </a:prstGeom>
        </p:spPr>
      </p:pic>
      <p:sp>
        <p:nvSpPr>
          <p:cNvPr id="10" name="Text 5"/>
          <p:cNvSpPr/>
          <p:nvPr/>
        </p:nvSpPr>
        <p:spPr>
          <a:xfrm>
            <a:off x="5970865" y="4955262"/>
            <a:ext cx="2034540" cy="283131"/>
          </a:xfrm>
          <a:prstGeom prst="rect">
            <a:avLst/>
          </a:prstGeom>
          <a:noFill/>
          <a:ln/>
        </p:spPr>
        <p:txBody>
          <a:bodyPr wrap="none" rtlCol="0" anchor="t"/>
          <a:lstStyle/>
          <a:p>
            <a:pPr marL="0" indent="0" algn="l">
              <a:lnSpc>
                <a:spcPts val="2230"/>
              </a:lnSpc>
              <a:buNone/>
            </a:pPr>
            <a:r>
              <a:rPr lang="en-US" sz="1784" dirty="0">
                <a:solidFill>
                  <a:srgbClr val="5C4E3D"/>
                </a:solidFill>
                <a:latin typeface="Libre Baskerville" pitchFamily="34" charset="0"/>
                <a:ea typeface="Libre Baskerville" pitchFamily="34" charset="-122"/>
                <a:cs typeface="Libre Baskerville" pitchFamily="34" charset="-120"/>
              </a:rPr>
              <a:t>Volcanic Eruption</a:t>
            </a:r>
            <a:endParaRPr lang="en-US" sz="1784" dirty="0"/>
          </a:p>
        </p:txBody>
      </p:sp>
      <p:sp>
        <p:nvSpPr>
          <p:cNvPr id="11" name="Text 6"/>
          <p:cNvSpPr/>
          <p:nvPr/>
        </p:nvSpPr>
        <p:spPr>
          <a:xfrm>
            <a:off x="5970865" y="5419606"/>
            <a:ext cx="2688550" cy="1739503"/>
          </a:xfrm>
          <a:prstGeom prst="rect">
            <a:avLst/>
          </a:prstGeom>
          <a:noFill/>
          <a:ln/>
        </p:spPr>
        <p:txBody>
          <a:bodyPr wrap="square" rtlCol="0" anchor="t"/>
          <a:lstStyle/>
          <a:p>
            <a:pPr marL="0" indent="0" algn="l">
              <a:lnSpc>
                <a:spcPts val="2283"/>
              </a:lnSpc>
              <a:buNone/>
            </a:pPr>
            <a:r>
              <a:rPr lang="en-US" sz="1427" dirty="0">
                <a:solidFill>
                  <a:srgbClr val="454240"/>
                </a:solidFill>
                <a:latin typeface="DM Sans" pitchFamily="34" charset="0"/>
                <a:ea typeface="DM Sans" pitchFamily="34" charset="-122"/>
                <a:cs typeface="DM Sans" pitchFamily="34" charset="-120"/>
              </a:rPr>
              <a:t>Plate tectonics can also trigger volcanic eruptions. As a result of the reaction between magma in the volcanic body with ground water and steam, it produces a very powerful eruption.</a:t>
            </a:r>
            <a:endParaRPr lang="en-US" sz="1427" dirty="0"/>
          </a:p>
        </p:txBody>
      </p:sp>
      <p:pic>
        <p:nvPicPr>
          <p:cNvPr id="12" name="Image 3" descr="preencoded.png"/>
          <p:cNvPicPr>
            <a:picLocks noChangeAspect="1"/>
          </p:cNvPicPr>
          <p:nvPr/>
        </p:nvPicPr>
        <p:blipFill>
          <a:blip r:embed="rId6"/>
          <a:stretch>
            <a:fillRect/>
          </a:stretch>
        </p:blipFill>
        <p:spPr>
          <a:xfrm>
            <a:off x="8931235" y="3067169"/>
            <a:ext cx="2688550" cy="1661636"/>
          </a:xfrm>
          <a:prstGeom prst="rect">
            <a:avLst/>
          </a:prstGeom>
        </p:spPr>
      </p:pic>
      <p:sp>
        <p:nvSpPr>
          <p:cNvPr id="13" name="Text 7"/>
          <p:cNvSpPr/>
          <p:nvPr/>
        </p:nvSpPr>
        <p:spPr>
          <a:xfrm>
            <a:off x="8931235" y="4955262"/>
            <a:ext cx="1812488" cy="283131"/>
          </a:xfrm>
          <a:prstGeom prst="rect">
            <a:avLst/>
          </a:prstGeom>
          <a:noFill/>
          <a:ln/>
        </p:spPr>
        <p:txBody>
          <a:bodyPr wrap="none" rtlCol="0" anchor="t"/>
          <a:lstStyle/>
          <a:p>
            <a:pPr marL="0" indent="0" algn="l">
              <a:lnSpc>
                <a:spcPts val="2230"/>
              </a:lnSpc>
              <a:buNone/>
            </a:pPr>
            <a:r>
              <a:rPr lang="en-US" sz="1784" dirty="0">
                <a:solidFill>
                  <a:srgbClr val="5C4E3D"/>
                </a:solidFill>
                <a:latin typeface="Libre Baskerville" pitchFamily="34" charset="0"/>
                <a:ea typeface="Libre Baskerville" pitchFamily="34" charset="-122"/>
                <a:cs typeface="Libre Baskerville" pitchFamily="34" charset="-120"/>
              </a:rPr>
              <a:t>Tsunami</a:t>
            </a:r>
            <a:endParaRPr lang="en-US" sz="1784" dirty="0"/>
          </a:p>
        </p:txBody>
      </p:sp>
      <p:sp>
        <p:nvSpPr>
          <p:cNvPr id="14" name="Text 8"/>
          <p:cNvSpPr/>
          <p:nvPr/>
        </p:nvSpPr>
        <p:spPr>
          <a:xfrm>
            <a:off x="8931235" y="5419606"/>
            <a:ext cx="2688550" cy="1449586"/>
          </a:xfrm>
          <a:prstGeom prst="rect">
            <a:avLst/>
          </a:prstGeom>
          <a:noFill/>
          <a:ln/>
        </p:spPr>
        <p:txBody>
          <a:bodyPr wrap="square" rtlCol="0" anchor="t"/>
          <a:lstStyle/>
          <a:p>
            <a:pPr marL="0" indent="0" algn="l">
              <a:lnSpc>
                <a:spcPts val="2283"/>
              </a:lnSpc>
              <a:buNone/>
            </a:pPr>
            <a:r>
              <a:rPr lang="en-US" sz="1427" dirty="0">
                <a:solidFill>
                  <a:srgbClr val="454240"/>
                </a:solidFill>
                <a:latin typeface="DM Sans" pitchFamily="34" charset="0"/>
                <a:ea typeface="DM Sans" pitchFamily="34" charset="-122"/>
                <a:cs typeface="DM Sans" pitchFamily="34" charset="-120"/>
              </a:rPr>
              <a:t>The consequences of tectonic plate movements that occur on the seabed can trigger the movement of sea masses and trigger tsunamis.</a:t>
            </a:r>
            <a:endParaRPr lang="en-US" sz="142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w="10120">
            <a:solidFill>
              <a:srgbClr val="E5E0DF"/>
            </a:solidFill>
            <a:prstDash val="solid"/>
          </a:ln>
        </p:spPr>
        <p:txBody>
          <a:bodyPr/>
          <a:lstStyle/>
          <a:p>
            <a:endParaRPr lang="en-US"/>
          </a:p>
        </p:txBody>
      </p:sp>
      <p:sp>
        <p:nvSpPr>
          <p:cNvPr id="4" name="Text 1"/>
          <p:cNvSpPr/>
          <p:nvPr/>
        </p:nvSpPr>
        <p:spPr>
          <a:xfrm>
            <a:off x="3432810" y="450771"/>
            <a:ext cx="7764780" cy="1021556"/>
          </a:xfrm>
          <a:prstGeom prst="rect">
            <a:avLst/>
          </a:prstGeom>
          <a:noFill/>
          <a:ln/>
        </p:spPr>
        <p:txBody>
          <a:bodyPr wrap="square" rtlCol="0" anchor="t"/>
          <a:lstStyle/>
          <a:p>
            <a:pPr marL="0" indent="0">
              <a:lnSpc>
                <a:spcPts val="4022"/>
              </a:lnSpc>
              <a:buNone/>
            </a:pPr>
            <a:r>
              <a:rPr lang="en-US" sz="3218" dirty="0">
                <a:solidFill>
                  <a:srgbClr val="5C4E3D"/>
                </a:solidFill>
                <a:latin typeface="Libre Baskerville" pitchFamily="34" charset="0"/>
                <a:ea typeface="Libre Baskerville" pitchFamily="34" charset="-122"/>
                <a:cs typeface="Libre Baskerville" pitchFamily="34" charset="-120"/>
              </a:rPr>
              <a:t>Evidence of Plate Tectonics</a:t>
            </a:r>
            <a:endParaRPr lang="en-US" sz="3218" dirty="0"/>
          </a:p>
        </p:txBody>
      </p:sp>
      <p:sp>
        <p:nvSpPr>
          <p:cNvPr id="5" name="Text 2"/>
          <p:cNvSpPr/>
          <p:nvPr/>
        </p:nvSpPr>
        <p:spPr>
          <a:xfrm>
            <a:off x="3432810" y="1799153"/>
            <a:ext cx="7764780" cy="261461"/>
          </a:xfrm>
          <a:prstGeom prst="rect">
            <a:avLst/>
          </a:prstGeom>
          <a:noFill/>
          <a:ln/>
        </p:spPr>
        <p:txBody>
          <a:bodyPr wrap="none" rtlCol="0" anchor="t"/>
          <a:lstStyle/>
          <a:p>
            <a:pPr marL="0" indent="0">
              <a:lnSpc>
                <a:spcPts val="2059"/>
              </a:lnSpc>
              <a:buNone/>
            </a:pPr>
            <a:r>
              <a:rPr lang="en-US" sz="1287" dirty="0">
                <a:solidFill>
                  <a:srgbClr val="454240"/>
                </a:solidFill>
                <a:latin typeface="DM Sans" pitchFamily="34" charset="0"/>
                <a:ea typeface="DM Sans" pitchFamily="34" charset="-122"/>
                <a:cs typeface="DM Sans" pitchFamily="34" charset="-120"/>
              </a:rPr>
              <a:t>What is the evidence for plate tectonics? Read the following explanation:</a:t>
            </a:r>
            <a:endParaRPr lang="en-US" sz="1287" dirty="0"/>
          </a:p>
        </p:txBody>
      </p:sp>
      <p:sp>
        <p:nvSpPr>
          <p:cNvPr id="6" name="Text 3"/>
          <p:cNvSpPr/>
          <p:nvPr/>
        </p:nvSpPr>
        <p:spPr>
          <a:xfrm>
            <a:off x="3694271" y="2244447"/>
            <a:ext cx="7503319" cy="261461"/>
          </a:xfrm>
          <a:prstGeom prst="rect">
            <a:avLst/>
          </a:prstGeom>
          <a:noFill/>
          <a:ln/>
        </p:spPr>
        <p:txBody>
          <a:bodyPr wrap="none" rtlCol="0" anchor="t"/>
          <a:lstStyle/>
          <a:p>
            <a:pPr marL="342900" indent="-342900" algn="l">
              <a:lnSpc>
                <a:spcPts val="2059"/>
              </a:lnSpc>
              <a:buSzPct val="100000"/>
              <a:buChar char="•"/>
            </a:pPr>
            <a:r>
              <a:rPr lang="en-US" sz="1287" dirty="0">
                <a:solidFill>
                  <a:srgbClr val="454240"/>
                </a:solidFill>
                <a:latin typeface="DM Sans" pitchFamily="34" charset="0"/>
                <a:ea typeface="DM Sans" pitchFamily="34" charset="-122"/>
                <a:cs typeface="DM Sans" pitchFamily="34" charset="-120"/>
              </a:rPr>
              <a:t>Movement of types of bones on land</a:t>
            </a:r>
            <a:endParaRPr lang="en-US" sz="1287" dirty="0"/>
          </a:p>
        </p:txBody>
      </p:sp>
      <p:sp>
        <p:nvSpPr>
          <p:cNvPr id="7" name="Text 4"/>
          <p:cNvSpPr/>
          <p:nvPr/>
        </p:nvSpPr>
        <p:spPr>
          <a:xfrm>
            <a:off x="3694271" y="2571274"/>
            <a:ext cx="7503319" cy="261461"/>
          </a:xfrm>
          <a:prstGeom prst="rect">
            <a:avLst/>
          </a:prstGeom>
          <a:noFill/>
          <a:ln/>
        </p:spPr>
        <p:txBody>
          <a:bodyPr wrap="none" rtlCol="0" anchor="t"/>
          <a:lstStyle/>
          <a:p>
            <a:pPr marL="342900" indent="-342900" algn="l">
              <a:lnSpc>
                <a:spcPts val="2059"/>
              </a:lnSpc>
              <a:buSzPct val="100000"/>
              <a:buChar char="•"/>
            </a:pPr>
            <a:r>
              <a:rPr lang="en-US" sz="1287" dirty="0">
                <a:solidFill>
                  <a:srgbClr val="454240"/>
                </a:solidFill>
                <a:latin typeface="DM Sans" pitchFamily="34" charset="0"/>
                <a:ea typeface="DM Sans" pitchFamily="34" charset="-122"/>
                <a:cs typeface="DM Sans" pitchFamily="34" charset="-120"/>
              </a:rPr>
              <a:t>There are rocks that are evenly distributed on the face of the Earth</a:t>
            </a:r>
            <a:endParaRPr lang="en-US" sz="1287" dirty="0"/>
          </a:p>
        </p:txBody>
      </p:sp>
      <p:sp>
        <p:nvSpPr>
          <p:cNvPr id="8" name="Text 5"/>
          <p:cNvSpPr/>
          <p:nvPr/>
        </p:nvSpPr>
        <p:spPr>
          <a:xfrm>
            <a:off x="3694271" y="2898100"/>
            <a:ext cx="7503319" cy="261461"/>
          </a:xfrm>
          <a:prstGeom prst="rect">
            <a:avLst/>
          </a:prstGeom>
          <a:noFill/>
          <a:ln/>
        </p:spPr>
        <p:txBody>
          <a:bodyPr wrap="none" rtlCol="0" anchor="t"/>
          <a:lstStyle/>
          <a:p>
            <a:pPr marL="342900" indent="-342900" algn="l">
              <a:lnSpc>
                <a:spcPts val="2059"/>
              </a:lnSpc>
              <a:buSzPct val="100000"/>
              <a:buChar char="•"/>
            </a:pPr>
            <a:r>
              <a:rPr lang="en-US" sz="1287" dirty="0">
                <a:solidFill>
                  <a:srgbClr val="454240"/>
                </a:solidFill>
                <a:latin typeface="DM Sans" pitchFamily="34" charset="0"/>
                <a:ea typeface="DM Sans" pitchFamily="34" charset="-122"/>
                <a:cs typeface="DM Sans" pitchFamily="34" charset="-120"/>
              </a:rPr>
              <a:t>Earthquakes and volcanoes occur</a:t>
            </a:r>
            <a:endParaRPr lang="en-US" sz="1287" dirty="0"/>
          </a:p>
        </p:txBody>
      </p:sp>
      <p:sp>
        <p:nvSpPr>
          <p:cNvPr id="9" name="Text 6"/>
          <p:cNvSpPr/>
          <p:nvPr/>
        </p:nvSpPr>
        <p:spPr>
          <a:xfrm>
            <a:off x="3694271" y="3224927"/>
            <a:ext cx="7503319" cy="261461"/>
          </a:xfrm>
          <a:prstGeom prst="rect">
            <a:avLst/>
          </a:prstGeom>
          <a:noFill/>
          <a:ln/>
        </p:spPr>
        <p:txBody>
          <a:bodyPr wrap="none" rtlCol="0" anchor="t"/>
          <a:lstStyle/>
          <a:p>
            <a:pPr marL="342900" indent="-342900" algn="l">
              <a:lnSpc>
                <a:spcPts val="2059"/>
              </a:lnSpc>
              <a:buSzPct val="100000"/>
              <a:buChar char="•"/>
            </a:pPr>
            <a:r>
              <a:rPr lang="en-US" sz="1287" dirty="0">
                <a:solidFill>
                  <a:srgbClr val="454240"/>
                </a:solidFill>
                <a:latin typeface="DM Sans" pitchFamily="34" charset="0"/>
                <a:ea typeface="DM Sans" pitchFamily="34" charset="-122"/>
                <a:cs typeface="DM Sans" pitchFamily="34" charset="-120"/>
              </a:rPr>
              <a:t>Meteorite showers and the presence of traces of ancient life in different environmental origins</a:t>
            </a:r>
            <a:endParaRPr lang="en-US" sz="1287" dirty="0"/>
          </a:p>
        </p:txBody>
      </p:sp>
      <p:sp>
        <p:nvSpPr>
          <p:cNvPr id="10" name="Shape 7"/>
          <p:cNvSpPr/>
          <p:nvPr/>
        </p:nvSpPr>
        <p:spPr>
          <a:xfrm>
            <a:off x="7298888" y="3670221"/>
            <a:ext cx="32623" cy="4108609"/>
          </a:xfrm>
          <a:prstGeom prst="rect">
            <a:avLst/>
          </a:prstGeom>
          <a:solidFill>
            <a:srgbClr val="EFDBA9"/>
          </a:solidFill>
          <a:ln/>
        </p:spPr>
        <p:txBody>
          <a:bodyPr/>
          <a:lstStyle/>
          <a:p>
            <a:endParaRPr lang="en-US"/>
          </a:p>
        </p:txBody>
      </p:sp>
      <p:sp>
        <p:nvSpPr>
          <p:cNvPr id="11" name="Shape 8"/>
          <p:cNvSpPr/>
          <p:nvPr/>
        </p:nvSpPr>
        <p:spPr>
          <a:xfrm>
            <a:off x="7499092" y="3965377"/>
            <a:ext cx="572095" cy="32623"/>
          </a:xfrm>
          <a:prstGeom prst="rect">
            <a:avLst/>
          </a:prstGeom>
          <a:solidFill>
            <a:srgbClr val="EFDBA9"/>
          </a:solidFill>
          <a:ln/>
        </p:spPr>
        <p:txBody>
          <a:bodyPr/>
          <a:lstStyle/>
          <a:p>
            <a:endParaRPr lang="en-US"/>
          </a:p>
        </p:txBody>
      </p:sp>
      <p:sp>
        <p:nvSpPr>
          <p:cNvPr id="12" name="Shape 9"/>
          <p:cNvSpPr/>
          <p:nvPr/>
        </p:nvSpPr>
        <p:spPr>
          <a:xfrm>
            <a:off x="7131308" y="3797856"/>
            <a:ext cx="367784" cy="367784"/>
          </a:xfrm>
          <a:prstGeom prst="roundRect">
            <a:avLst>
              <a:gd name="adj" fmla="val 20001"/>
            </a:avLst>
          </a:prstGeom>
          <a:solidFill>
            <a:srgbClr val="F7EDD4"/>
          </a:solidFill>
          <a:ln w="10120">
            <a:solidFill>
              <a:srgbClr val="EFDBA9"/>
            </a:solidFill>
            <a:prstDash val="solid"/>
          </a:ln>
        </p:spPr>
        <p:txBody>
          <a:bodyPr/>
          <a:lstStyle/>
          <a:p>
            <a:endParaRPr lang="en-US"/>
          </a:p>
        </p:txBody>
      </p:sp>
      <p:sp>
        <p:nvSpPr>
          <p:cNvPr id="13" name="Text 10"/>
          <p:cNvSpPr/>
          <p:nvPr/>
        </p:nvSpPr>
        <p:spPr>
          <a:xfrm>
            <a:off x="7261800" y="3828574"/>
            <a:ext cx="106680" cy="306348"/>
          </a:xfrm>
          <a:prstGeom prst="rect">
            <a:avLst/>
          </a:prstGeom>
          <a:noFill/>
          <a:ln/>
        </p:spPr>
        <p:txBody>
          <a:bodyPr wrap="none" rtlCol="0" anchor="t"/>
          <a:lstStyle/>
          <a:p>
            <a:pPr marL="0" indent="0" algn="ctr">
              <a:lnSpc>
                <a:spcPts val="2413"/>
              </a:lnSpc>
              <a:buNone/>
            </a:pPr>
            <a:r>
              <a:rPr lang="en-US" sz="1931" dirty="0">
                <a:solidFill>
                  <a:srgbClr val="454240"/>
                </a:solidFill>
                <a:latin typeface="Libre Baskerville" pitchFamily="34" charset="0"/>
                <a:ea typeface="Libre Baskerville" pitchFamily="34" charset="-122"/>
                <a:cs typeface="Libre Baskerville" pitchFamily="34" charset="-120"/>
              </a:rPr>
              <a:t>1</a:t>
            </a:r>
            <a:endParaRPr lang="en-US" sz="1931" dirty="0"/>
          </a:p>
        </p:txBody>
      </p:sp>
      <p:sp>
        <p:nvSpPr>
          <p:cNvPr id="14" name="Text 11"/>
          <p:cNvSpPr/>
          <p:nvPr/>
        </p:nvSpPr>
        <p:spPr>
          <a:xfrm>
            <a:off x="8214241" y="3833574"/>
            <a:ext cx="1634609" cy="255389"/>
          </a:xfrm>
          <a:prstGeom prst="rect">
            <a:avLst/>
          </a:prstGeom>
          <a:noFill/>
          <a:ln/>
        </p:spPr>
        <p:txBody>
          <a:bodyPr wrap="none" rtlCol="0" anchor="t"/>
          <a:lstStyle/>
          <a:p>
            <a:pPr marL="0" indent="0" algn="l">
              <a:lnSpc>
                <a:spcPts val="2011"/>
              </a:lnSpc>
              <a:buNone/>
            </a:pPr>
            <a:r>
              <a:rPr lang="en-US" sz="1609" dirty="0">
                <a:solidFill>
                  <a:srgbClr val="454240"/>
                </a:solidFill>
                <a:latin typeface="Libre Baskerville" pitchFamily="34" charset="0"/>
                <a:ea typeface="Libre Baskerville" pitchFamily="34" charset="-122"/>
                <a:cs typeface="Libre Baskerville" pitchFamily="34" charset="-120"/>
              </a:rPr>
              <a:t>Haruki Rintaro</a:t>
            </a:r>
            <a:endParaRPr lang="en-US" sz="1609" dirty="0"/>
          </a:p>
        </p:txBody>
      </p:sp>
      <p:sp>
        <p:nvSpPr>
          <p:cNvPr id="15" name="Text 12"/>
          <p:cNvSpPr/>
          <p:nvPr/>
        </p:nvSpPr>
        <p:spPr>
          <a:xfrm>
            <a:off x="8214241" y="4252317"/>
            <a:ext cx="2983349" cy="784384"/>
          </a:xfrm>
          <a:prstGeom prst="rect">
            <a:avLst/>
          </a:prstGeom>
          <a:noFill/>
          <a:ln/>
        </p:spPr>
        <p:txBody>
          <a:bodyPr wrap="square" rtlCol="0" anchor="t"/>
          <a:lstStyle/>
          <a:p>
            <a:pPr marL="0" indent="0" algn="l">
              <a:lnSpc>
                <a:spcPts val="2059"/>
              </a:lnSpc>
              <a:buNone/>
            </a:pPr>
            <a:r>
              <a:rPr lang="en-US" sz="1287" dirty="0">
                <a:solidFill>
                  <a:srgbClr val="454240"/>
                </a:solidFill>
                <a:latin typeface="DM Sans" pitchFamily="34" charset="0"/>
                <a:ea typeface="DM Sans" pitchFamily="34" charset="-122"/>
                <a:cs typeface="DM Sans" pitchFamily="34" charset="-120"/>
              </a:rPr>
              <a:t>"We saw similar patterns in rocks and geological formations located hundreds of kilometers from each other."</a:t>
            </a:r>
            <a:endParaRPr lang="en-US" sz="1287" dirty="0"/>
          </a:p>
        </p:txBody>
      </p:sp>
      <p:sp>
        <p:nvSpPr>
          <p:cNvPr id="16" name="Shape 13"/>
          <p:cNvSpPr/>
          <p:nvPr/>
        </p:nvSpPr>
        <p:spPr>
          <a:xfrm>
            <a:off x="6559213" y="4782503"/>
            <a:ext cx="572095" cy="32623"/>
          </a:xfrm>
          <a:prstGeom prst="rect">
            <a:avLst/>
          </a:prstGeom>
          <a:solidFill>
            <a:srgbClr val="EFDBA9"/>
          </a:solidFill>
          <a:ln/>
        </p:spPr>
        <p:txBody>
          <a:bodyPr/>
          <a:lstStyle/>
          <a:p>
            <a:endParaRPr lang="en-US"/>
          </a:p>
        </p:txBody>
      </p:sp>
      <p:sp>
        <p:nvSpPr>
          <p:cNvPr id="17" name="Shape 14"/>
          <p:cNvSpPr/>
          <p:nvPr/>
        </p:nvSpPr>
        <p:spPr>
          <a:xfrm>
            <a:off x="7131308" y="4614982"/>
            <a:ext cx="367784" cy="367784"/>
          </a:xfrm>
          <a:prstGeom prst="roundRect">
            <a:avLst>
              <a:gd name="adj" fmla="val 20001"/>
            </a:avLst>
          </a:prstGeom>
          <a:solidFill>
            <a:srgbClr val="F7EDD4"/>
          </a:solidFill>
          <a:ln w="10120">
            <a:solidFill>
              <a:srgbClr val="EFDBA9"/>
            </a:solidFill>
            <a:prstDash val="solid"/>
          </a:ln>
        </p:spPr>
        <p:txBody>
          <a:bodyPr/>
          <a:lstStyle/>
          <a:p>
            <a:endParaRPr lang="en-US"/>
          </a:p>
        </p:txBody>
      </p:sp>
      <p:sp>
        <p:nvSpPr>
          <p:cNvPr id="18" name="Text 15"/>
          <p:cNvSpPr/>
          <p:nvPr/>
        </p:nvSpPr>
        <p:spPr>
          <a:xfrm>
            <a:off x="7238940" y="4645700"/>
            <a:ext cx="152400" cy="306348"/>
          </a:xfrm>
          <a:prstGeom prst="rect">
            <a:avLst/>
          </a:prstGeom>
          <a:noFill/>
          <a:ln/>
        </p:spPr>
        <p:txBody>
          <a:bodyPr wrap="none" rtlCol="0" anchor="t"/>
          <a:lstStyle/>
          <a:p>
            <a:pPr marL="0" indent="0" algn="ctr">
              <a:lnSpc>
                <a:spcPts val="2413"/>
              </a:lnSpc>
              <a:buNone/>
            </a:pPr>
            <a:r>
              <a:rPr lang="en-US" sz="1931" dirty="0">
                <a:solidFill>
                  <a:srgbClr val="454240"/>
                </a:solidFill>
                <a:latin typeface="Libre Baskerville" pitchFamily="34" charset="0"/>
                <a:ea typeface="Libre Baskerville" pitchFamily="34" charset="-122"/>
                <a:cs typeface="Libre Baskerville" pitchFamily="34" charset="-120"/>
              </a:rPr>
              <a:t>2</a:t>
            </a:r>
            <a:endParaRPr lang="en-US" sz="1931" dirty="0"/>
          </a:p>
        </p:txBody>
      </p:sp>
      <p:sp>
        <p:nvSpPr>
          <p:cNvPr id="19" name="Text 16"/>
          <p:cNvSpPr/>
          <p:nvPr/>
        </p:nvSpPr>
        <p:spPr>
          <a:xfrm>
            <a:off x="4781550" y="4650700"/>
            <a:ext cx="1634609" cy="255389"/>
          </a:xfrm>
          <a:prstGeom prst="rect">
            <a:avLst/>
          </a:prstGeom>
          <a:noFill/>
          <a:ln/>
        </p:spPr>
        <p:txBody>
          <a:bodyPr wrap="none" rtlCol="0" anchor="t"/>
          <a:lstStyle/>
          <a:p>
            <a:pPr marL="0" indent="0" algn="r">
              <a:lnSpc>
                <a:spcPts val="2011"/>
              </a:lnSpc>
              <a:buNone/>
            </a:pPr>
            <a:r>
              <a:rPr lang="en-US" sz="1609" dirty="0">
                <a:solidFill>
                  <a:srgbClr val="454240"/>
                </a:solidFill>
                <a:latin typeface="Libre Baskerville" pitchFamily="34" charset="0"/>
                <a:ea typeface="Libre Baskerville" pitchFamily="34" charset="-122"/>
                <a:cs typeface="Libre Baskerville" pitchFamily="34" charset="-120"/>
              </a:rPr>
              <a:t>Carl Sagan</a:t>
            </a:r>
            <a:endParaRPr lang="en-US" sz="1609" dirty="0"/>
          </a:p>
        </p:txBody>
      </p:sp>
      <p:sp>
        <p:nvSpPr>
          <p:cNvPr id="20" name="Text 17"/>
          <p:cNvSpPr/>
          <p:nvPr/>
        </p:nvSpPr>
        <p:spPr>
          <a:xfrm>
            <a:off x="3432810" y="5069443"/>
            <a:ext cx="2983349" cy="1045845"/>
          </a:xfrm>
          <a:prstGeom prst="rect">
            <a:avLst/>
          </a:prstGeom>
          <a:noFill/>
          <a:ln/>
        </p:spPr>
        <p:txBody>
          <a:bodyPr wrap="square" rtlCol="0" anchor="t"/>
          <a:lstStyle/>
          <a:p>
            <a:pPr marL="0" indent="0" algn="r">
              <a:lnSpc>
                <a:spcPts val="2059"/>
              </a:lnSpc>
              <a:buNone/>
            </a:pPr>
            <a:r>
              <a:rPr lang="en-US" sz="1287" dirty="0">
                <a:solidFill>
                  <a:srgbClr val="454240"/>
                </a:solidFill>
                <a:latin typeface="DM Sans" pitchFamily="34" charset="0"/>
                <a:ea typeface="DM Sans" pitchFamily="34" charset="-122"/>
                <a:cs typeface="DM Sans" pitchFamily="34" charset="-120"/>
              </a:rPr>
              <a:t>"The Earth's plates are like a bird's wings. When he lifts them, he continues to raise those wings throughout his life."</a:t>
            </a:r>
            <a:endParaRPr lang="en-US" sz="1287" dirty="0"/>
          </a:p>
        </p:txBody>
      </p:sp>
      <p:sp>
        <p:nvSpPr>
          <p:cNvPr id="21" name="Shape 18"/>
          <p:cNvSpPr/>
          <p:nvPr/>
        </p:nvSpPr>
        <p:spPr>
          <a:xfrm>
            <a:off x="7499092" y="5759768"/>
            <a:ext cx="572095" cy="32623"/>
          </a:xfrm>
          <a:prstGeom prst="rect">
            <a:avLst/>
          </a:prstGeom>
          <a:solidFill>
            <a:srgbClr val="EFDBA9"/>
          </a:solidFill>
          <a:ln/>
        </p:spPr>
        <p:txBody>
          <a:bodyPr/>
          <a:lstStyle/>
          <a:p>
            <a:endParaRPr lang="en-US"/>
          </a:p>
        </p:txBody>
      </p:sp>
      <p:sp>
        <p:nvSpPr>
          <p:cNvPr id="22" name="Shape 19"/>
          <p:cNvSpPr/>
          <p:nvPr/>
        </p:nvSpPr>
        <p:spPr>
          <a:xfrm>
            <a:off x="7131308" y="5592247"/>
            <a:ext cx="367784" cy="367784"/>
          </a:xfrm>
          <a:prstGeom prst="roundRect">
            <a:avLst>
              <a:gd name="adj" fmla="val 20001"/>
            </a:avLst>
          </a:prstGeom>
          <a:solidFill>
            <a:srgbClr val="F7EDD4"/>
          </a:solidFill>
          <a:ln w="10120">
            <a:solidFill>
              <a:srgbClr val="EFDBA9"/>
            </a:solidFill>
            <a:prstDash val="solid"/>
          </a:ln>
        </p:spPr>
        <p:txBody>
          <a:bodyPr/>
          <a:lstStyle/>
          <a:p>
            <a:endParaRPr lang="en-US"/>
          </a:p>
        </p:txBody>
      </p:sp>
      <p:sp>
        <p:nvSpPr>
          <p:cNvPr id="23" name="Text 20"/>
          <p:cNvSpPr/>
          <p:nvPr/>
        </p:nvSpPr>
        <p:spPr>
          <a:xfrm>
            <a:off x="7238940" y="5622965"/>
            <a:ext cx="152400" cy="306348"/>
          </a:xfrm>
          <a:prstGeom prst="rect">
            <a:avLst/>
          </a:prstGeom>
          <a:noFill/>
          <a:ln/>
        </p:spPr>
        <p:txBody>
          <a:bodyPr wrap="none" rtlCol="0" anchor="t"/>
          <a:lstStyle/>
          <a:p>
            <a:pPr marL="0" indent="0" algn="ctr">
              <a:lnSpc>
                <a:spcPts val="2413"/>
              </a:lnSpc>
              <a:buNone/>
            </a:pPr>
            <a:r>
              <a:rPr lang="en-US" sz="1931" dirty="0">
                <a:solidFill>
                  <a:srgbClr val="454240"/>
                </a:solidFill>
                <a:latin typeface="Libre Baskerville" pitchFamily="34" charset="0"/>
                <a:ea typeface="Libre Baskerville" pitchFamily="34" charset="-122"/>
                <a:cs typeface="Libre Baskerville" pitchFamily="34" charset="-120"/>
              </a:rPr>
              <a:t>3</a:t>
            </a:r>
            <a:endParaRPr lang="en-US" sz="1931" dirty="0"/>
          </a:p>
        </p:txBody>
      </p:sp>
      <p:sp>
        <p:nvSpPr>
          <p:cNvPr id="24" name="Text 21"/>
          <p:cNvSpPr/>
          <p:nvPr/>
        </p:nvSpPr>
        <p:spPr>
          <a:xfrm>
            <a:off x="8214241" y="5627965"/>
            <a:ext cx="1882140" cy="255389"/>
          </a:xfrm>
          <a:prstGeom prst="rect">
            <a:avLst/>
          </a:prstGeom>
          <a:noFill/>
          <a:ln/>
        </p:spPr>
        <p:txBody>
          <a:bodyPr wrap="none" rtlCol="0" anchor="t"/>
          <a:lstStyle/>
          <a:p>
            <a:pPr marL="0" indent="0" algn="l">
              <a:lnSpc>
                <a:spcPts val="2011"/>
              </a:lnSpc>
              <a:buNone/>
            </a:pPr>
            <a:r>
              <a:rPr lang="en-US" sz="1609" dirty="0">
                <a:solidFill>
                  <a:srgbClr val="454240"/>
                </a:solidFill>
                <a:latin typeface="Libre Baskerville" pitchFamily="34" charset="0"/>
                <a:ea typeface="Libre Baskerville" pitchFamily="34" charset="-122"/>
                <a:cs typeface="Libre Baskerville" pitchFamily="34" charset="-120"/>
              </a:rPr>
              <a:t>Stephany Spencer</a:t>
            </a:r>
            <a:endParaRPr lang="en-US" sz="1609" dirty="0"/>
          </a:p>
        </p:txBody>
      </p:sp>
      <p:sp>
        <p:nvSpPr>
          <p:cNvPr id="25" name="Text 22"/>
          <p:cNvSpPr/>
          <p:nvPr/>
        </p:nvSpPr>
        <p:spPr>
          <a:xfrm>
            <a:off x="8214241" y="6046708"/>
            <a:ext cx="2983349" cy="1568768"/>
          </a:xfrm>
          <a:prstGeom prst="rect">
            <a:avLst/>
          </a:prstGeom>
          <a:noFill/>
          <a:ln/>
        </p:spPr>
        <p:txBody>
          <a:bodyPr wrap="square" rtlCol="0" anchor="t"/>
          <a:lstStyle/>
          <a:p>
            <a:pPr marL="0" indent="0" algn="l">
              <a:lnSpc>
                <a:spcPts val="2059"/>
              </a:lnSpc>
              <a:buNone/>
            </a:pPr>
            <a:r>
              <a:rPr lang="en-US" sz="1287" dirty="0">
                <a:solidFill>
                  <a:srgbClr val="454240"/>
                </a:solidFill>
                <a:latin typeface="DM Sans" pitchFamily="34" charset="0"/>
                <a:ea typeface="DM Sans" pitchFamily="34" charset="-122"/>
                <a:cs typeface="DM Sans" pitchFamily="34" charset="-120"/>
              </a:rPr>
              <a:t>"Plate tectonics explains everything from earthquakes to volcanoes and the geological structure of the Earth. It's one big idea that connects it all."</a:t>
            </a:r>
            <a:endParaRPr lang="en-US" sz="128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667756"/>
          </a:xfrm>
          <a:prstGeom prst="rect">
            <a:avLst/>
          </a:prstGeom>
          <a:solidFill>
            <a:srgbClr val="FFFDFA"/>
          </a:solidFill>
          <a:ln w="9644">
            <a:solidFill>
              <a:srgbClr val="E5E0DF"/>
            </a:solidFill>
            <a:prstDash val="solid"/>
          </a:ln>
        </p:spPr>
        <p:txBody>
          <a:bodyPr/>
          <a:lstStyle/>
          <a:p>
            <a:endParaRPr lang="en-US"/>
          </a:p>
        </p:txBody>
      </p:sp>
      <p:sp>
        <p:nvSpPr>
          <p:cNvPr id="4" name="Text 1"/>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dirty="0">
                <a:solidFill>
                  <a:srgbClr val="5C4E3D"/>
                </a:solidFill>
                <a:latin typeface="Libre Baskerville" pitchFamily="34" charset="0"/>
                <a:ea typeface="Libre Baskerville" pitchFamily="34" charset="-122"/>
                <a:cs typeface="Libre Baskerville" pitchFamily="34" charset="-120"/>
              </a:rPr>
              <a:t>The Impact of Earth's Crustal Deformation and Tectonics on Human Life</a:t>
            </a:r>
            <a:endParaRPr lang="en-US" sz="3062" dirty="0"/>
          </a:p>
        </p:txBody>
      </p:sp>
      <p:sp>
        <p:nvSpPr>
          <p:cNvPr id="5" name="Text 2"/>
          <p:cNvSpPr/>
          <p:nvPr/>
        </p:nvSpPr>
        <p:spPr>
          <a:xfrm>
            <a:off x="3663340" y="1841215"/>
            <a:ext cx="7388066" cy="497443"/>
          </a:xfrm>
          <a:prstGeom prst="rect">
            <a:avLst/>
          </a:prstGeom>
          <a:noFill/>
          <a:ln/>
        </p:spPr>
        <p:txBody>
          <a:bodyPr wrap="square" rtlCol="0" anchor="t"/>
          <a:lstStyle/>
          <a:p>
            <a:pPr marL="0" indent="0">
              <a:lnSpc>
                <a:spcPts val="1960"/>
              </a:lnSpc>
              <a:buNone/>
            </a:pPr>
            <a:r>
              <a:rPr lang="en-US" sz="1225" dirty="0">
                <a:solidFill>
                  <a:srgbClr val="454240"/>
                </a:solidFill>
                <a:latin typeface="DM Sans" pitchFamily="34" charset="0"/>
                <a:ea typeface="DM Sans" pitchFamily="34" charset="-122"/>
                <a:cs typeface="DM Sans" pitchFamily="34" charset="-120"/>
              </a:rPr>
              <a:t>How does deformation of the earth's crust and tectonics affect human life? These are examples of its impact:</a:t>
            </a:r>
            <a:endParaRPr lang="en-US" sz="1225" dirty="0"/>
          </a:p>
        </p:txBody>
      </p:sp>
      <p:sp>
        <p:nvSpPr>
          <p:cNvPr id="6" name="Text 3"/>
          <p:cNvSpPr/>
          <p:nvPr/>
        </p:nvSpPr>
        <p:spPr>
          <a:xfrm>
            <a:off x="3869888" y="2383036"/>
            <a:ext cx="7139345"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454240"/>
                </a:solidFill>
                <a:latin typeface="DM Sans" pitchFamily="34" charset="0"/>
                <a:ea typeface="DM Sans" pitchFamily="34" charset="-122"/>
                <a:cs typeface="DM Sans" pitchFamily="34" charset="-120"/>
              </a:rPr>
              <a:t>Changes in the living environment can force humans to adapt.</a:t>
            </a:r>
            <a:endParaRPr lang="en-US" sz="1225" dirty="0"/>
          </a:p>
        </p:txBody>
      </p:sp>
      <p:sp>
        <p:nvSpPr>
          <p:cNvPr id="7" name="Text 4"/>
          <p:cNvSpPr/>
          <p:nvPr/>
        </p:nvSpPr>
        <p:spPr>
          <a:xfrm>
            <a:off x="3869888" y="2693908"/>
            <a:ext cx="7139345"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454240"/>
                </a:solidFill>
                <a:latin typeface="DM Sans" pitchFamily="34" charset="0"/>
                <a:ea typeface="DM Sans" pitchFamily="34" charset="-122"/>
                <a:cs typeface="DM Sans" pitchFamily="34" charset="-120"/>
              </a:rPr>
              <a:t>The development of hot spring bathing places, the accuracy of determining the location of springs, as well as the placement of other public buildings such as roads and skyscrapers.</a:t>
            </a:r>
            <a:endParaRPr lang="en-US" sz="1225" dirty="0"/>
          </a:p>
        </p:txBody>
      </p:sp>
      <p:sp>
        <p:nvSpPr>
          <p:cNvPr id="8" name="Text 5"/>
          <p:cNvSpPr/>
          <p:nvPr/>
        </p:nvSpPr>
        <p:spPr>
          <a:xfrm>
            <a:off x="3869888" y="3253502"/>
            <a:ext cx="7139345"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454240"/>
                </a:solidFill>
                <a:latin typeface="DM Sans" pitchFamily="34" charset="0"/>
                <a:ea typeface="DM Sans" pitchFamily="34" charset="-122"/>
                <a:cs typeface="DM Sans" pitchFamily="34" charset="-120"/>
              </a:rPr>
              <a:t>The formation of springs and kidney basins makes it easier to distribute clean water around the city/community.</a:t>
            </a:r>
            <a:endParaRPr lang="en-US" sz="1225" dirty="0"/>
          </a:p>
        </p:txBody>
      </p:sp>
      <p:sp>
        <p:nvSpPr>
          <p:cNvPr id="9" name="Text 6"/>
          <p:cNvSpPr/>
          <p:nvPr/>
        </p:nvSpPr>
        <p:spPr>
          <a:xfrm>
            <a:off x="3869888" y="3813096"/>
            <a:ext cx="7139345"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454240"/>
                </a:solidFill>
                <a:latin typeface="DM Sans" pitchFamily="34" charset="0"/>
                <a:ea typeface="DM Sans" pitchFamily="34" charset="-122"/>
                <a:cs typeface="DM Sans" pitchFamily="34" charset="-120"/>
              </a:rPr>
              <a:t>The emergence of natural disasters such as volcanic eruptions, earthquakes, subsidence and sea earthquakes which require planning, monitoring and preparedness from the authorities.</a:t>
            </a:r>
            <a:endParaRPr lang="en-US" sz="1225" dirty="0"/>
          </a:p>
        </p:txBody>
      </p:sp>
      <p:pic>
        <p:nvPicPr>
          <p:cNvPr id="10" name="Image 1" descr="preencoded.png"/>
          <p:cNvPicPr>
            <a:picLocks noChangeAspect="1"/>
          </p:cNvPicPr>
          <p:nvPr/>
        </p:nvPicPr>
        <p:blipFill>
          <a:blip r:embed="rId4"/>
          <a:stretch>
            <a:fillRect/>
          </a:stretch>
        </p:blipFill>
        <p:spPr>
          <a:xfrm>
            <a:off x="3615214" y="4679751"/>
            <a:ext cx="2170990" cy="1341717"/>
          </a:xfrm>
          <a:prstGeom prst="rect">
            <a:avLst/>
          </a:prstGeom>
        </p:spPr>
      </p:pic>
      <p:sp>
        <p:nvSpPr>
          <p:cNvPr id="11" name="Text 7"/>
          <p:cNvSpPr/>
          <p:nvPr/>
        </p:nvSpPr>
        <p:spPr>
          <a:xfrm>
            <a:off x="3621167" y="6105644"/>
            <a:ext cx="1889760" cy="243007"/>
          </a:xfrm>
          <a:prstGeom prst="rect">
            <a:avLst/>
          </a:prstGeom>
          <a:noFill/>
          <a:ln/>
        </p:spPr>
        <p:txBody>
          <a:bodyPr wrap="none" rtlCol="0" anchor="t"/>
          <a:lstStyle/>
          <a:p>
            <a:pPr marL="0" indent="0" algn="l">
              <a:lnSpc>
                <a:spcPts val="1914"/>
              </a:lnSpc>
              <a:buNone/>
            </a:pPr>
            <a:r>
              <a:rPr lang="en-US" sz="1531" dirty="0">
                <a:solidFill>
                  <a:srgbClr val="5C4E3D"/>
                </a:solidFill>
                <a:latin typeface="Libre Baskerville" pitchFamily="34" charset="0"/>
                <a:ea typeface="Libre Baskerville" pitchFamily="34" charset="-122"/>
                <a:cs typeface="Libre Baskerville" pitchFamily="34" charset="-120"/>
              </a:rPr>
              <a:t>Renewable energy</a:t>
            </a:r>
            <a:endParaRPr lang="en-US" sz="1531" dirty="0"/>
          </a:p>
        </p:txBody>
      </p:sp>
      <p:sp>
        <p:nvSpPr>
          <p:cNvPr id="12" name="Text 8"/>
          <p:cNvSpPr/>
          <p:nvPr/>
        </p:nvSpPr>
        <p:spPr>
          <a:xfrm>
            <a:off x="3621167" y="6504146"/>
            <a:ext cx="2307193" cy="2238494"/>
          </a:xfrm>
          <a:prstGeom prst="rect">
            <a:avLst/>
          </a:prstGeom>
          <a:noFill/>
          <a:ln/>
        </p:spPr>
        <p:txBody>
          <a:bodyPr wrap="square" rtlCol="0" anchor="t"/>
          <a:lstStyle/>
          <a:p>
            <a:pPr marL="0" indent="0" algn="l">
              <a:lnSpc>
                <a:spcPts val="1960"/>
              </a:lnSpc>
              <a:buNone/>
            </a:pPr>
            <a:r>
              <a:rPr lang="en-US" sz="1225" dirty="0">
                <a:solidFill>
                  <a:srgbClr val="454240"/>
                </a:solidFill>
                <a:latin typeface="DM Sans" pitchFamily="34" charset="0"/>
                <a:ea typeface="DM Sans" pitchFamily="34" charset="-122"/>
                <a:cs typeface="DM Sans" pitchFamily="34" charset="-120"/>
              </a:rPr>
              <a:t>Plate tectonics has great potential to support the development of unlimited micro energy in the body, such as waterfall energy (hydrothermal), natural gas, or to create electrical units.</a:t>
            </a:r>
            <a:endParaRPr lang="en-US" sz="1225" dirty="0"/>
          </a:p>
        </p:txBody>
      </p:sp>
      <p:pic>
        <p:nvPicPr>
          <p:cNvPr id="13" name="Image 2" descr="preencoded.png"/>
          <p:cNvPicPr>
            <a:picLocks noChangeAspect="1"/>
          </p:cNvPicPr>
          <p:nvPr/>
        </p:nvPicPr>
        <p:blipFill>
          <a:blip r:embed="rId5"/>
          <a:stretch>
            <a:fillRect/>
          </a:stretch>
        </p:blipFill>
        <p:spPr>
          <a:xfrm>
            <a:off x="6161604" y="4667488"/>
            <a:ext cx="2170990" cy="1341717"/>
          </a:xfrm>
          <a:prstGeom prst="rect">
            <a:avLst/>
          </a:prstGeom>
        </p:spPr>
      </p:pic>
      <p:sp>
        <p:nvSpPr>
          <p:cNvPr id="14" name="Text 9"/>
          <p:cNvSpPr/>
          <p:nvPr/>
        </p:nvSpPr>
        <p:spPr>
          <a:xfrm>
            <a:off x="6161603" y="6105644"/>
            <a:ext cx="1555313" cy="243007"/>
          </a:xfrm>
          <a:prstGeom prst="rect">
            <a:avLst/>
          </a:prstGeom>
          <a:noFill/>
          <a:ln/>
        </p:spPr>
        <p:txBody>
          <a:bodyPr wrap="none" rtlCol="0" anchor="t"/>
          <a:lstStyle/>
          <a:p>
            <a:pPr marL="0" indent="0" algn="l">
              <a:lnSpc>
                <a:spcPts val="1914"/>
              </a:lnSpc>
              <a:buNone/>
            </a:pPr>
            <a:r>
              <a:rPr lang="en-US" sz="1531" dirty="0">
                <a:solidFill>
                  <a:srgbClr val="5C4E3D"/>
                </a:solidFill>
                <a:latin typeface="Libre Baskerville" pitchFamily="34" charset="0"/>
                <a:ea typeface="Libre Baskerville" pitchFamily="34" charset="-122"/>
                <a:cs typeface="Libre Baskerville" pitchFamily="34" charset="-120"/>
              </a:rPr>
              <a:t>Development</a:t>
            </a:r>
            <a:endParaRPr lang="en-US" sz="1531" dirty="0"/>
          </a:p>
        </p:txBody>
      </p:sp>
      <p:sp>
        <p:nvSpPr>
          <p:cNvPr id="15" name="Text 10"/>
          <p:cNvSpPr/>
          <p:nvPr/>
        </p:nvSpPr>
        <p:spPr>
          <a:xfrm>
            <a:off x="6161603" y="6504146"/>
            <a:ext cx="2307193" cy="2735937"/>
          </a:xfrm>
          <a:prstGeom prst="rect">
            <a:avLst/>
          </a:prstGeom>
          <a:noFill/>
          <a:ln/>
        </p:spPr>
        <p:txBody>
          <a:bodyPr wrap="square" rtlCol="0" anchor="t"/>
          <a:lstStyle/>
          <a:p>
            <a:pPr marL="0" indent="0" algn="l">
              <a:lnSpc>
                <a:spcPts val="1960"/>
              </a:lnSpc>
              <a:buNone/>
            </a:pPr>
            <a:r>
              <a:rPr lang="en-US" sz="1225" dirty="0">
                <a:solidFill>
                  <a:srgbClr val="454240"/>
                </a:solidFill>
                <a:latin typeface="DM Sans" pitchFamily="34" charset="0"/>
                <a:ea typeface="DM Sans" pitchFamily="34" charset="-122"/>
                <a:cs typeface="DM Sans" pitchFamily="34" charset="-120"/>
              </a:rPr>
              <a:t>Due to the nature of shifts in the depths of the earth, subduction of tectonic plates is known to cause uplift of basalt mountains, sedimentary deposits, fault effects, and so on. In this case, development can be carried out on the hills and mountains that are formed.</a:t>
            </a:r>
            <a:endParaRPr lang="en-US" sz="1225" dirty="0"/>
          </a:p>
        </p:txBody>
      </p:sp>
      <p:pic>
        <p:nvPicPr>
          <p:cNvPr id="16" name="Image 3" descr="preencoded.png"/>
          <p:cNvPicPr>
            <a:picLocks noChangeAspect="1"/>
          </p:cNvPicPr>
          <p:nvPr/>
        </p:nvPicPr>
        <p:blipFill>
          <a:blip r:embed="rId6"/>
          <a:stretch>
            <a:fillRect/>
          </a:stretch>
        </p:blipFill>
        <p:spPr>
          <a:xfrm>
            <a:off x="8844198" y="4677389"/>
            <a:ext cx="2311015" cy="1428255"/>
          </a:xfrm>
          <a:prstGeom prst="rect">
            <a:avLst/>
          </a:prstGeom>
        </p:spPr>
      </p:pic>
      <p:sp>
        <p:nvSpPr>
          <p:cNvPr id="17" name="Text 11"/>
          <p:cNvSpPr/>
          <p:nvPr/>
        </p:nvSpPr>
        <p:spPr>
          <a:xfrm>
            <a:off x="8702040" y="6105644"/>
            <a:ext cx="1943100" cy="243007"/>
          </a:xfrm>
          <a:prstGeom prst="rect">
            <a:avLst/>
          </a:prstGeom>
          <a:noFill/>
          <a:ln/>
        </p:spPr>
        <p:txBody>
          <a:bodyPr wrap="none" rtlCol="0" anchor="t"/>
          <a:lstStyle/>
          <a:p>
            <a:pPr marL="0" indent="0" algn="l">
              <a:lnSpc>
                <a:spcPts val="1914"/>
              </a:lnSpc>
              <a:buNone/>
            </a:pPr>
            <a:r>
              <a:rPr lang="en-US" sz="1531" dirty="0">
                <a:solidFill>
                  <a:srgbClr val="5C4E3D"/>
                </a:solidFill>
                <a:latin typeface="Libre Baskerville" pitchFamily="34" charset="0"/>
                <a:ea typeface="Libre Baskerville" pitchFamily="34" charset="-122"/>
                <a:cs typeface="Libre Baskerville" pitchFamily="34" charset="-120"/>
              </a:rPr>
              <a:t>Natural resources</a:t>
            </a:r>
            <a:endParaRPr lang="en-US" sz="1531" dirty="0"/>
          </a:p>
        </p:txBody>
      </p:sp>
      <p:sp>
        <p:nvSpPr>
          <p:cNvPr id="18" name="Text 12"/>
          <p:cNvSpPr/>
          <p:nvPr/>
        </p:nvSpPr>
        <p:spPr>
          <a:xfrm>
            <a:off x="8702040" y="6504146"/>
            <a:ext cx="2307193" cy="2238494"/>
          </a:xfrm>
          <a:prstGeom prst="rect">
            <a:avLst/>
          </a:prstGeom>
          <a:noFill/>
          <a:ln/>
        </p:spPr>
        <p:txBody>
          <a:bodyPr wrap="square" rtlCol="0" anchor="t"/>
          <a:lstStyle/>
          <a:p>
            <a:pPr marL="0" indent="0" algn="l">
              <a:lnSpc>
                <a:spcPts val="1960"/>
              </a:lnSpc>
              <a:buNone/>
            </a:pPr>
            <a:r>
              <a:rPr lang="en-US" sz="1225" dirty="0">
                <a:solidFill>
                  <a:srgbClr val="454240"/>
                </a:solidFill>
                <a:latin typeface="DM Sans" pitchFamily="34" charset="0"/>
                <a:ea typeface="DM Sans" pitchFamily="34" charset="-122"/>
                <a:cs typeface="DM Sans" pitchFamily="34" charset="-120"/>
              </a:rPr>
              <a:t>The deposition of petroleum and natural gas originates from the synthesis of organic materials that have taken place over many years. </a:t>
            </a:r>
            <a:r>
              <a:rPr lang="en-US" sz="1225">
                <a:solidFill>
                  <a:srgbClr val="454240"/>
                </a:solidFill>
                <a:latin typeface="DM Sans" pitchFamily="34" charset="0"/>
                <a:ea typeface="DM Sans" pitchFamily="34" charset="-122"/>
                <a:cs typeface="DM Sans" pitchFamily="34" charset="-120"/>
              </a:rPr>
              <a:t>In the same time range, tectonic plates can move to compress and supply crude oil on the seabed.</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1077</Words>
  <Application>Microsoft Office PowerPoint</Application>
  <PresentationFormat>Custom</PresentationFormat>
  <Paragraphs>92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DM Sans</vt:lpstr>
      <vt:lpstr>Libre Baskerville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ACER ACER</cp:lastModifiedBy>
  <cp:revision>4</cp:revision>
  <dcterms:created xsi:type="dcterms:W3CDTF">2023-10-02T02:53:15Z</dcterms:created>
  <dcterms:modified xsi:type="dcterms:W3CDTF">2023-10-18T04:46:20Z</dcterms:modified>
</cp:coreProperties>
</file>