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258" r:id="rId5"/>
    <p:sldId id="342" r:id="rId6"/>
    <p:sldId id="260" r:id="rId7"/>
    <p:sldId id="312" r:id="rId8"/>
    <p:sldId id="307" r:id="rId9"/>
    <p:sldId id="350" r:id="rId10"/>
    <p:sldId id="35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3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468" y="-5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1571772260637"/>
          <c:y val="0"/>
          <c:w val="0.77919281840216859"/>
          <c:h val="0.8608745186751315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A4-45B2-9378-3FF6484261D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A4-45B2-9378-3FF6484261D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A4-45B2-9378-3FF6484261D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A4-45B2-9378-3FF6484261D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A4-45B2-9378-3FF648426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2211369930834E-2"/>
          <c:y val="3.1242778211210822E-2"/>
          <c:w val="0.90914758967634868"/>
          <c:h val="0.9534311906455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E9-4960-8DDC-776FCCDCE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E9-4960-8DDC-776FCCDCE7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E9-4960-8DDC-776FCCDCE7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3E9-4960-8DDC-776FCCDC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42191104"/>
        <c:axId val="130875392"/>
      </c:barChart>
      <c:catAx>
        <c:axId val="42191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0875392"/>
        <c:crosses val="autoZero"/>
        <c:auto val="1"/>
        <c:lblAlgn val="ctr"/>
        <c:lblOffset val="100"/>
        <c:noMultiLvlLbl val="0"/>
      </c:catAx>
      <c:valAx>
        <c:axId val="1308753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21911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82" r:id="rId9"/>
    <p:sldLayoutId id="2147483684" r:id="rId10"/>
    <p:sldLayoutId id="2147483687" r:id="rId11"/>
    <p:sldLayoutId id="2147483688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E5E848E-A974-439C-AFED-596F42435111}"/>
              </a:ext>
            </a:extLst>
          </p:cNvPr>
          <p:cNvGrpSpPr/>
          <p:nvPr/>
        </p:nvGrpSpPr>
        <p:grpSpPr>
          <a:xfrm>
            <a:off x="3138644" y="409703"/>
            <a:ext cx="8497459" cy="1384995"/>
            <a:chOff x="3064426" y="409703"/>
            <a:chExt cx="8497459" cy="1384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086EBB8-367D-4A3E-9C2A-B1C6BD1F9605}"/>
                </a:ext>
              </a:extLst>
            </p:cNvPr>
            <p:cNvSpPr txBox="1"/>
            <p:nvPr/>
          </p:nvSpPr>
          <p:spPr>
            <a:xfrm>
              <a:off x="6839171" y="1288212"/>
              <a:ext cx="47227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07582D1-C7E7-41E1-BF7A-D9460BAE7556}"/>
                </a:ext>
              </a:extLst>
            </p:cNvPr>
            <p:cNvSpPr txBox="1"/>
            <p:nvPr/>
          </p:nvSpPr>
          <p:spPr>
            <a:xfrm>
              <a:off x="3064426" y="409703"/>
              <a:ext cx="5518068" cy="138499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DASAR PERTIMBANGAN PEMILIHAN MEDIA DAN SUMBER BELAJAR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9D53A5A-B18B-4EDC-BA10-843AF3775AB4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E5E848E-A974-439C-AFED-596F42435111}"/>
              </a:ext>
            </a:extLst>
          </p:cNvPr>
          <p:cNvGrpSpPr/>
          <p:nvPr/>
        </p:nvGrpSpPr>
        <p:grpSpPr>
          <a:xfrm>
            <a:off x="3138644" y="2142358"/>
            <a:ext cx="4935415" cy="844275"/>
            <a:chOff x="6626470" y="720936"/>
            <a:chExt cx="4935415" cy="8442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086EBB8-367D-4A3E-9C2A-B1C6BD1F9605}"/>
                </a:ext>
              </a:extLst>
            </p:cNvPr>
            <p:cNvSpPr txBox="1"/>
            <p:nvPr/>
          </p:nvSpPr>
          <p:spPr>
            <a:xfrm>
              <a:off x="6839171" y="1288212"/>
              <a:ext cx="47227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07582D1-C7E7-41E1-BF7A-D9460BAE7556}"/>
                </a:ext>
              </a:extLst>
            </p:cNvPr>
            <p:cNvSpPr txBox="1"/>
            <p:nvPr/>
          </p:nvSpPr>
          <p:spPr>
            <a:xfrm>
              <a:off x="7293138" y="751713"/>
              <a:ext cx="4184732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NAMA KELOMPOK 2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9D53A5A-B18B-4EDC-BA10-843AF3775AB4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E5E848E-A974-439C-AFED-596F42435111}"/>
              </a:ext>
            </a:extLst>
          </p:cNvPr>
          <p:cNvGrpSpPr/>
          <p:nvPr/>
        </p:nvGrpSpPr>
        <p:grpSpPr>
          <a:xfrm>
            <a:off x="2885644" y="3089072"/>
            <a:ext cx="9592300" cy="1938992"/>
            <a:chOff x="1969585" y="-48389"/>
            <a:chExt cx="9592300" cy="19389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086EBB8-367D-4A3E-9C2A-B1C6BD1F9605}"/>
                </a:ext>
              </a:extLst>
            </p:cNvPr>
            <p:cNvSpPr txBox="1"/>
            <p:nvPr/>
          </p:nvSpPr>
          <p:spPr>
            <a:xfrm>
              <a:off x="6839171" y="1288212"/>
              <a:ext cx="47227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07582D1-C7E7-41E1-BF7A-D9460BAE7556}"/>
                </a:ext>
              </a:extLst>
            </p:cNvPr>
            <p:cNvSpPr txBox="1"/>
            <p:nvPr/>
          </p:nvSpPr>
          <p:spPr>
            <a:xfrm>
              <a:off x="1969585" y="-48389"/>
              <a:ext cx="5983771" cy="193899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" rIns="108000" rtlCol="0" anchor="ctr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ARI PUSPITA 1913053109</a:t>
              </a:r>
            </a:p>
            <a:p>
              <a:pPr marL="457200" indent="-457200">
                <a:buAutoNum type="arabicPeriod"/>
              </a:pP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ASVYATUL MUKAROMAH 1913053073</a:t>
              </a:r>
            </a:p>
            <a:p>
              <a:pPr marL="457200" indent="-457200">
                <a:buAutoNum type="arabicPeriod"/>
              </a:pP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NURUL DEWI KHOMARIAH 1913053003</a:t>
              </a:r>
            </a:p>
            <a:p>
              <a:pPr marL="457200" indent="-457200">
                <a:buAutoNum type="arabicPeriod"/>
              </a:pP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SHINTIA SASMIA 1913053013</a:t>
              </a:r>
            </a:p>
            <a:p>
              <a:pPr marL="457200" indent="-457200">
                <a:buAutoNum type="arabicPeriod"/>
              </a:pPr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SRI MUNJIATI 1913053078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9D53A5A-B18B-4EDC-BA10-843AF3775AB4}"/>
                </a:ext>
              </a:extLst>
            </p:cNvPr>
            <p:cNvSpPr txBox="1"/>
            <p:nvPr/>
          </p:nvSpPr>
          <p:spPr>
            <a:xfrm>
              <a:off x="697801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140712F-FC83-445F-B944-5EB1E598C9AE}"/>
              </a:ext>
            </a:extLst>
          </p:cNvPr>
          <p:cNvGrpSpPr/>
          <p:nvPr/>
        </p:nvGrpSpPr>
        <p:grpSpPr>
          <a:xfrm>
            <a:off x="6700688" y="2155680"/>
            <a:ext cx="5012892" cy="1060706"/>
            <a:chOff x="6626470" y="1884559"/>
            <a:chExt cx="5012892" cy="10607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Menggambarkan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kemampuan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media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merekam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menyimpan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melestarikan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merekontruksi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suatu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peristiwa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objek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endParaRPr lang="en-US" altLang="ko-K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38BD834-09E2-46F2-89F6-8B322FC08232}"/>
                </a:ext>
              </a:extLst>
            </p:cNvPr>
            <p:cNvSpPr txBox="1"/>
            <p:nvPr/>
          </p:nvSpPr>
          <p:spPr>
            <a:xfrm>
              <a:off x="7454630" y="1915336"/>
              <a:ext cx="4184732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Ciri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Fiksatif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2BB98E8-4C33-44A6-AA84-C24039CCFA6F}"/>
                </a:ext>
              </a:extLst>
            </p:cNvPr>
            <p:cNvSpPr txBox="1"/>
            <p:nvPr/>
          </p:nvSpPr>
          <p:spPr>
            <a:xfrm>
              <a:off x="6626470" y="1884559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C34C18B-00FD-416B-BB1A-ADF93EDF3F3B}"/>
              </a:ext>
            </a:extLst>
          </p:cNvPr>
          <p:cNvGrpSpPr/>
          <p:nvPr/>
        </p:nvGrpSpPr>
        <p:grpSpPr>
          <a:xfrm>
            <a:off x="6700688" y="3622189"/>
            <a:ext cx="5012892" cy="1036075"/>
            <a:chOff x="6626470" y="3048182"/>
            <a:chExt cx="5012892" cy="10360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C78A5D7-01DA-4270-B210-34E6FA47678F}"/>
                </a:ext>
              </a:extLst>
            </p:cNvPr>
            <p:cNvSpPr txBox="1"/>
            <p:nvPr/>
          </p:nvSpPr>
          <p:spPr>
            <a:xfrm>
              <a:off x="6839171" y="3622592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Tranasformasi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suatu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kejadian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objek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dimungkinkan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karena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media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memiliki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ciri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manipulatif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9BF85FC-CB9F-48CC-97AD-24B8EB0149E1}"/>
                </a:ext>
              </a:extLst>
            </p:cNvPr>
            <p:cNvSpPr txBox="1"/>
            <p:nvPr/>
          </p:nvSpPr>
          <p:spPr>
            <a:xfrm>
              <a:off x="7454630" y="3078959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Ciri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Manipulatif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2E1452F-F7C5-4578-B19C-4A14A1B26C8B}"/>
                </a:ext>
              </a:extLst>
            </p:cNvPr>
            <p:cNvSpPr txBox="1"/>
            <p:nvPr/>
          </p:nvSpPr>
          <p:spPr>
            <a:xfrm>
              <a:off x="6626470" y="3048182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0C3BA0C-6C6D-4734-A5DA-5BF5FF9719BC}"/>
              </a:ext>
            </a:extLst>
          </p:cNvPr>
          <p:cNvGrpSpPr/>
          <p:nvPr/>
        </p:nvGrpSpPr>
        <p:grpSpPr>
          <a:xfrm>
            <a:off x="6700688" y="5064066"/>
            <a:ext cx="5012892" cy="1196110"/>
            <a:chOff x="6626470" y="4211805"/>
            <a:chExt cx="5012892" cy="11961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1637828-380D-4ECF-8370-65FACB7001D9}"/>
                </a:ext>
              </a:extLst>
            </p:cNvPr>
            <p:cNvSpPr txBox="1"/>
            <p:nvPr/>
          </p:nvSpPr>
          <p:spPr>
            <a:xfrm>
              <a:off x="6839171" y="4761584"/>
              <a:ext cx="4722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Ciri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distributif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media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memungkinkan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suatu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objek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kejadian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ditransportasikan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melalui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ruang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secara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bersamaan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en-US" altLang="ko-K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76D16D-BF18-43EF-9AF7-F44F3D563A0E}"/>
                </a:ext>
              </a:extLst>
            </p:cNvPr>
            <p:cNvSpPr txBox="1"/>
            <p:nvPr/>
          </p:nvSpPr>
          <p:spPr>
            <a:xfrm>
              <a:off x="7454630" y="4242582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Ciri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Distributif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09C452E-68D3-4C74-8A4E-0EBFDEF40F5D}"/>
                </a:ext>
              </a:extLst>
            </p:cNvPr>
            <p:cNvSpPr txBox="1"/>
            <p:nvPr/>
          </p:nvSpPr>
          <p:spPr>
            <a:xfrm>
              <a:off x="6626470" y="4211805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E5E848E-A974-439C-AFED-596F42435111}"/>
              </a:ext>
            </a:extLst>
          </p:cNvPr>
          <p:cNvGrpSpPr/>
          <p:nvPr/>
        </p:nvGrpSpPr>
        <p:grpSpPr>
          <a:xfrm>
            <a:off x="6700688" y="720936"/>
            <a:ext cx="5012892" cy="984884"/>
            <a:chOff x="6626470" y="720936"/>
            <a:chExt cx="5012892" cy="9848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086EBB8-367D-4A3E-9C2A-B1C6BD1F9605}"/>
                </a:ext>
              </a:extLst>
            </p:cNvPr>
            <p:cNvSpPr txBox="1"/>
            <p:nvPr/>
          </p:nvSpPr>
          <p:spPr>
            <a:xfrm>
              <a:off x="6839171" y="1288212"/>
              <a:ext cx="47227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07582D1-C7E7-41E1-BF7A-D9460BAE7556}"/>
                </a:ext>
              </a:extLst>
            </p:cNvPr>
            <p:cNvSpPr txBox="1"/>
            <p:nvPr/>
          </p:nvSpPr>
          <p:spPr>
            <a:xfrm>
              <a:off x="7454630" y="751713"/>
              <a:ext cx="4184732" cy="95410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CIRI – CIRI MEDIA DAN SUMBER BELAJAR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9D53A5A-B18B-4EDC-BA10-843AF3775AB4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3" name="Graphic 3">
            <a:extLst>
              <a:ext uri="{FF2B5EF4-FFF2-40B4-BE49-F238E27FC236}">
                <a16:creationId xmlns:a16="http://schemas.microsoft.com/office/drawing/2014/main" xmlns="" id="{19C4EF18-7F43-4D6E-ACAF-E47946F46669}"/>
              </a:ext>
            </a:extLst>
          </p:cNvPr>
          <p:cNvGrpSpPr/>
          <p:nvPr/>
        </p:nvGrpSpPr>
        <p:grpSpPr>
          <a:xfrm rot="21305829" flipH="1">
            <a:off x="388050" y="3006314"/>
            <a:ext cx="1389702" cy="1123553"/>
            <a:chOff x="8338752" y="1211990"/>
            <a:chExt cx="3851961" cy="311425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597336B-849F-41FC-8FBF-F6FB448FBA73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5FCBCE89-77CA-4B4E-BDA6-1A6C8C0F5D90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B3E290C5-17C5-4E8C-84C3-8D553BE9FF39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C2F9C513-FADF-4D04-84EE-961B06D79CF7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E75D5EF7-4D68-451A-B3EF-253EC99AC782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E7E294D0-AABC-44BF-B931-92E93C29B2EC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34A1B24-026B-4C86-A1A6-DAF05C52EA44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B2BFA7B-2E28-4C79-B559-1D0B0309EE9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DC938BF-274F-4644-8F23-CD7AE6676BA0}"/>
              </a:ext>
            </a:extLst>
          </p:cNvPr>
          <p:cNvGrpSpPr/>
          <p:nvPr/>
        </p:nvGrpSpPr>
        <p:grpSpPr>
          <a:xfrm>
            <a:off x="1446763" y="2639278"/>
            <a:ext cx="10061655" cy="2617601"/>
            <a:chOff x="1427713" y="2852132"/>
            <a:chExt cx="10061655" cy="2617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DB454B5-5F77-4C49-9103-B7C97A7995B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xmlns="" id="{FE8A1025-CBFC-402B-BE6B-AFFE5D4E969B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xmlns="" id="{5B9948DF-5A0A-4747-B694-A56DACB3FF4D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xmlns="" id="{E67BDBDC-F19E-406B-B8E2-0E2179EB9E4D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xmlns="" id="{330036F1-9DAC-4969-B3EF-83EF2CF63EB1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xmlns="" id="{E40E8946-5E4B-4C26-84C5-466244B4392C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Block Arc 160">
                <a:extLst>
                  <a:ext uri="{FF2B5EF4-FFF2-40B4-BE49-F238E27FC236}">
                    <a16:creationId xmlns:a16="http://schemas.microsoft.com/office/drawing/2014/main" xmlns="" id="{66238CEF-C54D-4BBA-BA3E-140CFFCE07D7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1BD60E6-79DF-41AA-859E-722ADC1D512C}"/>
                </a:ext>
              </a:extLst>
            </p:cNvPr>
            <p:cNvSpPr/>
            <p:nvPr/>
          </p:nvSpPr>
          <p:spPr>
            <a:xfrm>
              <a:off x="9988709" y="3625806"/>
              <a:ext cx="1500659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F58C1468-307F-4474-A7C3-796841EE438D}"/>
              </a:ext>
            </a:extLst>
          </p:cNvPr>
          <p:cNvSpPr/>
          <p:nvPr/>
        </p:nvSpPr>
        <p:spPr>
          <a:xfrm>
            <a:off x="2014569" y="338488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2E9AEEA8-BE6A-406B-BB73-D62F6237E8FD}"/>
              </a:ext>
            </a:extLst>
          </p:cNvPr>
          <p:cNvSpPr/>
          <p:nvPr/>
        </p:nvSpPr>
        <p:spPr>
          <a:xfrm>
            <a:off x="5060037" y="3399015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1" name="Oval 100">
            <a:extLst>
              <a:ext uri="{FF2B5EF4-FFF2-40B4-BE49-F238E27FC236}">
                <a16:creationId xmlns:a16="http://schemas.microsoft.com/office/drawing/2014/main" xmlns="" id="{102A3DBB-340A-440D-BDBC-B66D4D01EFDC}"/>
              </a:ext>
            </a:extLst>
          </p:cNvPr>
          <p:cNvSpPr/>
          <p:nvPr/>
        </p:nvSpPr>
        <p:spPr>
          <a:xfrm>
            <a:off x="8130415" y="338488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xmlns="" id="{D97E1B44-B49D-405E-95C5-A37725F4C545}"/>
              </a:ext>
            </a:extLst>
          </p:cNvPr>
          <p:cNvSpPr/>
          <p:nvPr/>
        </p:nvSpPr>
        <p:spPr>
          <a:xfrm flipH="1">
            <a:off x="5355339" y="363641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xmlns="" id="{E23CAE8B-D24C-4776-AE65-17AEE895AF15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Chord 15">
            <a:extLst>
              <a:ext uri="{FF2B5EF4-FFF2-40B4-BE49-F238E27FC236}">
                <a16:creationId xmlns:a16="http://schemas.microsoft.com/office/drawing/2014/main" xmlns="" id="{2B10FE4D-3BAF-420B-A89E-5967ADB268E1}"/>
              </a:ext>
            </a:extLst>
          </p:cNvPr>
          <p:cNvSpPr/>
          <p:nvPr/>
        </p:nvSpPr>
        <p:spPr>
          <a:xfrm>
            <a:off x="3782348" y="39989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E3CC16F6-2648-4181-8CAB-1BB1F3649E3F}"/>
              </a:ext>
            </a:extLst>
          </p:cNvPr>
          <p:cNvGrpSpPr/>
          <p:nvPr/>
        </p:nvGrpSpPr>
        <p:grpSpPr>
          <a:xfrm>
            <a:off x="2975268" y="5083945"/>
            <a:ext cx="1819678" cy="1268827"/>
            <a:chOff x="1985513" y="4307149"/>
            <a:chExt cx="2380861" cy="1268827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EEB58CBD-4473-4574-81DE-4FD1A4834E6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Yaitu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sumber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belajar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merupakan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kombinasi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antara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suatu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teknik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sumber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lain.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4DA463E9-971E-4FD9-8048-9902F6E5202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Aktivitas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20E6A521-D88B-4C25-99C7-9DB91CCE7A6F}"/>
              </a:ext>
            </a:extLst>
          </p:cNvPr>
          <p:cNvGrpSpPr/>
          <p:nvPr/>
        </p:nvGrpSpPr>
        <p:grpSpPr>
          <a:xfrm>
            <a:off x="1451437" y="1579995"/>
            <a:ext cx="1819678" cy="899495"/>
            <a:chOff x="1985513" y="4307149"/>
            <a:chExt cx="2380861" cy="899495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CF4618F2-4883-423B-AE84-8CF62C57CB5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Yaitu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orang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menyampaikan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langsung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A03AA2BC-49B1-466E-A167-64AEAF6946A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Manusia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3AA6359F-5131-4A8A-9CA6-6147DD6F9540}"/>
              </a:ext>
            </a:extLst>
          </p:cNvPr>
          <p:cNvGrpSpPr/>
          <p:nvPr/>
        </p:nvGrpSpPr>
        <p:grpSpPr>
          <a:xfrm>
            <a:off x="6051411" y="5083945"/>
            <a:ext cx="1819678" cy="1084161"/>
            <a:chOff x="1985513" y="4307149"/>
            <a:chExt cx="2380861" cy="1084161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A84529F9-1047-4826-8B79-9416E4A16560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Yaitu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sumber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misalnya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kamera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foto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FD5A2D58-DFEA-4468-8AB6-33217CB1C08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Alat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DE1F40F6-6F58-4137-BC2B-7B0D3EC72CCA}"/>
              </a:ext>
            </a:extLst>
          </p:cNvPr>
          <p:cNvGrpSpPr/>
          <p:nvPr/>
        </p:nvGrpSpPr>
        <p:grpSpPr>
          <a:xfrm>
            <a:off x="4527580" y="1579995"/>
            <a:ext cx="1819678" cy="899495"/>
            <a:chOff x="1985513" y="4307149"/>
            <a:chExt cx="2380861" cy="899495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D5C191C3-10BB-43C7-BB71-6081C453520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Sesuatu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mengandung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pembelajaran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B7D88F9D-CB73-474B-89D7-AD94E11DE3D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49979540-F977-4FFD-BB36-D7DCF76C6D3D}"/>
              </a:ext>
            </a:extLst>
          </p:cNvPr>
          <p:cNvGrpSpPr/>
          <p:nvPr/>
        </p:nvGrpSpPr>
        <p:grpSpPr>
          <a:xfrm>
            <a:off x="9078647" y="4092117"/>
            <a:ext cx="1819678" cy="530163"/>
            <a:chOff x="1985513" y="4307149"/>
            <a:chExt cx="2380861" cy="530163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xmlns="" id="{5467797D-35B8-429F-AEBB-297597EAFB8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99D64E58-BB63-4D88-88D0-E95109F22BD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D369F3C3-68B7-4075-BE2E-8B0358C66755}"/>
              </a:ext>
            </a:extLst>
          </p:cNvPr>
          <p:cNvGrpSpPr/>
          <p:nvPr/>
        </p:nvGrpSpPr>
        <p:grpSpPr>
          <a:xfrm>
            <a:off x="7574794" y="1579995"/>
            <a:ext cx="1819678" cy="1268827"/>
            <a:chOff x="1985513" y="4307149"/>
            <a:chExt cx="2380861" cy="126882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A13B9285-80FB-4AF7-AADC-36E601DD3EDE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Yaitu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ruangan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tempat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ketika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sumber-sumber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berinteraksi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peserta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didik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31571EF2-6CC4-4A91-AB06-18ED808363D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Lingkungan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:a16="http://schemas.microsoft.com/office/drawing/2014/main" xmlns="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31728" y="0"/>
            <a:ext cx="3214314" cy="5735782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8" name="Chart 21">
            <a:extLst>
              <a:ext uri="{FF2B5EF4-FFF2-40B4-BE49-F238E27FC236}">
                <a16:creationId xmlns:a16="http://schemas.microsoft.com/office/drawing/2014/main" xmlns="" id="{D03E93D4-F6A1-4B2A-AC2A-A046771C5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179145"/>
              </p:ext>
            </p:extLst>
          </p:nvPr>
        </p:nvGraphicFramePr>
        <p:xfrm>
          <a:off x="5522899" y="4383760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1DAB7448-0F97-41F6-82E6-03CB11D94D6E}"/>
              </a:ext>
            </a:extLst>
          </p:cNvPr>
          <p:cNvSpPr/>
          <p:nvPr/>
        </p:nvSpPr>
        <p:spPr>
          <a:xfrm>
            <a:off x="3667331" y="220156"/>
            <a:ext cx="8302062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Faktor-faktor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atau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Kriteria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yang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Mempengaruhi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Pemilihan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Media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dan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Sumber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Belajar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</a:t>
            </a:r>
            <a:endParaRPr lang="ko-KR" alt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E5F208-4FF9-45B9-8E27-E2A19B4D45E8}"/>
              </a:ext>
            </a:extLst>
          </p:cNvPr>
          <p:cNvSpPr/>
          <p:nvPr/>
        </p:nvSpPr>
        <p:spPr>
          <a:xfrm>
            <a:off x="3978233" y="1226613"/>
            <a:ext cx="750724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70C42DB6-45F9-4C8F-8D81-F959C3FC7FAC}"/>
              </a:ext>
            </a:extLst>
          </p:cNvPr>
          <p:cNvSpPr txBox="1"/>
          <p:nvPr/>
        </p:nvSpPr>
        <p:spPr>
          <a:xfrm>
            <a:off x="9032111" y="1586984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solidFill>
                  <a:srgbClr val="404040"/>
                </a:solidFill>
                <a:cs typeface="Arial" pitchFamily="34" charset="0"/>
              </a:rPr>
              <a:t>1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xmlns="" id="{0DA46359-8F0E-494A-B128-3D7BD11373CA}"/>
              </a:ext>
            </a:extLst>
          </p:cNvPr>
          <p:cNvSpPr txBox="1"/>
          <p:nvPr/>
        </p:nvSpPr>
        <p:spPr>
          <a:xfrm>
            <a:off x="9032111" y="2092280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solidFill>
                  <a:srgbClr val="404040"/>
                </a:solidFill>
                <a:cs typeface="Arial" pitchFamily="34" charset="0"/>
              </a:rPr>
              <a:t>2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FB1934F5-A4E8-4129-9398-10E4308E6A65}"/>
              </a:ext>
            </a:extLst>
          </p:cNvPr>
          <p:cNvSpPr txBox="1"/>
          <p:nvPr/>
        </p:nvSpPr>
        <p:spPr>
          <a:xfrm>
            <a:off x="9032111" y="2826028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solidFill>
                  <a:srgbClr val="404040"/>
                </a:solidFill>
                <a:cs typeface="Arial" pitchFamily="34" charset="0"/>
              </a:rPr>
              <a:t>3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xmlns="" id="{9F2B2B51-70B7-4A53-9022-B3FD82601F75}"/>
              </a:ext>
            </a:extLst>
          </p:cNvPr>
          <p:cNvSpPr txBox="1"/>
          <p:nvPr/>
        </p:nvSpPr>
        <p:spPr>
          <a:xfrm>
            <a:off x="9032111" y="3551139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solidFill>
                  <a:srgbClr val="404040"/>
                </a:solidFill>
                <a:cs typeface="Arial" pitchFamily="34" charset="0"/>
              </a:rPr>
              <a:t>4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grpSp>
        <p:nvGrpSpPr>
          <p:cNvPr id="10" name="그룹 8">
            <a:extLst>
              <a:ext uri="{FF2B5EF4-FFF2-40B4-BE49-F238E27FC236}">
                <a16:creationId xmlns:a16="http://schemas.microsoft.com/office/drawing/2014/main" xmlns="" id="{783892AC-5727-4684-969B-F56AE01DAE74}"/>
              </a:ext>
            </a:extLst>
          </p:cNvPr>
          <p:cNvGrpSpPr/>
          <p:nvPr/>
        </p:nvGrpSpPr>
        <p:grpSpPr>
          <a:xfrm>
            <a:off x="7891168" y="968942"/>
            <a:ext cx="1372123" cy="3099731"/>
            <a:chOff x="9220911" y="999657"/>
            <a:chExt cx="1020627" cy="237263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xmlns="" id="{1D5D941F-5DDF-426F-B2EF-F7253014EC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3076921"/>
                </p:ext>
              </p:extLst>
            </p:nvPr>
          </p:nvGraphicFramePr>
          <p:xfrm>
            <a:off x="9220911" y="999657"/>
            <a:ext cx="1020627" cy="2372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2" name="그룹 7">
              <a:extLst>
                <a:ext uri="{FF2B5EF4-FFF2-40B4-BE49-F238E27FC236}">
                  <a16:creationId xmlns:a16="http://schemas.microsoft.com/office/drawing/2014/main" xmlns="" id="{1778EC21-1C1A-471E-8C97-6ECDD0C4438C}"/>
                </a:ext>
              </a:extLst>
            </p:cNvPr>
            <p:cNvGrpSpPr/>
            <p:nvPr/>
          </p:nvGrpSpPr>
          <p:grpSpPr>
            <a:xfrm>
              <a:off x="9889579" y="1509213"/>
              <a:ext cx="180001" cy="1684230"/>
              <a:chOff x="9889579" y="1509213"/>
              <a:chExt cx="180001" cy="1684230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xmlns="" id="{FDAEB86B-B1F9-4FEE-A9B8-BDE71AA1C299}"/>
                  </a:ext>
                </a:extLst>
              </p:cNvPr>
              <p:cNvSpPr/>
              <p:nvPr/>
            </p:nvSpPr>
            <p:spPr>
              <a:xfrm rot="5400000">
                <a:off x="9891860" y="1506932"/>
                <a:ext cx="175438" cy="18000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84B73FB1-B5AB-4143-BC1B-BE1E87CB9FD9}"/>
                  </a:ext>
                </a:extLst>
              </p:cNvPr>
              <p:cNvSpPr/>
              <p:nvPr/>
            </p:nvSpPr>
            <p:spPr>
              <a:xfrm rot="5400000">
                <a:off x="9891860" y="1897562"/>
                <a:ext cx="175438" cy="180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xmlns="" id="{005E6A41-7519-4F72-98F9-A20148EE7E13}"/>
                  </a:ext>
                </a:extLst>
              </p:cNvPr>
              <p:cNvSpPr/>
              <p:nvPr/>
            </p:nvSpPr>
            <p:spPr>
              <a:xfrm rot="5400000">
                <a:off x="9891861" y="2465807"/>
                <a:ext cx="175438" cy="1800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xmlns="" id="{5573AC49-D03F-422A-9D8D-BE70CD16F3E6}"/>
                  </a:ext>
                </a:extLst>
              </p:cNvPr>
              <p:cNvSpPr/>
              <p:nvPr/>
            </p:nvSpPr>
            <p:spPr>
              <a:xfrm rot="5400000">
                <a:off x="9891861" y="3015724"/>
                <a:ext cx="175438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4FF3E2-3934-425A-A687-9935FC82EB86}"/>
              </a:ext>
            </a:extLst>
          </p:cNvPr>
          <p:cNvSpPr txBox="1"/>
          <p:nvPr/>
        </p:nvSpPr>
        <p:spPr>
          <a:xfrm>
            <a:off x="9828447" y="1525428"/>
            <a:ext cx="187611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1"/>
                </a:solidFill>
                <a:cs typeface="Arial" pitchFamily="34" charset="0"/>
              </a:rPr>
              <a:t>Tujuan</a:t>
            </a:r>
            <a:r>
              <a:rPr lang="en-US" altLang="ko-KR" sz="1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accent1"/>
                </a:solidFill>
                <a:cs typeface="Arial" pitchFamily="34" charset="0"/>
              </a:rPr>
              <a:t>intruksional</a:t>
            </a:r>
            <a:r>
              <a:rPr lang="en-US" altLang="ko-KR" sz="1400" dirty="0" smtClean="0">
                <a:solidFill>
                  <a:schemeClr val="accent1"/>
                </a:solidFill>
                <a:cs typeface="Arial" pitchFamily="34" charset="0"/>
              </a:rPr>
              <a:t>  </a:t>
            </a:r>
            <a:endParaRPr lang="en-US" altLang="ko-KR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03327C-AE27-4436-B29D-DB660373F088}"/>
              </a:ext>
            </a:extLst>
          </p:cNvPr>
          <p:cNvSpPr txBox="1"/>
          <p:nvPr/>
        </p:nvSpPr>
        <p:spPr>
          <a:xfrm>
            <a:off x="9828447" y="2028759"/>
            <a:ext cx="187611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1"/>
                </a:solidFill>
                <a:cs typeface="Arial" pitchFamily="34" charset="0"/>
              </a:rPr>
              <a:t>Keefektifan</a:t>
            </a:r>
            <a:r>
              <a:rPr lang="en-US" altLang="ko-KR" sz="1400" dirty="0" smtClean="0">
                <a:solidFill>
                  <a:schemeClr val="accent1"/>
                </a:solidFill>
                <a:cs typeface="Arial" pitchFamily="34" charset="0"/>
              </a:rPr>
              <a:t>  </a:t>
            </a:r>
            <a:endParaRPr lang="en-US" altLang="ko-KR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E9D9B2-0E67-4484-9909-56AAEF01077B}"/>
              </a:ext>
            </a:extLst>
          </p:cNvPr>
          <p:cNvSpPr txBox="1"/>
          <p:nvPr/>
        </p:nvSpPr>
        <p:spPr>
          <a:xfrm>
            <a:off x="9828447" y="2764472"/>
            <a:ext cx="187611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1"/>
                </a:solidFill>
                <a:cs typeface="Arial" pitchFamily="34" charset="0"/>
              </a:rPr>
              <a:t>Siswa</a:t>
            </a:r>
            <a:r>
              <a:rPr lang="en-US" altLang="ko-KR" sz="1400" dirty="0" smtClean="0">
                <a:solidFill>
                  <a:schemeClr val="accent1"/>
                </a:solidFill>
                <a:cs typeface="Arial" pitchFamily="34" charset="0"/>
              </a:rPr>
              <a:t>  </a:t>
            </a:r>
            <a:endParaRPr lang="en-US" altLang="ko-KR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44B588-06AC-4375-99BE-5EB0917E5F51}"/>
              </a:ext>
            </a:extLst>
          </p:cNvPr>
          <p:cNvSpPr txBox="1"/>
          <p:nvPr/>
        </p:nvSpPr>
        <p:spPr>
          <a:xfrm>
            <a:off x="9840323" y="3489584"/>
            <a:ext cx="187611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solidFill>
                  <a:schemeClr val="accent1"/>
                </a:solidFill>
                <a:cs typeface="Arial" pitchFamily="34" charset="0"/>
              </a:rPr>
              <a:t>Ketersediaan</a:t>
            </a:r>
            <a:r>
              <a:rPr lang="en-US" altLang="ko-KR" sz="1400" dirty="0" smtClean="0">
                <a:solidFill>
                  <a:schemeClr val="accent1"/>
                </a:solidFill>
                <a:cs typeface="Arial" pitchFamily="34" charset="0"/>
              </a:rPr>
              <a:t>.  </a:t>
            </a:r>
            <a:endParaRPr lang="en-US" altLang="ko-KR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xmlns="" id="{C7EB72D5-28A8-4AAC-A3F5-1B0827FFF174}"/>
              </a:ext>
            </a:extLst>
          </p:cNvPr>
          <p:cNvSpPr txBox="1">
            <a:spLocks/>
          </p:cNvSpPr>
          <p:nvPr/>
        </p:nvSpPr>
        <p:spPr>
          <a:xfrm>
            <a:off x="3999111" y="1616600"/>
            <a:ext cx="3892058" cy="432048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accent1"/>
                </a:solidFill>
              </a:rPr>
              <a:t>DEGENG </a:t>
            </a:r>
            <a:r>
              <a:rPr lang="en-US" altLang="ko-KR" sz="2000" dirty="0" err="1" smtClean="0">
                <a:solidFill>
                  <a:schemeClr val="accent1"/>
                </a:solidFill>
              </a:rPr>
              <a:t>dalam</a:t>
            </a:r>
            <a:r>
              <a:rPr lang="en-US" altLang="ko-KR" sz="2000" dirty="0" smtClean="0">
                <a:solidFill>
                  <a:schemeClr val="accent1"/>
                </a:solidFill>
              </a:rPr>
              <a:t> </a:t>
            </a:r>
            <a:r>
              <a:rPr lang="en-US" altLang="ko-KR" sz="2000" dirty="0" err="1" smtClean="0">
                <a:solidFill>
                  <a:schemeClr val="accent1"/>
                </a:solidFill>
              </a:rPr>
              <a:t>Staffnew</a:t>
            </a:r>
            <a:r>
              <a:rPr lang="en-US" altLang="ko-KR" sz="2000" dirty="0" smtClean="0">
                <a:solidFill>
                  <a:schemeClr val="accent1"/>
                </a:solidFill>
              </a:rPr>
              <a:t>(</a:t>
            </a:r>
            <a:r>
              <a:rPr lang="en-US" altLang="ko-KR" sz="2000" dirty="0" err="1" smtClean="0">
                <a:solidFill>
                  <a:schemeClr val="accent1"/>
                </a:solidFill>
              </a:rPr>
              <a:t>tt</a:t>
            </a:r>
            <a:r>
              <a:rPr lang="en-US" altLang="ko-KR" sz="2000" dirty="0" smtClean="0">
                <a:solidFill>
                  <a:schemeClr val="accent1"/>
                </a:solidFill>
              </a:rPr>
              <a:t>) </a:t>
            </a:r>
            <a:endParaRPr lang="en-US" altLang="ko-KR" sz="2000" dirty="0">
              <a:solidFill>
                <a:schemeClr val="accent1"/>
              </a:solidFill>
            </a:endParaRP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xmlns="" id="{3AE31A03-EBF5-488A-B26D-2739DA5A1792}"/>
              </a:ext>
            </a:extLst>
          </p:cNvPr>
          <p:cNvSpPr/>
          <p:nvPr/>
        </p:nvSpPr>
        <p:spPr>
          <a:xfrm>
            <a:off x="3996647" y="2155690"/>
            <a:ext cx="3843092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solidFill>
                  <a:schemeClr val="accent1"/>
                </a:solidFill>
              </a:rPr>
              <a:t>Faktor-faktor</a:t>
            </a:r>
            <a:r>
              <a:rPr lang="en-US" altLang="ko-KR" dirty="0" smtClean="0">
                <a:solidFill>
                  <a:schemeClr val="accent1"/>
                </a:solidFill>
              </a:rPr>
              <a:t> yang </a:t>
            </a:r>
            <a:r>
              <a:rPr lang="en-US" altLang="ko-KR" dirty="0" err="1" smtClean="0">
                <a:solidFill>
                  <a:schemeClr val="accent1"/>
                </a:solidFill>
              </a:rPr>
              <a:t>perlu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dipertimbangkan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dalam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memilih</a:t>
            </a:r>
            <a:r>
              <a:rPr lang="en-US" altLang="ko-KR" dirty="0" smtClean="0">
                <a:solidFill>
                  <a:schemeClr val="accent1"/>
                </a:solidFill>
              </a:rPr>
              <a:t>, </a:t>
            </a:r>
            <a:r>
              <a:rPr lang="en-US" altLang="ko-KR" dirty="0" err="1" smtClean="0">
                <a:solidFill>
                  <a:schemeClr val="accent1"/>
                </a:solidFill>
              </a:rPr>
              <a:t>mengembangkan</a:t>
            </a:r>
            <a:r>
              <a:rPr lang="en-US" altLang="ko-KR" dirty="0" smtClean="0">
                <a:solidFill>
                  <a:schemeClr val="accent1"/>
                </a:solidFill>
              </a:rPr>
              <a:t>, </a:t>
            </a:r>
            <a:r>
              <a:rPr lang="en-US" altLang="ko-KR" dirty="0" err="1" smtClean="0">
                <a:solidFill>
                  <a:schemeClr val="accent1"/>
                </a:solidFill>
              </a:rPr>
              <a:t>dan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menggunakan</a:t>
            </a:r>
            <a:r>
              <a:rPr lang="en-US" altLang="ko-KR" dirty="0" smtClean="0">
                <a:solidFill>
                  <a:schemeClr val="accent1"/>
                </a:solidFill>
              </a:rPr>
              <a:t> media </a:t>
            </a:r>
            <a:r>
              <a:rPr lang="en-US" altLang="ko-KR" dirty="0" err="1" smtClean="0">
                <a:solidFill>
                  <a:schemeClr val="accent1"/>
                </a:solidFill>
              </a:rPr>
              <a:t>pembelajaran</a:t>
            </a:r>
            <a:r>
              <a:rPr lang="en-US" altLang="ko-KR" dirty="0" smtClean="0">
                <a:solidFill>
                  <a:schemeClr val="accent1"/>
                </a:solidFill>
              </a:rPr>
              <a:t> </a:t>
            </a:r>
            <a:r>
              <a:rPr lang="en-US" altLang="ko-KR" dirty="0" err="1" smtClean="0">
                <a:solidFill>
                  <a:schemeClr val="accent1"/>
                </a:solidFill>
              </a:rPr>
              <a:t>yaitu</a:t>
            </a:r>
            <a:r>
              <a:rPr lang="en-US" altLang="ko-KR" dirty="0" smtClean="0">
                <a:solidFill>
                  <a:schemeClr val="accent1"/>
                </a:solidFill>
              </a:rPr>
              <a:t> :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5" name="직사각형 22">
            <a:extLst>
              <a:ext uri="{FF2B5EF4-FFF2-40B4-BE49-F238E27FC236}">
                <a16:creationId xmlns:a16="http://schemas.microsoft.com/office/drawing/2014/main" xmlns="" id="{F154CAEB-00DE-41E5-AC97-92F616653EB8}"/>
              </a:ext>
            </a:extLst>
          </p:cNvPr>
          <p:cNvSpPr/>
          <p:nvPr/>
        </p:nvSpPr>
        <p:spPr>
          <a:xfrm>
            <a:off x="8245582" y="4493886"/>
            <a:ext cx="358227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5   </a:t>
            </a:r>
            <a:r>
              <a:rPr lang="en-US" altLang="ko-KR" sz="1400" dirty="0" err="1" smtClean="0">
                <a:solidFill>
                  <a:schemeClr val="accent1"/>
                </a:solidFill>
              </a:rPr>
              <a:t>Biaya</a:t>
            </a:r>
            <a:r>
              <a:rPr lang="en-US" altLang="ko-KR" sz="1400" dirty="0" smtClean="0">
                <a:solidFill>
                  <a:schemeClr val="accent1"/>
                </a:solidFill>
              </a:rPr>
              <a:t> </a:t>
            </a:r>
            <a:r>
              <a:rPr lang="en-US" altLang="ko-KR" sz="1400" dirty="0" err="1" smtClean="0">
                <a:solidFill>
                  <a:schemeClr val="accent1"/>
                </a:solidFill>
              </a:rPr>
              <a:t>pengadaan</a:t>
            </a:r>
            <a:endParaRPr lang="en-US" altLang="ko-KR" sz="1400" b="1" dirty="0">
              <a:solidFill>
                <a:schemeClr val="accent1"/>
              </a:solidFill>
            </a:endParaRPr>
          </a:p>
        </p:txBody>
      </p:sp>
      <p:sp>
        <p:nvSpPr>
          <p:cNvPr id="36" name="직사각형 5">
            <a:extLst>
              <a:ext uri="{FF2B5EF4-FFF2-40B4-BE49-F238E27FC236}">
                <a16:creationId xmlns:a16="http://schemas.microsoft.com/office/drawing/2014/main" xmlns="" id="{7DBE5570-32CF-4373-9DAE-20CEDBE816B7}"/>
              </a:ext>
            </a:extLst>
          </p:cNvPr>
          <p:cNvSpPr/>
          <p:nvPr/>
        </p:nvSpPr>
        <p:spPr>
          <a:xfrm>
            <a:off x="8245582" y="5181281"/>
            <a:ext cx="358227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1"/>
                </a:solidFill>
              </a:rPr>
              <a:t>6   </a:t>
            </a:r>
            <a:r>
              <a:rPr lang="en-US" altLang="ko-KR" sz="1400" dirty="0" err="1" smtClean="0">
                <a:solidFill>
                  <a:schemeClr val="accent1"/>
                </a:solidFill>
              </a:rPr>
              <a:t>Kualitas</a:t>
            </a:r>
            <a:r>
              <a:rPr lang="en-US" altLang="ko-KR" sz="1400" dirty="0" smtClean="0">
                <a:solidFill>
                  <a:schemeClr val="accent1"/>
                </a:solidFill>
              </a:rPr>
              <a:t> </a:t>
            </a:r>
            <a:r>
              <a:rPr lang="en-US" altLang="ko-KR" sz="1400" dirty="0" err="1" smtClean="0">
                <a:solidFill>
                  <a:schemeClr val="accent1"/>
                </a:solidFill>
              </a:rPr>
              <a:t>teknis</a:t>
            </a:r>
            <a:r>
              <a:rPr lang="en-US" altLang="ko-KR" sz="1400" dirty="0" smtClean="0">
                <a:solidFill>
                  <a:schemeClr val="accent1"/>
                </a:solidFill>
              </a:rPr>
              <a:t> </a:t>
            </a:r>
            <a:endParaRPr lang="en-US" altLang="ko-KR" sz="14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2B9408-0E29-4C00-AEE8-982DA41DD31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E06874-5BF4-42C0-9585-4D92B033E71B}"/>
              </a:ext>
            </a:extLst>
          </p:cNvPr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xmlns="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AA5E64-02E2-4AA1-B902-9E988F77BC13}"/>
              </a:ext>
            </a:extLst>
          </p:cNvPr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xmlns="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xmlns="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xmlns="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xmlns="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xmlns="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xmlns="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xmlns="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xmlns="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xmlns="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xmlns="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xmlns="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xmlns="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xmlns="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C1FC98A-7B2D-4369-BE0E-3DC2C283A0E0}"/>
              </a:ext>
            </a:extLst>
          </p:cNvPr>
          <p:cNvGrpSpPr/>
          <p:nvPr/>
        </p:nvGrpSpPr>
        <p:grpSpPr>
          <a:xfrm>
            <a:off x="8498635" y="1365663"/>
            <a:ext cx="2972930" cy="3507464"/>
            <a:chOff x="3021856" y="3915173"/>
            <a:chExt cx="2583455" cy="350746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B3C86448-D2FC-424C-B51A-6241BECE9AEC}"/>
                </a:ext>
              </a:extLst>
            </p:cNvPr>
            <p:cNvSpPr txBox="1"/>
            <p:nvPr/>
          </p:nvSpPr>
          <p:spPr>
            <a:xfrm>
              <a:off x="3021856" y="4449562"/>
              <a:ext cx="2575771" cy="297307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A : </a:t>
              </a:r>
              <a:r>
                <a:rPr lang="en-US" altLang="ko-KR" sz="2000" i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Access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ko-KR" sz="2000" dirty="0" err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akses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C : </a:t>
              </a:r>
              <a:r>
                <a:rPr lang="en-US" altLang="ko-KR" sz="2000" i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Cost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ko-KR" sz="2000" dirty="0" err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biaya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 : </a:t>
              </a:r>
              <a:r>
                <a:rPr lang="en-US" altLang="ko-KR" sz="2000" i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Teaching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ko-KR" sz="2000" dirty="0" err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mampu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dirty="0" err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membelajarkan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I : </a:t>
              </a:r>
              <a:r>
                <a:rPr lang="en-US" altLang="ko-KR" sz="2000" i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Interactivity &amp; Friendliness</a:t>
              </a:r>
            </a:p>
            <a:p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O : </a:t>
              </a:r>
              <a:r>
                <a:rPr lang="en-US" altLang="ko-KR" sz="2000" i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Organizational Issues</a:t>
              </a:r>
            </a:p>
            <a:p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N : </a:t>
              </a:r>
              <a:r>
                <a:rPr lang="en-US" altLang="ko-KR" sz="2000" i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Novelty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altLang="ko-KR" sz="2000" dirty="0" err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Kebaruan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S : </a:t>
              </a:r>
              <a:r>
                <a:rPr lang="en-US" altLang="ko-KR" sz="2000" i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Speed 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altLang="ko-KR" sz="2000" dirty="0" err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kecepatan</a:t>
              </a:r>
              <a:r>
                <a:rPr lang="en-US" altLang="ko-KR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)  </a:t>
              </a:r>
              <a:endParaRPr lang="en-US" altLang="ko-KR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F3669D6A-C0BA-4170-A95C-5ADED6B3A867}"/>
                </a:ext>
              </a:extLst>
            </p:cNvPr>
            <p:cNvSpPr txBox="1"/>
            <p:nvPr/>
          </p:nvSpPr>
          <p:spPr>
            <a:xfrm>
              <a:off x="3025417" y="3915173"/>
              <a:ext cx="2579894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smtClean="0">
                  <a:cs typeface="Arial" pitchFamily="34" charset="0"/>
                </a:rPr>
                <a:t>MODEL “ACTIONS’’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CEA9586-67CE-417C-A1F7-9A71B0E26045}"/>
              </a:ext>
            </a:extLst>
          </p:cNvPr>
          <p:cNvGrpSpPr/>
          <p:nvPr/>
        </p:nvGrpSpPr>
        <p:grpSpPr>
          <a:xfrm>
            <a:off x="729279" y="1484417"/>
            <a:ext cx="2968685" cy="4004263"/>
            <a:chOff x="3017859" y="4033927"/>
            <a:chExt cx="2579765" cy="4004261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AF91D073-E2F7-40C8-B1C2-22F8A94AD0FB}"/>
                </a:ext>
              </a:extLst>
            </p:cNvPr>
            <p:cNvSpPr txBox="1"/>
            <p:nvPr/>
          </p:nvSpPr>
          <p:spPr>
            <a:xfrm>
              <a:off x="3021855" y="4560315"/>
              <a:ext cx="2575769" cy="347787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 :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Analisis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Karakteristik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Siswa</a:t>
              </a:r>
              <a:endPara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 :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Sebutkan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Kompetensi</a:t>
              </a:r>
              <a:endPara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 :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Sebutkan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Metode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Media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Materi</a:t>
              </a:r>
              <a:endPara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 :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Upayakan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Gunakan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Metode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Media </a:t>
              </a:r>
            </a:p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 :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Rancang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Bentuk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Partisipasi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Siswa</a:t>
              </a:r>
              <a:endPara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 : </a:t>
              </a:r>
              <a:r>
                <a:rPr lang="en-US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Evaluasi</a:t>
              </a:r>
              <a:endPara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1C42820-AD5C-4D83-A164-79FEC6437A00}"/>
                </a:ext>
              </a:extLst>
            </p:cNvPr>
            <p:cNvSpPr txBox="1"/>
            <p:nvPr/>
          </p:nvSpPr>
          <p:spPr>
            <a:xfrm>
              <a:off x="3017859" y="4033927"/>
              <a:ext cx="2553872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1"/>
                  </a:solidFill>
                  <a:cs typeface="Arial" pitchFamily="34" charset="0"/>
                </a:rPr>
                <a:t>MODEL “ASSURE”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B8E527C-EA0A-4287-B12D-E0988BEF2A26}"/>
              </a:ext>
            </a:extLst>
          </p:cNvPr>
          <p:cNvGrpSpPr/>
          <p:nvPr/>
        </p:nvGrpSpPr>
        <p:grpSpPr>
          <a:xfrm>
            <a:off x="8918425" y="4679195"/>
            <a:ext cx="2968685" cy="553998"/>
            <a:chOff x="3017859" y="4283314"/>
            <a:chExt cx="2579765" cy="55399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4E3864B-80BE-45A4-9174-56554A9D2D70}"/>
                </a:ext>
              </a:extLst>
            </p:cNvPr>
            <p:cNvSpPr txBox="1"/>
            <p:nvPr/>
          </p:nvSpPr>
          <p:spPr>
            <a:xfrm>
              <a:off x="3021855" y="4560312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E3D07816-B54F-4C52-A420-B8A08E99C0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051DF4C9-B68B-47C2-8B16-BA1FA5C1E019}"/>
              </a:ext>
            </a:extLst>
          </p:cNvPr>
          <p:cNvGrpSpPr/>
          <p:nvPr/>
        </p:nvGrpSpPr>
        <p:grpSpPr>
          <a:xfrm>
            <a:off x="304891" y="4679195"/>
            <a:ext cx="2968685" cy="553998"/>
            <a:chOff x="3017859" y="4283314"/>
            <a:chExt cx="2579765" cy="553997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2"/>
              <a:ext cx="2575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27223765-ED79-4C8E-85AE-E6B1B901592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xmlns="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3200" dirty="0" err="1" smtClean="0">
                <a:solidFill>
                  <a:schemeClr val="accent1"/>
                </a:solidFill>
              </a:rPr>
              <a:t>Pertimbangan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dalam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pemanfaatan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media </a:t>
            </a:r>
            <a:r>
              <a:rPr lang="en-US" sz="3200" dirty="0" err="1" smtClean="0">
                <a:solidFill>
                  <a:schemeClr val="accent1"/>
                </a:solidFill>
              </a:rPr>
              <a:t>oleh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sekolah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92" name="Graphic 3">
            <a:extLst>
              <a:ext uri="{FF2B5EF4-FFF2-40B4-BE49-F238E27FC236}">
                <a16:creationId xmlns:a16="http://schemas.microsoft.com/office/drawing/2014/main" xmlns="" id="{178D6B85-C916-4CA7-B4A3-B6528BEBD1E3}"/>
              </a:ext>
            </a:extLst>
          </p:cNvPr>
          <p:cNvGrpSpPr/>
          <p:nvPr/>
        </p:nvGrpSpPr>
        <p:grpSpPr>
          <a:xfrm rot="294171">
            <a:off x="5592267" y="5285235"/>
            <a:ext cx="3319894" cy="1207409"/>
            <a:chOff x="0" y="1211951"/>
            <a:chExt cx="12192000" cy="443409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B1DEA87-5A5F-4FFA-8934-9C26E8902D12}"/>
              </a:ext>
            </a:extLst>
          </p:cNvPr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xmlns="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xmlns="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xmlns="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xmlns="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xmlns="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xmlns="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xmlns="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xmlns="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Kriteria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pemilihan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belajar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5D59553-A039-471C-AE26-F96ADECAB6CF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xmlns="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xmlns="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xmlns="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xmlns="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xmlns="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xmlns="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xmlns="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xmlns="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xmlns="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xmlns="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A56274B4-2BA8-4E38-8AB1-655EFF18FA6E}"/>
              </a:ext>
            </a:extLst>
          </p:cNvPr>
          <p:cNvSpPr/>
          <p:nvPr/>
        </p:nvSpPr>
        <p:spPr>
          <a:xfrm>
            <a:off x="6208860" y="1795845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0F7574D0-B304-4C2D-A4AC-F86578B976A3}"/>
              </a:ext>
            </a:extLst>
          </p:cNvPr>
          <p:cNvSpPr/>
          <p:nvPr/>
        </p:nvSpPr>
        <p:spPr>
          <a:xfrm>
            <a:off x="6207673" y="4471374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B79797-DA5A-4C26-B77F-3BA37128790D}"/>
              </a:ext>
            </a:extLst>
          </p:cNvPr>
          <p:cNvSpPr txBox="1"/>
          <p:nvPr/>
        </p:nvSpPr>
        <p:spPr>
          <a:xfrm>
            <a:off x="6626431" y="1771820"/>
            <a:ext cx="514201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Analisis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karakteristik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siswa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.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47C4D0B4-AB7C-4C23-8B94-C9040B20AB43}"/>
              </a:ext>
            </a:extLst>
          </p:cNvPr>
          <p:cNvSpPr txBox="1"/>
          <p:nvPr/>
        </p:nvSpPr>
        <p:spPr>
          <a:xfrm>
            <a:off x="6626431" y="2456443"/>
            <a:ext cx="5165766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Adanya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isi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intruksional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94651572-5066-4E10-8E7C-54B23D3BA4A6}"/>
              </a:ext>
            </a:extLst>
          </p:cNvPr>
          <p:cNvSpPr txBox="1"/>
          <p:nvPr/>
        </p:nvSpPr>
        <p:spPr>
          <a:xfrm>
            <a:off x="6624252" y="3057936"/>
            <a:ext cx="515301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Adanya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strategi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pengorganisasian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1"/>
                </a:solidFill>
                <a:cs typeface="Arial" pitchFamily="34" charset="0"/>
              </a:rPr>
              <a:t>pembelajaran</a:t>
            </a:r>
            <a:r>
              <a:rPr lang="en-US" altLang="ko-KR" sz="1200" b="1" dirty="0" smtClean="0">
                <a:solidFill>
                  <a:schemeClr val="accent1"/>
                </a:solidFill>
                <a:cs typeface="Arial" pitchFamily="34" charset="0"/>
              </a:rPr>
              <a:t>.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1ED137DE-A845-4EB4-81BC-295C93332302}"/>
              </a:ext>
            </a:extLst>
          </p:cNvPr>
          <p:cNvSpPr txBox="1"/>
          <p:nvPr/>
        </p:nvSpPr>
        <p:spPr>
          <a:xfrm>
            <a:off x="6612377" y="3754434"/>
            <a:ext cx="515301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cs typeface="Arial" pitchFamily="34" charset="0"/>
              </a:rPr>
              <a:t>Adanya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strategi</a:t>
            </a:r>
            <a:r>
              <a:rPr lang="en-US" altLang="ko-KR" sz="1200" b="1" dirty="0" smtClean="0">
                <a:cs typeface="Arial" pitchFamily="34" charset="0"/>
              </a:rPr>
              <a:t> </a:t>
            </a:r>
            <a:r>
              <a:rPr lang="en-US" altLang="ko-KR" sz="1200" b="1" dirty="0" err="1" smtClean="0">
                <a:cs typeface="Arial" pitchFamily="34" charset="0"/>
              </a:rPr>
              <a:t>penyampaian</a:t>
            </a:r>
            <a:r>
              <a:rPr lang="en-US" altLang="ko-KR" sz="1200" b="1" dirty="0" smtClean="0">
                <a:cs typeface="Arial" pitchFamily="34" charset="0"/>
              </a:rPr>
              <a:t>.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11E6A43-FB7D-4475-A4BF-C5378C28EE2A}"/>
              </a:ext>
            </a:extLst>
          </p:cNvPr>
          <p:cNvSpPr txBox="1"/>
          <p:nvPr/>
        </p:nvSpPr>
        <p:spPr>
          <a:xfrm>
            <a:off x="6289361" y="4670074"/>
            <a:ext cx="5174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A56274B4-2BA8-4E38-8AB1-655EFF18FA6E}"/>
              </a:ext>
            </a:extLst>
          </p:cNvPr>
          <p:cNvSpPr/>
          <p:nvPr/>
        </p:nvSpPr>
        <p:spPr>
          <a:xfrm>
            <a:off x="6218756" y="3100152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FB91B80-9011-453D-A115-78BA400A6D83}"/>
              </a:ext>
            </a:extLst>
          </p:cNvPr>
          <p:cNvSpPr/>
          <p:nvPr/>
        </p:nvSpPr>
        <p:spPr>
          <a:xfrm>
            <a:off x="6226627" y="2491839"/>
            <a:ext cx="183388" cy="18026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FB91B80-9011-453D-A115-78BA400A6D83}"/>
              </a:ext>
            </a:extLst>
          </p:cNvPr>
          <p:cNvSpPr/>
          <p:nvPr/>
        </p:nvSpPr>
        <p:spPr>
          <a:xfrm>
            <a:off x="6224649" y="3784270"/>
            <a:ext cx="183388" cy="18026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5FB91B80-9011-453D-A115-78BA400A6D83}"/>
              </a:ext>
            </a:extLst>
          </p:cNvPr>
          <p:cNvSpPr/>
          <p:nvPr/>
        </p:nvSpPr>
        <p:spPr>
          <a:xfrm>
            <a:off x="6234545" y="5183580"/>
            <a:ext cx="183388" cy="18026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ED137DE-A845-4EB4-81BC-295C93332302}"/>
              </a:ext>
            </a:extLst>
          </p:cNvPr>
          <p:cNvSpPr txBox="1"/>
          <p:nvPr/>
        </p:nvSpPr>
        <p:spPr>
          <a:xfrm>
            <a:off x="6610397" y="4358097"/>
            <a:ext cx="515301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chemeClr val="accent1"/>
                </a:solidFill>
              </a:rPr>
              <a:t>Adanya strategi pengelolaan pembelajaran.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lvl="0"/>
            <a:endParaRPr lang="en-US" sz="1200" dirty="0" smtClean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ED137DE-A845-4EB4-81BC-295C93332302}"/>
              </a:ext>
            </a:extLst>
          </p:cNvPr>
          <p:cNvSpPr txBox="1"/>
          <p:nvPr/>
        </p:nvSpPr>
        <p:spPr>
          <a:xfrm>
            <a:off x="6620294" y="5068637"/>
            <a:ext cx="515301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Adanya pengembangan prosedur pengukuran hasil pembelajaran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lvl="0"/>
            <a:endParaRPr lang="en-US" sz="1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9" y="391760"/>
            <a:ext cx="11573197" cy="724247"/>
          </a:xfrm>
          <a:solidFill>
            <a:schemeClr val="tx1"/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Klasifikasi</a:t>
            </a:r>
            <a:r>
              <a:rPr lang="en-US" dirty="0" smtClean="0">
                <a:solidFill>
                  <a:schemeClr val="accent1"/>
                </a:solidFill>
              </a:rPr>
              <a:t> Media </a:t>
            </a:r>
            <a:r>
              <a:rPr lang="en-US" dirty="0" err="1" smtClean="0">
                <a:solidFill>
                  <a:schemeClr val="accent1"/>
                </a:solidFill>
              </a:rPr>
              <a:t>dan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Sumber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Belajar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2420" y="1667566"/>
            <a:ext cx="7910426" cy="72424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1576126"/>
            <a:ext cx="8190412" cy="72424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09006" y="3222046"/>
            <a:ext cx="8007531" cy="72424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Pengklasifikasian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diantaranya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dipergunakan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pembuatan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media.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Klasifikasi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dijelaskan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uraian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Klasifikasi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Media, media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perangkat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lunak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berisi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pesan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disajikan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peralatan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peralatan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perangkat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keras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menampilkan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pesan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terkandung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Klasifikasi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Media,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Azhar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Arshad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ruangguru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(2012)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Pesan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Teknik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2846518" y="2366626"/>
            <a:ext cx="6596742" cy="914527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6600" b="1" dirty="0" smtClean="0"/>
              <a:t> </a:t>
            </a:r>
            <a:r>
              <a:rPr lang="en-US" sz="6600" b="1" dirty="0" smtClean="0"/>
              <a:t>TERIMAKASIH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414</Words>
  <Application>Microsoft Office PowerPoint</Application>
  <PresentationFormat>Custom</PresentationFormat>
  <Paragraphs>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Personal</cp:lastModifiedBy>
  <cp:revision>101</cp:revision>
  <dcterms:created xsi:type="dcterms:W3CDTF">2020-01-20T05:08:25Z</dcterms:created>
  <dcterms:modified xsi:type="dcterms:W3CDTF">2020-10-13T02:59:41Z</dcterms:modified>
</cp:coreProperties>
</file>