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azydog" charset="1" panose="00000000000000000000"/>
      <p:regular r:id="rId10"/>
    </p:embeddedFont>
    <p:embeddedFont>
      <p:font typeface="อีฟดอวอิ้ง" charset="1" panose="00000000000000000000"/>
      <p:regular r:id="rId11"/>
    </p:embeddedFont>
    <p:embeddedFont>
      <p:font typeface="อีฟดอวอิ้ง Bold" charset="1" panose="00000000000000000000"/>
      <p:regular r:id="rId12"/>
    </p:embeddedFont>
    <p:embeddedFont>
      <p:font typeface="อีฟดอวอิ้ง Italics" charset="1" panose="00000000000000000000"/>
      <p:regular r:id="rId13"/>
    </p:embeddedFont>
    <p:embeddedFont>
      <p:font typeface="อีฟดอวอิ้ง Bold Italics" charset="1" panose="00000000000000000000"/>
      <p:regular r:id="rId14"/>
    </p:embeddedFont>
    <p:embeddedFont>
      <p:font typeface="Canva Sans" charset="1" panose="020B0503030501040103"/>
      <p:regular r:id="rId15"/>
    </p:embeddedFont>
    <p:embeddedFont>
      <p:font typeface="Canva Sans Bold" charset="1" panose="020B0803030501040103"/>
      <p:regular r:id="rId16"/>
    </p:embeddedFont>
    <p:embeddedFont>
      <p:font typeface="Canva Sans Italics" charset="1" panose="020B0503030501040103"/>
      <p:regular r:id="rId17"/>
    </p:embeddedFont>
    <p:embeddedFont>
      <p:font typeface="Canva Sans Bold Italics" charset="1" panose="020B0803030501040103"/>
      <p:regular r:id="rId18"/>
    </p:embeddedFont>
    <p:embeddedFont>
      <p:font typeface="Canva Sans Medium" charset="1" panose="020B0603030501040103"/>
      <p:regular r:id="rId19"/>
    </p:embeddedFont>
    <p:embeddedFont>
      <p:font typeface="Canva Sans Medium Italics" charset="1" panose="020B06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29" Target="slides/slide9.xml" Type="http://schemas.openxmlformats.org/officeDocument/2006/relationships/slide"/><Relationship Id="rId3" Target="viewProps.xml" Type="http://schemas.openxmlformats.org/officeDocument/2006/relationships/viewProps"/><Relationship Id="rId30" Target="slides/slide10.xml" Type="http://schemas.openxmlformats.org/officeDocument/2006/relationships/slide"/><Relationship Id="rId31" Target="slides/slide11.xml" Type="http://schemas.openxmlformats.org/officeDocument/2006/relationships/slide"/><Relationship Id="rId32" Target="slides/slide12.xml" Type="http://schemas.openxmlformats.org/officeDocument/2006/relationships/slide"/><Relationship Id="rId33"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2" Target="../media/image1.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3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sp>
        <p:nvSpPr>
          <p:cNvPr name="Freeform 3" id="3"/>
          <p:cNvSpPr/>
          <p:nvPr/>
        </p:nvSpPr>
        <p:spPr>
          <a:xfrm flipH="false" flipV="false" rot="0">
            <a:off x="-733411" y="4383882"/>
            <a:ext cx="7292307" cy="6406427"/>
          </a:xfrm>
          <a:custGeom>
            <a:avLst/>
            <a:gdLst/>
            <a:ahLst/>
            <a:cxnLst/>
            <a:rect r="r" b="b" t="t" l="l"/>
            <a:pathLst>
              <a:path h="6406427" w="7292307">
                <a:moveTo>
                  <a:pt x="0" y="0"/>
                </a:moveTo>
                <a:lnTo>
                  <a:pt x="7292308" y="0"/>
                </a:lnTo>
                <a:lnTo>
                  <a:pt x="7292308" y="6406427"/>
                </a:lnTo>
                <a:lnTo>
                  <a:pt x="0" y="640642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3285787" y="2079482"/>
            <a:ext cx="11716426" cy="5507614"/>
            <a:chOff x="0" y="0"/>
            <a:chExt cx="3085808" cy="1450565"/>
          </a:xfrm>
        </p:grpSpPr>
        <p:sp>
          <p:nvSpPr>
            <p:cNvPr name="Freeform 5" id="5"/>
            <p:cNvSpPr/>
            <p:nvPr/>
          </p:nvSpPr>
          <p:spPr>
            <a:xfrm flipH="false" flipV="false" rot="0">
              <a:off x="0" y="0"/>
              <a:ext cx="3085808" cy="1450565"/>
            </a:xfrm>
            <a:custGeom>
              <a:avLst/>
              <a:gdLst/>
              <a:ahLst/>
              <a:cxnLst/>
              <a:rect r="r" b="b" t="t" l="l"/>
              <a:pathLst>
                <a:path h="1450565" w="3085808">
                  <a:moveTo>
                    <a:pt x="33700" y="0"/>
                  </a:moveTo>
                  <a:lnTo>
                    <a:pt x="3052108" y="0"/>
                  </a:lnTo>
                  <a:cubicBezTo>
                    <a:pt x="3061046" y="0"/>
                    <a:pt x="3069617" y="3550"/>
                    <a:pt x="3075937" y="9870"/>
                  </a:cubicBezTo>
                  <a:cubicBezTo>
                    <a:pt x="3082257" y="16190"/>
                    <a:pt x="3085808" y="24762"/>
                    <a:pt x="3085808" y="33700"/>
                  </a:cubicBezTo>
                  <a:lnTo>
                    <a:pt x="3085808" y="1416865"/>
                  </a:lnTo>
                  <a:cubicBezTo>
                    <a:pt x="3085808" y="1435477"/>
                    <a:pt x="3070720" y="1450565"/>
                    <a:pt x="3052108" y="1450565"/>
                  </a:cubicBezTo>
                  <a:lnTo>
                    <a:pt x="33700" y="1450565"/>
                  </a:lnTo>
                  <a:cubicBezTo>
                    <a:pt x="24762" y="1450565"/>
                    <a:pt x="16190" y="1447014"/>
                    <a:pt x="9870" y="1440695"/>
                  </a:cubicBezTo>
                  <a:cubicBezTo>
                    <a:pt x="3550" y="1434375"/>
                    <a:pt x="0" y="1425803"/>
                    <a:pt x="0" y="1416865"/>
                  </a:cubicBezTo>
                  <a:lnTo>
                    <a:pt x="0" y="33700"/>
                  </a:lnTo>
                  <a:cubicBezTo>
                    <a:pt x="0" y="24762"/>
                    <a:pt x="3550" y="16190"/>
                    <a:pt x="9870" y="9870"/>
                  </a:cubicBezTo>
                  <a:cubicBezTo>
                    <a:pt x="16190" y="3550"/>
                    <a:pt x="24762" y="0"/>
                    <a:pt x="33700" y="0"/>
                  </a:cubicBezTo>
                  <a:close/>
                </a:path>
              </a:pathLst>
            </a:custGeom>
            <a:solidFill>
              <a:srgbClr val="FFFBF6"/>
            </a:solidFill>
          </p:spPr>
        </p:sp>
        <p:sp>
          <p:nvSpPr>
            <p:cNvPr name="TextBox 6" id="6"/>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6800761" y="3320327"/>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Freeform 8" id="8"/>
          <p:cNvSpPr/>
          <p:nvPr/>
        </p:nvSpPr>
        <p:spPr>
          <a:xfrm flipH="false" flipV="false" rot="2112759">
            <a:off x="9943817" y="-1208983"/>
            <a:ext cx="10997410" cy="3237913"/>
          </a:xfrm>
          <a:custGeom>
            <a:avLst/>
            <a:gdLst/>
            <a:ahLst/>
            <a:cxnLst/>
            <a:rect r="r" b="b" t="t" l="l"/>
            <a:pathLst>
              <a:path h="3237913" w="10997410">
                <a:moveTo>
                  <a:pt x="0" y="0"/>
                </a:moveTo>
                <a:lnTo>
                  <a:pt x="10997410" y="0"/>
                </a:lnTo>
                <a:lnTo>
                  <a:pt x="10997410" y="3237914"/>
                </a:lnTo>
                <a:lnTo>
                  <a:pt x="0" y="32379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6355584" y="1459059"/>
            <a:ext cx="5576833" cy="1240845"/>
          </a:xfrm>
          <a:custGeom>
            <a:avLst/>
            <a:gdLst/>
            <a:ahLst/>
            <a:cxnLst/>
            <a:rect r="r" b="b" t="t" l="l"/>
            <a:pathLst>
              <a:path h="1240845" w="5576833">
                <a:moveTo>
                  <a:pt x="0" y="0"/>
                </a:moveTo>
                <a:lnTo>
                  <a:pt x="5576832" y="0"/>
                </a:lnTo>
                <a:lnTo>
                  <a:pt x="5576832" y="1240846"/>
                </a:lnTo>
                <a:lnTo>
                  <a:pt x="0" y="1240846"/>
                </a:lnTo>
                <a:lnTo>
                  <a:pt x="0" y="0"/>
                </a:lnTo>
                <a:close/>
              </a:path>
            </a:pathLst>
          </a:custGeom>
          <a:blipFill>
            <a:blip r:embed="rId8"/>
            <a:stretch>
              <a:fillRect l="0" t="0" r="0" b="0"/>
            </a:stretch>
          </a:blipFill>
        </p:spPr>
      </p:sp>
      <p:grpSp>
        <p:nvGrpSpPr>
          <p:cNvPr name="Group 10" id="10"/>
          <p:cNvGrpSpPr/>
          <p:nvPr/>
        </p:nvGrpSpPr>
        <p:grpSpPr>
          <a:xfrm rot="0">
            <a:off x="11932416" y="8001502"/>
            <a:ext cx="2909132" cy="658243"/>
            <a:chOff x="0" y="0"/>
            <a:chExt cx="3878843" cy="877657"/>
          </a:xfrm>
        </p:grpSpPr>
        <p:grpSp>
          <p:nvGrpSpPr>
            <p:cNvPr name="Group 11" id="11"/>
            <p:cNvGrpSpPr/>
            <p:nvPr/>
          </p:nvGrpSpPr>
          <p:grpSpPr>
            <a:xfrm rot="0">
              <a:off x="0"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000395"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2000791"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3001186" y="0"/>
              <a:ext cx="877657" cy="87765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sp>
        <p:nvSpPr>
          <p:cNvPr name="TextBox 23" id="23"/>
          <p:cNvSpPr txBox="true"/>
          <p:nvPr/>
        </p:nvSpPr>
        <p:spPr>
          <a:xfrm rot="0">
            <a:off x="3285787" y="3097723"/>
            <a:ext cx="11716426" cy="3468307"/>
          </a:xfrm>
          <a:prstGeom prst="rect">
            <a:avLst/>
          </a:prstGeom>
        </p:spPr>
        <p:txBody>
          <a:bodyPr anchor="t" rtlCol="false" tIns="0" lIns="0" bIns="0" rIns="0">
            <a:spAutoFit/>
          </a:bodyPr>
          <a:lstStyle/>
          <a:p>
            <a:pPr algn="ctr">
              <a:lnSpc>
                <a:spcPts val="12719"/>
              </a:lnSpc>
            </a:pPr>
            <a:r>
              <a:rPr lang="en-US" sz="11256">
                <a:solidFill>
                  <a:srgbClr val="496241"/>
                </a:solidFill>
                <a:latin typeface="อีฟดอวอิ้ง"/>
              </a:rPr>
              <a:t>FUNGSI BAGIAN PADA TUMBUHAN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665297" y="535365"/>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8723455">
            <a:off x="-3275116" y="8781778"/>
            <a:ext cx="10997410" cy="3237913"/>
          </a:xfrm>
          <a:custGeom>
            <a:avLst/>
            <a:gdLst/>
            <a:ahLst/>
            <a:cxnLst/>
            <a:rect r="r" b="b" t="t" l="l"/>
            <a:pathLst>
              <a:path h="3237913" w="10997410">
                <a:moveTo>
                  <a:pt x="0" y="0"/>
                </a:moveTo>
                <a:lnTo>
                  <a:pt x="10997411" y="0"/>
                </a:lnTo>
                <a:lnTo>
                  <a:pt x="10997411" y="3237913"/>
                </a:lnTo>
                <a:lnTo>
                  <a:pt x="0" y="3237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5439310" y="912138"/>
            <a:ext cx="8681755" cy="1170779"/>
            <a:chOff x="0" y="0"/>
            <a:chExt cx="2286553" cy="308353"/>
          </a:xfrm>
        </p:grpSpPr>
        <p:sp>
          <p:nvSpPr>
            <p:cNvPr name="Freeform 21" id="21"/>
            <p:cNvSpPr/>
            <p:nvPr/>
          </p:nvSpPr>
          <p:spPr>
            <a:xfrm flipH="false" flipV="false" rot="0">
              <a:off x="0" y="0"/>
              <a:ext cx="2286553" cy="308353"/>
            </a:xfrm>
            <a:custGeom>
              <a:avLst/>
              <a:gdLst/>
              <a:ahLst/>
              <a:cxnLst/>
              <a:rect r="r" b="b" t="t" l="l"/>
              <a:pathLst>
                <a:path h="308353" w="2286553">
                  <a:moveTo>
                    <a:pt x="45479" y="0"/>
                  </a:moveTo>
                  <a:lnTo>
                    <a:pt x="2241074" y="0"/>
                  </a:lnTo>
                  <a:cubicBezTo>
                    <a:pt x="2253135" y="0"/>
                    <a:pt x="2264703" y="4792"/>
                    <a:pt x="2273232" y="13321"/>
                  </a:cubicBezTo>
                  <a:cubicBezTo>
                    <a:pt x="2281761" y="21849"/>
                    <a:pt x="2286553" y="33417"/>
                    <a:pt x="2286553" y="45479"/>
                  </a:cubicBezTo>
                  <a:lnTo>
                    <a:pt x="2286553" y="262874"/>
                  </a:lnTo>
                  <a:cubicBezTo>
                    <a:pt x="2286553" y="287992"/>
                    <a:pt x="2266191" y="308353"/>
                    <a:pt x="2241074" y="308353"/>
                  </a:cubicBezTo>
                  <a:lnTo>
                    <a:pt x="45479" y="308353"/>
                  </a:lnTo>
                  <a:cubicBezTo>
                    <a:pt x="20362" y="308353"/>
                    <a:pt x="0" y="287992"/>
                    <a:pt x="0" y="262874"/>
                  </a:cubicBezTo>
                  <a:lnTo>
                    <a:pt x="0" y="45479"/>
                  </a:lnTo>
                  <a:cubicBezTo>
                    <a:pt x="0" y="33417"/>
                    <a:pt x="4792" y="21849"/>
                    <a:pt x="13321" y="13321"/>
                  </a:cubicBezTo>
                  <a:cubicBezTo>
                    <a:pt x="21849" y="4792"/>
                    <a:pt x="33417" y="0"/>
                    <a:pt x="45479"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3263183">
            <a:off x="16285896" y="-3202662"/>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Freeform 24" id="24"/>
          <p:cNvSpPr/>
          <p:nvPr/>
        </p:nvSpPr>
        <p:spPr>
          <a:xfrm flipH="false" flipV="false" rot="-518543">
            <a:off x="14428215" y="6243519"/>
            <a:ext cx="4304864" cy="4413348"/>
          </a:xfrm>
          <a:custGeom>
            <a:avLst/>
            <a:gdLst/>
            <a:ahLst/>
            <a:cxnLst/>
            <a:rect r="r" b="b" t="t" l="l"/>
            <a:pathLst>
              <a:path h="4413348" w="4304864">
                <a:moveTo>
                  <a:pt x="0" y="0"/>
                </a:moveTo>
                <a:lnTo>
                  <a:pt x="4304864" y="0"/>
                </a:lnTo>
                <a:lnTo>
                  <a:pt x="4304864" y="4413349"/>
                </a:lnTo>
                <a:lnTo>
                  <a:pt x="0" y="44133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5" id="25"/>
          <p:cNvSpPr txBox="true"/>
          <p:nvPr/>
        </p:nvSpPr>
        <p:spPr>
          <a:xfrm rot="0">
            <a:off x="5023345" y="1120763"/>
            <a:ext cx="9513684" cy="782104"/>
          </a:xfrm>
          <a:prstGeom prst="rect">
            <a:avLst/>
          </a:prstGeom>
        </p:spPr>
        <p:txBody>
          <a:bodyPr anchor="t" rtlCol="false" tIns="0" lIns="0" bIns="0" rIns="0">
            <a:spAutoFit/>
          </a:bodyPr>
          <a:lstStyle/>
          <a:p>
            <a:pPr algn="ctr">
              <a:lnSpc>
                <a:spcPts val="6054"/>
              </a:lnSpc>
            </a:pPr>
            <a:r>
              <a:rPr lang="en-US" sz="5357">
                <a:solidFill>
                  <a:srgbClr val="FFFCF2"/>
                </a:solidFill>
                <a:latin typeface="Lazydog"/>
              </a:rPr>
              <a:t>Fungsi bagian tumbuhan</a:t>
            </a:r>
          </a:p>
        </p:txBody>
      </p:sp>
      <p:sp>
        <p:nvSpPr>
          <p:cNvPr name="TextBox 26" id="26"/>
          <p:cNvSpPr txBox="true"/>
          <p:nvPr/>
        </p:nvSpPr>
        <p:spPr>
          <a:xfrm rot="0">
            <a:off x="2619532" y="2393332"/>
            <a:ext cx="14321310" cy="5433661"/>
          </a:xfrm>
          <a:prstGeom prst="rect">
            <a:avLst/>
          </a:prstGeom>
        </p:spPr>
        <p:txBody>
          <a:bodyPr anchor="t" rtlCol="false" tIns="0" lIns="0" bIns="0" rIns="0">
            <a:spAutoFit/>
          </a:bodyPr>
          <a:lstStyle/>
          <a:p>
            <a:pPr>
              <a:lnSpc>
                <a:spcPts val="5258"/>
              </a:lnSpc>
            </a:pPr>
            <a:r>
              <a:rPr lang="en-US" sz="4653">
                <a:solidFill>
                  <a:srgbClr val="61705C"/>
                </a:solidFill>
                <a:latin typeface="อีฟดอวอิ้ง"/>
              </a:rPr>
              <a:t>5. Bunga</a:t>
            </a:r>
          </a:p>
          <a:p>
            <a:pPr>
              <a:lnSpc>
                <a:spcPts val="5258"/>
              </a:lnSpc>
            </a:pPr>
            <a:r>
              <a:rPr lang="en-US" sz="4653">
                <a:solidFill>
                  <a:srgbClr val="61705C"/>
                </a:solidFill>
                <a:latin typeface="อีฟดอวอิ้ง"/>
              </a:rPr>
              <a:t>Bunga lengkap terdiri dari kelopak,benang sari, mahkota dan putik. Bunga tidak lengkap dilihat dari tidak adanya salah satu bagian bunga.</a:t>
            </a:r>
          </a:p>
          <a:p>
            <a:pPr>
              <a:lnSpc>
                <a:spcPts val="5258"/>
              </a:lnSpc>
            </a:pPr>
          </a:p>
          <a:p>
            <a:pPr>
              <a:lnSpc>
                <a:spcPts val="5258"/>
              </a:lnSpc>
            </a:pPr>
            <a:r>
              <a:rPr lang="en-US" sz="4653">
                <a:solidFill>
                  <a:srgbClr val="61705C"/>
                </a:solidFill>
                <a:latin typeface="อีฟดอวอิ้ง"/>
              </a:rPr>
              <a:t>6. Biji</a:t>
            </a:r>
          </a:p>
          <a:p>
            <a:pPr>
              <a:lnSpc>
                <a:spcPts val="5258"/>
              </a:lnSpc>
            </a:pPr>
            <a:r>
              <a:rPr lang="en-US" sz="4653">
                <a:solidFill>
                  <a:srgbClr val="61705C"/>
                </a:solidFill>
                <a:latin typeface="อีฟดอวอิ้ง"/>
              </a:rPr>
              <a:t>Biji berfungsi penyimpan cadangan makanan,alat perkembangbiakan,dan pembentukan tumbuhan baru.</a:t>
            </a:r>
          </a:p>
        </p:txBody>
      </p:sp>
      <p:sp>
        <p:nvSpPr>
          <p:cNvPr name="Freeform 27" id="27"/>
          <p:cNvSpPr/>
          <p:nvPr/>
        </p:nvSpPr>
        <p:spPr>
          <a:xfrm flipH="false" flipV="false" rot="-10476235">
            <a:off x="163626" y="-11160508"/>
            <a:ext cx="5429989" cy="16409307"/>
          </a:xfrm>
          <a:custGeom>
            <a:avLst/>
            <a:gdLst/>
            <a:ahLst/>
            <a:cxnLst/>
            <a:rect r="r" b="b" t="t" l="l"/>
            <a:pathLst>
              <a:path h="16409307" w="5429989">
                <a:moveTo>
                  <a:pt x="0" y="0"/>
                </a:moveTo>
                <a:lnTo>
                  <a:pt x="5429989" y="0"/>
                </a:lnTo>
                <a:lnTo>
                  <a:pt x="5429989" y="16409307"/>
                </a:lnTo>
                <a:lnTo>
                  <a:pt x="0" y="164093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719898" y="352071"/>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2700000">
            <a:off x="-3875463" y="-1871774"/>
            <a:ext cx="10997410" cy="3237913"/>
          </a:xfrm>
          <a:custGeom>
            <a:avLst/>
            <a:gdLst/>
            <a:ahLst/>
            <a:cxnLst/>
            <a:rect r="r" b="b" t="t" l="l"/>
            <a:pathLst>
              <a:path h="3237913" w="10997410">
                <a:moveTo>
                  <a:pt x="0" y="0"/>
                </a:moveTo>
                <a:lnTo>
                  <a:pt x="10997410" y="0"/>
                </a:lnTo>
                <a:lnTo>
                  <a:pt x="10997410" y="3237914"/>
                </a:lnTo>
                <a:lnTo>
                  <a:pt x="0" y="32379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4591060" y="610432"/>
            <a:ext cx="9105880" cy="1593316"/>
            <a:chOff x="0" y="0"/>
            <a:chExt cx="2398256" cy="419639"/>
          </a:xfrm>
        </p:grpSpPr>
        <p:sp>
          <p:nvSpPr>
            <p:cNvPr name="Freeform 21" id="21"/>
            <p:cNvSpPr/>
            <p:nvPr/>
          </p:nvSpPr>
          <p:spPr>
            <a:xfrm flipH="false" flipV="false" rot="0">
              <a:off x="0" y="0"/>
              <a:ext cx="2398256" cy="419639"/>
            </a:xfrm>
            <a:custGeom>
              <a:avLst/>
              <a:gdLst/>
              <a:ahLst/>
              <a:cxnLst/>
              <a:rect r="r" b="b" t="t" l="l"/>
              <a:pathLst>
                <a:path h="419639" w="2398256">
                  <a:moveTo>
                    <a:pt x="43361" y="0"/>
                  </a:moveTo>
                  <a:lnTo>
                    <a:pt x="2354896" y="0"/>
                  </a:lnTo>
                  <a:cubicBezTo>
                    <a:pt x="2366395" y="0"/>
                    <a:pt x="2377424" y="4568"/>
                    <a:pt x="2385556" y="12700"/>
                  </a:cubicBezTo>
                  <a:cubicBezTo>
                    <a:pt x="2393688" y="20832"/>
                    <a:pt x="2398256" y="31861"/>
                    <a:pt x="2398256" y="43361"/>
                  </a:cubicBezTo>
                  <a:lnTo>
                    <a:pt x="2398256" y="376278"/>
                  </a:lnTo>
                  <a:cubicBezTo>
                    <a:pt x="2398256" y="387778"/>
                    <a:pt x="2393688" y="398807"/>
                    <a:pt x="2385556" y="406939"/>
                  </a:cubicBezTo>
                  <a:cubicBezTo>
                    <a:pt x="2377424" y="415070"/>
                    <a:pt x="2366395" y="419639"/>
                    <a:pt x="2354896" y="419639"/>
                  </a:cubicBezTo>
                  <a:lnTo>
                    <a:pt x="43361" y="419639"/>
                  </a:lnTo>
                  <a:cubicBezTo>
                    <a:pt x="31861" y="419639"/>
                    <a:pt x="20832" y="415070"/>
                    <a:pt x="12700" y="406939"/>
                  </a:cubicBezTo>
                  <a:cubicBezTo>
                    <a:pt x="4568" y="398807"/>
                    <a:pt x="0" y="387778"/>
                    <a:pt x="0" y="376278"/>
                  </a:cubicBezTo>
                  <a:lnTo>
                    <a:pt x="0" y="43361"/>
                  </a:lnTo>
                  <a:cubicBezTo>
                    <a:pt x="0" y="31861"/>
                    <a:pt x="4568" y="20832"/>
                    <a:pt x="12700" y="12700"/>
                  </a:cubicBezTo>
                  <a:cubicBezTo>
                    <a:pt x="20832" y="4568"/>
                    <a:pt x="31861" y="0"/>
                    <a:pt x="43361"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2982645">
            <a:off x="15448788" y="5647209"/>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TextBox 24" id="24"/>
          <p:cNvSpPr txBox="true"/>
          <p:nvPr/>
        </p:nvSpPr>
        <p:spPr>
          <a:xfrm rot="0">
            <a:off x="3591420" y="2436838"/>
            <a:ext cx="12054555" cy="6385643"/>
          </a:xfrm>
          <a:prstGeom prst="rect">
            <a:avLst/>
          </a:prstGeom>
        </p:spPr>
        <p:txBody>
          <a:bodyPr anchor="t" rtlCol="false" tIns="0" lIns="0" bIns="0" rIns="0">
            <a:spAutoFit/>
          </a:bodyPr>
          <a:lstStyle/>
          <a:p>
            <a:pPr>
              <a:lnSpc>
                <a:spcPts val="6316"/>
              </a:lnSpc>
            </a:pPr>
            <a:r>
              <a:rPr lang="en-US" sz="4511">
                <a:solidFill>
                  <a:srgbClr val="475A3E"/>
                </a:solidFill>
                <a:latin typeface="อีฟดอวอิ้ง Bold"/>
              </a:rPr>
              <a:t>1. Menjadi produsen dalam rantai makanan.</a:t>
            </a:r>
          </a:p>
          <a:p>
            <a:pPr>
              <a:lnSpc>
                <a:spcPts val="6316"/>
              </a:lnSpc>
            </a:pPr>
            <a:r>
              <a:rPr lang="en-US" sz="4511">
                <a:solidFill>
                  <a:srgbClr val="475A3E"/>
                </a:solidFill>
                <a:latin typeface="อีฟดอวอิ้ง Bold"/>
              </a:rPr>
              <a:t>2. Penghasil oksigen.</a:t>
            </a:r>
          </a:p>
          <a:p>
            <a:pPr>
              <a:lnSpc>
                <a:spcPts val="6316"/>
              </a:lnSpc>
            </a:pPr>
            <a:r>
              <a:rPr lang="en-US" sz="4511">
                <a:solidFill>
                  <a:srgbClr val="475A3E"/>
                </a:solidFill>
                <a:latin typeface="อีฟดอวอิ้ง Bold"/>
              </a:rPr>
              <a:t>3. Rumah atau habitat organisme tertentu seperti serangga.</a:t>
            </a:r>
          </a:p>
          <a:p>
            <a:pPr>
              <a:lnSpc>
                <a:spcPts val="6316"/>
              </a:lnSpc>
            </a:pPr>
            <a:r>
              <a:rPr lang="en-US" sz="4511">
                <a:solidFill>
                  <a:srgbClr val="475A3E"/>
                </a:solidFill>
                <a:latin typeface="อีฟดอวอิ้ง Bold"/>
              </a:rPr>
              <a:t>4. Dijadikan obat papa penyakit tertentu.</a:t>
            </a:r>
          </a:p>
          <a:p>
            <a:pPr>
              <a:lnSpc>
                <a:spcPts val="6316"/>
              </a:lnSpc>
            </a:pPr>
            <a:r>
              <a:rPr lang="en-US" sz="4511">
                <a:solidFill>
                  <a:srgbClr val="475A3E"/>
                </a:solidFill>
                <a:latin typeface="อีฟดอวอิ้ง Bold"/>
              </a:rPr>
              <a:t>5. Dapat menjaga iklim dan mencegah polusi udara.</a:t>
            </a:r>
          </a:p>
          <a:p>
            <a:pPr>
              <a:lnSpc>
                <a:spcPts val="6316"/>
              </a:lnSpc>
            </a:pPr>
          </a:p>
        </p:txBody>
      </p:sp>
      <p:sp>
        <p:nvSpPr>
          <p:cNvPr name="Freeform 25" id="25"/>
          <p:cNvSpPr/>
          <p:nvPr/>
        </p:nvSpPr>
        <p:spPr>
          <a:xfrm flipH="false" flipV="false" rot="1390682">
            <a:off x="-1650593" y="5886524"/>
            <a:ext cx="7910415" cy="8337723"/>
          </a:xfrm>
          <a:custGeom>
            <a:avLst/>
            <a:gdLst/>
            <a:ahLst/>
            <a:cxnLst/>
            <a:rect r="r" b="b" t="t" l="l"/>
            <a:pathLst>
              <a:path h="8337723" w="7910415">
                <a:moveTo>
                  <a:pt x="0" y="0"/>
                </a:moveTo>
                <a:lnTo>
                  <a:pt x="7910415" y="0"/>
                </a:lnTo>
                <a:lnTo>
                  <a:pt x="7910415" y="8337724"/>
                </a:lnTo>
                <a:lnTo>
                  <a:pt x="0" y="83377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5378278" y="1547779"/>
            <a:ext cx="1869343" cy="1311939"/>
          </a:xfrm>
          <a:custGeom>
            <a:avLst/>
            <a:gdLst/>
            <a:ahLst/>
            <a:cxnLst/>
            <a:rect r="r" b="b" t="t" l="l"/>
            <a:pathLst>
              <a:path h="1311939" w="1869343">
                <a:moveTo>
                  <a:pt x="0" y="0"/>
                </a:moveTo>
                <a:lnTo>
                  <a:pt x="1869343" y="0"/>
                </a:lnTo>
                <a:lnTo>
                  <a:pt x="1869343" y="1311939"/>
                </a:lnTo>
                <a:lnTo>
                  <a:pt x="0" y="13119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7" id="27"/>
          <p:cNvSpPr txBox="true"/>
          <p:nvPr/>
        </p:nvSpPr>
        <p:spPr>
          <a:xfrm rot="0">
            <a:off x="3018923" y="924034"/>
            <a:ext cx="12359355"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Manfaat tumbuhan</a:t>
            </a:r>
          </a:p>
        </p:txBody>
      </p:sp>
      <p:sp>
        <p:nvSpPr>
          <p:cNvPr name="TextBox 28" id="28"/>
          <p:cNvSpPr txBox="true"/>
          <p:nvPr/>
        </p:nvSpPr>
        <p:spPr>
          <a:xfrm rot="0">
            <a:off x="17815799" y="6751061"/>
            <a:ext cx="2204710" cy="752055"/>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solusi</a:t>
            </a:r>
          </a:p>
        </p:txBody>
      </p:sp>
      <p:sp>
        <p:nvSpPr>
          <p:cNvPr name="Freeform 29" id="29"/>
          <p:cNvSpPr/>
          <p:nvPr/>
        </p:nvSpPr>
        <p:spPr>
          <a:xfrm flipH="false" flipV="false" rot="0">
            <a:off x="15645976" y="2485126"/>
            <a:ext cx="1869343" cy="1311939"/>
          </a:xfrm>
          <a:custGeom>
            <a:avLst/>
            <a:gdLst/>
            <a:ahLst/>
            <a:cxnLst/>
            <a:rect r="r" b="b" t="t" l="l"/>
            <a:pathLst>
              <a:path h="1311939" w="1869343">
                <a:moveTo>
                  <a:pt x="0" y="0"/>
                </a:moveTo>
                <a:lnTo>
                  <a:pt x="1869342" y="0"/>
                </a:lnTo>
                <a:lnTo>
                  <a:pt x="1869342" y="1311939"/>
                </a:lnTo>
                <a:lnTo>
                  <a:pt x="0" y="13119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719898" y="352071"/>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2700000">
            <a:off x="-3875463" y="-1871774"/>
            <a:ext cx="10997410" cy="3237913"/>
          </a:xfrm>
          <a:custGeom>
            <a:avLst/>
            <a:gdLst/>
            <a:ahLst/>
            <a:cxnLst/>
            <a:rect r="r" b="b" t="t" l="l"/>
            <a:pathLst>
              <a:path h="3237913" w="10997410">
                <a:moveTo>
                  <a:pt x="0" y="0"/>
                </a:moveTo>
                <a:lnTo>
                  <a:pt x="10997410" y="0"/>
                </a:lnTo>
                <a:lnTo>
                  <a:pt x="10997410" y="3237914"/>
                </a:lnTo>
                <a:lnTo>
                  <a:pt x="0" y="32379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4645660" y="610432"/>
            <a:ext cx="9105880" cy="1593316"/>
            <a:chOff x="0" y="0"/>
            <a:chExt cx="2398256" cy="419639"/>
          </a:xfrm>
        </p:grpSpPr>
        <p:sp>
          <p:nvSpPr>
            <p:cNvPr name="Freeform 21" id="21"/>
            <p:cNvSpPr/>
            <p:nvPr/>
          </p:nvSpPr>
          <p:spPr>
            <a:xfrm flipH="false" flipV="false" rot="0">
              <a:off x="0" y="0"/>
              <a:ext cx="2398256" cy="419639"/>
            </a:xfrm>
            <a:custGeom>
              <a:avLst/>
              <a:gdLst/>
              <a:ahLst/>
              <a:cxnLst/>
              <a:rect r="r" b="b" t="t" l="l"/>
              <a:pathLst>
                <a:path h="419639" w="2398256">
                  <a:moveTo>
                    <a:pt x="43361" y="0"/>
                  </a:moveTo>
                  <a:lnTo>
                    <a:pt x="2354896" y="0"/>
                  </a:lnTo>
                  <a:cubicBezTo>
                    <a:pt x="2366395" y="0"/>
                    <a:pt x="2377424" y="4568"/>
                    <a:pt x="2385556" y="12700"/>
                  </a:cubicBezTo>
                  <a:cubicBezTo>
                    <a:pt x="2393688" y="20832"/>
                    <a:pt x="2398256" y="31861"/>
                    <a:pt x="2398256" y="43361"/>
                  </a:cubicBezTo>
                  <a:lnTo>
                    <a:pt x="2398256" y="376278"/>
                  </a:lnTo>
                  <a:cubicBezTo>
                    <a:pt x="2398256" y="387778"/>
                    <a:pt x="2393688" y="398807"/>
                    <a:pt x="2385556" y="406939"/>
                  </a:cubicBezTo>
                  <a:cubicBezTo>
                    <a:pt x="2377424" y="415070"/>
                    <a:pt x="2366395" y="419639"/>
                    <a:pt x="2354896" y="419639"/>
                  </a:cubicBezTo>
                  <a:lnTo>
                    <a:pt x="43361" y="419639"/>
                  </a:lnTo>
                  <a:cubicBezTo>
                    <a:pt x="31861" y="419639"/>
                    <a:pt x="20832" y="415070"/>
                    <a:pt x="12700" y="406939"/>
                  </a:cubicBezTo>
                  <a:cubicBezTo>
                    <a:pt x="4568" y="398807"/>
                    <a:pt x="0" y="387778"/>
                    <a:pt x="0" y="376278"/>
                  </a:cubicBezTo>
                  <a:lnTo>
                    <a:pt x="0" y="43361"/>
                  </a:lnTo>
                  <a:cubicBezTo>
                    <a:pt x="0" y="31861"/>
                    <a:pt x="4568" y="20832"/>
                    <a:pt x="12700" y="12700"/>
                  </a:cubicBezTo>
                  <a:cubicBezTo>
                    <a:pt x="20832" y="4568"/>
                    <a:pt x="31861" y="0"/>
                    <a:pt x="43361"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2982645">
            <a:off x="15448788" y="5647209"/>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TextBox 24" id="24"/>
          <p:cNvSpPr txBox="true"/>
          <p:nvPr/>
        </p:nvSpPr>
        <p:spPr>
          <a:xfrm rot="0">
            <a:off x="2925427" y="2669218"/>
            <a:ext cx="13387523" cy="5039863"/>
          </a:xfrm>
          <a:prstGeom prst="rect">
            <a:avLst/>
          </a:prstGeom>
        </p:spPr>
        <p:txBody>
          <a:bodyPr anchor="t" rtlCol="false" tIns="0" lIns="0" bIns="0" rIns="0">
            <a:spAutoFit/>
          </a:bodyPr>
          <a:lstStyle/>
          <a:p>
            <a:pPr>
              <a:lnSpc>
                <a:spcPts val="6623"/>
              </a:lnSpc>
            </a:pPr>
            <a:r>
              <a:rPr lang="en-US" sz="4730">
                <a:solidFill>
                  <a:srgbClr val="475A3E"/>
                </a:solidFill>
                <a:latin typeface="อีฟดอวอิ้ง Bold"/>
              </a:rPr>
              <a:t>6. Digunakan sebagai bahan bangunan.</a:t>
            </a:r>
          </a:p>
          <a:p>
            <a:pPr>
              <a:lnSpc>
                <a:spcPts val="6623"/>
              </a:lnSpc>
            </a:pPr>
            <a:r>
              <a:rPr lang="en-US" sz="4730">
                <a:solidFill>
                  <a:srgbClr val="475A3E"/>
                </a:solidFill>
                <a:latin typeface="อีฟดอวอิ้ง Bold"/>
              </a:rPr>
              <a:t>7. Sebagai bahan baku untuk membuat produk.</a:t>
            </a:r>
          </a:p>
          <a:p>
            <a:pPr>
              <a:lnSpc>
                <a:spcPts val="6623"/>
              </a:lnSpc>
            </a:pPr>
            <a:r>
              <a:rPr lang="en-US" sz="4730">
                <a:solidFill>
                  <a:srgbClr val="475A3E"/>
                </a:solidFill>
                <a:latin typeface="อีฟดอวอิ้ง Bold"/>
              </a:rPr>
              <a:t>8. Dapat melestarikan tanah.</a:t>
            </a:r>
          </a:p>
          <a:p>
            <a:pPr>
              <a:lnSpc>
                <a:spcPts val="6623"/>
              </a:lnSpc>
            </a:pPr>
            <a:r>
              <a:rPr lang="en-US" sz="4730">
                <a:solidFill>
                  <a:srgbClr val="475A3E"/>
                </a:solidFill>
                <a:latin typeface="อีฟดอวอิ้ง Bold"/>
              </a:rPr>
              <a:t>9. Menyediakan habitat organisme lain baik diatas atau dibawah tumbuhan.</a:t>
            </a:r>
          </a:p>
          <a:p>
            <a:pPr>
              <a:lnSpc>
                <a:spcPts val="6623"/>
              </a:lnSpc>
            </a:pPr>
            <a:r>
              <a:rPr lang="en-US" sz="4730">
                <a:solidFill>
                  <a:srgbClr val="475A3E"/>
                </a:solidFill>
                <a:latin typeface="อีฟดอวอิ้ง Bold"/>
              </a:rPr>
              <a:t>10.  Dapat meminimalisir terjadinya erosi.</a:t>
            </a:r>
          </a:p>
        </p:txBody>
      </p:sp>
      <p:sp>
        <p:nvSpPr>
          <p:cNvPr name="Freeform 25" id="25"/>
          <p:cNvSpPr/>
          <p:nvPr/>
        </p:nvSpPr>
        <p:spPr>
          <a:xfrm flipH="false" flipV="false" rot="1390682">
            <a:off x="-1650593" y="5886524"/>
            <a:ext cx="7910415" cy="8337723"/>
          </a:xfrm>
          <a:custGeom>
            <a:avLst/>
            <a:gdLst/>
            <a:ahLst/>
            <a:cxnLst/>
            <a:rect r="r" b="b" t="t" l="l"/>
            <a:pathLst>
              <a:path h="8337723" w="7910415">
                <a:moveTo>
                  <a:pt x="0" y="0"/>
                </a:moveTo>
                <a:lnTo>
                  <a:pt x="7910415" y="0"/>
                </a:lnTo>
                <a:lnTo>
                  <a:pt x="7910415" y="8337724"/>
                </a:lnTo>
                <a:lnTo>
                  <a:pt x="0" y="83377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5378278" y="1547779"/>
            <a:ext cx="1869343" cy="1311939"/>
          </a:xfrm>
          <a:custGeom>
            <a:avLst/>
            <a:gdLst/>
            <a:ahLst/>
            <a:cxnLst/>
            <a:rect r="r" b="b" t="t" l="l"/>
            <a:pathLst>
              <a:path h="1311939" w="1869343">
                <a:moveTo>
                  <a:pt x="0" y="0"/>
                </a:moveTo>
                <a:lnTo>
                  <a:pt x="1869343" y="0"/>
                </a:lnTo>
                <a:lnTo>
                  <a:pt x="1869343" y="1311939"/>
                </a:lnTo>
                <a:lnTo>
                  <a:pt x="0" y="13119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7" id="27"/>
          <p:cNvSpPr txBox="true"/>
          <p:nvPr/>
        </p:nvSpPr>
        <p:spPr>
          <a:xfrm rot="0">
            <a:off x="2981820" y="924034"/>
            <a:ext cx="12359355"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Manfaat tumbuhan</a:t>
            </a:r>
          </a:p>
        </p:txBody>
      </p:sp>
      <p:sp>
        <p:nvSpPr>
          <p:cNvPr name="TextBox 28" id="28"/>
          <p:cNvSpPr txBox="true"/>
          <p:nvPr/>
        </p:nvSpPr>
        <p:spPr>
          <a:xfrm rot="0">
            <a:off x="17815799" y="6751061"/>
            <a:ext cx="2204710" cy="752055"/>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solusi</a:t>
            </a:r>
          </a:p>
        </p:txBody>
      </p:sp>
      <p:sp>
        <p:nvSpPr>
          <p:cNvPr name="Freeform 29" id="29"/>
          <p:cNvSpPr/>
          <p:nvPr/>
        </p:nvSpPr>
        <p:spPr>
          <a:xfrm flipH="false" flipV="false" rot="0">
            <a:off x="15645976" y="2485126"/>
            <a:ext cx="1869343" cy="1311939"/>
          </a:xfrm>
          <a:custGeom>
            <a:avLst/>
            <a:gdLst/>
            <a:ahLst/>
            <a:cxnLst/>
            <a:rect r="r" b="b" t="t" l="l"/>
            <a:pathLst>
              <a:path h="1311939" w="1869343">
                <a:moveTo>
                  <a:pt x="0" y="0"/>
                </a:moveTo>
                <a:lnTo>
                  <a:pt x="1869342" y="0"/>
                </a:lnTo>
                <a:lnTo>
                  <a:pt x="1869342" y="1311939"/>
                </a:lnTo>
                <a:lnTo>
                  <a:pt x="0" y="13119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623242" y="1028700"/>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7744034" y="8929179"/>
            <a:ext cx="2909132" cy="658243"/>
            <a:chOff x="0" y="0"/>
            <a:chExt cx="3878843" cy="877657"/>
          </a:xfrm>
        </p:grpSpPr>
        <p:grpSp>
          <p:nvGrpSpPr>
            <p:cNvPr name="Group 7" id="7"/>
            <p:cNvGrpSpPr/>
            <p:nvPr/>
          </p:nvGrpSpPr>
          <p:grpSpPr>
            <a:xfrm rot="0">
              <a:off x="0" y="0"/>
              <a:ext cx="877657" cy="87765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000395" y="0"/>
              <a:ext cx="877657" cy="87765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2000791" y="0"/>
              <a:ext cx="877657" cy="87765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3001186" y="0"/>
              <a:ext cx="877657" cy="87765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19" id="19"/>
          <p:cNvGrpSpPr/>
          <p:nvPr/>
        </p:nvGrpSpPr>
        <p:grpSpPr>
          <a:xfrm rot="0">
            <a:off x="4591060" y="2693946"/>
            <a:ext cx="9105880" cy="4172368"/>
            <a:chOff x="0" y="0"/>
            <a:chExt cx="2398256" cy="1098895"/>
          </a:xfrm>
        </p:grpSpPr>
        <p:sp>
          <p:nvSpPr>
            <p:cNvPr name="Freeform 20" id="20"/>
            <p:cNvSpPr/>
            <p:nvPr/>
          </p:nvSpPr>
          <p:spPr>
            <a:xfrm flipH="false" flipV="false" rot="0">
              <a:off x="0" y="0"/>
              <a:ext cx="2398256" cy="1098895"/>
            </a:xfrm>
            <a:custGeom>
              <a:avLst/>
              <a:gdLst/>
              <a:ahLst/>
              <a:cxnLst/>
              <a:rect r="r" b="b" t="t" l="l"/>
              <a:pathLst>
                <a:path h="1098895" w="2398256">
                  <a:moveTo>
                    <a:pt x="43361" y="0"/>
                  </a:moveTo>
                  <a:lnTo>
                    <a:pt x="2354896" y="0"/>
                  </a:lnTo>
                  <a:cubicBezTo>
                    <a:pt x="2366395" y="0"/>
                    <a:pt x="2377424" y="4568"/>
                    <a:pt x="2385556" y="12700"/>
                  </a:cubicBezTo>
                  <a:cubicBezTo>
                    <a:pt x="2393688" y="20832"/>
                    <a:pt x="2398256" y="31861"/>
                    <a:pt x="2398256" y="43361"/>
                  </a:cubicBezTo>
                  <a:lnTo>
                    <a:pt x="2398256" y="1055535"/>
                  </a:lnTo>
                  <a:cubicBezTo>
                    <a:pt x="2398256" y="1067035"/>
                    <a:pt x="2393688" y="1078064"/>
                    <a:pt x="2385556" y="1086195"/>
                  </a:cubicBezTo>
                  <a:cubicBezTo>
                    <a:pt x="2377424" y="1094327"/>
                    <a:pt x="2366395" y="1098895"/>
                    <a:pt x="2354896" y="1098895"/>
                  </a:cubicBezTo>
                  <a:lnTo>
                    <a:pt x="43361" y="1098895"/>
                  </a:lnTo>
                  <a:cubicBezTo>
                    <a:pt x="31861" y="1098895"/>
                    <a:pt x="20832" y="1094327"/>
                    <a:pt x="12700" y="1086195"/>
                  </a:cubicBezTo>
                  <a:cubicBezTo>
                    <a:pt x="4568" y="1078064"/>
                    <a:pt x="0" y="1067035"/>
                    <a:pt x="0" y="1055535"/>
                  </a:cubicBezTo>
                  <a:lnTo>
                    <a:pt x="0" y="43361"/>
                  </a:lnTo>
                  <a:cubicBezTo>
                    <a:pt x="0" y="31861"/>
                    <a:pt x="4568" y="20832"/>
                    <a:pt x="12700" y="12700"/>
                  </a:cubicBezTo>
                  <a:cubicBezTo>
                    <a:pt x="20832" y="4568"/>
                    <a:pt x="31861" y="0"/>
                    <a:pt x="43361" y="0"/>
                  </a:cubicBezTo>
                  <a:close/>
                </a:path>
              </a:pathLst>
            </a:custGeom>
            <a:solidFill>
              <a:srgbClr val="839B7B"/>
            </a:solidFill>
          </p:spPr>
        </p:sp>
        <p:sp>
          <p:nvSpPr>
            <p:cNvPr name="TextBox 21" id="21"/>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12228584" y="1376922"/>
            <a:ext cx="4260959" cy="2634047"/>
          </a:xfrm>
          <a:custGeom>
            <a:avLst/>
            <a:gdLst/>
            <a:ahLst/>
            <a:cxnLst/>
            <a:rect r="r" b="b" t="t" l="l"/>
            <a:pathLst>
              <a:path h="2634047" w="4260959">
                <a:moveTo>
                  <a:pt x="0" y="0"/>
                </a:moveTo>
                <a:lnTo>
                  <a:pt x="4260959" y="0"/>
                </a:lnTo>
                <a:lnTo>
                  <a:pt x="4260959" y="2634047"/>
                </a:lnTo>
                <a:lnTo>
                  <a:pt x="0" y="26340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5866104" y="3417378"/>
            <a:ext cx="6362480" cy="3036988"/>
          </a:xfrm>
          <a:prstGeom prst="rect">
            <a:avLst/>
          </a:prstGeom>
        </p:spPr>
        <p:txBody>
          <a:bodyPr anchor="t" rtlCol="false" tIns="0" lIns="0" bIns="0" rIns="0">
            <a:spAutoFit/>
          </a:bodyPr>
          <a:lstStyle/>
          <a:p>
            <a:pPr algn="ctr">
              <a:lnSpc>
                <a:spcPts val="11903"/>
              </a:lnSpc>
            </a:pPr>
            <a:r>
              <a:rPr lang="en-US" sz="10533">
                <a:solidFill>
                  <a:srgbClr val="FFFCF2"/>
                </a:solidFill>
                <a:latin typeface="Lazydog"/>
              </a:rPr>
              <a:t>terima</a:t>
            </a:r>
          </a:p>
          <a:p>
            <a:pPr algn="ctr">
              <a:lnSpc>
                <a:spcPts val="11903"/>
              </a:lnSpc>
            </a:pPr>
            <a:r>
              <a:rPr lang="en-US" sz="10533">
                <a:solidFill>
                  <a:srgbClr val="FFFCF2"/>
                </a:solidFill>
                <a:latin typeface="Lazydog"/>
              </a:rPr>
              <a:t>kasih</a:t>
            </a:r>
          </a:p>
        </p:txBody>
      </p:sp>
      <p:sp>
        <p:nvSpPr>
          <p:cNvPr name="Freeform 24" id="24"/>
          <p:cNvSpPr/>
          <p:nvPr/>
        </p:nvSpPr>
        <p:spPr>
          <a:xfrm flipH="false" flipV="false" rot="4143563">
            <a:off x="353596" y="6383161"/>
            <a:ext cx="3770640" cy="2646304"/>
          </a:xfrm>
          <a:custGeom>
            <a:avLst/>
            <a:gdLst/>
            <a:ahLst/>
            <a:cxnLst/>
            <a:rect r="r" b="b" t="t" l="l"/>
            <a:pathLst>
              <a:path h="2646304" w="3770640">
                <a:moveTo>
                  <a:pt x="0" y="0"/>
                </a:moveTo>
                <a:lnTo>
                  <a:pt x="3770640" y="0"/>
                </a:lnTo>
                <a:lnTo>
                  <a:pt x="3770640" y="2646304"/>
                </a:lnTo>
                <a:lnTo>
                  <a:pt x="0" y="26463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13343009" y="5472621"/>
            <a:ext cx="4385930" cy="4114800"/>
          </a:xfrm>
          <a:custGeom>
            <a:avLst/>
            <a:gdLst/>
            <a:ahLst/>
            <a:cxnLst/>
            <a:rect r="r" b="b" t="t" l="l"/>
            <a:pathLst>
              <a:path h="4114800" w="4385930">
                <a:moveTo>
                  <a:pt x="0" y="0"/>
                </a:moveTo>
                <a:lnTo>
                  <a:pt x="4385930" y="0"/>
                </a:lnTo>
                <a:lnTo>
                  <a:pt x="438593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false" flipV="false" rot="0">
            <a:off x="3482325" y="1376922"/>
            <a:ext cx="2540345" cy="3189931"/>
          </a:xfrm>
          <a:custGeom>
            <a:avLst/>
            <a:gdLst/>
            <a:ahLst/>
            <a:cxnLst/>
            <a:rect r="r" b="b" t="t" l="l"/>
            <a:pathLst>
              <a:path h="3189931" w="2540345">
                <a:moveTo>
                  <a:pt x="0" y="0"/>
                </a:moveTo>
                <a:lnTo>
                  <a:pt x="2540345" y="0"/>
                </a:lnTo>
                <a:lnTo>
                  <a:pt x="2540345" y="3189931"/>
                </a:lnTo>
                <a:lnTo>
                  <a:pt x="0" y="318993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7" id="27"/>
          <p:cNvSpPr txBox="true"/>
          <p:nvPr/>
        </p:nvSpPr>
        <p:spPr>
          <a:xfrm rot="0">
            <a:off x="17815799" y="6751061"/>
            <a:ext cx="2204710" cy="752055"/>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solusi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3285787" y="2079482"/>
            <a:ext cx="11716426" cy="6452078"/>
            <a:chOff x="0" y="0"/>
            <a:chExt cx="3085808" cy="1699313"/>
          </a:xfrm>
        </p:grpSpPr>
        <p:sp>
          <p:nvSpPr>
            <p:cNvPr name="Freeform 4" id="4"/>
            <p:cNvSpPr/>
            <p:nvPr/>
          </p:nvSpPr>
          <p:spPr>
            <a:xfrm flipH="false" flipV="false" rot="0">
              <a:off x="0" y="0"/>
              <a:ext cx="3085808" cy="1699313"/>
            </a:xfrm>
            <a:custGeom>
              <a:avLst/>
              <a:gdLst/>
              <a:ahLst/>
              <a:cxnLst/>
              <a:rect r="r" b="b" t="t" l="l"/>
              <a:pathLst>
                <a:path h="1699313" w="3085808">
                  <a:moveTo>
                    <a:pt x="33700" y="0"/>
                  </a:moveTo>
                  <a:lnTo>
                    <a:pt x="3052108" y="0"/>
                  </a:lnTo>
                  <a:cubicBezTo>
                    <a:pt x="3061046" y="0"/>
                    <a:pt x="3069617" y="3550"/>
                    <a:pt x="3075937" y="9870"/>
                  </a:cubicBezTo>
                  <a:cubicBezTo>
                    <a:pt x="3082257" y="16190"/>
                    <a:pt x="3085808" y="24762"/>
                    <a:pt x="3085808" y="33700"/>
                  </a:cubicBezTo>
                  <a:lnTo>
                    <a:pt x="3085808" y="1665613"/>
                  </a:lnTo>
                  <a:cubicBezTo>
                    <a:pt x="3085808" y="1684225"/>
                    <a:pt x="3070720" y="1699313"/>
                    <a:pt x="3052108" y="1699313"/>
                  </a:cubicBezTo>
                  <a:lnTo>
                    <a:pt x="33700" y="1699313"/>
                  </a:lnTo>
                  <a:cubicBezTo>
                    <a:pt x="24762" y="1699313"/>
                    <a:pt x="16190" y="1695762"/>
                    <a:pt x="9870" y="1689442"/>
                  </a:cubicBezTo>
                  <a:cubicBezTo>
                    <a:pt x="3550" y="1683122"/>
                    <a:pt x="0" y="1674551"/>
                    <a:pt x="0" y="1665613"/>
                  </a:cubicBezTo>
                  <a:lnTo>
                    <a:pt x="0" y="33700"/>
                  </a:lnTo>
                  <a:cubicBezTo>
                    <a:pt x="0" y="24762"/>
                    <a:pt x="3550" y="16190"/>
                    <a:pt x="9870" y="9870"/>
                  </a:cubicBezTo>
                  <a:cubicBezTo>
                    <a:pt x="16190" y="3550"/>
                    <a:pt x="24762" y="0"/>
                    <a:pt x="33700"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2063741">
            <a:off x="16849463" y="-2035318"/>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3"/>
            <a:stretch>
              <a:fillRect l="0" t="0" r="0" b="0"/>
            </a:stretch>
          </a:blipFill>
        </p:spPr>
      </p:sp>
      <p:sp>
        <p:nvSpPr>
          <p:cNvPr name="Freeform 7" id="7"/>
          <p:cNvSpPr/>
          <p:nvPr/>
        </p:nvSpPr>
        <p:spPr>
          <a:xfrm flipH="false" flipV="false" rot="-1777505">
            <a:off x="-2585962" y="-1854328"/>
            <a:ext cx="10997410" cy="3237913"/>
          </a:xfrm>
          <a:custGeom>
            <a:avLst/>
            <a:gdLst/>
            <a:ahLst/>
            <a:cxnLst/>
            <a:rect r="r" b="b" t="t" l="l"/>
            <a:pathLst>
              <a:path h="3237913" w="10997410">
                <a:moveTo>
                  <a:pt x="0" y="0"/>
                </a:moveTo>
                <a:lnTo>
                  <a:pt x="10997410" y="0"/>
                </a:lnTo>
                <a:lnTo>
                  <a:pt x="10997410" y="3237913"/>
                </a:lnTo>
                <a:lnTo>
                  <a:pt x="0" y="32379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3238840" y="5154885"/>
            <a:ext cx="6151583" cy="5760119"/>
          </a:xfrm>
          <a:custGeom>
            <a:avLst/>
            <a:gdLst/>
            <a:ahLst/>
            <a:cxnLst/>
            <a:rect r="r" b="b" t="t" l="l"/>
            <a:pathLst>
              <a:path h="5760119" w="6151583">
                <a:moveTo>
                  <a:pt x="6151583" y="0"/>
                </a:moveTo>
                <a:lnTo>
                  <a:pt x="0" y="0"/>
                </a:lnTo>
                <a:lnTo>
                  <a:pt x="0" y="5760119"/>
                </a:lnTo>
                <a:lnTo>
                  <a:pt x="6151583" y="5760119"/>
                </a:lnTo>
                <a:lnTo>
                  <a:pt x="6151583"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7744034" y="8929179"/>
            <a:ext cx="2909132" cy="658243"/>
            <a:chOff x="0" y="0"/>
            <a:chExt cx="3878843" cy="877657"/>
          </a:xfrm>
        </p:grpSpPr>
        <p:grpSp>
          <p:nvGrpSpPr>
            <p:cNvPr name="Group 10" id="10"/>
            <p:cNvGrpSpPr/>
            <p:nvPr/>
          </p:nvGrpSpPr>
          <p:grpSpPr>
            <a:xfrm rot="0">
              <a:off x="0" y="0"/>
              <a:ext cx="877657" cy="87765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000395" y="0"/>
              <a:ext cx="877657" cy="87765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2000791" y="0"/>
              <a:ext cx="877657" cy="87765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3001186" y="0"/>
              <a:ext cx="877657" cy="87765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sp>
        <p:nvSpPr>
          <p:cNvPr name="Freeform 22" id="22"/>
          <p:cNvSpPr/>
          <p:nvPr/>
        </p:nvSpPr>
        <p:spPr>
          <a:xfrm flipH="false" flipV="false" rot="-1288363">
            <a:off x="15494438" y="5768960"/>
            <a:ext cx="2933378" cy="5525199"/>
          </a:xfrm>
          <a:custGeom>
            <a:avLst/>
            <a:gdLst/>
            <a:ahLst/>
            <a:cxnLst/>
            <a:rect r="r" b="b" t="t" l="l"/>
            <a:pathLst>
              <a:path h="5525199" w="2933378">
                <a:moveTo>
                  <a:pt x="0" y="0"/>
                </a:moveTo>
                <a:lnTo>
                  <a:pt x="2933379" y="0"/>
                </a:lnTo>
                <a:lnTo>
                  <a:pt x="2933379" y="5525199"/>
                </a:lnTo>
                <a:lnTo>
                  <a:pt x="0" y="55251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3" id="23"/>
          <p:cNvGrpSpPr/>
          <p:nvPr/>
        </p:nvGrpSpPr>
        <p:grpSpPr>
          <a:xfrm rot="0">
            <a:off x="4163242" y="2895765"/>
            <a:ext cx="10070717" cy="1731000"/>
            <a:chOff x="0" y="0"/>
            <a:chExt cx="2652370" cy="455901"/>
          </a:xfrm>
        </p:grpSpPr>
        <p:sp>
          <p:nvSpPr>
            <p:cNvPr name="Freeform 24" id="24"/>
            <p:cNvSpPr/>
            <p:nvPr/>
          </p:nvSpPr>
          <p:spPr>
            <a:xfrm flipH="false" flipV="false" rot="0">
              <a:off x="0" y="0"/>
              <a:ext cx="2652370" cy="455901"/>
            </a:xfrm>
            <a:custGeom>
              <a:avLst/>
              <a:gdLst/>
              <a:ahLst/>
              <a:cxnLst/>
              <a:rect r="r" b="b" t="t" l="l"/>
              <a:pathLst>
                <a:path h="455901" w="2652370">
                  <a:moveTo>
                    <a:pt x="39207" y="0"/>
                  </a:moveTo>
                  <a:lnTo>
                    <a:pt x="2613163" y="0"/>
                  </a:lnTo>
                  <a:cubicBezTo>
                    <a:pt x="2634816" y="0"/>
                    <a:pt x="2652370" y="17553"/>
                    <a:pt x="2652370" y="39207"/>
                  </a:cubicBezTo>
                  <a:lnTo>
                    <a:pt x="2652370" y="416695"/>
                  </a:lnTo>
                  <a:cubicBezTo>
                    <a:pt x="2652370" y="438348"/>
                    <a:pt x="2634816" y="455901"/>
                    <a:pt x="2613163" y="455901"/>
                  </a:cubicBezTo>
                  <a:lnTo>
                    <a:pt x="39207" y="455901"/>
                  </a:lnTo>
                  <a:cubicBezTo>
                    <a:pt x="28808" y="455901"/>
                    <a:pt x="18836" y="451771"/>
                    <a:pt x="11483" y="444418"/>
                  </a:cubicBezTo>
                  <a:cubicBezTo>
                    <a:pt x="4131" y="437065"/>
                    <a:pt x="0" y="427093"/>
                    <a:pt x="0" y="416695"/>
                  </a:cubicBezTo>
                  <a:lnTo>
                    <a:pt x="0" y="39207"/>
                  </a:lnTo>
                  <a:cubicBezTo>
                    <a:pt x="0" y="17553"/>
                    <a:pt x="17553" y="0"/>
                    <a:pt x="39207" y="0"/>
                  </a:cubicBezTo>
                  <a:close/>
                </a:path>
              </a:pathLst>
            </a:custGeom>
            <a:solidFill>
              <a:srgbClr val="839B7B"/>
            </a:solidFill>
          </p:spPr>
        </p:sp>
        <p:sp>
          <p:nvSpPr>
            <p:cNvPr name="TextBox 25" id="2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5563208" y="4675548"/>
            <a:ext cx="10179918" cy="3856012"/>
          </a:xfrm>
          <a:prstGeom prst="rect">
            <a:avLst/>
          </a:prstGeom>
        </p:spPr>
        <p:txBody>
          <a:bodyPr anchor="t" rtlCol="false" tIns="0" lIns="0" bIns="0" rIns="0">
            <a:spAutoFit/>
          </a:bodyPr>
          <a:lstStyle/>
          <a:p>
            <a:pPr>
              <a:lnSpc>
                <a:spcPts val="7305"/>
              </a:lnSpc>
            </a:pPr>
            <a:r>
              <a:rPr lang="en-US" sz="6702">
                <a:solidFill>
                  <a:srgbClr val="496241"/>
                </a:solidFill>
                <a:latin typeface="อีฟดอวอิ้ง"/>
              </a:rPr>
              <a:t>Annisa Salsabila</a:t>
            </a:r>
          </a:p>
          <a:p>
            <a:pPr>
              <a:lnSpc>
                <a:spcPts val="7305"/>
              </a:lnSpc>
            </a:pPr>
            <a:r>
              <a:rPr lang="en-US" sz="6702">
                <a:solidFill>
                  <a:srgbClr val="496241"/>
                </a:solidFill>
                <a:latin typeface="อีฟดอวอิ้ง"/>
              </a:rPr>
              <a:t>Herano Bellona Putri</a:t>
            </a:r>
          </a:p>
          <a:p>
            <a:pPr>
              <a:lnSpc>
                <a:spcPts val="7305"/>
              </a:lnSpc>
            </a:pPr>
            <a:r>
              <a:rPr lang="en-US" sz="6702">
                <a:solidFill>
                  <a:srgbClr val="496241"/>
                </a:solidFill>
                <a:latin typeface="อีฟดอวอิ้ง"/>
              </a:rPr>
              <a:t>Nasya Aulia Eka Restu</a:t>
            </a:r>
          </a:p>
          <a:p>
            <a:pPr>
              <a:lnSpc>
                <a:spcPts val="7305"/>
              </a:lnSpc>
            </a:pPr>
            <a:r>
              <a:rPr lang="en-US" sz="6702">
                <a:solidFill>
                  <a:srgbClr val="496241"/>
                </a:solidFill>
                <a:latin typeface="อีฟดอวอิ้ง"/>
              </a:rPr>
              <a:t>Helenia Wulandari</a:t>
            </a:r>
          </a:p>
        </p:txBody>
      </p:sp>
      <p:sp>
        <p:nvSpPr>
          <p:cNvPr name="TextBox 27" id="27"/>
          <p:cNvSpPr txBox="true"/>
          <p:nvPr/>
        </p:nvSpPr>
        <p:spPr>
          <a:xfrm rot="0">
            <a:off x="4449424" y="3321426"/>
            <a:ext cx="938915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anggota kelompok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3285787" y="2079482"/>
            <a:ext cx="11716426" cy="6452078"/>
            <a:chOff x="0" y="0"/>
            <a:chExt cx="3085808" cy="1699313"/>
          </a:xfrm>
        </p:grpSpPr>
        <p:sp>
          <p:nvSpPr>
            <p:cNvPr name="Freeform 4" id="4"/>
            <p:cNvSpPr/>
            <p:nvPr/>
          </p:nvSpPr>
          <p:spPr>
            <a:xfrm flipH="false" flipV="false" rot="0">
              <a:off x="0" y="0"/>
              <a:ext cx="3085808" cy="1699313"/>
            </a:xfrm>
            <a:custGeom>
              <a:avLst/>
              <a:gdLst/>
              <a:ahLst/>
              <a:cxnLst/>
              <a:rect r="r" b="b" t="t" l="l"/>
              <a:pathLst>
                <a:path h="1699313" w="3085808">
                  <a:moveTo>
                    <a:pt x="33700" y="0"/>
                  </a:moveTo>
                  <a:lnTo>
                    <a:pt x="3052108" y="0"/>
                  </a:lnTo>
                  <a:cubicBezTo>
                    <a:pt x="3061046" y="0"/>
                    <a:pt x="3069617" y="3550"/>
                    <a:pt x="3075937" y="9870"/>
                  </a:cubicBezTo>
                  <a:cubicBezTo>
                    <a:pt x="3082257" y="16190"/>
                    <a:pt x="3085808" y="24762"/>
                    <a:pt x="3085808" y="33700"/>
                  </a:cubicBezTo>
                  <a:lnTo>
                    <a:pt x="3085808" y="1665613"/>
                  </a:lnTo>
                  <a:cubicBezTo>
                    <a:pt x="3085808" y="1684225"/>
                    <a:pt x="3070720" y="1699313"/>
                    <a:pt x="3052108" y="1699313"/>
                  </a:cubicBezTo>
                  <a:lnTo>
                    <a:pt x="33700" y="1699313"/>
                  </a:lnTo>
                  <a:cubicBezTo>
                    <a:pt x="24762" y="1699313"/>
                    <a:pt x="16190" y="1695762"/>
                    <a:pt x="9870" y="1689442"/>
                  </a:cubicBezTo>
                  <a:cubicBezTo>
                    <a:pt x="3550" y="1683122"/>
                    <a:pt x="0" y="1674551"/>
                    <a:pt x="0" y="1665613"/>
                  </a:cubicBezTo>
                  <a:lnTo>
                    <a:pt x="0" y="33700"/>
                  </a:lnTo>
                  <a:cubicBezTo>
                    <a:pt x="0" y="24762"/>
                    <a:pt x="3550" y="16190"/>
                    <a:pt x="9870" y="9870"/>
                  </a:cubicBezTo>
                  <a:cubicBezTo>
                    <a:pt x="16190" y="3550"/>
                    <a:pt x="24762" y="0"/>
                    <a:pt x="33700"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7999897">
            <a:off x="11081942" y="7968465"/>
            <a:ext cx="10997410" cy="3237913"/>
          </a:xfrm>
          <a:custGeom>
            <a:avLst/>
            <a:gdLst/>
            <a:ahLst/>
            <a:cxnLst/>
            <a:rect r="r" b="b" t="t" l="l"/>
            <a:pathLst>
              <a:path h="3237913" w="10997410">
                <a:moveTo>
                  <a:pt x="0" y="0"/>
                </a:moveTo>
                <a:lnTo>
                  <a:pt x="10997410" y="0"/>
                </a:lnTo>
                <a:lnTo>
                  <a:pt x="10997410" y="3237913"/>
                </a:lnTo>
                <a:lnTo>
                  <a:pt x="0" y="3237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4163242" y="3022846"/>
            <a:ext cx="10070717" cy="4565350"/>
            <a:chOff x="0" y="0"/>
            <a:chExt cx="2652370" cy="1202397"/>
          </a:xfrm>
        </p:grpSpPr>
        <p:sp>
          <p:nvSpPr>
            <p:cNvPr name="Freeform 21" id="21"/>
            <p:cNvSpPr/>
            <p:nvPr/>
          </p:nvSpPr>
          <p:spPr>
            <a:xfrm flipH="false" flipV="false" rot="0">
              <a:off x="0" y="0"/>
              <a:ext cx="2652370" cy="1202397"/>
            </a:xfrm>
            <a:custGeom>
              <a:avLst/>
              <a:gdLst/>
              <a:ahLst/>
              <a:cxnLst/>
              <a:rect r="r" b="b" t="t" l="l"/>
              <a:pathLst>
                <a:path h="1202397" w="2652370">
                  <a:moveTo>
                    <a:pt x="39207" y="0"/>
                  </a:moveTo>
                  <a:lnTo>
                    <a:pt x="2613163" y="0"/>
                  </a:lnTo>
                  <a:cubicBezTo>
                    <a:pt x="2634816" y="0"/>
                    <a:pt x="2652370" y="17553"/>
                    <a:pt x="2652370" y="39207"/>
                  </a:cubicBezTo>
                  <a:lnTo>
                    <a:pt x="2652370" y="1163190"/>
                  </a:lnTo>
                  <a:cubicBezTo>
                    <a:pt x="2652370" y="1184843"/>
                    <a:pt x="2634816" y="1202397"/>
                    <a:pt x="2613163" y="1202397"/>
                  </a:cubicBezTo>
                  <a:lnTo>
                    <a:pt x="39207" y="1202397"/>
                  </a:lnTo>
                  <a:cubicBezTo>
                    <a:pt x="28808" y="1202397"/>
                    <a:pt x="18836" y="1198266"/>
                    <a:pt x="11483" y="1190913"/>
                  </a:cubicBezTo>
                  <a:cubicBezTo>
                    <a:pt x="4131" y="1183561"/>
                    <a:pt x="0" y="1173588"/>
                    <a:pt x="0" y="1163190"/>
                  </a:cubicBezTo>
                  <a:lnTo>
                    <a:pt x="0" y="39207"/>
                  </a:lnTo>
                  <a:cubicBezTo>
                    <a:pt x="0" y="17553"/>
                    <a:pt x="17553" y="0"/>
                    <a:pt x="39207"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AutoShape 23" id="23"/>
          <p:cNvSpPr/>
          <p:nvPr/>
        </p:nvSpPr>
        <p:spPr>
          <a:xfrm>
            <a:off x="5160383" y="5814149"/>
            <a:ext cx="8076434" cy="19050"/>
          </a:xfrm>
          <a:prstGeom prst="line">
            <a:avLst/>
          </a:prstGeom>
          <a:ln cap="flat" w="38100">
            <a:solidFill>
              <a:srgbClr val="FFFCF2"/>
            </a:solidFill>
            <a:prstDash val="solid"/>
            <a:headEnd type="none" len="sm" w="sm"/>
            <a:tailEnd type="none" len="sm" w="sm"/>
          </a:ln>
        </p:spPr>
      </p:sp>
      <p:sp>
        <p:nvSpPr>
          <p:cNvPr name="Freeform 24" id="24"/>
          <p:cNvSpPr/>
          <p:nvPr/>
        </p:nvSpPr>
        <p:spPr>
          <a:xfrm flipH="false" flipV="false" rot="0">
            <a:off x="-2714994" y="4868139"/>
            <a:ext cx="5746184" cy="17364842"/>
          </a:xfrm>
          <a:custGeom>
            <a:avLst/>
            <a:gdLst/>
            <a:ahLst/>
            <a:cxnLst/>
            <a:rect r="r" b="b" t="t" l="l"/>
            <a:pathLst>
              <a:path h="17364842" w="5746184">
                <a:moveTo>
                  <a:pt x="0" y="0"/>
                </a:moveTo>
                <a:lnTo>
                  <a:pt x="5746184" y="0"/>
                </a:lnTo>
                <a:lnTo>
                  <a:pt x="5746184" y="17364842"/>
                </a:lnTo>
                <a:lnTo>
                  <a:pt x="0" y="173648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10635568">
            <a:off x="15678642" y="-389812"/>
            <a:ext cx="3245959" cy="3336967"/>
          </a:xfrm>
          <a:custGeom>
            <a:avLst/>
            <a:gdLst/>
            <a:ahLst/>
            <a:cxnLst/>
            <a:rect r="r" b="b" t="t" l="l"/>
            <a:pathLst>
              <a:path h="3336967" w="3245959">
                <a:moveTo>
                  <a:pt x="0" y="0"/>
                </a:moveTo>
                <a:lnTo>
                  <a:pt x="3245959" y="0"/>
                </a:lnTo>
                <a:lnTo>
                  <a:pt x="3245959" y="3336967"/>
                </a:lnTo>
                <a:lnTo>
                  <a:pt x="0" y="33369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false" flipV="false" rot="-6629014">
            <a:off x="1475275" y="-4580303"/>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9"/>
            <a:stretch>
              <a:fillRect l="0" t="0" r="0" b="0"/>
            </a:stretch>
          </a:blipFill>
        </p:spPr>
      </p:sp>
      <p:sp>
        <p:nvSpPr>
          <p:cNvPr name="TextBox 27" id="27"/>
          <p:cNvSpPr txBox="true"/>
          <p:nvPr/>
        </p:nvSpPr>
        <p:spPr>
          <a:xfrm rot="0">
            <a:off x="4504024" y="3438525"/>
            <a:ext cx="9389152" cy="1985288"/>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mari kita mulai presentasinya </a:t>
            </a:r>
          </a:p>
        </p:txBody>
      </p:sp>
      <p:sp>
        <p:nvSpPr>
          <p:cNvPr name="TextBox 28" id="28"/>
          <p:cNvSpPr txBox="true"/>
          <p:nvPr/>
        </p:nvSpPr>
        <p:spPr>
          <a:xfrm rot="0">
            <a:off x="5762142" y="6157049"/>
            <a:ext cx="6763715" cy="817532"/>
          </a:xfrm>
          <a:prstGeom prst="rect">
            <a:avLst/>
          </a:prstGeom>
        </p:spPr>
        <p:txBody>
          <a:bodyPr anchor="t" rtlCol="false" tIns="0" lIns="0" bIns="0" rIns="0">
            <a:spAutoFit/>
          </a:bodyPr>
          <a:lstStyle/>
          <a:p>
            <a:pPr algn="ctr">
              <a:lnSpc>
                <a:spcPts val="5607"/>
              </a:lnSpc>
            </a:pPr>
            <a:r>
              <a:rPr lang="en-US" sz="4962">
                <a:solidFill>
                  <a:srgbClr val="FFFCF2"/>
                </a:solidFill>
                <a:latin typeface="อีฟดอวอิ้ง"/>
              </a:rPr>
              <a:t>jangan ngantuk yaa!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665297" y="535365"/>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8723455">
            <a:off x="-3275116" y="8781778"/>
            <a:ext cx="10997410" cy="3237913"/>
          </a:xfrm>
          <a:custGeom>
            <a:avLst/>
            <a:gdLst/>
            <a:ahLst/>
            <a:cxnLst/>
            <a:rect r="r" b="b" t="t" l="l"/>
            <a:pathLst>
              <a:path h="3237913" w="10997410">
                <a:moveTo>
                  <a:pt x="0" y="0"/>
                </a:moveTo>
                <a:lnTo>
                  <a:pt x="10997411" y="0"/>
                </a:lnTo>
                <a:lnTo>
                  <a:pt x="10997411" y="3237913"/>
                </a:lnTo>
                <a:lnTo>
                  <a:pt x="0" y="3237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4591060" y="1547779"/>
            <a:ext cx="9105880" cy="1593316"/>
            <a:chOff x="0" y="0"/>
            <a:chExt cx="2398256" cy="419639"/>
          </a:xfrm>
        </p:grpSpPr>
        <p:sp>
          <p:nvSpPr>
            <p:cNvPr name="Freeform 21" id="21"/>
            <p:cNvSpPr/>
            <p:nvPr/>
          </p:nvSpPr>
          <p:spPr>
            <a:xfrm flipH="false" flipV="false" rot="0">
              <a:off x="0" y="0"/>
              <a:ext cx="2398256" cy="419639"/>
            </a:xfrm>
            <a:custGeom>
              <a:avLst/>
              <a:gdLst/>
              <a:ahLst/>
              <a:cxnLst/>
              <a:rect r="r" b="b" t="t" l="l"/>
              <a:pathLst>
                <a:path h="419639" w="2398256">
                  <a:moveTo>
                    <a:pt x="43361" y="0"/>
                  </a:moveTo>
                  <a:lnTo>
                    <a:pt x="2354896" y="0"/>
                  </a:lnTo>
                  <a:cubicBezTo>
                    <a:pt x="2366395" y="0"/>
                    <a:pt x="2377424" y="4568"/>
                    <a:pt x="2385556" y="12700"/>
                  </a:cubicBezTo>
                  <a:cubicBezTo>
                    <a:pt x="2393688" y="20832"/>
                    <a:pt x="2398256" y="31861"/>
                    <a:pt x="2398256" y="43361"/>
                  </a:cubicBezTo>
                  <a:lnTo>
                    <a:pt x="2398256" y="376278"/>
                  </a:lnTo>
                  <a:cubicBezTo>
                    <a:pt x="2398256" y="387778"/>
                    <a:pt x="2393688" y="398807"/>
                    <a:pt x="2385556" y="406939"/>
                  </a:cubicBezTo>
                  <a:cubicBezTo>
                    <a:pt x="2377424" y="415070"/>
                    <a:pt x="2366395" y="419639"/>
                    <a:pt x="2354896" y="419639"/>
                  </a:cubicBezTo>
                  <a:lnTo>
                    <a:pt x="43361" y="419639"/>
                  </a:lnTo>
                  <a:cubicBezTo>
                    <a:pt x="31861" y="419639"/>
                    <a:pt x="20832" y="415070"/>
                    <a:pt x="12700" y="406939"/>
                  </a:cubicBezTo>
                  <a:cubicBezTo>
                    <a:pt x="4568" y="398807"/>
                    <a:pt x="0" y="387778"/>
                    <a:pt x="0" y="376278"/>
                  </a:cubicBezTo>
                  <a:lnTo>
                    <a:pt x="0" y="43361"/>
                  </a:lnTo>
                  <a:cubicBezTo>
                    <a:pt x="0" y="31861"/>
                    <a:pt x="4568" y="20832"/>
                    <a:pt x="12700" y="12700"/>
                  </a:cubicBezTo>
                  <a:cubicBezTo>
                    <a:pt x="20832" y="4568"/>
                    <a:pt x="31861" y="0"/>
                    <a:pt x="43361"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3263183">
            <a:off x="16285896" y="-3202662"/>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Freeform 24" id="24"/>
          <p:cNvSpPr/>
          <p:nvPr/>
        </p:nvSpPr>
        <p:spPr>
          <a:xfrm flipH="false" flipV="false" rot="-518543">
            <a:off x="14428215" y="6243519"/>
            <a:ext cx="4304864" cy="4413348"/>
          </a:xfrm>
          <a:custGeom>
            <a:avLst/>
            <a:gdLst/>
            <a:ahLst/>
            <a:cxnLst/>
            <a:rect r="r" b="b" t="t" l="l"/>
            <a:pathLst>
              <a:path h="4413348" w="4304864">
                <a:moveTo>
                  <a:pt x="0" y="0"/>
                </a:moveTo>
                <a:lnTo>
                  <a:pt x="4304864" y="0"/>
                </a:lnTo>
                <a:lnTo>
                  <a:pt x="4304864" y="4413349"/>
                </a:lnTo>
                <a:lnTo>
                  <a:pt x="0" y="44133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5" id="25"/>
          <p:cNvSpPr txBox="true"/>
          <p:nvPr/>
        </p:nvSpPr>
        <p:spPr>
          <a:xfrm rot="0">
            <a:off x="5929141" y="1716101"/>
            <a:ext cx="6429718" cy="1275723"/>
          </a:xfrm>
          <a:prstGeom prst="rect">
            <a:avLst/>
          </a:prstGeom>
        </p:spPr>
        <p:txBody>
          <a:bodyPr anchor="t" rtlCol="false" tIns="0" lIns="0" bIns="0" rIns="0">
            <a:spAutoFit/>
          </a:bodyPr>
          <a:lstStyle/>
          <a:p>
            <a:pPr algn="ctr">
              <a:lnSpc>
                <a:spcPts val="4980"/>
              </a:lnSpc>
            </a:pPr>
            <a:r>
              <a:rPr lang="en-US" sz="4407">
                <a:solidFill>
                  <a:srgbClr val="FFFCF2"/>
                </a:solidFill>
                <a:latin typeface="Lazydog"/>
              </a:rPr>
              <a:t>Pengertian tumbuhan menurut ahli</a:t>
            </a:r>
          </a:p>
        </p:txBody>
      </p:sp>
      <p:sp>
        <p:nvSpPr>
          <p:cNvPr name="TextBox 26" id="26"/>
          <p:cNvSpPr txBox="true"/>
          <p:nvPr/>
        </p:nvSpPr>
        <p:spPr>
          <a:xfrm rot="0">
            <a:off x="2987746" y="3485250"/>
            <a:ext cx="12798863" cy="4437580"/>
          </a:xfrm>
          <a:prstGeom prst="rect">
            <a:avLst/>
          </a:prstGeom>
        </p:spPr>
        <p:txBody>
          <a:bodyPr anchor="t" rtlCol="false" tIns="0" lIns="0" bIns="0" rIns="0">
            <a:spAutoFit/>
          </a:bodyPr>
          <a:lstStyle/>
          <a:p>
            <a:pPr>
              <a:lnSpc>
                <a:spcPts val="4899"/>
              </a:lnSpc>
            </a:pPr>
            <a:r>
              <a:rPr lang="en-US" sz="4335">
                <a:solidFill>
                  <a:srgbClr val="61705C"/>
                </a:solidFill>
                <a:latin typeface="อีฟดอวอิ้ง"/>
              </a:rPr>
              <a:t>Tumbuhan merupakan anggota dari kingdom plantae. Salah satu kemampuan yang tidak dimiliki oleh makhluk hidup lain adalah kemampuannya dalam menciptakan makanannya sendiri.  Tumbuhan merupakan organisme multiseluler yang mampu melakukan foto sintesis untuk membuat makanannya sendiri.</a:t>
            </a:r>
          </a:p>
        </p:txBody>
      </p:sp>
      <p:sp>
        <p:nvSpPr>
          <p:cNvPr name="Freeform 27" id="27"/>
          <p:cNvSpPr/>
          <p:nvPr/>
        </p:nvSpPr>
        <p:spPr>
          <a:xfrm flipH="false" flipV="false" rot="-10476235">
            <a:off x="163626" y="-11160508"/>
            <a:ext cx="5429989" cy="16409307"/>
          </a:xfrm>
          <a:custGeom>
            <a:avLst/>
            <a:gdLst/>
            <a:ahLst/>
            <a:cxnLst/>
            <a:rect r="r" b="b" t="t" l="l"/>
            <a:pathLst>
              <a:path h="16409307" w="5429989">
                <a:moveTo>
                  <a:pt x="0" y="0"/>
                </a:moveTo>
                <a:lnTo>
                  <a:pt x="5429989" y="0"/>
                </a:lnTo>
                <a:lnTo>
                  <a:pt x="5429989" y="16409307"/>
                </a:lnTo>
                <a:lnTo>
                  <a:pt x="0" y="164093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623242" y="1028700"/>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8323363">
            <a:off x="11621737" y="8595489"/>
            <a:ext cx="10997410" cy="3237913"/>
          </a:xfrm>
          <a:custGeom>
            <a:avLst/>
            <a:gdLst/>
            <a:ahLst/>
            <a:cxnLst/>
            <a:rect r="r" b="b" t="t" l="l"/>
            <a:pathLst>
              <a:path h="3237913" w="10997410">
                <a:moveTo>
                  <a:pt x="0" y="0"/>
                </a:moveTo>
                <a:lnTo>
                  <a:pt x="10997411" y="0"/>
                </a:lnTo>
                <a:lnTo>
                  <a:pt x="10997411" y="3237913"/>
                </a:lnTo>
                <a:lnTo>
                  <a:pt x="0" y="3237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4591060" y="1547779"/>
            <a:ext cx="9105880" cy="1593316"/>
            <a:chOff x="0" y="0"/>
            <a:chExt cx="2398256" cy="419639"/>
          </a:xfrm>
        </p:grpSpPr>
        <p:sp>
          <p:nvSpPr>
            <p:cNvPr name="Freeform 21" id="21"/>
            <p:cNvSpPr/>
            <p:nvPr/>
          </p:nvSpPr>
          <p:spPr>
            <a:xfrm flipH="false" flipV="false" rot="0">
              <a:off x="0" y="0"/>
              <a:ext cx="2398256" cy="419639"/>
            </a:xfrm>
            <a:custGeom>
              <a:avLst/>
              <a:gdLst/>
              <a:ahLst/>
              <a:cxnLst/>
              <a:rect r="r" b="b" t="t" l="l"/>
              <a:pathLst>
                <a:path h="419639" w="2398256">
                  <a:moveTo>
                    <a:pt x="43361" y="0"/>
                  </a:moveTo>
                  <a:lnTo>
                    <a:pt x="2354896" y="0"/>
                  </a:lnTo>
                  <a:cubicBezTo>
                    <a:pt x="2366395" y="0"/>
                    <a:pt x="2377424" y="4568"/>
                    <a:pt x="2385556" y="12700"/>
                  </a:cubicBezTo>
                  <a:cubicBezTo>
                    <a:pt x="2393688" y="20832"/>
                    <a:pt x="2398256" y="31861"/>
                    <a:pt x="2398256" y="43361"/>
                  </a:cubicBezTo>
                  <a:lnTo>
                    <a:pt x="2398256" y="376278"/>
                  </a:lnTo>
                  <a:cubicBezTo>
                    <a:pt x="2398256" y="387778"/>
                    <a:pt x="2393688" y="398807"/>
                    <a:pt x="2385556" y="406939"/>
                  </a:cubicBezTo>
                  <a:cubicBezTo>
                    <a:pt x="2377424" y="415070"/>
                    <a:pt x="2366395" y="419639"/>
                    <a:pt x="2354896" y="419639"/>
                  </a:cubicBezTo>
                  <a:lnTo>
                    <a:pt x="43361" y="419639"/>
                  </a:lnTo>
                  <a:cubicBezTo>
                    <a:pt x="31861" y="419639"/>
                    <a:pt x="20832" y="415070"/>
                    <a:pt x="12700" y="406939"/>
                  </a:cubicBezTo>
                  <a:cubicBezTo>
                    <a:pt x="4568" y="398807"/>
                    <a:pt x="0" y="387778"/>
                    <a:pt x="0" y="376278"/>
                  </a:cubicBezTo>
                  <a:lnTo>
                    <a:pt x="0" y="43361"/>
                  </a:lnTo>
                  <a:cubicBezTo>
                    <a:pt x="0" y="31861"/>
                    <a:pt x="4568" y="20832"/>
                    <a:pt x="12700" y="12700"/>
                  </a:cubicBezTo>
                  <a:cubicBezTo>
                    <a:pt x="20832" y="4568"/>
                    <a:pt x="31861" y="0"/>
                    <a:pt x="43361"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8100000">
            <a:off x="290726" y="-4572267"/>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Freeform 24" id="24"/>
          <p:cNvSpPr/>
          <p:nvPr/>
        </p:nvSpPr>
        <p:spPr>
          <a:xfrm flipH="false" flipV="false" rot="3399736">
            <a:off x="-1648187" y="5289851"/>
            <a:ext cx="4199063" cy="5525083"/>
          </a:xfrm>
          <a:custGeom>
            <a:avLst/>
            <a:gdLst/>
            <a:ahLst/>
            <a:cxnLst/>
            <a:rect r="r" b="b" t="t" l="l"/>
            <a:pathLst>
              <a:path h="5525083" w="4199063">
                <a:moveTo>
                  <a:pt x="0" y="0"/>
                </a:moveTo>
                <a:lnTo>
                  <a:pt x="4199063" y="0"/>
                </a:lnTo>
                <a:lnTo>
                  <a:pt x="4199063" y="5525083"/>
                </a:lnTo>
                <a:lnTo>
                  <a:pt x="0" y="55250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5" id="25"/>
          <p:cNvGrpSpPr/>
          <p:nvPr/>
        </p:nvGrpSpPr>
        <p:grpSpPr>
          <a:xfrm rot="0">
            <a:off x="3486428" y="4909888"/>
            <a:ext cx="1536966" cy="1536966"/>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96E"/>
            </a:solidFill>
          </p:spPr>
        </p:sp>
        <p:sp>
          <p:nvSpPr>
            <p:cNvPr name="TextBox 27" id="27"/>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6975551" y="4896174"/>
            <a:ext cx="1536966" cy="1536966"/>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96E"/>
            </a:solidFill>
          </p:spPr>
        </p:sp>
        <p:sp>
          <p:nvSpPr>
            <p:cNvPr name="TextBox 30" id="30"/>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0343694" y="4896174"/>
            <a:ext cx="1536966" cy="1536966"/>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96E"/>
            </a:solidFill>
          </p:spPr>
        </p:sp>
        <p:sp>
          <p:nvSpPr>
            <p:cNvPr name="TextBox 33" id="33"/>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13711837" y="4909888"/>
            <a:ext cx="1536966" cy="1536966"/>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96E"/>
            </a:solidFill>
          </p:spPr>
        </p:sp>
        <p:sp>
          <p:nvSpPr>
            <p:cNvPr name="TextBox 36" id="36"/>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sp>
        <p:nvSpPr>
          <p:cNvPr name="Freeform 37" id="37"/>
          <p:cNvSpPr/>
          <p:nvPr/>
        </p:nvSpPr>
        <p:spPr>
          <a:xfrm flipH="false" flipV="false" rot="0">
            <a:off x="15584003" y="22656"/>
            <a:ext cx="3334151" cy="2321781"/>
          </a:xfrm>
          <a:custGeom>
            <a:avLst/>
            <a:gdLst/>
            <a:ahLst/>
            <a:cxnLst/>
            <a:rect r="r" b="b" t="t" l="l"/>
            <a:pathLst>
              <a:path h="2321781" w="3334151">
                <a:moveTo>
                  <a:pt x="0" y="0"/>
                </a:moveTo>
                <a:lnTo>
                  <a:pt x="3334151" y="0"/>
                </a:lnTo>
                <a:lnTo>
                  <a:pt x="3334151" y="2321781"/>
                </a:lnTo>
                <a:lnTo>
                  <a:pt x="0" y="23217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8" id="38"/>
          <p:cNvSpPr txBox="true"/>
          <p:nvPr/>
        </p:nvSpPr>
        <p:spPr>
          <a:xfrm rot="0">
            <a:off x="4330552" y="1861380"/>
            <a:ext cx="9542784"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Ciri-ciri tumbuhan</a:t>
            </a:r>
          </a:p>
        </p:txBody>
      </p:sp>
      <p:sp>
        <p:nvSpPr>
          <p:cNvPr name="TextBox 39" id="39"/>
          <p:cNvSpPr txBox="true"/>
          <p:nvPr/>
        </p:nvSpPr>
        <p:spPr>
          <a:xfrm rot="0">
            <a:off x="2987238" y="6606762"/>
            <a:ext cx="4072311" cy="1735560"/>
          </a:xfrm>
          <a:prstGeom prst="rect">
            <a:avLst/>
          </a:prstGeom>
        </p:spPr>
        <p:txBody>
          <a:bodyPr anchor="t" rtlCol="false" tIns="0" lIns="0" bIns="0" rIns="0">
            <a:spAutoFit/>
          </a:bodyPr>
          <a:lstStyle/>
          <a:p>
            <a:pPr algn="ctr">
              <a:lnSpc>
                <a:spcPts val="4348"/>
              </a:lnSpc>
            </a:pPr>
            <a:r>
              <a:rPr lang="en-US" sz="3848">
                <a:solidFill>
                  <a:srgbClr val="61705C"/>
                </a:solidFill>
                <a:latin typeface="อีฟดอวอิ้ง"/>
              </a:rPr>
              <a:t>Organisme multisel dengan sel eukariotik</a:t>
            </a:r>
          </a:p>
        </p:txBody>
      </p:sp>
      <p:sp>
        <p:nvSpPr>
          <p:cNvPr name="TextBox 40" id="40"/>
          <p:cNvSpPr txBox="true"/>
          <p:nvPr/>
        </p:nvSpPr>
        <p:spPr>
          <a:xfrm rot="0">
            <a:off x="3819221" y="5195315"/>
            <a:ext cx="120417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1 </a:t>
            </a:r>
          </a:p>
        </p:txBody>
      </p:sp>
      <p:sp>
        <p:nvSpPr>
          <p:cNvPr name="TextBox 41" id="41"/>
          <p:cNvSpPr txBox="true"/>
          <p:nvPr/>
        </p:nvSpPr>
        <p:spPr>
          <a:xfrm rot="0">
            <a:off x="7308345" y="5181600"/>
            <a:ext cx="120417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2 </a:t>
            </a:r>
          </a:p>
        </p:txBody>
      </p:sp>
      <p:sp>
        <p:nvSpPr>
          <p:cNvPr name="TextBox 42" id="42"/>
          <p:cNvSpPr txBox="true"/>
          <p:nvPr/>
        </p:nvSpPr>
        <p:spPr>
          <a:xfrm rot="0">
            <a:off x="10715819" y="5195315"/>
            <a:ext cx="120417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3 </a:t>
            </a:r>
          </a:p>
        </p:txBody>
      </p:sp>
      <p:sp>
        <p:nvSpPr>
          <p:cNvPr name="TextBox 43" id="43"/>
          <p:cNvSpPr txBox="true"/>
          <p:nvPr/>
        </p:nvSpPr>
        <p:spPr>
          <a:xfrm rot="0">
            <a:off x="13878234" y="5195315"/>
            <a:ext cx="120417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4</a:t>
            </a:r>
          </a:p>
        </p:txBody>
      </p:sp>
      <p:sp>
        <p:nvSpPr>
          <p:cNvPr name="TextBox 44" id="44"/>
          <p:cNvSpPr txBox="true"/>
          <p:nvPr/>
        </p:nvSpPr>
        <p:spPr>
          <a:xfrm rot="0">
            <a:off x="6433205" y="3270406"/>
            <a:ext cx="2668740" cy="1397168"/>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Memiliki katikula</a:t>
            </a:r>
          </a:p>
        </p:txBody>
      </p:sp>
      <p:sp>
        <p:nvSpPr>
          <p:cNvPr name="TextBox 45" id="45"/>
          <p:cNvSpPr txBox="true"/>
          <p:nvPr/>
        </p:nvSpPr>
        <p:spPr>
          <a:xfrm rot="0">
            <a:off x="9715282" y="6751061"/>
            <a:ext cx="2204710" cy="752055"/>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Autrotof</a:t>
            </a:r>
          </a:p>
        </p:txBody>
      </p:sp>
      <p:sp>
        <p:nvSpPr>
          <p:cNvPr name="TextBox 46" id="46"/>
          <p:cNvSpPr txBox="true"/>
          <p:nvPr/>
        </p:nvSpPr>
        <p:spPr>
          <a:xfrm rot="0">
            <a:off x="17815799" y="6751061"/>
            <a:ext cx="2204710" cy="752055"/>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solusi</a:t>
            </a:r>
          </a:p>
        </p:txBody>
      </p:sp>
      <p:sp>
        <p:nvSpPr>
          <p:cNvPr name="TextBox 47" id="47"/>
          <p:cNvSpPr txBox="true"/>
          <p:nvPr/>
        </p:nvSpPr>
        <p:spPr>
          <a:xfrm rot="0">
            <a:off x="11919991" y="3006383"/>
            <a:ext cx="4405783" cy="1684431"/>
          </a:xfrm>
          <a:prstGeom prst="rect">
            <a:avLst/>
          </a:prstGeom>
        </p:spPr>
        <p:txBody>
          <a:bodyPr anchor="t" rtlCol="false" tIns="0" lIns="0" bIns="0" rIns="0">
            <a:spAutoFit/>
          </a:bodyPr>
          <a:lstStyle/>
          <a:p>
            <a:pPr algn="ctr">
              <a:lnSpc>
                <a:spcPts val="4240"/>
              </a:lnSpc>
            </a:pPr>
            <a:r>
              <a:rPr lang="en-US" sz="3752">
                <a:solidFill>
                  <a:srgbClr val="61705C"/>
                </a:solidFill>
                <a:latin typeface="อีฟดอวอิ้ง"/>
              </a:rPr>
              <a:t>Memiliki jaringan pembuluh atau pengangkut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623242" y="1028700"/>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8323363">
            <a:off x="11621737" y="8595489"/>
            <a:ext cx="10997410" cy="3237913"/>
          </a:xfrm>
          <a:custGeom>
            <a:avLst/>
            <a:gdLst/>
            <a:ahLst/>
            <a:cxnLst/>
            <a:rect r="r" b="b" t="t" l="l"/>
            <a:pathLst>
              <a:path h="3237913" w="10997410">
                <a:moveTo>
                  <a:pt x="0" y="0"/>
                </a:moveTo>
                <a:lnTo>
                  <a:pt x="10997411" y="0"/>
                </a:lnTo>
                <a:lnTo>
                  <a:pt x="10997411" y="3237913"/>
                </a:lnTo>
                <a:lnTo>
                  <a:pt x="0" y="3237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4591060" y="1547779"/>
            <a:ext cx="9105880" cy="1593316"/>
            <a:chOff x="0" y="0"/>
            <a:chExt cx="2398256" cy="419639"/>
          </a:xfrm>
        </p:grpSpPr>
        <p:sp>
          <p:nvSpPr>
            <p:cNvPr name="Freeform 21" id="21"/>
            <p:cNvSpPr/>
            <p:nvPr/>
          </p:nvSpPr>
          <p:spPr>
            <a:xfrm flipH="false" flipV="false" rot="0">
              <a:off x="0" y="0"/>
              <a:ext cx="2398256" cy="419639"/>
            </a:xfrm>
            <a:custGeom>
              <a:avLst/>
              <a:gdLst/>
              <a:ahLst/>
              <a:cxnLst/>
              <a:rect r="r" b="b" t="t" l="l"/>
              <a:pathLst>
                <a:path h="419639" w="2398256">
                  <a:moveTo>
                    <a:pt x="43361" y="0"/>
                  </a:moveTo>
                  <a:lnTo>
                    <a:pt x="2354896" y="0"/>
                  </a:lnTo>
                  <a:cubicBezTo>
                    <a:pt x="2366395" y="0"/>
                    <a:pt x="2377424" y="4568"/>
                    <a:pt x="2385556" y="12700"/>
                  </a:cubicBezTo>
                  <a:cubicBezTo>
                    <a:pt x="2393688" y="20832"/>
                    <a:pt x="2398256" y="31861"/>
                    <a:pt x="2398256" y="43361"/>
                  </a:cubicBezTo>
                  <a:lnTo>
                    <a:pt x="2398256" y="376278"/>
                  </a:lnTo>
                  <a:cubicBezTo>
                    <a:pt x="2398256" y="387778"/>
                    <a:pt x="2393688" y="398807"/>
                    <a:pt x="2385556" y="406939"/>
                  </a:cubicBezTo>
                  <a:cubicBezTo>
                    <a:pt x="2377424" y="415070"/>
                    <a:pt x="2366395" y="419639"/>
                    <a:pt x="2354896" y="419639"/>
                  </a:cubicBezTo>
                  <a:lnTo>
                    <a:pt x="43361" y="419639"/>
                  </a:lnTo>
                  <a:cubicBezTo>
                    <a:pt x="31861" y="419639"/>
                    <a:pt x="20832" y="415070"/>
                    <a:pt x="12700" y="406939"/>
                  </a:cubicBezTo>
                  <a:cubicBezTo>
                    <a:pt x="4568" y="398807"/>
                    <a:pt x="0" y="387778"/>
                    <a:pt x="0" y="376278"/>
                  </a:cubicBezTo>
                  <a:lnTo>
                    <a:pt x="0" y="43361"/>
                  </a:lnTo>
                  <a:cubicBezTo>
                    <a:pt x="0" y="31861"/>
                    <a:pt x="4568" y="20832"/>
                    <a:pt x="12700" y="12700"/>
                  </a:cubicBezTo>
                  <a:cubicBezTo>
                    <a:pt x="20832" y="4568"/>
                    <a:pt x="31861" y="0"/>
                    <a:pt x="43361"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8100000">
            <a:off x="290726" y="-4572267"/>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Freeform 24" id="24"/>
          <p:cNvSpPr/>
          <p:nvPr/>
        </p:nvSpPr>
        <p:spPr>
          <a:xfrm flipH="false" flipV="false" rot="3399736">
            <a:off x="-1648187" y="5289851"/>
            <a:ext cx="4199063" cy="5525083"/>
          </a:xfrm>
          <a:custGeom>
            <a:avLst/>
            <a:gdLst/>
            <a:ahLst/>
            <a:cxnLst/>
            <a:rect r="r" b="b" t="t" l="l"/>
            <a:pathLst>
              <a:path h="5525083" w="4199063">
                <a:moveTo>
                  <a:pt x="0" y="0"/>
                </a:moveTo>
                <a:lnTo>
                  <a:pt x="4199063" y="0"/>
                </a:lnTo>
                <a:lnTo>
                  <a:pt x="4199063" y="5525083"/>
                </a:lnTo>
                <a:lnTo>
                  <a:pt x="0" y="55250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5" id="25"/>
          <p:cNvGrpSpPr/>
          <p:nvPr/>
        </p:nvGrpSpPr>
        <p:grpSpPr>
          <a:xfrm rot="0">
            <a:off x="3486428" y="4909888"/>
            <a:ext cx="1536966" cy="1536966"/>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96E"/>
            </a:solidFill>
          </p:spPr>
        </p:sp>
        <p:sp>
          <p:nvSpPr>
            <p:cNvPr name="TextBox 27" id="27"/>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8375517" y="5280771"/>
            <a:ext cx="1536966" cy="1536966"/>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96E"/>
            </a:solidFill>
          </p:spPr>
        </p:sp>
        <p:sp>
          <p:nvSpPr>
            <p:cNvPr name="TextBox 30" id="30"/>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2687045" y="5126946"/>
            <a:ext cx="1536966" cy="1536966"/>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996E"/>
            </a:solidFill>
          </p:spPr>
        </p:sp>
        <p:sp>
          <p:nvSpPr>
            <p:cNvPr name="TextBox 33" id="33"/>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15584003" y="22656"/>
            <a:ext cx="3334151" cy="2321781"/>
          </a:xfrm>
          <a:custGeom>
            <a:avLst/>
            <a:gdLst/>
            <a:ahLst/>
            <a:cxnLst/>
            <a:rect r="r" b="b" t="t" l="l"/>
            <a:pathLst>
              <a:path h="2321781" w="3334151">
                <a:moveTo>
                  <a:pt x="0" y="0"/>
                </a:moveTo>
                <a:lnTo>
                  <a:pt x="3334151" y="0"/>
                </a:lnTo>
                <a:lnTo>
                  <a:pt x="3334151" y="2321781"/>
                </a:lnTo>
                <a:lnTo>
                  <a:pt x="0" y="23217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5" id="35"/>
          <p:cNvSpPr txBox="true"/>
          <p:nvPr/>
        </p:nvSpPr>
        <p:spPr>
          <a:xfrm rot="0">
            <a:off x="4330552" y="1861380"/>
            <a:ext cx="9542784"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Ciri-ciri tumbuhan</a:t>
            </a:r>
          </a:p>
        </p:txBody>
      </p:sp>
      <p:sp>
        <p:nvSpPr>
          <p:cNvPr name="TextBox 36" id="36"/>
          <p:cNvSpPr txBox="true"/>
          <p:nvPr/>
        </p:nvSpPr>
        <p:spPr>
          <a:xfrm rot="0">
            <a:off x="3209889" y="6351928"/>
            <a:ext cx="4625389" cy="1973037"/>
          </a:xfrm>
          <a:prstGeom prst="rect">
            <a:avLst/>
          </a:prstGeom>
        </p:spPr>
        <p:txBody>
          <a:bodyPr anchor="t" rtlCol="false" tIns="0" lIns="0" bIns="0" rIns="0">
            <a:spAutoFit/>
          </a:bodyPr>
          <a:lstStyle/>
          <a:p>
            <a:pPr algn="ctr">
              <a:lnSpc>
                <a:spcPts val="4939"/>
              </a:lnSpc>
            </a:pPr>
            <a:r>
              <a:rPr lang="en-US" sz="4370">
                <a:solidFill>
                  <a:srgbClr val="61705C"/>
                </a:solidFill>
                <a:latin typeface="อีฟดอวอิ้ง"/>
              </a:rPr>
              <a:t>Bereproduksi secara seksual ataupun aseksual </a:t>
            </a:r>
          </a:p>
        </p:txBody>
      </p:sp>
      <p:sp>
        <p:nvSpPr>
          <p:cNvPr name="TextBox 37" id="37"/>
          <p:cNvSpPr txBox="true"/>
          <p:nvPr/>
        </p:nvSpPr>
        <p:spPr>
          <a:xfrm rot="0">
            <a:off x="3652824" y="5318871"/>
            <a:ext cx="120417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5</a:t>
            </a:r>
          </a:p>
        </p:txBody>
      </p:sp>
      <p:sp>
        <p:nvSpPr>
          <p:cNvPr name="TextBox 38" id="38"/>
          <p:cNvSpPr txBox="true"/>
          <p:nvPr/>
        </p:nvSpPr>
        <p:spPr>
          <a:xfrm rot="0">
            <a:off x="8499858" y="5659698"/>
            <a:ext cx="120417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6</a:t>
            </a:r>
          </a:p>
        </p:txBody>
      </p:sp>
      <p:sp>
        <p:nvSpPr>
          <p:cNvPr name="TextBox 39" id="39"/>
          <p:cNvSpPr txBox="true"/>
          <p:nvPr/>
        </p:nvSpPr>
        <p:spPr>
          <a:xfrm rot="0">
            <a:off x="12853441" y="5442641"/>
            <a:ext cx="120417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7</a:t>
            </a:r>
          </a:p>
        </p:txBody>
      </p:sp>
      <p:sp>
        <p:nvSpPr>
          <p:cNvPr name="TextBox 40" id="40"/>
          <p:cNvSpPr txBox="true"/>
          <p:nvPr/>
        </p:nvSpPr>
        <p:spPr>
          <a:xfrm rot="0">
            <a:off x="6291066" y="3289770"/>
            <a:ext cx="6038661" cy="1533432"/>
          </a:xfrm>
          <a:prstGeom prst="rect">
            <a:avLst/>
          </a:prstGeom>
        </p:spPr>
        <p:txBody>
          <a:bodyPr anchor="t" rtlCol="false" tIns="0" lIns="0" bIns="0" rIns="0">
            <a:spAutoFit/>
          </a:bodyPr>
          <a:lstStyle/>
          <a:p>
            <a:pPr algn="ctr">
              <a:lnSpc>
                <a:spcPts val="5642"/>
              </a:lnSpc>
            </a:pPr>
            <a:r>
              <a:rPr lang="en-US" sz="4993">
                <a:solidFill>
                  <a:srgbClr val="61705C"/>
                </a:solidFill>
                <a:latin typeface="อีฟดอวอิ้ง"/>
              </a:rPr>
              <a:t>Bernafas melalui stomata</a:t>
            </a:r>
          </a:p>
        </p:txBody>
      </p:sp>
      <p:sp>
        <p:nvSpPr>
          <p:cNvPr name="TextBox 41" id="41"/>
          <p:cNvSpPr txBox="true"/>
          <p:nvPr/>
        </p:nvSpPr>
        <p:spPr>
          <a:xfrm rot="0">
            <a:off x="11919991" y="6751061"/>
            <a:ext cx="4608038" cy="1397168"/>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Tidak memiliki organ indra</a:t>
            </a:r>
          </a:p>
        </p:txBody>
      </p:sp>
      <p:sp>
        <p:nvSpPr>
          <p:cNvPr name="TextBox 42" id="42"/>
          <p:cNvSpPr txBox="true"/>
          <p:nvPr/>
        </p:nvSpPr>
        <p:spPr>
          <a:xfrm rot="0">
            <a:off x="17815799" y="6751061"/>
            <a:ext cx="2204710" cy="752055"/>
          </a:xfrm>
          <a:prstGeom prst="rect">
            <a:avLst/>
          </a:prstGeom>
        </p:spPr>
        <p:txBody>
          <a:bodyPr anchor="t" rtlCol="false" tIns="0" lIns="0" bIns="0" rIns="0">
            <a:spAutoFit/>
          </a:bodyPr>
          <a:lstStyle/>
          <a:p>
            <a:pPr algn="ctr">
              <a:lnSpc>
                <a:spcPts val="5118"/>
              </a:lnSpc>
            </a:pPr>
            <a:r>
              <a:rPr lang="en-US" sz="4529">
                <a:solidFill>
                  <a:srgbClr val="61705C"/>
                </a:solidFill>
                <a:latin typeface="อีฟดอวอิ้ง"/>
              </a:rPr>
              <a:t>solusi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3285787" y="2079482"/>
            <a:ext cx="11716426" cy="6452078"/>
            <a:chOff x="0" y="0"/>
            <a:chExt cx="3085808" cy="1699313"/>
          </a:xfrm>
        </p:grpSpPr>
        <p:sp>
          <p:nvSpPr>
            <p:cNvPr name="Freeform 4" id="4"/>
            <p:cNvSpPr/>
            <p:nvPr/>
          </p:nvSpPr>
          <p:spPr>
            <a:xfrm flipH="false" flipV="false" rot="0">
              <a:off x="0" y="0"/>
              <a:ext cx="3085808" cy="1699313"/>
            </a:xfrm>
            <a:custGeom>
              <a:avLst/>
              <a:gdLst/>
              <a:ahLst/>
              <a:cxnLst/>
              <a:rect r="r" b="b" t="t" l="l"/>
              <a:pathLst>
                <a:path h="1699313" w="3085808">
                  <a:moveTo>
                    <a:pt x="33700" y="0"/>
                  </a:moveTo>
                  <a:lnTo>
                    <a:pt x="3052108" y="0"/>
                  </a:lnTo>
                  <a:cubicBezTo>
                    <a:pt x="3061046" y="0"/>
                    <a:pt x="3069617" y="3550"/>
                    <a:pt x="3075937" y="9870"/>
                  </a:cubicBezTo>
                  <a:cubicBezTo>
                    <a:pt x="3082257" y="16190"/>
                    <a:pt x="3085808" y="24762"/>
                    <a:pt x="3085808" y="33700"/>
                  </a:cubicBezTo>
                  <a:lnTo>
                    <a:pt x="3085808" y="1665613"/>
                  </a:lnTo>
                  <a:cubicBezTo>
                    <a:pt x="3085808" y="1684225"/>
                    <a:pt x="3070720" y="1699313"/>
                    <a:pt x="3052108" y="1699313"/>
                  </a:cubicBezTo>
                  <a:lnTo>
                    <a:pt x="33700" y="1699313"/>
                  </a:lnTo>
                  <a:cubicBezTo>
                    <a:pt x="24762" y="1699313"/>
                    <a:pt x="16190" y="1695762"/>
                    <a:pt x="9870" y="1689442"/>
                  </a:cubicBezTo>
                  <a:cubicBezTo>
                    <a:pt x="3550" y="1683122"/>
                    <a:pt x="0" y="1674551"/>
                    <a:pt x="0" y="1665613"/>
                  </a:cubicBezTo>
                  <a:lnTo>
                    <a:pt x="0" y="33700"/>
                  </a:lnTo>
                  <a:cubicBezTo>
                    <a:pt x="0" y="24762"/>
                    <a:pt x="3550" y="16190"/>
                    <a:pt x="9870" y="9870"/>
                  </a:cubicBezTo>
                  <a:cubicBezTo>
                    <a:pt x="16190" y="3550"/>
                    <a:pt x="24762" y="0"/>
                    <a:pt x="33700"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2063741">
            <a:off x="16849463" y="-2035318"/>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3"/>
            <a:stretch>
              <a:fillRect l="0" t="0" r="0" b="0"/>
            </a:stretch>
          </a:blipFill>
        </p:spPr>
      </p:sp>
      <p:sp>
        <p:nvSpPr>
          <p:cNvPr name="Freeform 7" id="7"/>
          <p:cNvSpPr/>
          <p:nvPr/>
        </p:nvSpPr>
        <p:spPr>
          <a:xfrm flipH="false" flipV="false" rot="-1777505">
            <a:off x="-2585962" y="-1854328"/>
            <a:ext cx="10997410" cy="3237913"/>
          </a:xfrm>
          <a:custGeom>
            <a:avLst/>
            <a:gdLst/>
            <a:ahLst/>
            <a:cxnLst/>
            <a:rect r="r" b="b" t="t" l="l"/>
            <a:pathLst>
              <a:path h="3237913" w="10997410">
                <a:moveTo>
                  <a:pt x="0" y="0"/>
                </a:moveTo>
                <a:lnTo>
                  <a:pt x="10997410" y="0"/>
                </a:lnTo>
                <a:lnTo>
                  <a:pt x="10997410" y="3237913"/>
                </a:lnTo>
                <a:lnTo>
                  <a:pt x="0" y="32379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3238840" y="5154885"/>
            <a:ext cx="6151583" cy="5760119"/>
          </a:xfrm>
          <a:custGeom>
            <a:avLst/>
            <a:gdLst/>
            <a:ahLst/>
            <a:cxnLst/>
            <a:rect r="r" b="b" t="t" l="l"/>
            <a:pathLst>
              <a:path h="5760119" w="6151583">
                <a:moveTo>
                  <a:pt x="6151583" y="0"/>
                </a:moveTo>
                <a:lnTo>
                  <a:pt x="0" y="0"/>
                </a:lnTo>
                <a:lnTo>
                  <a:pt x="0" y="5760119"/>
                </a:lnTo>
                <a:lnTo>
                  <a:pt x="6151583" y="5760119"/>
                </a:lnTo>
                <a:lnTo>
                  <a:pt x="6151583"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7744034" y="8929179"/>
            <a:ext cx="2909132" cy="658243"/>
            <a:chOff x="0" y="0"/>
            <a:chExt cx="3878843" cy="877657"/>
          </a:xfrm>
        </p:grpSpPr>
        <p:grpSp>
          <p:nvGrpSpPr>
            <p:cNvPr name="Group 10" id="10"/>
            <p:cNvGrpSpPr/>
            <p:nvPr/>
          </p:nvGrpSpPr>
          <p:grpSpPr>
            <a:xfrm rot="0">
              <a:off x="0" y="0"/>
              <a:ext cx="877657" cy="87765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000395" y="0"/>
              <a:ext cx="877657" cy="87765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2000791" y="0"/>
              <a:ext cx="877657" cy="87765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3001186" y="0"/>
              <a:ext cx="877657" cy="87765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sp>
        <p:nvSpPr>
          <p:cNvPr name="Freeform 22" id="22"/>
          <p:cNvSpPr/>
          <p:nvPr/>
        </p:nvSpPr>
        <p:spPr>
          <a:xfrm flipH="false" flipV="false" rot="-1288363">
            <a:off x="15494438" y="5768960"/>
            <a:ext cx="2933378" cy="5525199"/>
          </a:xfrm>
          <a:custGeom>
            <a:avLst/>
            <a:gdLst/>
            <a:ahLst/>
            <a:cxnLst/>
            <a:rect r="r" b="b" t="t" l="l"/>
            <a:pathLst>
              <a:path h="5525199" w="2933378">
                <a:moveTo>
                  <a:pt x="0" y="0"/>
                </a:moveTo>
                <a:lnTo>
                  <a:pt x="2933379" y="0"/>
                </a:lnTo>
                <a:lnTo>
                  <a:pt x="2933379" y="5525199"/>
                </a:lnTo>
                <a:lnTo>
                  <a:pt x="0" y="55251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3" id="23"/>
          <p:cNvGrpSpPr/>
          <p:nvPr/>
        </p:nvGrpSpPr>
        <p:grpSpPr>
          <a:xfrm rot="0">
            <a:off x="4108641" y="2159088"/>
            <a:ext cx="10476325" cy="1039761"/>
            <a:chOff x="0" y="0"/>
            <a:chExt cx="2759197" cy="273847"/>
          </a:xfrm>
        </p:grpSpPr>
        <p:sp>
          <p:nvSpPr>
            <p:cNvPr name="Freeform 24" id="24"/>
            <p:cNvSpPr/>
            <p:nvPr/>
          </p:nvSpPr>
          <p:spPr>
            <a:xfrm flipH="false" flipV="false" rot="0">
              <a:off x="0" y="0"/>
              <a:ext cx="2759197" cy="273847"/>
            </a:xfrm>
            <a:custGeom>
              <a:avLst/>
              <a:gdLst/>
              <a:ahLst/>
              <a:cxnLst/>
              <a:rect r="r" b="b" t="t" l="l"/>
              <a:pathLst>
                <a:path h="273847" w="2759197">
                  <a:moveTo>
                    <a:pt x="37689" y="0"/>
                  </a:moveTo>
                  <a:lnTo>
                    <a:pt x="2721508" y="0"/>
                  </a:lnTo>
                  <a:cubicBezTo>
                    <a:pt x="2742323" y="0"/>
                    <a:pt x="2759197" y="16874"/>
                    <a:pt x="2759197" y="37689"/>
                  </a:cubicBezTo>
                  <a:lnTo>
                    <a:pt x="2759197" y="236158"/>
                  </a:lnTo>
                  <a:cubicBezTo>
                    <a:pt x="2759197" y="256973"/>
                    <a:pt x="2742323" y="273847"/>
                    <a:pt x="2721508" y="273847"/>
                  </a:cubicBezTo>
                  <a:lnTo>
                    <a:pt x="37689" y="273847"/>
                  </a:lnTo>
                  <a:cubicBezTo>
                    <a:pt x="16874" y="273847"/>
                    <a:pt x="0" y="256973"/>
                    <a:pt x="0" y="236158"/>
                  </a:cubicBezTo>
                  <a:lnTo>
                    <a:pt x="0" y="37689"/>
                  </a:lnTo>
                  <a:cubicBezTo>
                    <a:pt x="0" y="16874"/>
                    <a:pt x="16874" y="0"/>
                    <a:pt x="37689" y="0"/>
                  </a:cubicBezTo>
                  <a:close/>
                </a:path>
              </a:pathLst>
            </a:custGeom>
            <a:solidFill>
              <a:srgbClr val="839B7B"/>
            </a:solidFill>
          </p:spPr>
        </p:sp>
        <p:sp>
          <p:nvSpPr>
            <p:cNvPr name="TextBox 25" id="25"/>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3285787" y="3541749"/>
            <a:ext cx="12594317" cy="4989811"/>
          </a:xfrm>
          <a:prstGeom prst="rect">
            <a:avLst/>
          </a:prstGeom>
        </p:spPr>
        <p:txBody>
          <a:bodyPr anchor="t" rtlCol="false" tIns="0" lIns="0" bIns="0" rIns="0">
            <a:spAutoFit/>
          </a:bodyPr>
          <a:lstStyle/>
          <a:p>
            <a:pPr>
              <a:lnSpc>
                <a:spcPts val="6392"/>
              </a:lnSpc>
            </a:pPr>
            <a:r>
              <a:rPr lang="en-US" sz="5865">
                <a:solidFill>
                  <a:srgbClr val="496241"/>
                </a:solidFill>
                <a:latin typeface="อีฟดอวอิ้ง"/>
              </a:rPr>
              <a:t>Vaskular</a:t>
            </a:r>
          </a:p>
          <a:p>
            <a:pPr>
              <a:lnSpc>
                <a:spcPts val="6392"/>
              </a:lnSpc>
            </a:pPr>
            <a:r>
              <a:rPr lang="en-US" sz="5865">
                <a:solidFill>
                  <a:srgbClr val="496241"/>
                </a:solidFill>
                <a:latin typeface="อีฟดอวอิ้ง"/>
              </a:rPr>
              <a:t>  &gt; Pteridophyta (Tanpa biji)</a:t>
            </a:r>
          </a:p>
          <a:p>
            <a:pPr>
              <a:lnSpc>
                <a:spcPts val="6392"/>
              </a:lnSpc>
            </a:pPr>
            <a:r>
              <a:rPr lang="en-US" sz="5865">
                <a:solidFill>
                  <a:srgbClr val="496241"/>
                </a:solidFill>
                <a:latin typeface="อีฟดอวอิ้ง"/>
              </a:rPr>
              <a:t>  &gt; Gymnospermae (Berbiji terbuka)</a:t>
            </a:r>
          </a:p>
          <a:p>
            <a:pPr>
              <a:lnSpc>
                <a:spcPts val="6392"/>
              </a:lnSpc>
            </a:pPr>
            <a:r>
              <a:rPr lang="en-US" sz="5865">
                <a:solidFill>
                  <a:srgbClr val="496241"/>
                </a:solidFill>
                <a:latin typeface="อีฟดอวอิ้ง"/>
              </a:rPr>
              <a:t>  &gt; Angiospermae (Berbiji tertutup)</a:t>
            </a:r>
          </a:p>
          <a:p>
            <a:pPr>
              <a:lnSpc>
                <a:spcPts val="6392"/>
              </a:lnSpc>
            </a:pPr>
          </a:p>
          <a:p>
            <a:pPr>
              <a:lnSpc>
                <a:spcPts val="6392"/>
              </a:lnSpc>
            </a:pPr>
            <a:r>
              <a:rPr lang="en-US" sz="5865">
                <a:solidFill>
                  <a:srgbClr val="496241"/>
                </a:solidFill>
                <a:latin typeface="อีฟดอวอิ้ง"/>
              </a:rPr>
              <a:t>Nonvaskular</a:t>
            </a:r>
          </a:p>
        </p:txBody>
      </p:sp>
      <p:sp>
        <p:nvSpPr>
          <p:cNvPr name="TextBox 27" id="27"/>
          <p:cNvSpPr txBox="true"/>
          <p:nvPr/>
        </p:nvSpPr>
        <p:spPr>
          <a:xfrm rot="0">
            <a:off x="3757634" y="2117582"/>
            <a:ext cx="10881932" cy="1004213"/>
          </a:xfrm>
          <a:prstGeom prst="rect">
            <a:avLst/>
          </a:prstGeom>
        </p:spPr>
        <p:txBody>
          <a:bodyPr anchor="t" rtlCol="false" tIns="0" lIns="0" bIns="0" rIns="0">
            <a:spAutoFit/>
          </a:bodyPr>
          <a:lstStyle/>
          <a:p>
            <a:pPr algn="ctr">
              <a:lnSpc>
                <a:spcPts val="7783"/>
              </a:lnSpc>
            </a:pPr>
            <a:r>
              <a:rPr lang="en-US" sz="6888">
                <a:solidFill>
                  <a:srgbClr val="FFFCF2"/>
                </a:solidFill>
                <a:latin typeface="Lazydog"/>
              </a:rPr>
              <a:t>Jenis-jenis tumbuhan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665297" y="535365"/>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8723455">
            <a:off x="-3275116" y="8781778"/>
            <a:ext cx="10997410" cy="3237913"/>
          </a:xfrm>
          <a:custGeom>
            <a:avLst/>
            <a:gdLst/>
            <a:ahLst/>
            <a:cxnLst/>
            <a:rect r="r" b="b" t="t" l="l"/>
            <a:pathLst>
              <a:path h="3237913" w="10997410">
                <a:moveTo>
                  <a:pt x="0" y="0"/>
                </a:moveTo>
                <a:lnTo>
                  <a:pt x="10997411" y="0"/>
                </a:lnTo>
                <a:lnTo>
                  <a:pt x="10997411" y="3237913"/>
                </a:lnTo>
                <a:lnTo>
                  <a:pt x="0" y="3237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5439310" y="912138"/>
            <a:ext cx="8681755" cy="1170779"/>
            <a:chOff x="0" y="0"/>
            <a:chExt cx="2286553" cy="308353"/>
          </a:xfrm>
        </p:grpSpPr>
        <p:sp>
          <p:nvSpPr>
            <p:cNvPr name="Freeform 21" id="21"/>
            <p:cNvSpPr/>
            <p:nvPr/>
          </p:nvSpPr>
          <p:spPr>
            <a:xfrm flipH="false" flipV="false" rot="0">
              <a:off x="0" y="0"/>
              <a:ext cx="2286553" cy="308353"/>
            </a:xfrm>
            <a:custGeom>
              <a:avLst/>
              <a:gdLst/>
              <a:ahLst/>
              <a:cxnLst/>
              <a:rect r="r" b="b" t="t" l="l"/>
              <a:pathLst>
                <a:path h="308353" w="2286553">
                  <a:moveTo>
                    <a:pt x="45479" y="0"/>
                  </a:moveTo>
                  <a:lnTo>
                    <a:pt x="2241074" y="0"/>
                  </a:lnTo>
                  <a:cubicBezTo>
                    <a:pt x="2253135" y="0"/>
                    <a:pt x="2264703" y="4792"/>
                    <a:pt x="2273232" y="13321"/>
                  </a:cubicBezTo>
                  <a:cubicBezTo>
                    <a:pt x="2281761" y="21849"/>
                    <a:pt x="2286553" y="33417"/>
                    <a:pt x="2286553" y="45479"/>
                  </a:cubicBezTo>
                  <a:lnTo>
                    <a:pt x="2286553" y="262874"/>
                  </a:lnTo>
                  <a:cubicBezTo>
                    <a:pt x="2286553" y="287992"/>
                    <a:pt x="2266191" y="308353"/>
                    <a:pt x="2241074" y="308353"/>
                  </a:cubicBezTo>
                  <a:lnTo>
                    <a:pt x="45479" y="308353"/>
                  </a:lnTo>
                  <a:cubicBezTo>
                    <a:pt x="20362" y="308353"/>
                    <a:pt x="0" y="287992"/>
                    <a:pt x="0" y="262874"/>
                  </a:cubicBezTo>
                  <a:lnTo>
                    <a:pt x="0" y="45479"/>
                  </a:lnTo>
                  <a:cubicBezTo>
                    <a:pt x="0" y="33417"/>
                    <a:pt x="4792" y="21849"/>
                    <a:pt x="13321" y="13321"/>
                  </a:cubicBezTo>
                  <a:cubicBezTo>
                    <a:pt x="21849" y="4792"/>
                    <a:pt x="33417" y="0"/>
                    <a:pt x="45479"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3263183">
            <a:off x="16285896" y="-3202662"/>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Freeform 24" id="24"/>
          <p:cNvSpPr/>
          <p:nvPr/>
        </p:nvSpPr>
        <p:spPr>
          <a:xfrm flipH="false" flipV="false" rot="-518543">
            <a:off x="14428215" y="6243519"/>
            <a:ext cx="4304864" cy="4413348"/>
          </a:xfrm>
          <a:custGeom>
            <a:avLst/>
            <a:gdLst/>
            <a:ahLst/>
            <a:cxnLst/>
            <a:rect r="r" b="b" t="t" l="l"/>
            <a:pathLst>
              <a:path h="4413348" w="4304864">
                <a:moveTo>
                  <a:pt x="0" y="0"/>
                </a:moveTo>
                <a:lnTo>
                  <a:pt x="4304864" y="0"/>
                </a:lnTo>
                <a:lnTo>
                  <a:pt x="4304864" y="4413349"/>
                </a:lnTo>
                <a:lnTo>
                  <a:pt x="0" y="44133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5" id="25"/>
          <p:cNvSpPr txBox="true"/>
          <p:nvPr/>
        </p:nvSpPr>
        <p:spPr>
          <a:xfrm rot="0">
            <a:off x="5023345" y="1120763"/>
            <a:ext cx="9513684" cy="782104"/>
          </a:xfrm>
          <a:prstGeom prst="rect">
            <a:avLst/>
          </a:prstGeom>
        </p:spPr>
        <p:txBody>
          <a:bodyPr anchor="t" rtlCol="false" tIns="0" lIns="0" bIns="0" rIns="0">
            <a:spAutoFit/>
          </a:bodyPr>
          <a:lstStyle/>
          <a:p>
            <a:pPr algn="ctr">
              <a:lnSpc>
                <a:spcPts val="6054"/>
              </a:lnSpc>
            </a:pPr>
            <a:r>
              <a:rPr lang="en-US" sz="5357">
                <a:solidFill>
                  <a:srgbClr val="FFFCF2"/>
                </a:solidFill>
                <a:latin typeface="Lazydog"/>
              </a:rPr>
              <a:t>Fungsi bagian tumbuhan</a:t>
            </a:r>
          </a:p>
        </p:txBody>
      </p:sp>
      <p:sp>
        <p:nvSpPr>
          <p:cNvPr name="TextBox 26" id="26"/>
          <p:cNvSpPr txBox="true"/>
          <p:nvPr/>
        </p:nvSpPr>
        <p:spPr>
          <a:xfrm rot="0">
            <a:off x="2600002" y="2560915"/>
            <a:ext cx="14360371" cy="5098496"/>
          </a:xfrm>
          <a:prstGeom prst="rect">
            <a:avLst/>
          </a:prstGeom>
        </p:spPr>
        <p:txBody>
          <a:bodyPr anchor="t" rtlCol="false" tIns="0" lIns="0" bIns="0" rIns="0">
            <a:spAutoFit/>
          </a:bodyPr>
          <a:lstStyle/>
          <a:p>
            <a:pPr>
              <a:lnSpc>
                <a:spcPts val="4930"/>
              </a:lnSpc>
            </a:pPr>
            <a:r>
              <a:rPr lang="en-US" sz="4362">
                <a:solidFill>
                  <a:srgbClr val="61705C"/>
                </a:solidFill>
                <a:latin typeface="อีฟดอวอิ้ง"/>
              </a:rPr>
              <a:t>1. Akar</a:t>
            </a:r>
          </a:p>
          <a:p>
            <a:pPr>
              <a:lnSpc>
                <a:spcPts val="4930"/>
              </a:lnSpc>
            </a:pPr>
            <a:r>
              <a:rPr lang="en-US" sz="4362">
                <a:solidFill>
                  <a:srgbClr val="61705C"/>
                </a:solidFill>
                <a:latin typeface="อีฟดอวอิ้ง"/>
              </a:rPr>
              <a:t>Akar berfungsi penyokong tumbuhan, penyerap air  dan garam mineral,serta menyimpan cadangan makanan.</a:t>
            </a:r>
          </a:p>
          <a:p>
            <a:pPr>
              <a:lnSpc>
                <a:spcPts val="4930"/>
              </a:lnSpc>
            </a:pPr>
          </a:p>
          <a:p>
            <a:pPr>
              <a:lnSpc>
                <a:spcPts val="4930"/>
              </a:lnSpc>
            </a:pPr>
            <a:r>
              <a:rPr lang="en-US" sz="4362">
                <a:solidFill>
                  <a:srgbClr val="61705C"/>
                </a:solidFill>
                <a:latin typeface="อีฟดอวอิ้ง"/>
              </a:rPr>
              <a:t>2. Batang</a:t>
            </a:r>
          </a:p>
          <a:p>
            <a:pPr>
              <a:lnSpc>
                <a:spcPts val="4930"/>
              </a:lnSpc>
            </a:pPr>
            <a:r>
              <a:rPr lang="en-US" sz="4362">
                <a:solidFill>
                  <a:srgbClr val="61705C"/>
                </a:solidFill>
                <a:latin typeface="อีฟดอวอิ้ง"/>
              </a:rPr>
              <a:t>Batang berfungsi  sebagai penghubung antara akar dengan daun,tempat melekatnya daun, menegakkan tumbuhan,dan sebagai cadangan makanan.</a:t>
            </a:r>
          </a:p>
        </p:txBody>
      </p:sp>
      <p:sp>
        <p:nvSpPr>
          <p:cNvPr name="Freeform 27" id="27"/>
          <p:cNvSpPr/>
          <p:nvPr/>
        </p:nvSpPr>
        <p:spPr>
          <a:xfrm flipH="false" flipV="false" rot="-10476235">
            <a:off x="163626" y="-11160508"/>
            <a:ext cx="5429989" cy="16409307"/>
          </a:xfrm>
          <a:custGeom>
            <a:avLst/>
            <a:gdLst/>
            <a:ahLst/>
            <a:cxnLst/>
            <a:rect r="r" b="b" t="t" l="l"/>
            <a:pathLst>
              <a:path h="16409307" w="5429989">
                <a:moveTo>
                  <a:pt x="0" y="0"/>
                </a:moveTo>
                <a:lnTo>
                  <a:pt x="5429989" y="0"/>
                </a:lnTo>
                <a:lnTo>
                  <a:pt x="5429989" y="16409307"/>
                </a:lnTo>
                <a:lnTo>
                  <a:pt x="0" y="164093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613" t="-13501" r="-3613" b="-13501"/>
            </a:stretch>
          </a:blipFill>
        </p:spPr>
      </p:sp>
      <p:grpSp>
        <p:nvGrpSpPr>
          <p:cNvPr name="Group 3" id="3"/>
          <p:cNvGrpSpPr/>
          <p:nvPr/>
        </p:nvGrpSpPr>
        <p:grpSpPr>
          <a:xfrm rot="0">
            <a:off x="1665297" y="535365"/>
            <a:ext cx="14957405" cy="7502860"/>
            <a:chOff x="0" y="0"/>
            <a:chExt cx="3939399" cy="1976062"/>
          </a:xfrm>
        </p:grpSpPr>
        <p:sp>
          <p:nvSpPr>
            <p:cNvPr name="Freeform 4" id="4"/>
            <p:cNvSpPr/>
            <p:nvPr/>
          </p:nvSpPr>
          <p:spPr>
            <a:xfrm flipH="false" flipV="false" rot="0">
              <a:off x="0" y="0"/>
              <a:ext cx="3939399" cy="1976062"/>
            </a:xfrm>
            <a:custGeom>
              <a:avLst/>
              <a:gdLst/>
              <a:ahLst/>
              <a:cxnLst/>
              <a:rect r="r" b="b" t="t" l="l"/>
              <a:pathLst>
                <a:path h="1976062" w="3939399">
                  <a:moveTo>
                    <a:pt x="26397" y="0"/>
                  </a:moveTo>
                  <a:lnTo>
                    <a:pt x="3913001" y="0"/>
                  </a:lnTo>
                  <a:cubicBezTo>
                    <a:pt x="3920003" y="0"/>
                    <a:pt x="3926717" y="2781"/>
                    <a:pt x="3931667" y="7732"/>
                  </a:cubicBezTo>
                  <a:cubicBezTo>
                    <a:pt x="3936618" y="12682"/>
                    <a:pt x="3939399" y="19396"/>
                    <a:pt x="3939399" y="26397"/>
                  </a:cubicBezTo>
                  <a:lnTo>
                    <a:pt x="3939399" y="1949665"/>
                  </a:lnTo>
                  <a:cubicBezTo>
                    <a:pt x="3939399" y="1956665"/>
                    <a:pt x="3936618" y="1963380"/>
                    <a:pt x="3931667" y="1968330"/>
                  </a:cubicBezTo>
                  <a:cubicBezTo>
                    <a:pt x="3926717" y="1973281"/>
                    <a:pt x="3920003" y="1976062"/>
                    <a:pt x="3913001" y="1976062"/>
                  </a:cubicBezTo>
                  <a:lnTo>
                    <a:pt x="26397" y="1976062"/>
                  </a:lnTo>
                  <a:cubicBezTo>
                    <a:pt x="11819" y="1976062"/>
                    <a:pt x="0" y="1964243"/>
                    <a:pt x="0" y="1949665"/>
                  </a:cubicBezTo>
                  <a:lnTo>
                    <a:pt x="0" y="26397"/>
                  </a:lnTo>
                  <a:cubicBezTo>
                    <a:pt x="0" y="19396"/>
                    <a:pt x="2781" y="12682"/>
                    <a:pt x="7732" y="7732"/>
                  </a:cubicBezTo>
                  <a:cubicBezTo>
                    <a:pt x="12682" y="2781"/>
                    <a:pt x="19396" y="0"/>
                    <a:pt x="26397" y="0"/>
                  </a:cubicBezTo>
                  <a:close/>
                </a:path>
              </a:pathLst>
            </a:custGeom>
            <a:solidFill>
              <a:srgbClr val="FFFBF6"/>
            </a:solidFill>
          </p:spPr>
        </p:sp>
        <p:sp>
          <p:nvSpPr>
            <p:cNvPr name="TextBox 5" id="5"/>
            <p:cNvSpPr txBox="true"/>
            <p:nvPr/>
          </p:nvSpPr>
          <p:spPr>
            <a:xfrm>
              <a:off x="0" y="-76200"/>
              <a:ext cx="812800" cy="8890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8723455">
            <a:off x="-3275116" y="8781778"/>
            <a:ext cx="10997410" cy="3237913"/>
          </a:xfrm>
          <a:custGeom>
            <a:avLst/>
            <a:gdLst/>
            <a:ahLst/>
            <a:cxnLst/>
            <a:rect r="r" b="b" t="t" l="l"/>
            <a:pathLst>
              <a:path h="3237913" w="10997410">
                <a:moveTo>
                  <a:pt x="0" y="0"/>
                </a:moveTo>
                <a:lnTo>
                  <a:pt x="10997411" y="0"/>
                </a:lnTo>
                <a:lnTo>
                  <a:pt x="10997411" y="3237913"/>
                </a:lnTo>
                <a:lnTo>
                  <a:pt x="0" y="3237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744034" y="8929179"/>
            <a:ext cx="2909132" cy="658243"/>
            <a:chOff x="0" y="0"/>
            <a:chExt cx="3878843" cy="877657"/>
          </a:xfrm>
        </p:grpSpPr>
        <p:grpSp>
          <p:nvGrpSpPr>
            <p:cNvPr name="Group 8" id="8"/>
            <p:cNvGrpSpPr/>
            <p:nvPr/>
          </p:nvGrpSpPr>
          <p:grpSpPr>
            <a:xfrm rot="0">
              <a:off x="0" y="0"/>
              <a:ext cx="877657" cy="87765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BC2"/>
              </a:solidFill>
              <a:ln w="38100" cap="sq">
                <a:solidFill>
                  <a:srgbClr val="FFFCF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00395" y="0"/>
              <a:ext cx="877657" cy="87765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AF79"/>
              </a:solidFill>
              <a:ln w="38100" cap="sq">
                <a:solidFill>
                  <a:srgbClr val="FFFCF2"/>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00791" y="0"/>
              <a:ext cx="877657" cy="87765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8966"/>
              </a:solidFill>
              <a:ln w="38100" cap="sq">
                <a:solidFill>
                  <a:srgbClr val="FFFCF2"/>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001186" y="0"/>
              <a:ext cx="877657" cy="87765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6241"/>
              </a:solidFill>
              <a:ln w="38100" cap="sq">
                <a:solidFill>
                  <a:srgbClr val="FFFCF2"/>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0" id="20"/>
          <p:cNvGrpSpPr/>
          <p:nvPr/>
        </p:nvGrpSpPr>
        <p:grpSpPr>
          <a:xfrm rot="0">
            <a:off x="5439310" y="912138"/>
            <a:ext cx="8681755" cy="1170779"/>
            <a:chOff x="0" y="0"/>
            <a:chExt cx="2286553" cy="308353"/>
          </a:xfrm>
        </p:grpSpPr>
        <p:sp>
          <p:nvSpPr>
            <p:cNvPr name="Freeform 21" id="21"/>
            <p:cNvSpPr/>
            <p:nvPr/>
          </p:nvSpPr>
          <p:spPr>
            <a:xfrm flipH="false" flipV="false" rot="0">
              <a:off x="0" y="0"/>
              <a:ext cx="2286553" cy="308353"/>
            </a:xfrm>
            <a:custGeom>
              <a:avLst/>
              <a:gdLst/>
              <a:ahLst/>
              <a:cxnLst/>
              <a:rect r="r" b="b" t="t" l="l"/>
              <a:pathLst>
                <a:path h="308353" w="2286553">
                  <a:moveTo>
                    <a:pt x="45479" y="0"/>
                  </a:moveTo>
                  <a:lnTo>
                    <a:pt x="2241074" y="0"/>
                  </a:lnTo>
                  <a:cubicBezTo>
                    <a:pt x="2253135" y="0"/>
                    <a:pt x="2264703" y="4792"/>
                    <a:pt x="2273232" y="13321"/>
                  </a:cubicBezTo>
                  <a:cubicBezTo>
                    <a:pt x="2281761" y="21849"/>
                    <a:pt x="2286553" y="33417"/>
                    <a:pt x="2286553" y="45479"/>
                  </a:cubicBezTo>
                  <a:lnTo>
                    <a:pt x="2286553" y="262874"/>
                  </a:lnTo>
                  <a:cubicBezTo>
                    <a:pt x="2286553" y="287992"/>
                    <a:pt x="2266191" y="308353"/>
                    <a:pt x="2241074" y="308353"/>
                  </a:cubicBezTo>
                  <a:lnTo>
                    <a:pt x="45479" y="308353"/>
                  </a:lnTo>
                  <a:cubicBezTo>
                    <a:pt x="20362" y="308353"/>
                    <a:pt x="0" y="287992"/>
                    <a:pt x="0" y="262874"/>
                  </a:cubicBezTo>
                  <a:lnTo>
                    <a:pt x="0" y="45479"/>
                  </a:lnTo>
                  <a:cubicBezTo>
                    <a:pt x="0" y="33417"/>
                    <a:pt x="4792" y="21849"/>
                    <a:pt x="13321" y="13321"/>
                  </a:cubicBezTo>
                  <a:cubicBezTo>
                    <a:pt x="21849" y="4792"/>
                    <a:pt x="33417" y="0"/>
                    <a:pt x="45479" y="0"/>
                  </a:cubicBezTo>
                  <a:close/>
                </a:path>
              </a:pathLst>
            </a:custGeom>
            <a:solidFill>
              <a:srgbClr val="839B7B"/>
            </a:solidFill>
          </p:spPr>
        </p:sp>
        <p:sp>
          <p:nvSpPr>
            <p:cNvPr name="TextBox 22" id="22"/>
            <p:cNvSpPr txBox="true"/>
            <p:nvPr/>
          </p:nvSpPr>
          <p:spPr>
            <a:xfrm>
              <a:off x="0" y="-76200"/>
              <a:ext cx="812800" cy="8890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3263183">
            <a:off x="16285896" y="-3202662"/>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5"/>
            <a:stretch>
              <a:fillRect l="0" t="0" r="0" b="0"/>
            </a:stretch>
          </a:blipFill>
        </p:spPr>
      </p:sp>
      <p:sp>
        <p:nvSpPr>
          <p:cNvPr name="Freeform 24" id="24"/>
          <p:cNvSpPr/>
          <p:nvPr/>
        </p:nvSpPr>
        <p:spPr>
          <a:xfrm flipH="false" flipV="false" rot="-518543">
            <a:off x="14428215" y="6243519"/>
            <a:ext cx="4304864" cy="4413348"/>
          </a:xfrm>
          <a:custGeom>
            <a:avLst/>
            <a:gdLst/>
            <a:ahLst/>
            <a:cxnLst/>
            <a:rect r="r" b="b" t="t" l="l"/>
            <a:pathLst>
              <a:path h="4413348" w="4304864">
                <a:moveTo>
                  <a:pt x="0" y="0"/>
                </a:moveTo>
                <a:lnTo>
                  <a:pt x="4304864" y="0"/>
                </a:lnTo>
                <a:lnTo>
                  <a:pt x="4304864" y="4413349"/>
                </a:lnTo>
                <a:lnTo>
                  <a:pt x="0" y="44133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5" id="25"/>
          <p:cNvSpPr txBox="true"/>
          <p:nvPr/>
        </p:nvSpPr>
        <p:spPr>
          <a:xfrm rot="0">
            <a:off x="5023345" y="1120763"/>
            <a:ext cx="9513684" cy="782104"/>
          </a:xfrm>
          <a:prstGeom prst="rect">
            <a:avLst/>
          </a:prstGeom>
        </p:spPr>
        <p:txBody>
          <a:bodyPr anchor="t" rtlCol="false" tIns="0" lIns="0" bIns="0" rIns="0">
            <a:spAutoFit/>
          </a:bodyPr>
          <a:lstStyle/>
          <a:p>
            <a:pPr algn="ctr">
              <a:lnSpc>
                <a:spcPts val="6054"/>
              </a:lnSpc>
            </a:pPr>
            <a:r>
              <a:rPr lang="en-US" sz="5357">
                <a:solidFill>
                  <a:srgbClr val="FFFCF2"/>
                </a:solidFill>
                <a:latin typeface="Lazydog"/>
              </a:rPr>
              <a:t>Fungsi bagian tumbuhan</a:t>
            </a:r>
          </a:p>
        </p:txBody>
      </p:sp>
      <p:sp>
        <p:nvSpPr>
          <p:cNvPr name="TextBox 26" id="26"/>
          <p:cNvSpPr txBox="true"/>
          <p:nvPr/>
        </p:nvSpPr>
        <p:spPr>
          <a:xfrm rot="0">
            <a:off x="3116071" y="2231793"/>
            <a:ext cx="13506631" cy="6697385"/>
          </a:xfrm>
          <a:prstGeom prst="rect">
            <a:avLst/>
          </a:prstGeom>
        </p:spPr>
        <p:txBody>
          <a:bodyPr anchor="t" rtlCol="false" tIns="0" lIns="0" bIns="0" rIns="0">
            <a:spAutoFit/>
          </a:bodyPr>
          <a:lstStyle/>
          <a:p>
            <a:pPr>
              <a:lnSpc>
                <a:spcPts val="5779"/>
              </a:lnSpc>
            </a:pPr>
            <a:r>
              <a:rPr lang="en-US" sz="5114">
                <a:solidFill>
                  <a:srgbClr val="61705C"/>
                </a:solidFill>
                <a:latin typeface="อีฟดอวอิ้ง"/>
              </a:rPr>
              <a:t>3. Daun</a:t>
            </a:r>
          </a:p>
          <a:p>
            <a:pPr>
              <a:lnSpc>
                <a:spcPts val="5779"/>
              </a:lnSpc>
            </a:pPr>
            <a:r>
              <a:rPr lang="en-US" sz="5114">
                <a:solidFill>
                  <a:srgbClr val="61705C"/>
                </a:solidFill>
                <a:latin typeface="อีฟดอวอิ้ง"/>
              </a:rPr>
              <a:t>Daun berfungsi sebagai tempat terjadinya fotosintesis.</a:t>
            </a:r>
          </a:p>
          <a:p>
            <a:pPr>
              <a:lnSpc>
                <a:spcPts val="5779"/>
              </a:lnSpc>
            </a:pPr>
          </a:p>
          <a:p>
            <a:pPr>
              <a:lnSpc>
                <a:spcPts val="5779"/>
              </a:lnSpc>
            </a:pPr>
            <a:r>
              <a:rPr lang="en-US" sz="5114">
                <a:solidFill>
                  <a:srgbClr val="61705C"/>
                </a:solidFill>
                <a:latin typeface="อีฟดอวอิ้ง"/>
              </a:rPr>
              <a:t>4. Buah</a:t>
            </a:r>
          </a:p>
          <a:p>
            <a:pPr>
              <a:lnSpc>
                <a:spcPts val="5779"/>
              </a:lnSpc>
            </a:pPr>
            <a:r>
              <a:rPr lang="en-US" sz="5114">
                <a:solidFill>
                  <a:srgbClr val="61705C"/>
                </a:solidFill>
                <a:latin typeface="อีฟดอวอิ้ง"/>
              </a:rPr>
              <a:t>Buah berfungsi sebagai penyimpan cadangan makanan, pembungkus,serta pelindung biji. </a:t>
            </a:r>
          </a:p>
          <a:p>
            <a:pPr>
              <a:lnSpc>
                <a:spcPts val="5779"/>
              </a:lnSpc>
            </a:pPr>
          </a:p>
          <a:p>
            <a:pPr>
              <a:lnSpc>
                <a:spcPts val="5779"/>
              </a:lnSpc>
            </a:pPr>
          </a:p>
        </p:txBody>
      </p:sp>
      <p:sp>
        <p:nvSpPr>
          <p:cNvPr name="Freeform 27" id="27"/>
          <p:cNvSpPr/>
          <p:nvPr/>
        </p:nvSpPr>
        <p:spPr>
          <a:xfrm flipH="false" flipV="false" rot="-10476235">
            <a:off x="163626" y="-11160508"/>
            <a:ext cx="5429989" cy="16409307"/>
          </a:xfrm>
          <a:custGeom>
            <a:avLst/>
            <a:gdLst/>
            <a:ahLst/>
            <a:cxnLst/>
            <a:rect r="r" b="b" t="t" l="l"/>
            <a:pathLst>
              <a:path h="16409307" w="5429989">
                <a:moveTo>
                  <a:pt x="0" y="0"/>
                </a:moveTo>
                <a:lnTo>
                  <a:pt x="5429989" y="0"/>
                </a:lnTo>
                <a:lnTo>
                  <a:pt x="5429989" y="16409307"/>
                </a:lnTo>
                <a:lnTo>
                  <a:pt x="0" y="164093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DAFwk0_4NQ8</dc:identifier>
  <dcterms:modified xsi:type="dcterms:W3CDTF">2011-08-01T06:04:30Z</dcterms:modified>
  <cp:revision>1</cp:revision>
  <dc:title>Hijau Putih Bersih Estetik Tugas Presentasi Kelompok Tentang Kebersihan Alam</dc:title>
</cp:coreProperties>
</file>