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Lst>
  <p:sldSz cx="18288000" cy="10287000"/>
  <p:notesSz cx="6858000" cy="9144000"/>
  <p:embeddedFontLst>
    <p:embeddedFont>
      <p:font typeface="Source Sans Pro" charset="1" panose="020B0503030403020204"/>
      <p:regular r:id="rId6"/>
    </p:embeddedFont>
    <p:embeddedFont>
      <p:font typeface="Source Sans Pro Bold" charset="1" panose="020B0703030403020204"/>
      <p:regular r:id="rId7"/>
    </p:embeddedFont>
    <p:embeddedFont>
      <p:font typeface="Source Sans Pro Italics" charset="1" panose="020B0503030403090204"/>
      <p:regular r:id="rId8"/>
    </p:embeddedFont>
    <p:embeddedFont>
      <p:font typeface="Source Sans Pro Bold Italics" charset="1" panose="020B0703030403090204"/>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Open Sans Extra Bold" charset="1" panose="020B0906030804020204"/>
      <p:regular r:id="rId14"/>
    </p:embeddedFont>
    <p:embeddedFont>
      <p:font typeface="Open Sans Extra Bold Italics" charset="1" panose="020B0906030804020204"/>
      <p:regular r:id="rId15"/>
    </p:embeddedFont>
    <p:embeddedFont>
      <p:font typeface="Belleza" charset="1" panose="02000503050000020003"/>
      <p:regular r:id="rId16"/>
    </p:embeddedFont>
    <p:embeddedFont>
      <p:font typeface="UID ในตำนาน" charset="1" panose="00000000000000000000"/>
      <p:regular r:id="rId17"/>
    </p:embeddedFont>
    <p:embeddedFont>
      <p:font typeface="UID มนตรา บาง" charset="1" panose="00000000000000000000"/>
      <p:regular r:id="rId18"/>
    </p:embeddedFont>
    <p:embeddedFont>
      <p:font typeface="UID มนตรา บาง Bold" charset="1" panose="000000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28" Target="slides/slide9.xml" Type="http://schemas.openxmlformats.org/officeDocument/2006/relationships/slide"/><Relationship Id="rId29" Target="slides/slide10.xml" Type="http://schemas.openxmlformats.org/officeDocument/2006/relationships/slide"/><Relationship Id="rId3" Target="viewProps.xml" Type="http://schemas.openxmlformats.org/officeDocument/2006/relationships/viewProps"/><Relationship Id="rId30" Target="slides/slide11.xml" Type="http://schemas.openxmlformats.org/officeDocument/2006/relationships/slide"/><Relationship Id="rId31" Target="slides/slide12.xml" Type="http://schemas.openxmlformats.org/officeDocument/2006/relationships/slide"/><Relationship Id="rId32" Target="slides/slide13.xml" Type="http://schemas.openxmlformats.org/officeDocument/2006/relationships/slide"/><Relationship Id="rId33" Target="slides/slide14.xml" Type="http://schemas.openxmlformats.org/officeDocument/2006/relationships/slide"/><Relationship Id="rId34" Target="slides/slide15.xml" Type="http://schemas.openxmlformats.org/officeDocument/2006/relationships/slide"/><Relationship Id="rId35" Target="slides/slide16.xml" Type="http://schemas.openxmlformats.org/officeDocument/2006/relationships/slide"/><Relationship Id="rId36" Target="slides/slide17.xml" Type="http://schemas.openxmlformats.org/officeDocument/2006/relationships/slide"/><Relationship Id="rId37" Target="slides/slide18.xml" Type="http://schemas.openxmlformats.org/officeDocument/2006/relationships/slide"/><Relationship Id="rId38" Target="slides/slide19.xml" Type="http://schemas.openxmlformats.org/officeDocument/2006/relationships/slide"/><Relationship Id="rId39" Target="slides/slide20.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42.png" Type="http://schemas.openxmlformats.org/officeDocument/2006/relationships/image"/><Relationship Id="rId7" Target="../media/image43.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4.jpeg" Type="http://schemas.openxmlformats.org/officeDocument/2006/relationships/image"/><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42.png" Type="http://schemas.openxmlformats.org/officeDocument/2006/relationships/image"/><Relationship Id="rId7" Target="../media/image43.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42.png" Type="http://schemas.openxmlformats.org/officeDocument/2006/relationships/image"/><Relationship Id="rId5" Target="../media/image43.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45.png" Type="http://schemas.openxmlformats.org/officeDocument/2006/relationships/image"/><Relationship Id="rId9" Target="../media/image46.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9.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47.png" Type="http://schemas.openxmlformats.org/officeDocument/2006/relationships/image"/><Relationship Id="rId9" Target="../media/image48.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42.png" Type="http://schemas.openxmlformats.org/officeDocument/2006/relationships/image"/><Relationship Id="rId7" Target="../media/image43.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50.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media/image23.svg" Type="http://schemas.openxmlformats.org/officeDocument/2006/relationships/image"/><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6.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7.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28.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 Id="rId4" Target="../media/image41.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42.png" Type="http://schemas.openxmlformats.org/officeDocument/2006/relationships/image"/><Relationship Id="rId7" Target="../media/image43.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DF3"/>
        </a:solidFill>
      </p:bgPr>
    </p:bg>
    <p:spTree>
      <p:nvGrpSpPr>
        <p:cNvPr id="1" name=""/>
        <p:cNvGrpSpPr/>
        <p:nvPr/>
      </p:nvGrpSpPr>
      <p:grpSpPr>
        <a:xfrm>
          <a:off x="0" y="0"/>
          <a:ext cx="0" cy="0"/>
          <a:chOff x="0" y="0"/>
          <a:chExt cx="0" cy="0"/>
        </a:xfrm>
      </p:grpSpPr>
      <p:sp>
        <p:nvSpPr>
          <p:cNvPr name="Freeform 2" id="2"/>
          <p:cNvSpPr/>
          <p:nvPr/>
        </p:nvSpPr>
        <p:spPr>
          <a:xfrm flipH="false" flipV="false" rot="0">
            <a:off x="14863820" y="1028700"/>
            <a:ext cx="2395480" cy="8229600"/>
          </a:xfrm>
          <a:custGeom>
            <a:avLst/>
            <a:gdLst/>
            <a:ahLst/>
            <a:cxnLst/>
            <a:rect r="r" b="b" t="t" l="l"/>
            <a:pathLst>
              <a:path h="8229600" w="2395480">
                <a:moveTo>
                  <a:pt x="0" y="0"/>
                </a:moveTo>
                <a:lnTo>
                  <a:pt x="2395480" y="0"/>
                </a:lnTo>
                <a:lnTo>
                  <a:pt x="239548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243547" t="0" r="0" b="0"/>
            </a:stretch>
          </a:blipFill>
        </p:spPr>
      </p:sp>
      <p:sp>
        <p:nvSpPr>
          <p:cNvPr name="Freeform 3" id="3"/>
          <p:cNvSpPr/>
          <p:nvPr/>
        </p:nvSpPr>
        <p:spPr>
          <a:xfrm flipH="false" flipV="false" rot="0">
            <a:off x="7642358"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14400"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3425446" y="1183214"/>
            <a:ext cx="11753255" cy="4755171"/>
          </a:xfrm>
          <a:custGeom>
            <a:avLst/>
            <a:gdLst/>
            <a:ahLst/>
            <a:cxnLst/>
            <a:rect r="r" b="b" t="t" l="l"/>
            <a:pathLst>
              <a:path h="4755171" w="11753255">
                <a:moveTo>
                  <a:pt x="0" y="0"/>
                </a:moveTo>
                <a:lnTo>
                  <a:pt x="11753255" y="0"/>
                </a:lnTo>
                <a:lnTo>
                  <a:pt x="11753255" y="4755172"/>
                </a:lnTo>
                <a:lnTo>
                  <a:pt x="0" y="47551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6993" y="962973"/>
            <a:ext cx="2341841" cy="2303786"/>
          </a:xfrm>
          <a:custGeom>
            <a:avLst/>
            <a:gdLst/>
            <a:ahLst/>
            <a:cxnLst/>
            <a:rect r="r" b="b" t="t" l="l"/>
            <a:pathLst>
              <a:path h="2303786" w="2341841">
                <a:moveTo>
                  <a:pt x="0" y="0"/>
                </a:moveTo>
                <a:lnTo>
                  <a:pt x="2341842" y="0"/>
                </a:lnTo>
                <a:lnTo>
                  <a:pt x="2341842" y="2303786"/>
                </a:lnTo>
                <a:lnTo>
                  <a:pt x="0" y="23037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4317768">
            <a:off x="16287528" y="7677669"/>
            <a:ext cx="2113373" cy="2470577"/>
          </a:xfrm>
          <a:custGeom>
            <a:avLst/>
            <a:gdLst/>
            <a:ahLst/>
            <a:cxnLst/>
            <a:rect r="r" b="b" t="t" l="l"/>
            <a:pathLst>
              <a:path h="2470577" w="2113373">
                <a:moveTo>
                  <a:pt x="0" y="0"/>
                </a:moveTo>
                <a:lnTo>
                  <a:pt x="2113372" y="0"/>
                </a:lnTo>
                <a:lnTo>
                  <a:pt x="2113372" y="2470577"/>
                </a:lnTo>
                <a:lnTo>
                  <a:pt x="0" y="247057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945629">
            <a:off x="3170803" y="3716660"/>
            <a:ext cx="628639" cy="595111"/>
          </a:xfrm>
          <a:custGeom>
            <a:avLst/>
            <a:gdLst/>
            <a:ahLst/>
            <a:cxnLst/>
            <a:rect r="r" b="b" t="t" l="l"/>
            <a:pathLst>
              <a:path h="595111" w="628639">
                <a:moveTo>
                  <a:pt x="0" y="0"/>
                </a:moveTo>
                <a:lnTo>
                  <a:pt x="628639" y="0"/>
                </a:lnTo>
                <a:lnTo>
                  <a:pt x="628639" y="595111"/>
                </a:lnTo>
                <a:lnTo>
                  <a:pt x="0" y="59511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9" id="9"/>
          <p:cNvSpPr txBox="true"/>
          <p:nvPr/>
        </p:nvSpPr>
        <p:spPr>
          <a:xfrm rot="0">
            <a:off x="4023500" y="2186466"/>
            <a:ext cx="10685266" cy="1951036"/>
          </a:xfrm>
          <a:prstGeom prst="rect">
            <a:avLst/>
          </a:prstGeom>
        </p:spPr>
        <p:txBody>
          <a:bodyPr anchor="t" rtlCol="false" tIns="0" lIns="0" bIns="0" rIns="0">
            <a:spAutoFit/>
          </a:bodyPr>
          <a:lstStyle/>
          <a:p>
            <a:pPr algn="ctr">
              <a:lnSpc>
                <a:spcPts val="7418"/>
              </a:lnSpc>
            </a:pPr>
            <a:r>
              <a:rPr lang="en-US" sz="5298">
                <a:solidFill>
                  <a:srgbClr val="4E5248"/>
                </a:solidFill>
                <a:latin typeface="UID ในตำนาน Bold"/>
              </a:rPr>
              <a:t>SEL SEBAGAI SATUAN STRUKTURAL DAN FUNGSIONAL </a:t>
            </a:r>
          </a:p>
        </p:txBody>
      </p:sp>
      <p:sp>
        <p:nvSpPr>
          <p:cNvPr name="Freeform 10" id="10"/>
          <p:cNvSpPr/>
          <p:nvPr/>
        </p:nvSpPr>
        <p:spPr>
          <a:xfrm flipH="false" flipV="false" rot="-945629">
            <a:off x="3755289" y="3415239"/>
            <a:ext cx="480069" cy="454466"/>
          </a:xfrm>
          <a:custGeom>
            <a:avLst/>
            <a:gdLst/>
            <a:ahLst/>
            <a:cxnLst/>
            <a:rect r="r" b="b" t="t" l="l"/>
            <a:pathLst>
              <a:path h="454466" w="480069">
                <a:moveTo>
                  <a:pt x="0" y="0"/>
                </a:moveTo>
                <a:lnTo>
                  <a:pt x="480070" y="0"/>
                </a:lnTo>
                <a:lnTo>
                  <a:pt x="480070" y="454466"/>
                </a:lnTo>
                <a:lnTo>
                  <a:pt x="0" y="45446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0">
            <a:off x="3590144" y="4715657"/>
            <a:ext cx="11083222" cy="769206"/>
          </a:xfrm>
          <a:prstGeom prst="rect">
            <a:avLst/>
          </a:prstGeom>
        </p:spPr>
        <p:txBody>
          <a:bodyPr anchor="t" rtlCol="false" tIns="0" lIns="0" bIns="0" rIns="0">
            <a:spAutoFit/>
          </a:bodyPr>
          <a:lstStyle/>
          <a:p>
            <a:pPr algn="ctr">
              <a:lnSpc>
                <a:spcPts val="5958"/>
              </a:lnSpc>
            </a:pPr>
            <a:r>
              <a:rPr lang="en-US" sz="4256">
                <a:solidFill>
                  <a:srgbClr val="4E5248"/>
                </a:solidFill>
                <a:latin typeface="UID มนตรา บาง"/>
              </a:rPr>
              <a:t>Presentasi oleh kelompok 1</a:t>
            </a:r>
          </a:p>
        </p:txBody>
      </p:sp>
      <p:sp>
        <p:nvSpPr>
          <p:cNvPr name="Freeform 12" id="12"/>
          <p:cNvSpPr/>
          <p:nvPr/>
        </p:nvSpPr>
        <p:spPr>
          <a:xfrm flipH="false" flipV="false" rot="-945629">
            <a:off x="13772528" y="6335264"/>
            <a:ext cx="628639" cy="595111"/>
          </a:xfrm>
          <a:custGeom>
            <a:avLst/>
            <a:gdLst/>
            <a:ahLst/>
            <a:cxnLst/>
            <a:rect r="r" b="b" t="t" l="l"/>
            <a:pathLst>
              <a:path h="595111" w="628639">
                <a:moveTo>
                  <a:pt x="0" y="0"/>
                </a:moveTo>
                <a:lnTo>
                  <a:pt x="628639" y="0"/>
                </a:lnTo>
                <a:lnTo>
                  <a:pt x="628639" y="595111"/>
                </a:lnTo>
                <a:lnTo>
                  <a:pt x="0" y="59511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945629">
            <a:off x="13846813" y="4973742"/>
            <a:ext cx="480069" cy="454466"/>
          </a:xfrm>
          <a:custGeom>
            <a:avLst/>
            <a:gdLst/>
            <a:ahLst/>
            <a:cxnLst/>
            <a:rect r="r" b="b" t="t" l="l"/>
            <a:pathLst>
              <a:path h="454466" w="480069">
                <a:moveTo>
                  <a:pt x="0" y="0"/>
                </a:moveTo>
                <a:lnTo>
                  <a:pt x="480069" y="0"/>
                </a:lnTo>
                <a:lnTo>
                  <a:pt x="480069" y="454466"/>
                </a:lnTo>
                <a:lnTo>
                  <a:pt x="0" y="45446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4" id="14"/>
          <p:cNvGrpSpPr/>
          <p:nvPr/>
        </p:nvGrpSpPr>
        <p:grpSpPr>
          <a:xfrm rot="0">
            <a:off x="446488" y="3751015"/>
            <a:ext cx="1330738" cy="6002973"/>
            <a:chOff x="0" y="0"/>
            <a:chExt cx="1774317" cy="8003964"/>
          </a:xfrm>
        </p:grpSpPr>
        <p:sp>
          <p:nvSpPr>
            <p:cNvPr name="Freeform 15" id="15"/>
            <p:cNvSpPr/>
            <p:nvPr/>
          </p:nvSpPr>
          <p:spPr>
            <a:xfrm flipH="false" flipV="false" rot="0">
              <a:off x="0" y="0"/>
              <a:ext cx="943253" cy="530580"/>
            </a:xfrm>
            <a:custGeom>
              <a:avLst/>
              <a:gdLst/>
              <a:ahLst/>
              <a:cxnLst/>
              <a:rect r="r" b="b" t="t" l="l"/>
              <a:pathLst>
                <a:path h="530580" w="943253">
                  <a:moveTo>
                    <a:pt x="0" y="0"/>
                  </a:moveTo>
                  <a:lnTo>
                    <a:pt x="943253" y="0"/>
                  </a:lnTo>
                  <a:lnTo>
                    <a:pt x="943253" y="530580"/>
                  </a:lnTo>
                  <a:lnTo>
                    <a:pt x="0" y="53058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true" flipV="false" rot="0">
              <a:off x="1243094" y="1442168"/>
              <a:ext cx="531223" cy="828957"/>
            </a:xfrm>
            <a:custGeom>
              <a:avLst/>
              <a:gdLst/>
              <a:ahLst/>
              <a:cxnLst/>
              <a:rect r="r" b="b" t="t" l="l"/>
              <a:pathLst>
                <a:path h="828957" w="531223">
                  <a:moveTo>
                    <a:pt x="531223" y="0"/>
                  </a:moveTo>
                  <a:lnTo>
                    <a:pt x="0" y="0"/>
                  </a:lnTo>
                  <a:lnTo>
                    <a:pt x="0" y="828957"/>
                  </a:lnTo>
                  <a:lnTo>
                    <a:pt x="531223" y="828957"/>
                  </a:lnTo>
                  <a:lnTo>
                    <a:pt x="531223"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7" id="17"/>
            <p:cNvSpPr/>
            <p:nvPr/>
          </p:nvSpPr>
          <p:spPr>
            <a:xfrm flipH="true" flipV="false" rot="0">
              <a:off x="1243094" y="5344974"/>
              <a:ext cx="531223" cy="828957"/>
            </a:xfrm>
            <a:custGeom>
              <a:avLst/>
              <a:gdLst/>
              <a:ahLst/>
              <a:cxnLst/>
              <a:rect r="r" b="b" t="t" l="l"/>
              <a:pathLst>
                <a:path h="828957" w="531223">
                  <a:moveTo>
                    <a:pt x="531223" y="0"/>
                  </a:moveTo>
                  <a:lnTo>
                    <a:pt x="0" y="0"/>
                  </a:lnTo>
                  <a:lnTo>
                    <a:pt x="0" y="828957"/>
                  </a:lnTo>
                  <a:lnTo>
                    <a:pt x="531223" y="828957"/>
                  </a:lnTo>
                  <a:lnTo>
                    <a:pt x="531223"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8" id="18"/>
            <p:cNvSpPr/>
            <p:nvPr/>
          </p:nvSpPr>
          <p:spPr>
            <a:xfrm flipH="false" flipV="false" rot="0">
              <a:off x="0" y="3577116"/>
              <a:ext cx="943253" cy="530580"/>
            </a:xfrm>
            <a:custGeom>
              <a:avLst/>
              <a:gdLst/>
              <a:ahLst/>
              <a:cxnLst/>
              <a:rect r="r" b="b" t="t" l="l"/>
              <a:pathLst>
                <a:path h="530580" w="943253">
                  <a:moveTo>
                    <a:pt x="0" y="0"/>
                  </a:moveTo>
                  <a:lnTo>
                    <a:pt x="943253" y="0"/>
                  </a:lnTo>
                  <a:lnTo>
                    <a:pt x="943253" y="530580"/>
                  </a:lnTo>
                  <a:lnTo>
                    <a:pt x="0" y="53058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9" id="19"/>
            <p:cNvSpPr/>
            <p:nvPr/>
          </p:nvSpPr>
          <p:spPr>
            <a:xfrm flipH="false" flipV="false" rot="0">
              <a:off x="152256" y="7473384"/>
              <a:ext cx="943253" cy="530580"/>
            </a:xfrm>
            <a:custGeom>
              <a:avLst/>
              <a:gdLst/>
              <a:ahLst/>
              <a:cxnLst/>
              <a:rect r="r" b="b" t="t" l="l"/>
              <a:pathLst>
                <a:path h="530580" w="943253">
                  <a:moveTo>
                    <a:pt x="0" y="0"/>
                  </a:moveTo>
                  <a:lnTo>
                    <a:pt x="943254" y="0"/>
                  </a:lnTo>
                  <a:lnTo>
                    <a:pt x="943254" y="530580"/>
                  </a:lnTo>
                  <a:lnTo>
                    <a:pt x="0" y="53058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grpSp>
        <p:nvGrpSpPr>
          <p:cNvPr name="Group 20" id="20"/>
          <p:cNvGrpSpPr/>
          <p:nvPr/>
        </p:nvGrpSpPr>
        <p:grpSpPr>
          <a:xfrm rot="0">
            <a:off x="16279299" y="1001590"/>
            <a:ext cx="1330738" cy="6002973"/>
            <a:chOff x="0" y="0"/>
            <a:chExt cx="1774317" cy="8003964"/>
          </a:xfrm>
        </p:grpSpPr>
        <p:sp>
          <p:nvSpPr>
            <p:cNvPr name="Freeform 21" id="21"/>
            <p:cNvSpPr/>
            <p:nvPr/>
          </p:nvSpPr>
          <p:spPr>
            <a:xfrm flipH="false" flipV="false" rot="0">
              <a:off x="0" y="0"/>
              <a:ext cx="943253" cy="530580"/>
            </a:xfrm>
            <a:custGeom>
              <a:avLst/>
              <a:gdLst/>
              <a:ahLst/>
              <a:cxnLst/>
              <a:rect r="r" b="b" t="t" l="l"/>
              <a:pathLst>
                <a:path h="530580" w="943253">
                  <a:moveTo>
                    <a:pt x="0" y="0"/>
                  </a:moveTo>
                  <a:lnTo>
                    <a:pt x="943253" y="0"/>
                  </a:lnTo>
                  <a:lnTo>
                    <a:pt x="943253" y="530580"/>
                  </a:lnTo>
                  <a:lnTo>
                    <a:pt x="0" y="53058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2" id="22"/>
            <p:cNvSpPr/>
            <p:nvPr/>
          </p:nvSpPr>
          <p:spPr>
            <a:xfrm flipH="true" flipV="false" rot="0">
              <a:off x="1243094" y="1442168"/>
              <a:ext cx="531223" cy="828957"/>
            </a:xfrm>
            <a:custGeom>
              <a:avLst/>
              <a:gdLst/>
              <a:ahLst/>
              <a:cxnLst/>
              <a:rect r="r" b="b" t="t" l="l"/>
              <a:pathLst>
                <a:path h="828957" w="531223">
                  <a:moveTo>
                    <a:pt x="531223" y="0"/>
                  </a:moveTo>
                  <a:lnTo>
                    <a:pt x="0" y="0"/>
                  </a:lnTo>
                  <a:lnTo>
                    <a:pt x="0" y="828957"/>
                  </a:lnTo>
                  <a:lnTo>
                    <a:pt x="531223" y="828957"/>
                  </a:lnTo>
                  <a:lnTo>
                    <a:pt x="531223"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3" id="23"/>
            <p:cNvSpPr/>
            <p:nvPr/>
          </p:nvSpPr>
          <p:spPr>
            <a:xfrm flipH="true" flipV="false" rot="0">
              <a:off x="1243094" y="5344974"/>
              <a:ext cx="531223" cy="828957"/>
            </a:xfrm>
            <a:custGeom>
              <a:avLst/>
              <a:gdLst/>
              <a:ahLst/>
              <a:cxnLst/>
              <a:rect r="r" b="b" t="t" l="l"/>
              <a:pathLst>
                <a:path h="828957" w="531223">
                  <a:moveTo>
                    <a:pt x="531223" y="0"/>
                  </a:moveTo>
                  <a:lnTo>
                    <a:pt x="0" y="0"/>
                  </a:lnTo>
                  <a:lnTo>
                    <a:pt x="0" y="828957"/>
                  </a:lnTo>
                  <a:lnTo>
                    <a:pt x="531223" y="828957"/>
                  </a:lnTo>
                  <a:lnTo>
                    <a:pt x="531223"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4" id="24"/>
            <p:cNvSpPr/>
            <p:nvPr/>
          </p:nvSpPr>
          <p:spPr>
            <a:xfrm flipH="false" flipV="false" rot="0">
              <a:off x="0" y="3577116"/>
              <a:ext cx="943253" cy="530580"/>
            </a:xfrm>
            <a:custGeom>
              <a:avLst/>
              <a:gdLst/>
              <a:ahLst/>
              <a:cxnLst/>
              <a:rect r="r" b="b" t="t" l="l"/>
              <a:pathLst>
                <a:path h="530580" w="943253">
                  <a:moveTo>
                    <a:pt x="0" y="0"/>
                  </a:moveTo>
                  <a:lnTo>
                    <a:pt x="943253" y="0"/>
                  </a:lnTo>
                  <a:lnTo>
                    <a:pt x="943253" y="530580"/>
                  </a:lnTo>
                  <a:lnTo>
                    <a:pt x="0" y="53058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5" id="25"/>
            <p:cNvSpPr/>
            <p:nvPr/>
          </p:nvSpPr>
          <p:spPr>
            <a:xfrm flipH="false" flipV="false" rot="0">
              <a:off x="152256" y="7473384"/>
              <a:ext cx="943253" cy="530580"/>
            </a:xfrm>
            <a:custGeom>
              <a:avLst/>
              <a:gdLst/>
              <a:ahLst/>
              <a:cxnLst/>
              <a:rect r="r" b="b" t="t" l="l"/>
              <a:pathLst>
                <a:path h="530580" w="943253">
                  <a:moveTo>
                    <a:pt x="0" y="0"/>
                  </a:moveTo>
                  <a:lnTo>
                    <a:pt x="943254" y="0"/>
                  </a:lnTo>
                  <a:lnTo>
                    <a:pt x="943254" y="530580"/>
                  </a:lnTo>
                  <a:lnTo>
                    <a:pt x="0" y="53058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sp>
        <p:nvSpPr>
          <p:cNvPr name="Freeform 26" id="26"/>
          <p:cNvSpPr/>
          <p:nvPr/>
        </p:nvSpPr>
        <p:spPr>
          <a:xfrm flipH="false" flipV="false" rot="-5400000">
            <a:off x="7206706" y="5197156"/>
            <a:ext cx="4190735" cy="6015356"/>
          </a:xfrm>
          <a:custGeom>
            <a:avLst/>
            <a:gdLst/>
            <a:ahLst/>
            <a:cxnLst/>
            <a:rect r="r" b="b" t="t" l="l"/>
            <a:pathLst>
              <a:path h="6015356" w="4190735">
                <a:moveTo>
                  <a:pt x="0" y="0"/>
                </a:moveTo>
                <a:lnTo>
                  <a:pt x="4190735" y="0"/>
                </a:lnTo>
                <a:lnTo>
                  <a:pt x="4190735" y="6015356"/>
                </a:lnTo>
                <a:lnTo>
                  <a:pt x="0" y="6015356"/>
                </a:lnTo>
                <a:lnTo>
                  <a:pt x="0" y="0"/>
                </a:lnTo>
                <a:close/>
              </a:path>
            </a:pathLst>
          </a:custGeom>
          <a:blipFill>
            <a:blip r:embed="rId16"/>
            <a:stretch>
              <a:fillRect l="-3222" t="-25460" r="-94209" b="-119064"/>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CCDB8C"/>
        </a:solidFill>
      </p:bgPr>
    </p:bg>
    <p:spTree>
      <p:nvGrpSpPr>
        <p:cNvPr id="1" name=""/>
        <p:cNvGrpSpPr/>
        <p:nvPr/>
      </p:nvGrpSpPr>
      <p:grpSpPr>
        <a:xfrm>
          <a:off x="0" y="0"/>
          <a:ext cx="0" cy="0"/>
          <a:chOff x="0" y="0"/>
          <a:chExt cx="0" cy="0"/>
        </a:xfrm>
      </p:grpSpPr>
      <p:grpSp>
        <p:nvGrpSpPr>
          <p:cNvPr name="Group 2" id="2"/>
          <p:cNvGrpSpPr/>
          <p:nvPr/>
        </p:nvGrpSpPr>
        <p:grpSpPr>
          <a:xfrm rot="0">
            <a:off x="1028700" y="3495051"/>
            <a:ext cx="16344900" cy="8229600"/>
            <a:chOff x="0" y="0"/>
            <a:chExt cx="21793200" cy="10972800"/>
          </a:xfrm>
        </p:grpSpPr>
        <p:sp>
          <p:nvSpPr>
            <p:cNvPr name="Freeform 3" id="3"/>
            <p:cNvSpPr/>
            <p:nvPr/>
          </p:nvSpPr>
          <p:spPr>
            <a:xfrm flipH="false" flipV="false" rot="0">
              <a:off x="18599227" y="0"/>
              <a:ext cx="3193973" cy="10972800"/>
            </a:xfrm>
            <a:custGeom>
              <a:avLst/>
              <a:gdLst/>
              <a:ahLst/>
              <a:cxnLst/>
              <a:rect r="r" b="b" t="t" l="l"/>
              <a:pathLst>
                <a:path h="10972800" w="3193973">
                  <a:moveTo>
                    <a:pt x="0" y="0"/>
                  </a:moveTo>
                  <a:lnTo>
                    <a:pt x="3193973" y="0"/>
                  </a:lnTo>
                  <a:lnTo>
                    <a:pt x="3193973" y="10972800"/>
                  </a:lnTo>
                  <a:lnTo>
                    <a:pt x="0" y="10972800"/>
                  </a:lnTo>
                  <a:lnTo>
                    <a:pt x="0" y="0"/>
                  </a:lnTo>
                  <a:close/>
                </a:path>
              </a:pathLst>
            </a:custGeom>
            <a:blipFill>
              <a:blip r:embed="rId2">
                <a:alphaModFix amt="53000"/>
                <a:extLst>
                  <a:ext uri="{96DAC541-7B7A-43D3-8B79-37D633B846F1}">
                    <asvg:svgBlip xmlns:asvg="http://schemas.microsoft.com/office/drawing/2016/SVG/main" r:embed="rId3"/>
                  </a:ext>
                </a:extLst>
              </a:blip>
              <a:stretch>
                <a:fillRect l="-243547" t="0" r="0" b="0"/>
              </a:stretch>
            </a:blipFill>
          </p:spPr>
        </p:sp>
        <p:sp>
          <p:nvSpPr>
            <p:cNvPr name="Freeform 4" id="4"/>
            <p:cNvSpPr/>
            <p:nvPr/>
          </p:nvSpPr>
          <p:spPr>
            <a:xfrm flipH="false" flipV="false" rot="0">
              <a:off x="8970611" y="0"/>
              <a:ext cx="10972800" cy="10972800"/>
            </a:xfrm>
            <a:custGeom>
              <a:avLst/>
              <a:gdLst/>
              <a:ahLst/>
              <a:cxnLst/>
              <a:rect r="r" b="b" t="t" l="l"/>
              <a:pathLst>
                <a:path h="10972800" w="10972800">
                  <a:moveTo>
                    <a:pt x="0" y="0"/>
                  </a:moveTo>
                  <a:lnTo>
                    <a:pt x="10972800" y="0"/>
                  </a:lnTo>
                  <a:lnTo>
                    <a:pt x="10972800" y="10972800"/>
                  </a:lnTo>
                  <a:lnTo>
                    <a:pt x="0" y="10972800"/>
                  </a:lnTo>
                  <a:lnTo>
                    <a:pt x="0" y="0"/>
                  </a:lnTo>
                  <a:close/>
                </a:path>
              </a:pathLst>
            </a:custGeom>
            <a:blipFill>
              <a:blip r:embed="rId2">
                <a:alphaModFix amt="5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0" y="0"/>
              <a:ext cx="10972800" cy="10972800"/>
            </a:xfrm>
            <a:custGeom>
              <a:avLst/>
              <a:gdLst/>
              <a:ahLst/>
              <a:cxnLst/>
              <a:rect r="r" b="b" t="t" l="l"/>
              <a:pathLst>
                <a:path h="10972800" w="10972800">
                  <a:moveTo>
                    <a:pt x="0" y="0"/>
                  </a:moveTo>
                  <a:lnTo>
                    <a:pt x="10972800" y="0"/>
                  </a:lnTo>
                  <a:lnTo>
                    <a:pt x="10972800" y="10972800"/>
                  </a:lnTo>
                  <a:lnTo>
                    <a:pt x="0" y="10972800"/>
                  </a:lnTo>
                  <a:lnTo>
                    <a:pt x="0" y="0"/>
                  </a:lnTo>
                  <a:close/>
                </a:path>
              </a:pathLst>
            </a:custGeom>
            <a:blipFill>
              <a:blip r:embed="rId2">
                <a:alphaModFix amt="53000"/>
                <a:extLst>
                  <a:ext uri="{96DAC541-7B7A-43D3-8B79-37D633B846F1}">
                    <asvg:svgBlip xmlns:asvg="http://schemas.microsoft.com/office/drawing/2016/SVG/main" r:embed="rId3"/>
                  </a:ext>
                </a:extLst>
              </a:blip>
              <a:stretch>
                <a:fillRect l="0" t="0" r="0" b="0"/>
              </a:stretch>
            </a:blipFill>
          </p:spPr>
        </p:sp>
      </p:grpSp>
      <p:sp>
        <p:nvSpPr>
          <p:cNvPr name="Freeform 6" id="6"/>
          <p:cNvSpPr/>
          <p:nvPr/>
        </p:nvSpPr>
        <p:spPr>
          <a:xfrm flipH="false" flipV="false" rot="0">
            <a:off x="6220973" y="176591"/>
            <a:ext cx="6141329" cy="1704219"/>
          </a:xfrm>
          <a:custGeom>
            <a:avLst/>
            <a:gdLst/>
            <a:ahLst/>
            <a:cxnLst/>
            <a:rect r="r" b="b" t="t" l="l"/>
            <a:pathLst>
              <a:path h="1704219" w="6141329">
                <a:moveTo>
                  <a:pt x="0" y="0"/>
                </a:moveTo>
                <a:lnTo>
                  <a:pt x="6141329" y="0"/>
                </a:lnTo>
                <a:lnTo>
                  <a:pt x="6141329" y="1704218"/>
                </a:lnTo>
                <a:lnTo>
                  <a:pt x="0" y="17042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2582551" y="125515"/>
            <a:ext cx="12843282" cy="1136962"/>
          </a:xfrm>
          <a:prstGeom prst="rect">
            <a:avLst/>
          </a:prstGeom>
        </p:spPr>
        <p:txBody>
          <a:bodyPr anchor="t" rtlCol="false" tIns="0" lIns="0" bIns="0" rIns="0">
            <a:spAutoFit/>
          </a:bodyPr>
          <a:lstStyle/>
          <a:p>
            <a:pPr algn="ctr">
              <a:lnSpc>
                <a:spcPts val="8386"/>
              </a:lnSpc>
            </a:pPr>
            <a:r>
              <a:rPr lang="en-US" sz="5990">
                <a:solidFill>
                  <a:srgbClr val="4E5248"/>
                </a:solidFill>
                <a:latin typeface="UID ในตำนาน Bold"/>
              </a:rPr>
              <a:t>FUNGSI SEL</a:t>
            </a:r>
          </a:p>
        </p:txBody>
      </p:sp>
      <p:sp>
        <p:nvSpPr>
          <p:cNvPr name="Freeform 8" id="8"/>
          <p:cNvSpPr/>
          <p:nvPr/>
        </p:nvSpPr>
        <p:spPr>
          <a:xfrm flipH="true" flipV="true" rot="-8307190">
            <a:off x="90952" y="227015"/>
            <a:ext cx="1914084" cy="3348251"/>
          </a:xfrm>
          <a:custGeom>
            <a:avLst/>
            <a:gdLst/>
            <a:ahLst/>
            <a:cxnLst/>
            <a:rect r="r" b="b" t="t" l="l"/>
            <a:pathLst>
              <a:path h="3348251" w="1914084">
                <a:moveTo>
                  <a:pt x="1914084" y="3348251"/>
                </a:moveTo>
                <a:lnTo>
                  <a:pt x="0" y="3348251"/>
                </a:lnTo>
                <a:lnTo>
                  <a:pt x="0" y="0"/>
                </a:lnTo>
                <a:lnTo>
                  <a:pt x="1914084" y="0"/>
                </a:lnTo>
                <a:lnTo>
                  <a:pt x="1914084" y="3348251"/>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9" id="9"/>
          <p:cNvGrpSpPr/>
          <p:nvPr/>
        </p:nvGrpSpPr>
        <p:grpSpPr>
          <a:xfrm rot="0">
            <a:off x="1270701" y="2193399"/>
            <a:ext cx="15988599" cy="6682711"/>
            <a:chOff x="0" y="0"/>
            <a:chExt cx="21318133" cy="8910282"/>
          </a:xfrm>
        </p:grpSpPr>
        <p:sp>
          <p:nvSpPr>
            <p:cNvPr name="Freeform 10" id="10"/>
            <p:cNvSpPr/>
            <p:nvPr/>
          </p:nvSpPr>
          <p:spPr>
            <a:xfrm flipH="false" flipV="false" rot="0">
              <a:off x="0" y="0"/>
              <a:ext cx="14895608" cy="8910282"/>
            </a:xfrm>
            <a:custGeom>
              <a:avLst/>
              <a:gdLst/>
              <a:ahLst/>
              <a:cxnLst/>
              <a:rect r="r" b="b" t="t" l="l"/>
              <a:pathLst>
                <a:path h="8910282" w="14895608">
                  <a:moveTo>
                    <a:pt x="0" y="0"/>
                  </a:moveTo>
                  <a:lnTo>
                    <a:pt x="14895608" y="0"/>
                  </a:lnTo>
                  <a:lnTo>
                    <a:pt x="14895608" y="8910282"/>
                  </a:lnTo>
                  <a:lnTo>
                    <a:pt x="0" y="89102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8607045" y="0"/>
              <a:ext cx="12711088" cy="8910282"/>
            </a:xfrm>
            <a:custGeom>
              <a:avLst/>
              <a:gdLst/>
              <a:ahLst/>
              <a:cxnLst/>
              <a:rect r="r" b="b" t="t" l="l"/>
              <a:pathLst>
                <a:path h="8910282" w="12711088">
                  <a:moveTo>
                    <a:pt x="0" y="0"/>
                  </a:moveTo>
                  <a:lnTo>
                    <a:pt x="12711088" y="0"/>
                  </a:lnTo>
                  <a:lnTo>
                    <a:pt x="12711088" y="8910282"/>
                  </a:lnTo>
                  <a:lnTo>
                    <a:pt x="0" y="8910282"/>
                  </a:lnTo>
                  <a:lnTo>
                    <a:pt x="0" y="0"/>
                  </a:lnTo>
                  <a:close/>
                </a:path>
              </a:pathLst>
            </a:custGeom>
            <a:blipFill>
              <a:blip r:embed="rId8">
                <a:extLst>
                  <a:ext uri="{96DAC541-7B7A-43D3-8B79-37D633B846F1}">
                    <asvg:svgBlip xmlns:asvg="http://schemas.microsoft.com/office/drawing/2016/SVG/main" r:embed="rId9"/>
                  </a:ext>
                </a:extLst>
              </a:blip>
              <a:stretch>
                <a:fillRect l="-17185" t="0" r="0" b="0"/>
              </a:stretch>
            </a:blipFill>
          </p:spPr>
        </p:sp>
      </p:grpSp>
      <p:sp>
        <p:nvSpPr>
          <p:cNvPr name="TextBox 12" id="12"/>
          <p:cNvSpPr txBox="true"/>
          <p:nvPr/>
        </p:nvSpPr>
        <p:spPr>
          <a:xfrm rot="0">
            <a:off x="2023726" y="2816757"/>
            <a:ext cx="13960933" cy="4577286"/>
          </a:xfrm>
          <a:prstGeom prst="rect">
            <a:avLst/>
          </a:prstGeom>
        </p:spPr>
        <p:txBody>
          <a:bodyPr anchor="t" rtlCol="false" tIns="0" lIns="0" bIns="0" rIns="0">
            <a:spAutoFit/>
          </a:bodyPr>
          <a:lstStyle/>
          <a:p>
            <a:pPr algn="ctr">
              <a:lnSpc>
                <a:spcPts val="3628"/>
              </a:lnSpc>
            </a:pPr>
            <a:r>
              <a:rPr lang="en-US" sz="2591">
                <a:solidFill>
                  <a:srgbClr val="4E5248"/>
                </a:solidFill>
                <a:latin typeface="UID มนตรา บาง"/>
              </a:rPr>
              <a:t>Setiap jenis sel memiliki fungsi spesifik pada suatu organisme. Sel antara lain membantu mengatur gerakan air, nutrisi, serta membuang limbah keluar tubuh.</a:t>
            </a:r>
          </a:p>
          <a:p>
            <a:pPr algn="ctr">
              <a:lnSpc>
                <a:spcPts val="3628"/>
              </a:lnSpc>
            </a:pPr>
          </a:p>
          <a:p>
            <a:pPr algn="ctr">
              <a:lnSpc>
                <a:spcPts val="3628"/>
              </a:lnSpc>
            </a:pPr>
            <a:r>
              <a:rPr lang="en-US" sz="2591">
                <a:solidFill>
                  <a:srgbClr val="4E5248"/>
                </a:solidFill>
                <a:latin typeface="UID มนตรา บาง"/>
              </a:rPr>
              <a:t>Sel juga berisi kode kehidupan, yaitu DNA, yang mengkoordinasikan sintesis protein dan transfer informasi genetik dari sel induk ke sel anak.</a:t>
            </a:r>
          </a:p>
          <a:p>
            <a:pPr algn="ctr">
              <a:lnSpc>
                <a:spcPts val="3628"/>
              </a:lnSpc>
            </a:pPr>
          </a:p>
          <a:p>
            <a:pPr algn="ctr">
              <a:lnSpc>
                <a:spcPts val="3628"/>
              </a:lnSpc>
            </a:pPr>
            <a:r>
              <a:rPr lang="en-US" sz="2591">
                <a:solidFill>
                  <a:srgbClr val="4E5248"/>
                </a:solidFill>
                <a:latin typeface="UID มนตรา บาง"/>
              </a:rPr>
              <a:t>Sel mengandung ribosom yang sangat penting untuk sintesis protein.</a:t>
            </a:r>
          </a:p>
          <a:p>
            <a:pPr algn="ctr">
              <a:lnSpc>
                <a:spcPts val="3628"/>
              </a:lnSpc>
            </a:pPr>
          </a:p>
          <a:p>
            <a:pPr algn="ctr">
              <a:lnSpc>
                <a:spcPts val="3628"/>
              </a:lnSpc>
            </a:pPr>
            <a:r>
              <a:rPr lang="en-US" sz="2591">
                <a:solidFill>
                  <a:srgbClr val="4E5248"/>
                </a:solidFill>
                <a:latin typeface="UID มนตรา บาง"/>
              </a:rPr>
              <a:t>Produksi energi terjadi dalam mitokondria dan pencernaan nutrisi untuk kebutuhan sel terjadi dengan bantuan lisosom.</a:t>
            </a:r>
          </a:p>
        </p:txBody>
      </p:sp>
      <p:sp>
        <p:nvSpPr>
          <p:cNvPr name="Freeform 13" id="13"/>
          <p:cNvSpPr/>
          <p:nvPr/>
        </p:nvSpPr>
        <p:spPr>
          <a:xfrm flipH="false" flipV="true" rot="8995053">
            <a:off x="16418924" y="267678"/>
            <a:ext cx="1914084" cy="3348251"/>
          </a:xfrm>
          <a:custGeom>
            <a:avLst/>
            <a:gdLst/>
            <a:ahLst/>
            <a:cxnLst/>
            <a:rect r="r" b="b" t="t" l="l"/>
            <a:pathLst>
              <a:path h="3348251" w="1914084">
                <a:moveTo>
                  <a:pt x="0" y="3348251"/>
                </a:moveTo>
                <a:lnTo>
                  <a:pt x="1914083" y="3348251"/>
                </a:lnTo>
                <a:lnTo>
                  <a:pt x="1914083" y="0"/>
                </a:lnTo>
                <a:lnTo>
                  <a:pt x="0" y="0"/>
                </a:lnTo>
                <a:lnTo>
                  <a:pt x="0" y="3348251"/>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true" rot="8995053">
            <a:off x="16418924" y="7201985"/>
            <a:ext cx="1914084" cy="3348251"/>
          </a:xfrm>
          <a:custGeom>
            <a:avLst/>
            <a:gdLst/>
            <a:ahLst/>
            <a:cxnLst/>
            <a:rect r="r" b="b" t="t" l="l"/>
            <a:pathLst>
              <a:path h="3348251" w="1914084">
                <a:moveTo>
                  <a:pt x="0" y="3348251"/>
                </a:moveTo>
                <a:lnTo>
                  <a:pt x="1914083" y="3348251"/>
                </a:lnTo>
                <a:lnTo>
                  <a:pt x="1914083" y="0"/>
                </a:lnTo>
                <a:lnTo>
                  <a:pt x="0" y="0"/>
                </a:lnTo>
                <a:lnTo>
                  <a:pt x="0" y="3348251"/>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true" rot="-8229090">
            <a:off x="313659" y="7252087"/>
            <a:ext cx="1914084" cy="3348251"/>
          </a:xfrm>
          <a:custGeom>
            <a:avLst/>
            <a:gdLst/>
            <a:ahLst/>
            <a:cxnLst/>
            <a:rect r="r" b="b" t="t" l="l"/>
            <a:pathLst>
              <a:path h="3348251" w="1914084">
                <a:moveTo>
                  <a:pt x="0" y="3348251"/>
                </a:moveTo>
                <a:lnTo>
                  <a:pt x="1914083" y="3348251"/>
                </a:lnTo>
                <a:lnTo>
                  <a:pt x="1914083" y="0"/>
                </a:lnTo>
                <a:lnTo>
                  <a:pt x="0" y="0"/>
                </a:lnTo>
                <a:lnTo>
                  <a:pt x="0" y="3348251"/>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CCDB8C"/>
        </a:solidFill>
      </p:bgPr>
    </p:bg>
    <p:spTree>
      <p:nvGrpSpPr>
        <p:cNvPr id="1" name=""/>
        <p:cNvGrpSpPr/>
        <p:nvPr/>
      </p:nvGrpSpPr>
      <p:grpSpPr>
        <a:xfrm>
          <a:off x="0" y="0"/>
          <a:ext cx="0" cy="0"/>
          <a:chOff x="0" y="0"/>
          <a:chExt cx="0" cy="0"/>
        </a:xfrm>
      </p:grpSpPr>
      <p:grpSp>
        <p:nvGrpSpPr>
          <p:cNvPr name="Group 2" id="2"/>
          <p:cNvGrpSpPr/>
          <p:nvPr/>
        </p:nvGrpSpPr>
        <p:grpSpPr>
          <a:xfrm rot="0">
            <a:off x="1028700" y="3495051"/>
            <a:ext cx="16344900" cy="8229600"/>
            <a:chOff x="0" y="0"/>
            <a:chExt cx="21793200" cy="10972800"/>
          </a:xfrm>
        </p:grpSpPr>
        <p:sp>
          <p:nvSpPr>
            <p:cNvPr name="Freeform 3" id="3"/>
            <p:cNvSpPr/>
            <p:nvPr/>
          </p:nvSpPr>
          <p:spPr>
            <a:xfrm flipH="false" flipV="false" rot="0">
              <a:off x="18599227" y="0"/>
              <a:ext cx="3193973" cy="10972800"/>
            </a:xfrm>
            <a:custGeom>
              <a:avLst/>
              <a:gdLst/>
              <a:ahLst/>
              <a:cxnLst/>
              <a:rect r="r" b="b" t="t" l="l"/>
              <a:pathLst>
                <a:path h="10972800" w="3193973">
                  <a:moveTo>
                    <a:pt x="0" y="0"/>
                  </a:moveTo>
                  <a:lnTo>
                    <a:pt x="3193973" y="0"/>
                  </a:lnTo>
                  <a:lnTo>
                    <a:pt x="3193973" y="10972800"/>
                  </a:lnTo>
                  <a:lnTo>
                    <a:pt x="0" y="10972800"/>
                  </a:lnTo>
                  <a:lnTo>
                    <a:pt x="0" y="0"/>
                  </a:lnTo>
                  <a:close/>
                </a:path>
              </a:pathLst>
            </a:custGeom>
            <a:blipFill>
              <a:blip r:embed="rId2">
                <a:alphaModFix amt="53000"/>
                <a:extLst>
                  <a:ext uri="{96DAC541-7B7A-43D3-8B79-37D633B846F1}">
                    <asvg:svgBlip xmlns:asvg="http://schemas.microsoft.com/office/drawing/2016/SVG/main" r:embed="rId3"/>
                  </a:ext>
                </a:extLst>
              </a:blip>
              <a:stretch>
                <a:fillRect l="-243547" t="0" r="0" b="0"/>
              </a:stretch>
            </a:blipFill>
          </p:spPr>
        </p:sp>
        <p:sp>
          <p:nvSpPr>
            <p:cNvPr name="Freeform 4" id="4"/>
            <p:cNvSpPr/>
            <p:nvPr/>
          </p:nvSpPr>
          <p:spPr>
            <a:xfrm flipH="false" flipV="false" rot="0">
              <a:off x="8970611" y="0"/>
              <a:ext cx="10972800" cy="10972800"/>
            </a:xfrm>
            <a:custGeom>
              <a:avLst/>
              <a:gdLst/>
              <a:ahLst/>
              <a:cxnLst/>
              <a:rect r="r" b="b" t="t" l="l"/>
              <a:pathLst>
                <a:path h="10972800" w="10972800">
                  <a:moveTo>
                    <a:pt x="0" y="0"/>
                  </a:moveTo>
                  <a:lnTo>
                    <a:pt x="10972800" y="0"/>
                  </a:lnTo>
                  <a:lnTo>
                    <a:pt x="10972800" y="10972800"/>
                  </a:lnTo>
                  <a:lnTo>
                    <a:pt x="0" y="10972800"/>
                  </a:lnTo>
                  <a:lnTo>
                    <a:pt x="0" y="0"/>
                  </a:lnTo>
                  <a:close/>
                </a:path>
              </a:pathLst>
            </a:custGeom>
            <a:blipFill>
              <a:blip r:embed="rId2">
                <a:alphaModFix amt="5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0" y="0"/>
              <a:ext cx="10972800" cy="10972800"/>
            </a:xfrm>
            <a:custGeom>
              <a:avLst/>
              <a:gdLst/>
              <a:ahLst/>
              <a:cxnLst/>
              <a:rect r="r" b="b" t="t" l="l"/>
              <a:pathLst>
                <a:path h="10972800" w="10972800">
                  <a:moveTo>
                    <a:pt x="0" y="0"/>
                  </a:moveTo>
                  <a:lnTo>
                    <a:pt x="10972800" y="0"/>
                  </a:lnTo>
                  <a:lnTo>
                    <a:pt x="10972800" y="10972800"/>
                  </a:lnTo>
                  <a:lnTo>
                    <a:pt x="0" y="10972800"/>
                  </a:lnTo>
                  <a:lnTo>
                    <a:pt x="0" y="0"/>
                  </a:lnTo>
                  <a:close/>
                </a:path>
              </a:pathLst>
            </a:custGeom>
            <a:blipFill>
              <a:blip r:embed="rId2">
                <a:alphaModFix amt="53000"/>
                <a:extLst>
                  <a:ext uri="{96DAC541-7B7A-43D3-8B79-37D633B846F1}">
                    <asvg:svgBlip xmlns:asvg="http://schemas.microsoft.com/office/drawing/2016/SVG/main" r:embed="rId3"/>
                  </a:ext>
                </a:extLst>
              </a:blip>
              <a:stretch>
                <a:fillRect l="0" t="0" r="0" b="0"/>
              </a:stretch>
            </a:blipFill>
          </p:spPr>
        </p:sp>
      </p:grpSp>
      <p:sp>
        <p:nvSpPr>
          <p:cNvPr name="Freeform 6" id="6"/>
          <p:cNvSpPr/>
          <p:nvPr/>
        </p:nvSpPr>
        <p:spPr>
          <a:xfrm flipH="false" flipV="false" rot="0">
            <a:off x="6220973" y="176591"/>
            <a:ext cx="6141329" cy="1704219"/>
          </a:xfrm>
          <a:custGeom>
            <a:avLst/>
            <a:gdLst/>
            <a:ahLst/>
            <a:cxnLst/>
            <a:rect r="r" b="b" t="t" l="l"/>
            <a:pathLst>
              <a:path h="1704219" w="6141329">
                <a:moveTo>
                  <a:pt x="0" y="0"/>
                </a:moveTo>
                <a:lnTo>
                  <a:pt x="6141329" y="0"/>
                </a:lnTo>
                <a:lnTo>
                  <a:pt x="6141329" y="1704218"/>
                </a:lnTo>
                <a:lnTo>
                  <a:pt x="0" y="17042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2874591" y="138931"/>
            <a:ext cx="12843282" cy="1136962"/>
          </a:xfrm>
          <a:prstGeom prst="rect">
            <a:avLst/>
          </a:prstGeom>
        </p:spPr>
        <p:txBody>
          <a:bodyPr anchor="t" rtlCol="false" tIns="0" lIns="0" bIns="0" rIns="0">
            <a:spAutoFit/>
          </a:bodyPr>
          <a:lstStyle/>
          <a:p>
            <a:pPr algn="ctr">
              <a:lnSpc>
                <a:spcPts val="8386"/>
              </a:lnSpc>
            </a:pPr>
            <a:r>
              <a:rPr lang="en-US" sz="5990">
                <a:solidFill>
                  <a:srgbClr val="4E5248"/>
                </a:solidFill>
                <a:latin typeface="UID ในตำนาน Bold"/>
              </a:rPr>
              <a:t>BAGIAN SEL</a:t>
            </a:r>
          </a:p>
        </p:txBody>
      </p:sp>
      <p:sp>
        <p:nvSpPr>
          <p:cNvPr name="Freeform 8" id="8"/>
          <p:cNvSpPr/>
          <p:nvPr/>
        </p:nvSpPr>
        <p:spPr>
          <a:xfrm flipH="true" flipV="true" rot="-8307190">
            <a:off x="90952" y="227015"/>
            <a:ext cx="1914084" cy="3348251"/>
          </a:xfrm>
          <a:custGeom>
            <a:avLst/>
            <a:gdLst/>
            <a:ahLst/>
            <a:cxnLst/>
            <a:rect r="r" b="b" t="t" l="l"/>
            <a:pathLst>
              <a:path h="3348251" w="1914084">
                <a:moveTo>
                  <a:pt x="1914084" y="3348251"/>
                </a:moveTo>
                <a:lnTo>
                  <a:pt x="0" y="3348251"/>
                </a:lnTo>
                <a:lnTo>
                  <a:pt x="0" y="0"/>
                </a:lnTo>
                <a:lnTo>
                  <a:pt x="1914084" y="0"/>
                </a:lnTo>
                <a:lnTo>
                  <a:pt x="1914084" y="3348251"/>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9" id="9"/>
          <p:cNvGrpSpPr/>
          <p:nvPr/>
        </p:nvGrpSpPr>
        <p:grpSpPr>
          <a:xfrm rot="0">
            <a:off x="1301932" y="2575589"/>
            <a:ext cx="15988599" cy="6682711"/>
            <a:chOff x="0" y="0"/>
            <a:chExt cx="21318133" cy="8910282"/>
          </a:xfrm>
        </p:grpSpPr>
        <p:sp>
          <p:nvSpPr>
            <p:cNvPr name="Freeform 10" id="10"/>
            <p:cNvSpPr/>
            <p:nvPr/>
          </p:nvSpPr>
          <p:spPr>
            <a:xfrm flipH="false" flipV="false" rot="0">
              <a:off x="0" y="0"/>
              <a:ext cx="14895608" cy="8910282"/>
            </a:xfrm>
            <a:custGeom>
              <a:avLst/>
              <a:gdLst/>
              <a:ahLst/>
              <a:cxnLst/>
              <a:rect r="r" b="b" t="t" l="l"/>
              <a:pathLst>
                <a:path h="8910282" w="14895608">
                  <a:moveTo>
                    <a:pt x="0" y="0"/>
                  </a:moveTo>
                  <a:lnTo>
                    <a:pt x="14895608" y="0"/>
                  </a:lnTo>
                  <a:lnTo>
                    <a:pt x="14895608" y="8910282"/>
                  </a:lnTo>
                  <a:lnTo>
                    <a:pt x="0" y="89102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8607045" y="0"/>
              <a:ext cx="12711088" cy="8910282"/>
            </a:xfrm>
            <a:custGeom>
              <a:avLst/>
              <a:gdLst/>
              <a:ahLst/>
              <a:cxnLst/>
              <a:rect r="r" b="b" t="t" l="l"/>
              <a:pathLst>
                <a:path h="8910282" w="12711088">
                  <a:moveTo>
                    <a:pt x="0" y="0"/>
                  </a:moveTo>
                  <a:lnTo>
                    <a:pt x="12711088" y="0"/>
                  </a:lnTo>
                  <a:lnTo>
                    <a:pt x="12711088" y="8910282"/>
                  </a:lnTo>
                  <a:lnTo>
                    <a:pt x="0" y="8910282"/>
                  </a:lnTo>
                  <a:lnTo>
                    <a:pt x="0" y="0"/>
                  </a:lnTo>
                  <a:close/>
                </a:path>
              </a:pathLst>
            </a:custGeom>
            <a:blipFill>
              <a:blip r:embed="rId8">
                <a:extLst>
                  <a:ext uri="{96DAC541-7B7A-43D3-8B79-37D633B846F1}">
                    <asvg:svgBlip xmlns:asvg="http://schemas.microsoft.com/office/drawing/2016/SVG/main" r:embed="rId9"/>
                  </a:ext>
                </a:extLst>
              </a:blip>
              <a:stretch>
                <a:fillRect l="-17185" t="0" r="0" b="0"/>
              </a:stretch>
            </a:blipFill>
          </p:spPr>
        </p:sp>
      </p:grpSp>
      <p:sp>
        <p:nvSpPr>
          <p:cNvPr name="TextBox 12" id="12"/>
          <p:cNvSpPr txBox="true"/>
          <p:nvPr/>
        </p:nvSpPr>
        <p:spPr>
          <a:xfrm rot="0">
            <a:off x="1756941" y="2814215"/>
            <a:ext cx="13960933" cy="4582371"/>
          </a:xfrm>
          <a:prstGeom prst="rect">
            <a:avLst/>
          </a:prstGeom>
        </p:spPr>
        <p:txBody>
          <a:bodyPr anchor="t" rtlCol="false" tIns="0" lIns="0" bIns="0" rIns="0">
            <a:spAutoFit/>
          </a:bodyPr>
          <a:lstStyle/>
          <a:p>
            <a:pPr algn="just" marL="559550" indent="-279775" lvl="1">
              <a:lnSpc>
                <a:spcPts val="3628"/>
              </a:lnSpc>
              <a:buFont typeface="Arial"/>
              <a:buChar char="•"/>
            </a:pPr>
            <a:r>
              <a:rPr lang="en-US" sz="2591" spc="18">
                <a:solidFill>
                  <a:srgbClr val="4E5248"/>
                </a:solidFill>
                <a:latin typeface="UID มนตรา บาง"/>
              </a:rPr>
              <a:t> Membran Sel</a:t>
            </a:r>
          </a:p>
          <a:p>
            <a:pPr algn="just" marL="559550" indent="-279775" lvl="1">
              <a:lnSpc>
                <a:spcPts val="3628"/>
              </a:lnSpc>
              <a:buFont typeface="Arial"/>
              <a:buChar char="•"/>
            </a:pPr>
            <a:r>
              <a:rPr lang="en-US" sz="2591" spc="18">
                <a:solidFill>
                  <a:srgbClr val="4E5248"/>
                </a:solidFill>
                <a:latin typeface="UID มนตรา บาง"/>
              </a:rPr>
              <a:t> Dinding Sel</a:t>
            </a:r>
          </a:p>
          <a:p>
            <a:pPr algn="just" marL="559550" indent="-279775" lvl="1">
              <a:lnSpc>
                <a:spcPts val="3628"/>
              </a:lnSpc>
              <a:buFont typeface="Arial"/>
              <a:buChar char="•"/>
            </a:pPr>
            <a:r>
              <a:rPr lang="en-US" sz="2591" spc="18">
                <a:solidFill>
                  <a:srgbClr val="4E5248"/>
                </a:solidFill>
                <a:latin typeface="UID มนตรา บาง"/>
              </a:rPr>
              <a:t> Sentrosom</a:t>
            </a:r>
          </a:p>
          <a:p>
            <a:pPr algn="just" marL="559550" indent="-279775" lvl="1">
              <a:lnSpc>
                <a:spcPts val="3628"/>
              </a:lnSpc>
              <a:buFont typeface="Arial"/>
              <a:buChar char="•"/>
            </a:pPr>
            <a:r>
              <a:rPr lang="en-US" sz="2591" spc="18">
                <a:solidFill>
                  <a:srgbClr val="4E5248"/>
                </a:solidFill>
                <a:latin typeface="UID มนตรา บาง"/>
              </a:rPr>
              <a:t> Kloropas</a:t>
            </a:r>
          </a:p>
          <a:p>
            <a:pPr algn="just" marL="559550" indent="-279775" lvl="1">
              <a:lnSpc>
                <a:spcPts val="3628"/>
              </a:lnSpc>
              <a:buFont typeface="Arial"/>
              <a:buChar char="•"/>
            </a:pPr>
            <a:r>
              <a:rPr lang="en-US" sz="2591" spc="18">
                <a:solidFill>
                  <a:srgbClr val="4E5248"/>
                </a:solidFill>
                <a:latin typeface="UID มนตรา บาง"/>
              </a:rPr>
              <a:t> Kromoplas</a:t>
            </a:r>
          </a:p>
          <a:p>
            <a:pPr algn="just" marL="559550" indent="-279775" lvl="1">
              <a:lnSpc>
                <a:spcPts val="3628"/>
              </a:lnSpc>
              <a:buFont typeface="Arial"/>
              <a:buChar char="•"/>
            </a:pPr>
            <a:r>
              <a:rPr lang="en-US" sz="2591" spc="18">
                <a:solidFill>
                  <a:srgbClr val="4E5248"/>
                </a:solidFill>
                <a:latin typeface="UID มนตรา บาง"/>
              </a:rPr>
              <a:t> Sitoplasma</a:t>
            </a:r>
          </a:p>
          <a:p>
            <a:pPr algn="just" marL="559550" indent="-279775" lvl="1">
              <a:lnSpc>
                <a:spcPts val="3628"/>
              </a:lnSpc>
              <a:buFont typeface="Arial"/>
              <a:buChar char="•"/>
            </a:pPr>
            <a:r>
              <a:rPr lang="en-US" sz="2591" spc="18">
                <a:solidFill>
                  <a:srgbClr val="4E5248"/>
                </a:solidFill>
                <a:latin typeface="UID มนตรา บาง"/>
              </a:rPr>
              <a:t> Retikulum endoplasma</a:t>
            </a:r>
          </a:p>
          <a:p>
            <a:pPr algn="just" marL="559550" indent="-279775" lvl="1">
              <a:lnSpc>
                <a:spcPts val="3628"/>
              </a:lnSpc>
              <a:buFont typeface="Arial"/>
              <a:buChar char="•"/>
            </a:pPr>
            <a:r>
              <a:rPr lang="en-US" sz="2591" spc="18">
                <a:solidFill>
                  <a:srgbClr val="4E5248"/>
                </a:solidFill>
                <a:latin typeface="UID มนตรา บาง"/>
              </a:rPr>
              <a:t> Badan golgi</a:t>
            </a:r>
          </a:p>
          <a:p>
            <a:pPr algn="just" marL="559550" indent="-279775" lvl="1">
              <a:lnSpc>
                <a:spcPts val="3628"/>
              </a:lnSpc>
              <a:buFont typeface="Arial"/>
              <a:buChar char="•"/>
            </a:pPr>
            <a:r>
              <a:rPr lang="en-US" sz="2591" spc="18">
                <a:solidFill>
                  <a:srgbClr val="4E5248"/>
                </a:solidFill>
                <a:latin typeface="UID มนตรา บาง"/>
              </a:rPr>
              <a:t> Leukoplas</a:t>
            </a:r>
          </a:p>
          <a:p>
            <a:pPr algn="just" marL="559550" indent="-279775" lvl="1">
              <a:lnSpc>
                <a:spcPts val="3628"/>
              </a:lnSpc>
              <a:buFont typeface="Arial"/>
              <a:buChar char="•"/>
            </a:pPr>
            <a:r>
              <a:rPr lang="en-US" sz="2591" spc="18">
                <a:solidFill>
                  <a:srgbClr val="4E5248"/>
                </a:solidFill>
                <a:latin typeface="UID มนตรา บาง"/>
              </a:rPr>
              <a:t> Lisosom</a:t>
            </a:r>
          </a:p>
        </p:txBody>
      </p:sp>
      <p:sp>
        <p:nvSpPr>
          <p:cNvPr name="Freeform 13" id="13"/>
          <p:cNvSpPr/>
          <p:nvPr/>
        </p:nvSpPr>
        <p:spPr>
          <a:xfrm flipH="false" flipV="true" rot="8995053">
            <a:off x="16418924" y="267678"/>
            <a:ext cx="1914084" cy="3348251"/>
          </a:xfrm>
          <a:custGeom>
            <a:avLst/>
            <a:gdLst/>
            <a:ahLst/>
            <a:cxnLst/>
            <a:rect r="r" b="b" t="t" l="l"/>
            <a:pathLst>
              <a:path h="3348251" w="1914084">
                <a:moveTo>
                  <a:pt x="0" y="3348251"/>
                </a:moveTo>
                <a:lnTo>
                  <a:pt x="1914083" y="3348251"/>
                </a:lnTo>
                <a:lnTo>
                  <a:pt x="1914083" y="0"/>
                </a:lnTo>
                <a:lnTo>
                  <a:pt x="0" y="0"/>
                </a:lnTo>
                <a:lnTo>
                  <a:pt x="0" y="3348251"/>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9144000" y="3287593"/>
            <a:ext cx="7700948" cy="5258702"/>
          </a:xfrm>
          <a:custGeom>
            <a:avLst/>
            <a:gdLst/>
            <a:ahLst/>
            <a:cxnLst/>
            <a:rect r="r" b="b" t="t" l="l"/>
            <a:pathLst>
              <a:path h="5258702" w="7700948">
                <a:moveTo>
                  <a:pt x="0" y="0"/>
                </a:moveTo>
                <a:lnTo>
                  <a:pt x="7700948" y="0"/>
                </a:lnTo>
                <a:lnTo>
                  <a:pt x="7700948" y="5258702"/>
                </a:lnTo>
                <a:lnTo>
                  <a:pt x="0" y="5258702"/>
                </a:lnTo>
                <a:lnTo>
                  <a:pt x="0" y="0"/>
                </a:lnTo>
                <a:close/>
              </a:path>
            </a:pathLst>
          </a:custGeom>
          <a:blipFill>
            <a:blip r:embed="rId10"/>
            <a:stretch>
              <a:fillRect l="0" t="-1050" r="0" b="-1050"/>
            </a:stretch>
          </a:blipFill>
        </p:spPr>
      </p:sp>
      <p:sp>
        <p:nvSpPr>
          <p:cNvPr name="TextBox 15" id="15"/>
          <p:cNvSpPr txBox="true"/>
          <p:nvPr/>
        </p:nvSpPr>
        <p:spPr>
          <a:xfrm rot="0">
            <a:off x="6220973" y="2814215"/>
            <a:ext cx="13960933" cy="3210771"/>
          </a:xfrm>
          <a:prstGeom prst="rect">
            <a:avLst/>
          </a:prstGeom>
        </p:spPr>
        <p:txBody>
          <a:bodyPr anchor="t" rtlCol="false" tIns="0" lIns="0" bIns="0" rIns="0">
            <a:spAutoFit/>
          </a:bodyPr>
          <a:lstStyle/>
          <a:p>
            <a:pPr algn="just">
              <a:lnSpc>
                <a:spcPts val="3628"/>
              </a:lnSpc>
            </a:pPr>
            <a:r>
              <a:rPr lang="en-US" sz="2591" spc="18">
                <a:solidFill>
                  <a:srgbClr val="4E5248"/>
                </a:solidFill>
                <a:latin typeface="UID มนตรา บาง"/>
              </a:rPr>
              <a:t>11. Mitokondria</a:t>
            </a:r>
          </a:p>
          <a:p>
            <a:pPr algn="just">
              <a:lnSpc>
                <a:spcPts val="3628"/>
              </a:lnSpc>
            </a:pPr>
            <a:r>
              <a:rPr lang="en-US" sz="2591" spc="18">
                <a:solidFill>
                  <a:srgbClr val="4E5248"/>
                </a:solidFill>
                <a:latin typeface="UID มนตรา บาง"/>
              </a:rPr>
              <a:t>12. Membran inti </a:t>
            </a:r>
          </a:p>
          <a:p>
            <a:pPr algn="just">
              <a:lnSpc>
                <a:spcPts val="3628"/>
              </a:lnSpc>
            </a:pPr>
            <a:r>
              <a:rPr lang="en-US" sz="2591" spc="18">
                <a:solidFill>
                  <a:srgbClr val="4E5248"/>
                </a:solidFill>
                <a:latin typeface="UID มนตรา บาง"/>
              </a:rPr>
              <a:t>13. Nucleoulus</a:t>
            </a:r>
          </a:p>
          <a:p>
            <a:pPr algn="just">
              <a:lnSpc>
                <a:spcPts val="3628"/>
              </a:lnSpc>
            </a:pPr>
            <a:r>
              <a:rPr lang="en-US" sz="2591" spc="18">
                <a:solidFill>
                  <a:srgbClr val="4E5248"/>
                </a:solidFill>
                <a:latin typeface="UID มนตรา บาง"/>
              </a:rPr>
              <a:t>14. Nucleoplasma</a:t>
            </a:r>
          </a:p>
          <a:p>
            <a:pPr algn="just">
              <a:lnSpc>
                <a:spcPts val="3628"/>
              </a:lnSpc>
            </a:pPr>
            <a:r>
              <a:rPr lang="en-US" sz="2591" spc="18">
                <a:solidFill>
                  <a:srgbClr val="4E5248"/>
                </a:solidFill>
                <a:latin typeface="UID มนตรา บาง"/>
              </a:rPr>
              <a:t>15. Inti sel</a:t>
            </a:r>
          </a:p>
          <a:p>
            <a:pPr algn="just">
              <a:lnSpc>
                <a:spcPts val="3628"/>
              </a:lnSpc>
            </a:pPr>
            <a:r>
              <a:rPr lang="en-US" sz="2591" spc="18">
                <a:solidFill>
                  <a:srgbClr val="4E5248"/>
                </a:solidFill>
                <a:latin typeface="UID มนตรา บาง"/>
              </a:rPr>
              <a:t>16. Ribosom</a:t>
            </a:r>
          </a:p>
          <a:p>
            <a:pPr algn="just">
              <a:lnSpc>
                <a:spcPts val="3628"/>
              </a:lnSpc>
            </a:pPr>
            <a:r>
              <a:rPr lang="en-US" sz="2591" spc="18">
                <a:solidFill>
                  <a:srgbClr val="4E5248"/>
                </a:solidFill>
                <a:latin typeface="UID มนตรา บาง"/>
              </a:rPr>
              <a:t>17. Vaukola</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CCDB8C"/>
        </a:solidFill>
      </p:bgPr>
    </p:bg>
    <p:spTree>
      <p:nvGrpSpPr>
        <p:cNvPr id="1" name=""/>
        <p:cNvGrpSpPr/>
        <p:nvPr/>
      </p:nvGrpSpPr>
      <p:grpSpPr>
        <a:xfrm>
          <a:off x="0" y="0"/>
          <a:ext cx="0" cy="0"/>
          <a:chOff x="0" y="0"/>
          <a:chExt cx="0" cy="0"/>
        </a:xfrm>
      </p:grpSpPr>
      <p:grpSp>
        <p:nvGrpSpPr>
          <p:cNvPr name="Group 2" id="2"/>
          <p:cNvGrpSpPr/>
          <p:nvPr/>
        </p:nvGrpSpPr>
        <p:grpSpPr>
          <a:xfrm rot="0">
            <a:off x="914400" y="1028700"/>
            <a:ext cx="16344900" cy="8229600"/>
            <a:chOff x="0" y="0"/>
            <a:chExt cx="21793200" cy="10972800"/>
          </a:xfrm>
        </p:grpSpPr>
        <p:sp>
          <p:nvSpPr>
            <p:cNvPr name="Freeform 3" id="3"/>
            <p:cNvSpPr/>
            <p:nvPr/>
          </p:nvSpPr>
          <p:spPr>
            <a:xfrm flipH="false" flipV="false" rot="0">
              <a:off x="18599227" y="0"/>
              <a:ext cx="3193973" cy="10972800"/>
            </a:xfrm>
            <a:custGeom>
              <a:avLst/>
              <a:gdLst/>
              <a:ahLst/>
              <a:cxnLst/>
              <a:rect r="r" b="b" t="t" l="l"/>
              <a:pathLst>
                <a:path h="10972800" w="3193973">
                  <a:moveTo>
                    <a:pt x="0" y="0"/>
                  </a:moveTo>
                  <a:lnTo>
                    <a:pt x="3193973" y="0"/>
                  </a:lnTo>
                  <a:lnTo>
                    <a:pt x="3193973" y="10972800"/>
                  </a:lnTo>
                  <a:lnTo>
                    <a:pt x="0" y="10972800"/>
                  </a:lnTo>
                  <a:lnTo>
                    <a:pt x="0" y="0"/>
                  </a:lnTo>
                  <a:close/>
                </a:path>
              </a:pathLst>
            </a:custGeom>
            <a:blipFill>
              <a:blip r:embed="rId2">
                <a:alphaModFix amt="53000"/>
                <a:extLst>
                  <a:ext uri="{96DAC541-7B7A-43D3-8B79-37D633B846F1}">
                    <asvg:svgBlip xmlns:asvg="http://schemas.microsoft.com/office/drawing/2016/SVG/main" r:embed="rId3"/>
                  </a:ext>
                </a:extLst>
              </a:blip>
              <a:stretch>
                <a:fillRect l="-243547" t="0" r="0" b="0"/>
              </a:stretch>
            </a:blipFill>
          </p:spPr>
        </p:sp>
        <p:sp>
          <p:nvSpPr>
            <p:cNvPr name="Freeform 4" id="4"/>
            <p:cNvSpPr/>
            <p:nvPr/>
          </p:nvSpPr>
          <p:spPr>
            <a:xfrm flipH="false" flipV="false" rot="0">
              <a:off x="8970611" y="0"/>
              <a:ext cx="10972800" cy="10972800"/>
            </a:xfrm>
            <a:custGeom>
              <a:avLst/>
              <a:gdLst/>
              <a:ahLst/>
              <a:cxnLst/>
              <a:rect r="r" b="b" t="t" l="l"/>
              <a:pathLst>
                <a:path h="10972800" w="10972800">
                  <a:moveTo>
                    <a:pt x="0" y="0"/>
                  </a:moveTo>
                  <a:lnTo>
                    <a:pt x="10972800" y="0"/>
                  </a:lnTo>
                  <a:lnTo>
                    <a:pt x="10972800" y="10972800"/>
                  </a:lnTo>
                  <a:lnTo>
                    <a:pt x="0" y="10972800"/>
                  </a:lnTo>
                  <a:lnTo>
                    <a:pt x="0" y="0"/>
                  </a:lnTo>
                  <a:close/>
                </a:path>
              </a:pathLst>
            </a:custGeom>
            <a:blipFill>
              <a:blip r:embed="rId2">
                <a:alphaModFix amt="5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0" y="0"/>
              <a:ext cx="10972800" cy="10972800"/>
            </a:xfrm>
            <a:custGeom>
              <a:avLst/>
              <a:gdLst/>
              <a:ahLst/>
              <a:cxnLst/>
              <a:rect r="r" b="b" t="t" l="l"/>
              <a:pathLst>
                <a:path h="10972800" w="10972800">
                  <a:moveTo>
                    <a:pt x="0" y="0"/>
                  </a:moveTo>
                  <a:lnTo>
                    <a:pt x="10972800" y="0"/>
                  </a:lnTo>
                  <a:lnTo>
                    <a:pt x="10972800" y="10972800"/>
                  </a:lnTo>
                  <a:lnTo>
                    <a:pt x="0" y="10972800"/>
                  </a:lnTo>
                  <a:lnTo>
                    <a:pt x="0" y="0"/>
                  </a:lnTo>
                  <a:close/>
                </a:path>
              </a:pathLst>
            </a:custGeom>
            <a:blipFill>
              <a:blip r:embed="rId2">
                <a:alphaModFix amt="53000"/>
                <a:extLst>
                  <a:ext uri="{96DAC541-7B7A-43D3-8B79-37D633B846F1}">
                    <asvg:svgBlip xmlns:asvg="http://schemas.microsoft.com/office/drawing/2016/SVG/main" r:embed="rId3"/>
                  </a:ext>
                </a:extLst>
              </a:blip>
              <a:stretch>
                <a:fillRect l="0" t="0" r="0" b="0"/>
              </a:stretch>
            </a:blipFill>
          </p:spPr>
        </p:sp>
      </p:grpSp>
      <p:sp>
        <p:nvSpPr>
          <p:cNvPr name="Freeform 6" id="6"/>
          <p:cNvSpPr/>
          <p:nvPr/>
        </p:nvSpPr>
        <p:spPr>
          <a:xfrm flipH="true" flipV="true" rot="-8307190">
            <a:off x="90952" y="227015"/>
            <a:ext cx="1914084" cy="3348251"/>
          </a:xfrm>
          <a:custGeom>
            <a:avLst/>
            <a:gdLst/>
            <a:ahLst/>
            <a:cxnLst/>
            <a:rect r="r" b="b" t="t" l="l"/>
            <a:pathLst>
              <a:path h="3348251" w="1914084">
                <a:moveTo>
                  <a:pt x="1914084" y="3348251"/>
                </a:moveTo>
                <a:lnTo>
                  <a:pt x="0" y="3348251"/>
                </a:lnTo>
                <a:lnTo>
                  <a:pt x="0" y="0"/>
                </a:lnTo>
                <a:lnTo>
                  <a:pt x="1914084" y="0"/>
                </a:lnTo>
                <a:lnTo>
                  <a:pt x="1914084" y="3348251"/>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848725" y="3352693"/>
            <a:ext cx="16590550" cy="6934307"/>
            <a:chOff x="0" y="0"/>
            <a:chExt cx="22120734" cy="9245743"/>
          </a:xfrm>
        </p:grpSpPr>
        <p:sp>
          <p:nvSpPr>
            <p:cNvPr name="Freeform 8" id="8"/>
            <p:cNvSpPr/>
            <p:nvPr/>
          </p:nvSpPr>
          <p:spPr>
            <a:xfrm flipH="false" flipV="false" rot="0">
              <a:off x="0" y="0"/>
              <a:ext cx="15456409" cy="9245743"/>
            </a:xfrm>
            <a:custGeom>
              <a:avLst/>
              <a:gdLst/>
              <a:ahLst/>
              <a:cxnLst/>
              <a:rect r="r" b="b" t="t" l="l"/>
              <a:pathLst>
                <a:path h="9245743" w="15456409">
                  <a:moveTo>
                    <a:pt x="0" y="0"/>
                  </a:moveTo>
                  <a:lnTo>
                    <a:pt x="15456409" y="0"/>
                  </a:lnTo>
                  <a:lnTo>
                    <a:pt x="15456409" y="9245743"/>
                  </a:lnTo>
                  <a:lnTo>
                    <a:pt x="0" y="92457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8931089" y="0"/>
              <a:ext cx="13189644" cy="9245743"/>
            </a:xfrm>
            <a:custGeom>
              <a:avLst/>
              <a:gdLst/>
              <a:ahLst/>
              <a:cxnLst/>
              <a:rect r="r" b="b" t="t" l="l"/>
              <a:pathLst>
                <a:path h="9245743" w="13189644">
                  <a:moveTo>
                    <a:pt x="0" y="0"/>
                  </a:moveTo>
                  <a:lnTo>
                    <a:pt x="13189645" y="0"/>
                  </a:lnTo>
                  <a:lnTo>
                    <a:pt x="13189645" y="9245743"/>
                  </a:lnTo>
                  <a:lnTo>
                    <a:pt x="0" y="9245743"/>
                  </a:lnTo>
                  <a:lnTo>
                    <a:pt x="0" y="0"/>
                  </a:lnTo>
                  <a:close/>
                </a:path>
              </a:pathLst>
            </a:custGeom>
            <a:blipFill>
              <a:blip r:embed="rId6">
                <a:extLst>
                  <a:ext uri="{96DAC541-7B7A-43D3-8B79-37D633B846F1}">
                    <asvg:svgBlip xmlns:asvg="http://schemas.microsoft.com/office/drawing/2016/SVG/main" r:embed="rId7"/>
                  </a:ext>
                </a:extLst>
              </a:blip>
              <a:stretch>
                <a:fillRect l="-17185" t="0" r="0" b="0"/>
              </a:stretch>
            </a:blipFill>
          </p:spPr>
        </p:sp>
      </p:grpSp>
      <p:sp>
        <p:nvSpPr>
          <p:cNvPr name="Freeform 10" id="10"/>
          <p:cNvSpPr/>
          <p:nvPr/>
        </p:nvSpPr>
        <p:spPr>
          <a:xfrm flipH="false" flipV="true" rot="8995053">
            <a:off x="16418924" y="267678"/>
            <a:ext cx="1914084" cy="3348251"/>
          </a:xfrm>
          <a:custGeom>
            <a:avLst/>
            <a:gdLst/>
            <a:ahLst/>
            <a:cxnLst/>
            <a:rect r="r" b="b" t="t" l="l"/>
            <a:pathLst>
              <a:path h="3348251" w="1914084">
                <a:moveTo>
                  <a:pt x="0" y="3348251"/>
                </a:moveTo>
                <a:lnTo>
                  <a:pt x="1914083" y="3348251"/>
                </a:lnTo>
                <a:lnTo>
                  <a:pt x="1914083" y="0"/>
                </a:lnTo>
                <a:lnTo>
                  <a:pt x="0" y="0"/>
                </a:lnTo>
                <a:lnTo>
                  <a:pt x="0" y="3348251"/>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3553523" y="345760"/>
            <a:ext cx="11316727" cy="2469104"/>
          </a:xfrm>
          <a:custGeom>
            <a:avLst/>
            <a:gdLst/>
            <a:ahLst/>
            <a:cxnLst/>
            <a:rect r="r" b="b" t="t" l="l"/>
            <a:pathLst>
              <a:path h="2469104" w="11316727">
                <a:moveTo>
                  <a:pt x="0" y="0"/>
                </a:moveTo>
                <a:lnTo>
                  <a:pt x="11316727" y="0"/>
                </a:lnTo>
                <a:lnTo>
                  <a:pt x="11316727" y="2469104"/>
                </a:lnTo>
                <a:lnTo>
                  <a:pt x="0" y="246910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5260672" y="1055457"/>
            <a:ext cx="7652357" cy="1002084"/>
          </a:xfrm>
          <a:prstGeom prst="rect">
            <a:avLst/>
          </a:prstGeom>
        </p:spPr>
        <p:txBody>
          <a:bodyPr anchor="t" rtlCol="false" tIns="0" lIns="0" bIns="0" rIns="0">
            <a:spAutoFit/>
          </a:bodyPr>
          <a:lstStyle/>
          <a:p>
            <a:pPr algn="ctr">
              <a:lnSpc>
                <a:spcPts val="4079"/>
              </a:lnSpc>
            </a:pPr>
            <a:r>
              <a:rPr lang="en-US" sz="2913">
                <a:solidFill>
                  <a:srgbClr val="000000"/>
                </a:solidFill>
                <a:latin typeface="Open Sans Extra Bold"/>
              </a:rPr>
              <a:t>Perbedaan sambungan dan Komunikasi </a:t>
            </a:r>
          </a:p>
          <a:p>
            <a:pPr algn="ctr">
              <a:lnSpc>
                <a:spcPts val="4079"/>
              </a:lnSpc>
            </a:pPr>
            <a:r>
              <a:rPr lang="en-US" sz="2913">
                <a:solidFill>
                  <a:srgbClr val="000000"/>
                </a:solidFill>
                <a:latin typeface="Open Sans Extra Bold"/>
              </a:rPr>
              <a:t>antar sel</a:t>
            </a:r>
          </a:p>
        </p:txBody>
      </p:sp>
      <p:sp>
        <p:nvSpPr>
          <p:cNvPr name="TextBox 13" id="13"/>
          <p:cNvSpPr txBox="true"/>
          <p:nvPr/>
        </p:nvSpPr>
        <p:spPr>
          <a:xfrm rot="0">
            <a:off x="2138841" y="4290145"/>
            <a:ext cx="14010318" cy="4659861"/>
          </a:xfrm>
          <a:prstGeom prst="rect">
            <a:avLst/>
          </a:prstGeom>
        </p:spPr>
        <p:txBody>
          <a:bodyPr anchor="t" rtlCol="false" tIns="0" lIns="0" bIns="0" rIns="0">
            <a:spAutoFit/>
          </a:bodyPr>
          <a:lstStyle/>
          <a:p>
            <a:pPr algn="ctr">
              <a:lnSpc>
                <a:spcPts val="6168"/>
              </a:lnSpc>
            </a:pPr>
            <a:r>
              <a:rPr lang="en-US" sz="4405">
                <a:solidFill>
                  <a:srgbClr val="000000"/>
                </a:solidFill>
                <a:latin typeface="Source Sans Pro"/>
              </a:rPr>
              <a:t>Sambungan sel (cell junction) merupakan situs hubungan </a:t>
            </a:r>
          </a:p>
          <a:p>
            <a:pPr algn="ctr">
              <a:lnSpc>
                <a:spcPts val="6168"/>
              </a:lnSpc>
            </a:pPr>
            <a:r>
              <a:rPr lang="en-US" sz="4405">
                <a:solidFill>
                  <a:srgbClr val="000000"/>
                </a:solidFill>
                <a:latin typeface="Source Sans Pro"/>
              </a:rPr>
              <a:t>yang menghubungkan banyak sel dalam jaringan dengan</a:t>
            </a:r>
          </a:p>
          <a:p>
            <a:pPr algn="ctr">
              <a:lnSpc>
                <a:spcPts val="6168"/>
              </a:lnSpc>
            </a:pPr>
            <a:r>
              <a:rPr lang="en-US" sz="4405">
                <a:solidFill>
                  <a:srgbClr val="000000"/>
                </a:solidFill>
                <a:latin typeface="Source Sans Pro"/>
              </a:rPr>
              <a:t> sel lainnya dan dengan matriks ekstraseluler.sedangkan </a:t>
            </a:r>
          </a:p>
          <a:p>
            <a:pPr algn="ctr">
              <a:lnSpc>
                <a:spcPts val="6168"/>
              </a:lnSpc>
            </a:pPr>
            <a:r>
              <a:rPr lang="en-US" sz="4405">
                <a:solidFill>
                  <a:srgbClr val="000000"/>
                </a:solidFill>
                <a:latin typeface="Source Sans Pro"/>
              </a:rPr>
              <a:t>Komunikasi antar sel mengacu pada berbagai cara dan</a:t>
            </a:r>
          </a:p>
          <a:p>
            <a:pPr algn="ctr">
              <a:lnSpc>
                <a:spcPts val="6168"/>
              </a:lnSpc>
            </a:pPr>
            <a:r>
              <a:rPr lang="en-US" sz="4405">
                <a:solidFill>
                  <a:srgbClr val="000000"/>
                </a:solidFill>
                <a:latin typeface="Source Sans Pro"/>
              </a:rPr>
              <a:t> sruktur yang digunakan sel biologis untuk berkomunikasi </a:t>
            </a:r>
          </a:p>
          <a:p>
            <a:pPr algn="ctr">
              <a:lnSpc>
                <a:spcPts val="6168"/>
              </a:lnSpc>
            </a:pPr>
            <a:r>
              <a:rPr lang="en-US" sz="4405">
                <a:solidFill>
                  <a:srgbClr val="000000"/>
                </a:solidFill>
                <a:latin typeface="Source Sans Pro"/>
              </a:rPr>
              <a:t>satu sama lain secara langsung atau melalui lingkungannya.</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DF3"/>
        </a:solidFill>
      </p:bgPr>
    </p:bg>
    <p:spTree>
      <p:nvGrpSpPr>
        <p:cNvPr id="1" name=""/>
        <p:cNvGrpSpPr/>
        <p:nvPr/>
      </p:nvGrpSpPr>
      <p:grpSpPr>
        <a:xfrm>
          <a:off x="0" y="0"/>
          <a:ext cx="0" cy="0"/>
          <a:chOff x="0" y="0"/>
          <a:chExt cx="0" cy="0"/>
        </a:xfrm>
      </p:grpSpPr>
      <p:sp>
        <p:nvSpPr>
          <p:cNvPr name="Freeform 2" id="2"/>
          <p:cNvSpPr/>
          <p:nvPr/>
        </p:nvSpPr>
        <p:spPr>
          <a:xfrm flipH="false" flipV="false" rot="0">
            <a:off x="14863820" y="1028700"/>
            <a:ext cx="2395480" cy="8229600"/>
          </a:xfrm>
          <a:custGeom>
            <a:avLst/>
            <a:gdLst/>
            <a:ahLst/>
            <a:cxnLst/>
            <a:rect r="r" b="b" t="t" l="l"/>
            <a:pathLst>
              <a:path h="8229600" w="2395480">
                <a:moveTo>
                  <a:pt x="0" y="0"/>
                </a:moveTo>
                <a:lnTo>
                  <a:pt x="2395480" y="0"/>
                </a:lnTo>
                <a:lnTo>
                  <a:pt x="239548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243547" t="0" r="0" b="0"/>
            </a:stretch>
          </a:blipFill>
        </p:spPr>
      </p:sp>
      <p:sp>
        <p:nvSpPr>
          <p:cNvPr name="Freeform 3" id="3"/>
          <p:cNvSpPr/>
          <p:nvPr/>
        </p:nvSpPr>
        <p:spPr>
          <a:xfrm flipH="false" flipV="false" rot="0">
            <a:off x="7642358"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14400"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2863293">
            <a:off x="9382" y="151507"/>
            <a:ext cx="1810036" cy="3166245"/>
          </a:xfrm>
          <a:custGeom>
            <a:avLst/>
            <a:gdLst/>
            <a:ahLst/>
            <a:cxnLst/>
            <a:rect r="r" b="b" t="t" l="l"/>
            <a:pathLst>
              <a:path h="3166245" w="1810036">
                <a:moveTo>
                  <a:pt x="0" y="0"/>
                </a:moveTo>
                <a:lnTo>
                  <a:pt x="1810036" y="0"/>
                </a:lnTo>
                <a:lnTo>
                  <a:pt x="1810036" y="3166245"/>
                </a:lnTo>
                <a:lnTo>
                  <a:pt x="0" y="31662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4190520">
            <a:off x="16354282" y="290998"/>
            <a:ext cx="1810036" cy="3166245"/>
          </a:xfrm>
          <a:custGeom>
            <a:avLst/>
            <a:gdLst/>
            <a:ahLst/>
            <a:cxnLst/>
            <a:rect r="r" b="b" t="t" l="l"/>
            <a:pathLst>
              <a:path h="3166245" w="1810036">
                <a:moveTo>
                  <a:pt x="0" y="0"/>
                </a:moveTo>
                <a:lnTo>
                  <a:pt x="1810036" y="0"/>
                </a:lnTo>
                <a:lnTo>
                  <a:pt x="1810036" y="3166245"/>
                </a:lnTo>
                <a:lnTo>
                  <a:pt x="0" y="31662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4555726" y="478979"/>
            <a:ext cx="9176548" cy="1744882"/>
            <a:chOff x="0" y="0"/>
            <a:chExt cx="12235398" cy="2326509"/>
          </a:xfrm>
        </p:grpSpPr>
        <p:sp>
          <p:nvSpPr>
            <p:cNvPr name="Freeform 8" id="8"/>
            <p:cNvSpPr/>
            <p:nvPr/>
          </p:nvSpPr>
          <p:spPr>
            <a:xfrm flipH="false" flipV="false" rot="0">
              <a:off x="0" y="0"/>
              <a:ext cx="8383815" cy="2326509"/>
            </a:xfrm>
            <a:custGeom>
              <a:avLst/>
              <a:gdLst/>
              <a:ahLst/>
              <a:cxnLst/>
              <a:rect r="r" b="b" t="t" l="l"/>
              <a:pathLst>
                <a:path h="2326509" w="8383815">
                  <a:moveTo>
                    <a:pt x="0" y="0"/>
                  </a:moveTo>
                  <a:lnTo>
                    <a:pt x="8383815" y="0"/>
                  </a:lnTo>
                  <a:lnTo>
                    <a:pt x="8383815" y="2326509"/>
                  </a:lnTo>
                  <a:lnTo>
                    <a:pt x="0" y="23265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5236054" y="0"/>
              <a:ext cx="6999344" cy="2326509"/>
            </a:xfrm>
            <a:custGeom>
              <a:avLst/>
              <a:gdLst/>
              <a:ahLst/>
              <a:cxnLst/>
              <a:rect r="r" b="b" t="t" l="l"/>
              <a:pathLst>
                <a:path h="2326509" w="6999344">
                  <a:moveTo>
                    <a:pt x="0" y="0"/>
                  </a:moveTo>
                  <a:lnTo>
                    <a:pt x="6999344" y="0"/>
                  </a:lnTo>
                  <a:lnTo>
                    <a:pt x="6999344" y="2326509"/>
                  </a:lnTo>
                  <a:lnTo>
                    <a:pt x="0" y="2326509"/>
                  </a:lnTo>
                  <a:lnTo>
                    <a:pt x="0" y="0"/>
                  </a:lnTo>
                  <a:close/>
                </a:path>
              </a:pathLst>
            </a:custGeom>
            <a:blipFill>
              <a:blip r:embed="rId6">
                <a:extLst>
                  <a:ext uri="{96DAC541-7B7A-43D3-8B79-37D633B846F1}">
                    <asvg:svgBlip xmlns:asvg="http://schemas.microsoft.com/office/drawing/2016/SVG/main" r:embed="rId7"/>
                  </a:ext>
                </a:extLst>
              </a:blip>
              <a:stretch>
                <a:fillRect l="-19780" t="0" r="0" b="0"/>
              </a:stretch>
            </a:blipFill>
          </p:spPr>
        </p:sp>
      </p:grpSp>
      <p:sp>
        <p:nvSpPr>
          <p:cNvPr name="Freeform 10" id="10"/>
          <p:cNvSpPr/>
          <p:nvPr/>
        </p:nvSpPr>
        <p:spPr>
          <a:xfrm flipH="false" flipV="false" rot="-3097689">
            <a:off x="1844413" y="6867983"/>
            <a:ext cx="1488456" cy="2603712"/>
          </a:xfrm>
          <a:custGeom>
            <a:avLst/>
            <a:gdLst/>
            <a:ahLst/>
            <a:cxnLst/>
            <a:rect r="r" b="b" t="t" l="l"/>
            <a:pathLst>
              <a:path h="2603712" w="1488456">
                <a:moveTo>
                  <a:pt x="0" y="0"/>
                </a:moveTo>
                <a:lnTo>
                  <a:pt x="1488455" y="0"/>
                </a:lnTo>
                <a:lnTo>
                  <a:pt x="1488455" y="2603713"/>
                </a:lnTo>
                <a:lnTo>
                  <a:pt x="0" y="26037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1593858">
            <a:off x="14967135" y="6762357"/>
            <a:ext cx="1488456" cy="2603712"/>
          </a:xfrm>
          <a:custGeom>
            <a:avLst/>
            <a:gdLst/>
            <a:ahLst/>
            <a:cxnLst/>
            <a:rect r="r" b="b" t="t" l="l"/>
            <a:pathLst>
              <a:path h="2603712" w="1488456">
                <a:moveTo>
                  <a:pt x="0" y="0"/>
                </a:moveTo>
                <a:lnTo>
                  <a:pt x="1488456" y="0"/>
                </a:lnTo>
                <a:lnTo>
                  <a:pt x="1488456" y="2603713"/>
                </a:lnTo>
                <a:lnTo>
                  <a:pt x="0" y="26037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3068695" y="2223860"/>
            <a:ext cx="12440810" cy="8233554"/>
          </a:xfrm>
          <a:custGeom>
            <a:avLst/>
            <a:gdLst/>
            <a:ahLst/>
            <a:cxnLst/>
            <a:rect r="r" b="b" t="t" l="l"/>
            <a:pathLst>
              <a:path h="8233554" w="12440810">
                <a:moveTo>
                  <a:pt x="0" y="0"/>
                </a:moveTo>
                <a:lnTo>
                  <a:pt x="12440809" y="0"/>
                </a:lnTo>
                <a:lnTo>
                  <a:pt x="12440809" y="8233554"/>
                </a:lnTo>
                <a:lnTo>
                  <a:pt x="0" y="82335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8437592" y="4448142"/>
            <a:ext cx="6204356" cy="4660160"/>
          </a:xfrm>
          <a:custGeom>
            <a:avLst/>
            <a:gdLst/>
            <a:ahLst/>
            <a:cxnLst/>
            <a:rect r="r" b="b" t="t" l="l"/>
            <a:pathLst>
              <a:path h="4660160" w="6204356">
                <a:moveTo>
                  <a:pt x="0" y="0"/>
                </a:moveTo>
                <a:lnTo>
                  <a:pt x="6204356" y="0"/>
                </a:lnTo>
                <a:lnTo>
                  <a:pt x="6204356" y="4660161"/>
                </a:lnTo>
                <a:lnTo>
                  <a:pt x="0" y="4660161"/>
                </a:lnTo>
                <a:lnTo>
                  <a:pt x="0" y="0"/>
                </a:lnTo>
                <a:close/>
              </a:path>
            </a:pathLst>
          </a:custGeom>
          <a:blipFill>
            <a:blip r:embed="rId10"/>
            <a:stretch>
              <a:fillRect l="0" t="0" r="0" b="0"/>
            </a:stretch>
          </a:blipFill>
        </p:spPr>
      </p:sp>
      <p:sp>
        <p:nvSpPr>
          <p:cNvPr name="TextBox 14" id="14"/>
          <p:cNvSpPr txBox="true"/>
          <p:nvPr/>
        </p:nvSpPr>
        <p:spPr>
          <a:xfrm rot="0">
            <a:off x="5204877" y="962025"/>
            <a:ext cx="8168444" cy="580390"/>
          </a:xfrm>
          <a:prstGeom prst="rect">
            <a:avLst/>
          </a:prstGeom>
        </p:spPr>
        <p:txBody>
          <a:bodyPr anchor="t" rtlCol="false" tIns="0" lIns="0" bIns="0" rIns="0">
            <a:spAutoFit/>
          </a:bodyPr>
          <a:lstStyle/>
          <a:p>
            <a:pPr algn="ctr">
              <a:lnSpc>
                <a:spcPts val="4759"/>
              </a:lnSpc>
            </a:pPr>
            <a:r>
              <a:rPr lang="en-US" sz="3399">
                <a:solidFill>
                  <a:srgbClr val="4E5248"/>
                </a:solidFill>
                <a:latin typeface="Open Sans Extra Bold"/>
              </a:rPr>
              <a:t>Ukuran sel pada makhluk hidup </a:t>
            </a:r>
          </a:p>
        </p:txBody>
      </p:sp>
      <p:sp>
        <p:nvSpPr>
          <p:cNvPr name="TextBox 15" id="15"/>
          <p:cNvSpPr txBox="true"/>
          <p:nvPr/>
        </p:nvSpPr>
        <p:spPr>
          <a:xfrm rot="0">
            <a:off x="3501466" y="3760832"/>
            <a:ext cx="4427798" cy="5987156"/>
          </a:xfrm>
          <a:prstGeom prst="rect">
            <a:avLst/>
          </a:prstGeom>
        </p:spPr>
        <p:txBody>
          <a:bodyPr anchor="t" rtlCol="false" tIns="0" lIns="0" bIns="0" rIns="0">
            <a:spAutoFit/>
          </a:bodyPr>
          <a:lstStyle/>
          <a:p>
            <a:pPr>
              <a:lnSpc>
                <a:spcPts val="2800"/>
              </a:lnSpc>
            </a:pPr>
            <a:r>
              <a:rPr lang="en-US" sz="2000">
                <a:solidFill>
                  <a:srgbClr val="4E5248"/>
                </a:solidFill>
                <a:latin typeface="Open Sans Extra Bold"/>
              </a:rPr>
              <a:t>Sel berukuran antara 5-15 mikron, tetapi juga ada yang menyatakan 10-50mikron.   sel   darah   merah   memiliki  ukuran   7-5mikron   dan   yang   palingbesar adalah sel yolk(kuning telur), memiliki ukuran garis tengah sampai10   milimeter,   sedangkan   yang   paling   kecil   adalah   sel   bakteri.   karenaukuran   selsangat   kecil,   maka   tidak  dapat   dilihat   dengan   menggunakanmata tanpa alat baru seperti lup atau mikroskop cahaya,maupun mikroskopelektron.2.</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CCDB8C"/>
        </a:solidFill>
      </p:bgPr>
    </p:bg>
    <p:spTree>
      <p:nvGrpSpPr>
        <p:cNvPr id="1" name=""/>
        <p:cNvGrpSpPr/>
        <p:nvPr/>
      </p:nvGrpSpPr>
      <p:grpSpPr>
        <a:xfrm>
          <a:off x="0" y="0"/>
          <a:ext cx="0" cy="0"/>
          <a:chOff x="0" y="0"/>
          <a:chExt cx="0" cy="0"/>
        </a:xfrm>
      </p:grpSpPr>
      <p:grpSp>
        <p:nvGrpSpPr>
          <p:cNvPr name="Group 2" id="2"/>
          <p:cNvGrpSpPr/>
          <p:nvPr/>
        </p:nvGrpSpPr>
        <p:grpSpPr>
          <a:xfrm rot="0">
            <a:off x="914400" y="1028700"/>
            <a:ext cx="16344900" cy="8229600"/>
            <a:chOff x="0" y="0"/>
            <a:chExt cx="21793200" cy="10972800"/>
          </a:xfrm>
        </p:grpSpPr>
        <p:sp>
          <p:nvSpPr>
            <p:cNvPr name="Freeform 3" id="3"/>
            <p:cNvSpPr/>
            <p:nvPr/>
          </p:nvSpPr>
          <p:spPr>
            <a:xfrm flipH="false" flipV="false" rot="0">
              <a:off x="18599227" y="0"/>
              <a:ext cx="3193973" cy="10972800"/>
            </a:xfrm>
            <a:custGeom>
              <a:avLst/>
              <a:gdLst/>
              <a:ahLst/>
              <a:cxnLst/>
              <a:rect r="r" b="b" t="t" l="l"/>
              <a:pathLst>
                <a:path h="10972800" w="3193973">
                  <a:moveTo>
                    <a:pt x="0" y="0"/>
                  </a:moveTo>
                  <a:lnTo>
                    <a:pt x="3193973" y="0"/>
                  </a:lnTo>
                  <a:lnTo>
                    <a:pt x="3193973" y="10972800"/>
                  </a:lnTo>
                  <a:lnTo>
                    <a:pt x="0" y="10972800"/>
                  </a:lnTo>
                  <a:lnTo>
                    <a:pt x="0" y="0"/>
                  </a:lnTo>
                  <a:close/>
                </a:path>
              </a:pathLst>
            </a:custGeom>
            <a:blipFill>
              <a:blip r:embed="rId2">
                <a:alphaModFix amt="53000"/>
                <a:extLst>
                  <a:ext uri="{96DAC541-7B7A-43D3-8B79-37D633B846F1}">
                    <asvg:svgBlip xmlns:asvg="http://schemas.microsoft.com/office/drawing/2016/SVG/main" r:embed="rId3"/>
                  </a:ext>
                </a:extLst>
              </a:blip>
              <a:stretch>
                <a:fillRect l="-243547" t="0" r="0" b="0"/>
              </a:stretch>
            </a:blipFill>
          </p:spPr>
        </p:sp>
        <p:sp>
          <p:nvSpPr>
            <p:cNvPr name="Freeform 4" id="4"/>
            <p:cNvSpPr/>
            <p:nvPr/>
          </p:nvSpPr>
          <p:spPr>
            <a:xfrm flipH="false" flipV="false" rot="0">
              <a:off x="8970611" y="0"/>
              <a:ext cx="10972800" cy="10972800"/>
            </a:xfrm>
            <a:custGeom>
              <a:avLst/>
              <a:gdLst/>
              <a:ahLst/>
              <a:cxnLst/>
              <a:rect r="r" b="b" t="t" l="l"/>
              <a:pathLst>
                <a:path h="10972800" w="10972800">
                  <a:moveTo>
                    <a:pt x="0" y="0"/>
                  </a:moveTo>
                  <a:lnTo>
                    <a:pt x="10972800" y="0"/>
                  </a:lnTo>
                  <a:lnTo>
                    <a:pt x="10972800" y="10972800"/>
                  </a:lnTo>
                  <a:lnTo>
                    <a:pt x="0" y="10972800"/>
                  </a:lnTo>
                  <a:lnTo>
                    <a:pt x="0" y="0"/>
                  </a:lnTo>
                  <a:close/>
                </a:path>
              </a:pathLst>
            </a:custGeom>
            <a:blipFill>
              <a:blip r:embed="rId2">
                <a:alphaModFix amt="5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0" y="0"/>
              <a:ext cx="10972800" cy="10972800"/>
            </a:xfrm>
            <a:custGeom>
              <a:avLst/>
              <a:gdLst/>
              <a:ahLst/>
              <a:cxnLst/>
              <a:rect r="r" b="b" t="t" l="l"/>
              <a:pathLst>
                <a:path h="10972800" w="10972800">
                  <a:moveTo>
                    <a:pt x="0" y="0"/>
                  </a:moveTo>
                  <a:lnTo>
                    <a:pt x="10972800" y="0"/>
                  </a:lnTo>
                  <a:lnTo>
                    <a:pt x="10972800" y="10972800"/>
                  </a:lnTo>
                  <a:lnTo>
                    <a:pt x="0" y="10972800"/>
                  </a:lnTo>
                  <a:lnTo>
                    <a:pt x="0" y="0"/>
                  </a:lnTo>
                  <a:close/>
                </a:path>
              </a:pathLst>
            </a:custGeom>
            <a:blipFill>
              <a:blip r:embed="rId2">
                <a:alphaModFix amt="53000"/>
                <a:extLst>
                  <a:ext uri="{96DAC541-7B7A-43D3-8B79-37D633B846F1}">
                    <asvg:svgBlip xmlns:asvg="http://schemas.microsoft.com/office/drawing/2016/SVG/main" r:embed="rId3"/>
                  </a:ext>
                </a:extLst>
              </a:blip>
              <a:stretch>
                <a:fillRect l="0" t="0" r="0" b="0"/>
              </a:stretch>
            </a:blipFill>
          </p:spPr>
        </p:sp>
      </p:grpSp>
      <p:sp>
        <p:nvSpPr>
          <p:cNvPr name="Freeform 6" id="6"/>
          <p:cNvSpPr/>
          <p:nvPr/>
        </p:nvSpPr>
        <p:spPr>
          <a:xfrm flipH="false" flipV="false" rot="0">
            <a:off x="4159051" y="13461"/>
            <a:ext cx="9855598" cy="2734928"/>
          </a:xfrm>
          <a:custGeom>
            <a:avLst/>
            <a:gdLst/>
            <a:ahLst/>
            <a:cxnLst/>
            <a:rect r="r" b="b" t="t" l="l"/>
            <a:pathLst>
              <a:path h="2734928" w="9855598">
                <a:moveTo>
                  <a:pt x="0" y="0"/>
                </a:moveTo>
                <a:lnTo>
                  <a:pt x="9855598" y="0"/>
                </a:lnTo>
                <a:lnTo>
                  <a:pt x="9855598" y="2734929"/>
                </a:lnTo>
                <a:lnTo>
                  <a:pt x="0" y="27349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true" flipV="true" rot="-8307190">
            <a:off x="90952" y="227015"/>
            <a:ext cx="1914084" cy="3348251"/>
          </a:xfrm>
          <a:custGeom>
            <a:avLst/>
            <a:gdLst/>
            <a:ahLst/>
            <a:cxnLst/>
            <a:rect r="r" b="b" t="t" l="l"/>
            <a:pathLst>
              <a:path h="3348251" w="1914084">
                <a:moveTo>
                  <a:pt x="1914084" y="3348251"/>
                </a:moveTo>
                <a:lnTo>
                  <a:pt x="0" y="3348251"/>
                </a:lnTo>
                <a:lnTo>
                  <a:pt x="0" y="0"/>
                </a:lnTo>
                <a:lnTo>
                  <a:pt x="1914084" y="0"/>
                </a:lnTo>
                <a:lnTo>
                  <a:pt x="1914084" y="3348251"/>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8" id="8"/>
          <p:cNvGrpSpPr/>
          <p:nvPr/>
        </p:nvGrpSpPr>
        <p:grpSpPr>
          <a:xfrm rot="0">
            <a:off x="598466" y="2245854"/>
            <a:ext cx="17088890" cy="7142597"/>
            <a:chOff x="0" y="0"/>
            <a:chExt cx="22785187" cy="9523463"/>
          </a:xfrm>
        </p:grpSpPr>
        <p:sp>
          <p:nvSpPr>
            <p:cNvPr name="Freeform 9" id="9"/>
            <p:cNvSpPr/>
            <p:nvPr/>
          </p:nvSpPr>
          <p:spPr>
            <a:xfrm flipH="false" flipV="false" rot="0">
              <a:off x="0" y="0"/>
              <a:ext cx="15920682" cy="9523463"/>
            </a:xfrm>
            <a:custGeom>
              <a:avLst/>
              <a:gdLst/>
              <a:ahLst/>
              <a:cxnLst/>
              <a:rect r="r" b="b" t="t" l="l"/>
              <a:pathLst>
                <a:path h="9523463" w="15920682">
                  <a:moveTo>
                    <a:pt x="0" y="0"/>
                  </a:moveTo>
                  <a:lnTo>
                    <a:pt x="15920682" y="0"/>
                  </a:lnTo>
                  <a:lnTo>
                    <a:pt x="15920682" y="9523463"/>
                  </a:lnTo>
                  <a:lnTo>
                    <a:pt x="0" y="952346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9199358" y="0"/>
              <a:ext cx="13585829" cy="9523463"/>
            </a:xfrm>
            <a:custGeom>
              <a:avLst/>
              <a:gdLst/>
              <a:ahLst/>
              <a:cxnLst/>
              <a:rect r="r" b="b" t="t" l="l"/>
              <a:pathLst>
                <a:path h="9523463" w="13585829">
                  <a:moveTo>
                    <a:pt x="0" y="0"/>
                  </a:moveTo>
                  <a:lnTo>
                    <a:pt x="13585829" y="0"/>
                  </a:lnTo>
                  <a:lnTo>
                    <a:pt x="13585829" y="9523463"/>
                  </a:lnTo>
                  <a:lnTo>
                    <a:pt x="0" y="9523463"/>
                  </a:lnTo>
                  <a:lnTo>
                    <a:pt x="0" y="0"/>
                  </a:lnTo>
                  <a:close/>
                </a:path>
              </a:pathLst>
            </a:custGeom>
            <a:blipFill>
              <a:blip r:embed="rId8">
                <a:extLst>
                  <a:ext uri="{96DAC541-7B7A-43D3-8B79-37D633B846F1}">
                    <asvg:svgBlip xmlns:asvg="http://schemas.microsoft.com/office/drawing/2016/SVG/main" r:embed="rId9"/>
                  </a:ext>
                </a:extLst>
              </a:blip>
              <a:stretch>
                <a:fillRect l="-17185" t="0" r="0" b="0"/>
              </a:stretch>
            </a:blipFill>
          </p:spPr>
        </p:sp>
      </p:grpSp>
      <p:sp>
        <p:nvSpPr>
          <p:cNvPr name="Freeform 11" id="11"/>
          <p:cNvSpPr/>
          <p:nvPr/>
        </p:nvSpPr>
        <p:spPr>
          <a:xfrm flipH="false" flipV="true" rot="8995053">
            <a:off x="16418924" y="267678"/>
            <a:ext cx="1914084" cy="3348251"/>
          </a:xfrm>
          <a:custGeom>
            <a:avLst/>
            <a:gdLst/>
            <a:ahLst/>
            <a:cxnLst/>
            <a:rect r="r" b="b" t="t" l="l"/>
            <a:pathLst>
              <a:path h="3348251" w="1914084">
                <a:moveTo>
                  <a:pt x="0" y="3348251"/>
                </a:moveTo>
                <a:lnTo>
                  <a:pt x="1914083" y="3348251"/>
                </a:lnTo>
                <a:lnTo>
                  <a:pt x="1914083" y="0"/>
                </a:lnTo>
                <a:lnTo>
                  <a:pt x="0" y="0"/>
                </a:lnTo>
                <a:lnTo>
                  <a:pt x="0" y="3348251"/>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true" rot="8995053">
            <a:off x="16302258" y="7584174"/>
            <a:ext cx="1914084" cy="3348251"/>
          </a:xfrm>
          <a:custGeom>
            <a:avLst/>
            <a:gdLst/>
            <a:ahLst/>
            <a:cxnLst/>
            <a:rect r="r" b="b" t="t" l="l"/>
            <a:pathLst>
              <a:path h="3348251" w="1914084">
                <a:moveTo>
                  <a:pt x="0" y="3348252"/>
                </a:moveTo>
                <a:lnTo>
                  <a:pt x="1914084" y="3348252"/>
                </a:lnTo>
                <a:lnTo>
                  <a:pt x="1914084" y="0"/>
                </a:lnTo>
                <a:lnTo>
                  <a:pt x="0" y="0"/>
                </a:lnTo>
                <a:lnTo>
                  <a:pt x="0" y="3348252"/>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true" flipV="true" rot="-8307190">
            <a:off x="90952" y="7714325"/>
            <a:ext cx="1914084" cy="3348251"/>
          </a:xfrm>
          <a:custGeom>
            <a:avLst/>
            <a:gdLst/>
            <a:ahLst/>
            <a:cxnLst/>
            <a:rect r="r" b="b" t="t" l="l"/>
            <a:pathLst>
              <a:path h="3348251" w="1914084">
                <a:moveTo>
                  <a:pt x="1914084" y="3348252"/>
                </a:moveTo>
                <a:lnTo>
                  <a:pt x="0" y="3348252"/>
                </a:lnTo>
                <a:lnTo>
                  <a:pt x="0" y="0"/>
                </a:lnTo>
                <a:lnTo>
                  <a:pt x="1914084" y="0"/>
                </a:lnTo>
                <a:lnTo>
                  <a:pt x="1914084" y="3348252"/>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4" id="14"/>
          <p:cNvSpPr txBox="true"/>
          <p:nvPr/>
        </p:nvSpPr>
        <p:spPr>
          <a:xfrm rot="0">
            <a:off x="4427844" y="337549"/>
            <a:ext cx="9318012" cy="1153703"/>
          </a:xfrm>
          <a:prstGeom prst="rect">
            <a:avLst/>
          </a:prstGeom>
        </p:spPr>
        <p:txBody>
          <a:bodyPr anchor="t" rtlCol="false" tIns="0" lIns="0" bIns="0" rIns="0">
            <a:spAutoFit/>
          </a:bodyPr>
          <a:lstStyle/>
          <a:p>
            <a:pPr algn="ctr">
              <a:lnSpc>
                <a:spcPts val="8540"/>
              </a:lnSpc>
            </a:pPr>
            <a:r>
              <a:rPr lang="en-US" sz="6100">
                <a:solidFill>
                  <a:srgbClr val="4E5248"/>
                </a:solidFill>
                <a:latin typeface="UID ในตำนาน Bold"/>
              </a:rPr>
              <a:t>FUNGSI PERMUKAAN SEL</a:t>
            </a:r>
          </a:p>
        </p:txBody>
      </p:sp>
      <p:sp>
        <p:nvSpPr>
          <p:cNvPr name="TextBox 15" id="15"/>
          <p:cNvSpPr txBox="true"/>
          <p:nvPr/>
        </p:nvSpPr>
        <p:spPr>
          <a:xfrm rot="0">
            <a:off x="914400" y="3317875"/>
            <a:ext cx="7729038" cy="3536950"/>
          </a:xfrm>
          <a:prstGeom prst="rect">
            <a:avLst/>
          </a:prstGeom>
        </p:spPr>
        <p:txBody>
          <a:bodyPr anchor="t" rtlCol="false" tIns="0" lIns="0" bIns="0" rIns="0">
            <a:spAutoFit/>
          </a:bodyPr>
          <a:lstStyle/>
          <a:p>
            <a:pPr marL="863599" indent="-431800" lvl="1">
              <a:lnSpc>
                <a:spcPts val="5599"/>
              </a:lnSpc>
              <a:buFont typeface="Arial"/>
              <a:buChar char="•"/>
            </a:pPr>
            <a:r>
              <a:rPr lang="en-US" sz="3999">
                <a:solidFill>
                  <a:srgbClr val="4E5248"/>
                </a:solidFill>
                <a:latin typeface="UID มนตรา บาง"/>
              </a:rPr>
              <a:t>Melindungi sel</a:t>
            </a:r>
          </a:p>
          <a:p>
            <a:pPr marL="863599" indent="-431800" lvl="1">
              <a:lnSpc>
                <a:spcPts val="5599"/>
              </a:lnSpc>
              <a:buFont typeface="Arial"/>
              <a:buChar char="•"/>
            </a:pPr>
            <a:r>
              <a:rPr lang="en-US" sz="3999">
                <a:solidFill>
                  <a:srgbClr val="4E5248"/>
                </a:solidFill>
                <a:latin typeface="UID มนตรา บาง"/>
              </a:rPr>
              <a:t>Menyelubungi sel</a:t>
            </a:r>
          </a:p>
          <a:p>
            <a:pPr marL="863599" indent="-431800" lvl="1">
              <a:lnSpc>
                <a:spcPts val="5599"/>
              </a:lnSpc>
              <a:buFont typeface="Arial"/>
              <a:buChar char="•"/>
            </a:pPr>
            <a:r>
              <a:rPr lang="en-US" sz="3999">
                <a:solidFill>
                  <a:srgbClr val="4E5248"/>
                </a:solidFill>
                <a:latin typeface="UID มนตรา บาง"/>
              </a:rPr>
              <a:t>Interaksi antarsel</a:t>
            </a:r>
          </a:p>
          <a:p>
            <a:pPr marL="863599" indent="-431800" lvl="1">
              <a:lnSpc>
                <a:spcPts val="5599"/>
              </a:lnSpc>
              <a:buFont typeface="Arial"/>
              <a:buChar char="•"/>
            </a:pPr>
            <a:r>
              <a:rPr lang="en-US" sz="3999">
                <a:solidFill>
                  <a:srgbClr val="4E5248"/>
                </a:solidFill>
                <a:latin typeface="UID มนตรา บาง"/>
              </a:rPr>
              <a:t>Mengatur pertumbuhan sel</a:t>
            </a:r>
          </a:p>
          <a:p>
            <a:pPr marL="863599" indent="-431800" lvl="1">
              <a:lnSpc>
                <a:spcPts val="5599"/>
              </a:lnSpc>
              <a:buFont typeface="Arial"/>
              <a:buChar char="•"/>
            </a:pPr>
            <a:r>
              <a:rPr lang="en-US" sz="3999">
                <a:solidFill>
                  <a:srgbClr val="4E5248"/>
                </a:solidFill>
                <a:latin typeface="UID มนตรา บาง"/>
              </a:rPr>
              <a:t>Transfer informasi</a:t>
            </a:r>
          </a:p>
        </p:txBody>
      </p:sp>
      <p:sp>
        <p:nvSpPr>
          <p:cNvPr name="TextBox 16" id="16"/>
          <p:cNvSpPr txBox="true"/>
          <p:nvPr/>
        </p:nvSpPr>
        <p:spPr>
          <a:xfrm rot="0">
            <a:off x="8732353" y="3317875"/>
            <a:ext cx="8643612" cy="3536950"/>
          </a:xfrm>
          <a:prstGeom prst="rect">
            <a:avLst/>
          </a:prstGeom>
        </p:spPr>
        <p:txBody>
          <a:bodyPr anchor="t" rtlCol="false" tIns="0" lIns="0" bIns="0" rIns="0">
            <a:spAutoFit/>
          </a:bodyPr>
          <a:lstStyle/>
          <a:p>
            <a:pPr>
              <a:lnSpc>
                <a:spcPts val="5599"/>
              </a:lnSpc>
            </a:pPr>
            <a:r>
              <a:rPr lang="en-US" sz="3999">
                <a:solidFill>
                  <a:srgbClr val="4E5248"/>
                </a:solidFill>
                <a:latin typeface="UID มนตรา บาง"/>
              </a:rPr>
              <a:t>6. Sebagai perantara zat</a:t>
            </a:r>
          </a:p>
          <a:p>
            <a:pPr>
              <a:lnSpc>
                <a:spcPts val="5599"/>
              </a:lnSpc>
            </a:pPr>
            <a:r>
              <a:rPr lang="en-US" sz="3999">
                <a:solidFill>
                  <a:srgbClr val="4E5248"/>
                </a:solidFill>
                <a:latin typeface="UID มนตรา บาง"/>
              </a:rPr>
              <a:t>7. Pembawa reseptor</a:t>
            </a:r>
          </a:p>
          <a:p>
            <a:pPr>
              <a:lnSpc>
                <a:spcPts val="5599"/>
              </a:lnSpc>
            </a:pPr>
            <a:r>
              <a:rPr lang="en-US" sz="3999">
                <a:solidFill>
                  <a:srgbClr val="4E5248"/>
                </a:solidFill>
                <a:latin typeface="UID มนตรา บาง"/>
              </a:rPr>
              <a:t>8. Transformasi lintas membran sel        9. Penyediaan enzim</a:t>
            </a:r>
          </a:p>
          <a:p>
            <a:pPr>
              <a:lnSpc>
                <a:spcPts val="5599"/>
              </a:lnSpc>
            </a:pPr>
            <a:r>
              <a:rPr lang="en-US" sz="3999">
                <a:solidFill>
                  <a:srgbClr val="4E5248"/>
                </a:solidFill>
                <a:latin typeface="UID มนตรา บาง"/>
              </a:rPr>
              <a:t>10.Tempat berlangsungnya reaksi</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DF3"/>
        </a:solidFill>
      </p:bgPr>
    </p:bg>
    <p:spTree>
      <p:nvGrpSpPr>
        <p:cNvPr id="1" name=""/>
        <p:cNvGrpSpPr/>
        <p:nvPr/>
      </p:nvGrpSpPr>
      <p:grpSpPr>
        <a:xfrm>
          <a:off x="0" y="0"/>
          <a:ext cx="0" cy="0"/>
          <a:chOff x="0" y="0"/>
          <a:chExt cx="0" cy="0"/>
        </a:xfrm>
      </p:grpSpPr>
      <p:sp>
        <p:nvSpPr>
          <p:cNvPr name="Freeform 2" id="2"/>
          <p:cNvSpPr/>
          <p:nvPr/>
        </p:nvSpPr>
        <p:spPr>
          <a:xfrm flipH="false" flipV="false" rot="0">
            <a:off x="14863820" y="1028700"/>
            <a:ext cx="2395480" cy="8229600"/>
          </a:xfrm>
          <a:custGeom>
            <a:avLst/>
            <a:gdLst/>
            <a:ahLst/>
            <a:cxnLst/>
            <a:rect r="r" b="b" t="t" l="l"/>
            <a:pathLst>
              <a:path h="8229600" w="2395480">
                <a:moveTo>
                  <a:pt x="0" y="0"/>
                </a:moveTo>
                <a:lnTo>
                  <a:pt x="2395480" y="0"/>
                </a:lnTo>
                <a:lnTo>
                  <a:pt x="239548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243547" t="0" r="0" b="0"/>
            </a:stretch>
          </a:blipFill>
        </p:spPr>
      </p:sp>
      <p:sp>
        <p:nvSpPr>
          <p:cNvPr name="Freeform 3" id="3"/>
          <p:cNvSpPr/>
          <p:nvPr/>
        </p:nvSpPr>
        <p:spPr>
          <a:xfrm flipH="false" flipV="false" rot="0">
            <a:off x="7642358"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7052742">
            <a:off x="15742772" y="7337400"/>
            <a:ext cx="1661939" cy="1942841"/>
          </a:xfrm>
          <a:custGeom>
            <a:avLst/>
            <a:gdLst/>
            <a:ahLst/>
            <a:cxnLst/>
            <a:rect r="r" b="b" t="t" l="l"/>
            <a:pathLst>
              <a:path h="1942841" w="1661939">
                <a:moveTo>
                  <a:pt x="0" y="1942842"/>
                </a:moveTo>
                <a:lnTo>
                  <a:pt x="1661939" y="1942842"/>
                </a:lnTo>
                <a:lnTo>
                  <a:pt x="1661939" y="0"/>
                </a:lnTo>
                <a:lnTo>
                  <a:pt x="0" y="0"/>
                </a:lnTo>
                <a:lnTo>
                  <a:pt x="0" y="194284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914400"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true" rot="6591192">
            <a:off x="3824492" y="1230527"/>
            <a:ext cx="1204708" cy="1408329"/>
          </a:xfrm>
          <a:custGeom>
            <a:avLst/>
            <a:gdLst/>
            <a:ahLst/>
            <a:cxnLst/>
            <a:rect r="r" b="b" t="t" l="l"/>
            <a:pathLst>
              <a:path h="1408329" w="1204708">
                <a:moveTo>
                  <a:pt x="1204708" y="1408329"/>
                </a:moveTo>
                <a:lnTo>
                  <a:pt x="0" y="1408329"/>
                </a:lnTo>
                <a:lnTo>
                  <a:pt x="0" y="0"/>
                </a:lnTo>
                <a:lnTo>
                  <a:pt x="1204708" y="0"/>
                </a:lnTo>
                <a:lnTo>
                  <a:pt x="1204708" y="140832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4543923" y="1028700"/>
            <a:ext cx="6287862" cy="1744882"/>
          </a:xfrm>
          <a:custGeom>
            <a:avLst/>
            <a:gdLst/>
            <a:ahLst/>
            <a:cxnLst/>
            <a:rect r="r" b="b" t="t" l="l"/>
            <a:pathLst>
              <a:path h="1744882" w="6287862">
                <a:moveTo>
                  <a:pt x="0" y="0"/>
                </a:moveTo>
                <a:lnTo>
                  <a:pt x="6287862" y="0"/>
                </a:lnTo>
                <a:lnTo>
                  <a:pt x="6287862" y="1744882"/>
                </a:lnTo>
                <a:lnTo>
                  <a:pt x="0" y="174488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8470964" y="1028700"/>
            <a:ext cx="5249508" cy="1744882"/>
          </a:xfrm>
          <a:custGeom>
            <a:avLst/>
            <a:gdLst/>
            <a:ahLst/>
            <a:cxnLst/>
            <a:rect r="r" b="b" t="t" l="l"/>
            <a:pathLst>
              <a:path h="1744882" w="5249508">
                <a:moveTo>
                  <a:pt x="0" y="0"/>
                </a:moveTo>
                <a:lnTo>
                  <a:pt x="5249508" y="0"/>
                </a:lnTo>
                <a:lnTo>
                  <a:pt x="5249508" y="1744882"/>
                </a:lnTo>
                <a:lnTo>
                  <a:pt x="0" y="1744882"/>
                </a:lnTo>
                <a:lnTo>
                  <a:pt x="0" y="0"/>
                </a:lnTo>
                <a:close/>
              </a:path>
            </a:pathLst>
          </a:custGeom>
          <a:blipFill>
            <a:blip r:embed="rId6">
              <a:extLst>
                <a:ext uri="{96DAC541-7B7A-43D3-8B79-37D633B846F1}">
                  <asvg:svgBlip xmlns:asvg="http://schemas.microsoft.com/office/drawing/2016/SVG/main" r:embed="rId7"/>
                </a:ext>
              </a:extLst>
            </a:blip>
            <a:stretch>
              <a:fillRect l="-19780" t="0" r="0" b="0"/>
            </a:stretch>
          </a:blipFill>
        </p:spPr>
      </p:sp>
      <p:sp>
        <p:nvSpPr>
          <p:cNvPr name="TextBox 9" id="9"/>
          <p:cNvSpPr txBox="true"/>
          <p:nvPr/>
        </p:nvSpPr>
        <p:spPr>
          <a:xfrm rot="0">
            <a:off x="1520092" y="2767450"/>
            <a:ext cx="15247816" cy="6727383"/>
          </a:xfrm>
          <a:prstGeom prst="rect">
            <a:avLst/>
          </a:prstGeom>
        </p:spPr>
        <p:txBody>
          <a:bodyPr anchor="t" rtlCol="false" tIns="0" lIns="0" bIns="0" rIns="0">
            <a:spAutoFit/>
          </a:bodyPr>
          <a:lstStyle/>
          <a:p>
            <a:pPr>
              <a:lnSpc>
                <a:spcPts val="3557"/>
              </a:lnSpc>
            </a:pPr>
            <a:r>
              <a:rPr lang="en-US" sz="2540">
                <a:solidFill>
                  <a:srgbClr val="4E5248"/>
                </a:solidFill>
                <a:latin typeface="UID มนตรา บาง"/>
              </a:rPr>
              <a:t>1. Dinding sel= memberi struktural&amp;bentuk sel agar selalu tetap, mencegah kehilangan air, membantu difusi gas yang keluar masuk sel, mencegah agar sel tidak pecah akibat tekanan turgor, dan membantu regulasi osmotik</a:t>
            </a:r>
          </a:p>
          <a:p>
            <a:pPr>
              <a:lnSpc>
                <a:spcPts val="3557"/>
              </a:lnSpc>
            </a:pPr>
          </a:p>
          <a:p>
            <a:pPr>
              <a:lnSpc>
                <a:spcPts val="3557"/>
              </a:lnSpc>
            </a:pPr>
            <a:r>
              <a:rPr lang="en-US" sz="2540">
                <a:solidFill>
                  <a:srgbClr val="4E5248"/>
                </a:solidFill>
                <a:latin typeface="UID มนตรา บาง"/>
              </a:rPr>
              <a:t>2. Membran sel= memperkokoh sel karena bisa menahan sitoskeleton, mencegah sel agar tidak pecah, sebagai reseptor rangsangan yg datang dari luar sel, tempat pertukaran zat atau tranformasi molekul, dan menyediakan berbagai fungsi enzim</a:t>
            </a:r>
          </a:p>
          <a:p>
            <a:pPr>
              <a:lnSpc>
                <a:spcPts val="3557"/>
              </a:lnSpc>
            </a:pPr>
          </a:p>
          <a:p>
            <a:pPr>
              <a:lnSpc>
                <a:spcPts val="3557"/>
              </a:lnSpc>
            </a:pPr>
            <a:r>
              <a:rPr lang="en-US" sz="2540">
                <a:solidFill>
                  <a:srgbClr val="4E5248"/>
                </a:solidFill>
                <a:latin typeface="UID มนตรา บาง"/>
              </a:rPr>
              <a:t>3. Inti sel= mengendalikan seluruh kegiatan sel, tempat penyimpanan protein &amp; RNA, pembawa materi genetik yaitu DNA, berperan dalam proses sintesis protein, dan mengatur pertukaran molekul.</a:t>
            </a:r>
          </a:p>
          <a:p>
            <a:pPr>
              <a:lnSpc>
                <a:spcPts val="3557"/>
              </a:lnSpc>
            </a:pPr>
          </a:p>
          <a:p>
            <a:pPr>
              <a:lnSpc>
                <a:spcPts val="3557"/>
              </a:lnSpc>
            </a:pPr>
            <a:r>
              <a:rPr lang="en-US" sz="2540">
                <a:solidFill>
                  <a:srgbClr val="4E5248"/>
                </a:solidFill>
                <a:latin typeface="UID มนตรา บาง"/>
              </a:rPr>
              <a:t>4. Sitoplasma= tempat melekatnya organel sel, melindungi organel sel dari benturan, menjamin berlangsungnya pertukaran zat agar metabolisme berjalan optimal, menjaga bentuk &amp; konsistensi sel</a:t>
            </a:r>
          </a:p>
          <a:p>
            <a:pPr>
              <a:lnSpc>
                <a:spcPts val="3557"/>
              </a:lnSpc>
            </a:pPr>
          </a:p>
          <a:p>
            <a:pPr>
              <a:lnSpc>
                <a:spcPts val="3557"/>
              </a:lnSpc>
            </a:pPr>
            <a:r>
              <a:rPr lang="en-US" sz="2540">
                <a:solidFill>
                  <a:srgbClr val="4E5248"/>
                </a:solidFill>
                <a:latin typeface="UID มนตรา บาง"/>
              </a:rPr>
              <a:t>5. Mitokondria= tempat terjadinya respirasi selular pada makhluk hidup.</a:t>
            </a:r>
          </a:p>
        </p:txBody>
      </p:sp>
      <p:sp>
        <p:nvSpPr>
          <p:cNvPr name="TextBox 10" id="10"/>
          <p:cNvSpPr txBox="true"/>
          <p:nvPr/>
        </p:nvSpPr>
        <p:spPr>
          <a:xfrm rot="0">
            <a:off x="4890072" y="1263450"/>
            <a:ext cx="8507857" cy="831215"/>
          </a:xfrm>
          <a:prstGeom prst="rect">
            <a:avLst/>
          </a:prstGeom>
        </p:spPr>
        <p:txBody>
          <a:bodyPr anchor="t" rtlCol="false" tIns="0" lIns="0" bIns="0" rIns="0">
            <a:spAutoFit/>
          </a:bodyPr>
          <a:lstStyle/>
          <a:p>
            <a:pPr algn="ctr">
              <a:lnSpc>
                <a:spcPts val="6160"/>
              </a:lnSpc>
            </a:pPr>
            <a:r>
              <a:rPr lang="en-US" sz="4400">
                <a:solidFill>
                  <a:srgbClr val="4E5248"/>
                </a:solidFill>
                <a:latin typeface="UID ในตำนาน Bold"/>
              </a:rPr>
              <a:t>FUNGSI ORGANEL-ORGANEL SEL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DF3"/>
        </a:solidFill>
      </p:bgPr>
    </p:bg>
    <p:spTree>
      <p:nvGrpSpPr>
        <p:cNvPr id="1" name=""/>
        <p:cNvGrpSpPr/>
        <p:nvPr/>
      </p:nvGrpSpPr>
      <p:grpSpPr>
        <a:xfrm>
          <a:off x="0" y="0"/>
          <a:ext cx="0" cy="0"/>
          <a:chOff x="0" y="0"/>
          <a:chExt cx="0" cy="0"/>
        </a:xfrm>
      </p:grpSpPr>
      <p:sp>
        <p:nvSpPr>
          <p:cNvPr name="Freeform 2" id="2"/>
          <p:cNvSpPr/>
          <p:nvPr/>
        </p:nvSpPr>
        <p:spPr>
          <a:xfrm flipH="false" flipV="false" rot="0">
            <a:off x="14863820" y="1028700"/>
            <a:ext cx="2395480" cy="8229600"/>
          </a:xfrm>
          <a:custGeom>
            <a:avLst/>
            <a:gdLst/>
            <a:ahLst/>
            <a:cxnLst/>
            <a:rect r="r" b="b" t="t" l="l"/>
            <a:pathLst>
              <a:path h="8229600" w="2395480">
                <a:moveTo>
                  <a:pt x="0" y="0"/>
                </a:moveTo>
                <a:lnTo>
                  <a:pt x="2395480" y="0"/>
                </a:lnTo>
                <a:lnTo>
                  <a:pt x="239548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243547" t="0" r="0" b="0"/>
            </a:stretch>
          </a:blipFill>
        </p:spPr>
      </p:sp>
      <p:sp>
        <p:nvSpPr>
          <p:cNvPr name="Freeform 3" id="3"/>
          <p:cNvSpPr/>
          <p:nvPr/>
        </p:nvSpPr>
        <p:spPr>
          <a:xfrm flipH="false" flipV="false" rot="0">
            <a:off x="7642358"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true" rot="6171151">
            <a:off x="16669328" y="8190498"/>
            <a:ext cx="1661939" cy="1942841"/>
          </a:xfrm>
          <a:custGeom>
            <a:avLst/>
            <a:gdLst/>
            <a:ahLst/>
            <a:cxnLst/>
            <a:rect r="r" b="b" t="t" l="l"/>
            <a:pathLst>
              <a:path h="1942841" w="1661939">
                <a:moveTo>
                  <a:pt x="1661939" y="1942841"/>
                </a:moveTo>
                <a:lnTo>
                  <a:pt x="0" y="1942841"/>
                </a:lnTo>
                <a:lnTo>
                  <a:pt x="0" y="0"/>
                </a:lnTo>
                <a:lnTo>
                  <a:pt x="1661939" y="0"/>
                </a:lnTo>
                <a:lnTo>
                  <a:pt x="1661939" y="1942841"/>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914400"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true" rot="-10355372">
            <a:off x="-301261" y="187704"/>
            <a:ext cx="1771415" cy="2070822"/>
          </a:xfrm>
          <a:custGeom>
            <a:avLst/>
            <a:gdLst/>
            <a:ahLst/>
            <a:cxnLst/>
            <a:rect r="r" b="b" t="t" l="l"/>
            <a:pathLst>
              <a:path h="2070822" w="1771415">
                <a:moveTo>
                  <a:pt x="1771416" y="2070822"/>
                </a:moveTo>
                <a:lnTo>
                  <a:pt x="0" y="2070822"/>
                </a:lnTo>
                <a:lnTo>
                  <a:pt x="0" y="0"/>
                </a:lnTo>
                <a:lnTo>
                  <a:pt x="1771416" y="0"/>
                </a:lnTo>
                <a:lnTo>
                  <a:pt x="1771416" y="207082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4543923" y="1028700"/>
            <a:ext cx="6287862" cy="1744882"/>
          </a:xfrm>
          <a:custGeom>
            <a:avLst/>
            <a:gdLst/>
            <a:ahLst/>
            <a:cxnLst/>
            <a:rect r="r" b="b" t="t" l="l"/>
            <a:pathLst>
              <a:path h="1744882" w="6287862">
                <a:moveTo>
                  <a:pt x="0" y="0"/>
                </a:moveTo>
                <a:lnTo>
                  <a:pt x="6287862" y="0"/>
                </a:lnTo>
                <a:lnTo>
                  <a:pt x="6287862" y="1744882"/>
                </a:lnTo>
                <a:lnTo>
                  <a:pt x="0" y="174488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8470964" y="1028700"/>
            <a:ext cx="5249508" cy="1744882"/>
          </a:xfrm>
          <a:custGeom>
            <a:avLst/>
            <a:gdLst/>
            <a:ahLst/>
            <a:cxnLst/>
            <a:rect r="r" b="b" t="t" l="l"/>
            <a:pathLst>
              <a:path h="1744882" w="5249508">
                <a:moveTo>
                  <a:pt x="0" y="0"/>
                </a:moveTo>
                <a:lnTo>
                  <a:pt x="5249508" y="0"/>
                </a:lnTo>
                <a:lnTo>
                  <a:pt x="5249508" y="1744882"/>
                </a:lnTo>
                <a:lnTo>
                  <a:pt x="0" y="1744882"/>
                </a:lnTo>
                <a:lnTo>
                  <a:pt x="0" y="0"/>
                </a:lnTo>
                <a:close/>
              </a:path>
            </a:pathLst>
          </a:custGeom>
          <a:blipFill>
            <a:blip r:embed="rId6">
              <a:extLst>
                <a:ext uri="{96DAC541-7B7A-43D3-8B79-37D633B846F1}">
                  <asvg:svgBlip xmlns:asvg="http://schemas.microsoft.com/office/drawing/2016/SVG/main" r:embed="rId7"/>
                </a:ext>
              </a:extLst>
            </a:blip>
            <a:stretch>
              <a:fillRect l="-19780" t="0" r="0" b="0"/>
            </a:stretch>
          </a:blipFill>
        </p:spPr>
      </p:sp>
      <p:sp>
        <p:nvSpPr>
          <p:cNvPr name="Freeform 9" id="9"/>
          <p:cNvSpPr/>
          <p:nvPr/>
        </p:nvSpPr>
        <p:spPr>
          <a:xfrm flipH="false" flipV="false" rot="0">
            <a:off x="5251429" y="3449455"/>
            <a:ext cx="7785143" cy="5253671"/>
          </a:xfrm>
          <a:custGeom>
            <a:avLst/>
            <a:gdLst/>
            <a:ahLst/>
            <a:cxnLst/>
            <a:rect r="r" b="b" t="t" l="l"/>
            <a:pathLst>
              <a:path h="5253671" w="7785143">
                <a:moveTo>
                  <a:pt x="0" y="0"/>
                </a:moveTo>
                <a:lnTo>
                  <a:pt x="7785142" y="0"/>
                </a:lnTo>
                <a:lnTo>
                  <a:pt x="7785142" y="5253671"/>
                </a:lnTo>
                <a:lnTo>
                  <a:pt x="0" y="5253671"/>
                </a:lnTo>
                <a:lnTo>
                  <a:pt x="0" y="0"/>
                </a:lnTo>
                <a:close/>
              </a:path>
            </a:pathLst>
          </a:custGeom>
          <a:blipFill>
            <a:blip r:embed="rId8"/>
            <a:stretch>
              <a:fillRect l="0" t="0" r="0" b="0"/>
            </a:stretch>
          </a:blipFill>
        </p:spPr>
      </p:sp>
      <p:sp>
        <p:nvSpPr>
          <p:cNvPr name="TextBox 10" id="10"/>
          <p:cNvSpPr txBox="true"/>
          <p:nvPr/>
        </p:nvSpPr>
        <p:spPr>
          <a:xfrm rot="0">
            <a:off x="4125845" y="994515"/>
            <a:ext cx="9594626" cy="1153656"/>
          </a:xfrm>
          <a:prstGeom prst="rect">
            <a:avLst/>
          </a:prstGeom>
        </p:spPr>
        <p:txBody>
          <a:bodyPr anchor="t" rtlCol="false" tIns="0" lIns="0" bIns="0" rIns="0">
            <a:spAutoFit/>
          </a:bodyPr>
          <a:lstStyle/>
          <a:p>
            <a:pPr algn="ctr">
              <a:lnSpc>
                <a:spcPts val="8540"/>
              </a:lnSpc>
            </a:pPr>
            <a:r>
              <a:rPr lang="en-US" sz="6100">
                <a:solidFill>
                  <a:srgbClr val="4E5248"/>
                </a:solidFill>
                <a:latin typeface="UID ในตำนาน Bold"/>
              </a:rPr>
              <a:t>MACAM MIKROSKOP </a:t>
            </a:r>
          </a:p>
        </p:txBody>
      </p:sp>
      <p:sp>
        <p:nvSpPr>
          <p:cNvPr name="TextBox 11" id="11"/>
          <p:cNvSpPr txBox="true"/>
          <p:nvPr/>
        </p:nvSpPr>
        <p:spPr>
          <a:xfrm rot="0">
            <a:off x="1087045" y="3346623"/>
            <a:ext cx="3456878" cy="5383134"/>
          </a:xfrm>
          <a:prstGeom prst="rect">
            <a:avLst/>
          </a:prstGeom>
        </p:spPr>
        <p:txBody>
          <a:bodyPr anchor="t" rtlCol="false" tIns="0" lIns="0" bIns="0" rIns="0">
            <a:spAutoFit/>
          </a:bodyPr>
          <a:lstStyle/>
          <a:p>
            <a:pPr marL="548550" indent="-274275" lvl="1">
              <a:lnSpc>
                <a:spcPts val="3557"/>
              </a:lnSpc>
              <a:buFont typeface="Arial"/>
              <a:buChar char="•"/>
            </a:pPr>
            <a:r>
              <a:rPr lang="en-US" sz="2540">
                <a:solidFill>
                  <a:srgbClr val="4E5248"/>
                </a:solidFill>
                <a:latin typeface="UID มนตรา บาง"/>
              </a:rPr>
              <a:t>Jenis mikroskop yang menggunakan cahaya untuk mengamati objeknya</a:t>
            </a:r>
          </a:p>
          <a:p>
            <a:pPr marL="548550" indent="-274275" lvl="1">
              <a:lnSpc>
                <a:spcPts val="3557"/>
              </a:lnSpc>
              <a:buFont typeface="Arial"/>
              <a:buChar char="•"/>
            </a:pPr>
            <a:r>
              <a:rPr lang="en-US" sz="2540">
                <a:solidFill>
                  <a:srgbClr val="4E5248"/>
                </a:solidFill>
                <a:latin typeface="UID มนตรา บาง"/>
              </a:rPr>
              <a:t>Sumber cahaya bisa berupa cahaya sekitar yang dipantulkan dengan cermin atau lampu yang terhubung listrik</a:t>
            </a:r>
          </a:p>
        </p:txBody>
      </p:sp>
      <p:sp>
        <p:nvSpPr>
          <p:cNvPr name="TextBox 12" id="12"/>
          <p:cNvSpPr txBox="true"/>
          <p:nvPr/>
        </p:nvSpPr>
        <p:spPr>
          <a:xfrm rot="0">
            <a:off x="13720472" y="3329517"/>
            <a:ext cx="2957900" cy="5373609"/>
          </a:xfrm>
          <a:prstGeom prst="rect">
            <a:avLst/>
          </a:prstGeom>
        </p:spPr>
        <p:txBody>
          <a:bodyPr anchor="t" rtlCol="false" tIns="0" lIns="0" bIns="0" rIns="0">
            <a:spAutoFit/>
          </a:bodyPr>
          <a:lstStyle/>
          <a:p>
            <a:pPr marL="469370" indent="-234685" lvl="1">
              <a:lnSpc>
                <a:spcPts val="3043"/>
              </a:lnSpc>
              <a:buFont typeface="Arial"/>
              <a:buChar char="•"/>
            </a:pPr>
            <a:r>
              <a:rPr lang="en-US" sz="2174">
                <a:solidFill>
                  <a:srgbClr val="4E5248"/>
                </a:solidFill>
                <a:latin typeface="UID มนตรา บาง"/>
              </a:rPr>
              <a:t>Jenis mikroskop yang menggunakan berkas elektron sebagai sumber energi</a:t>
            </a:r>
          </a:p>
          <a:p>
            <a:pPr marL="469370" indent="-234685" lvl="1">
              <a:lnSpc>
                <a:spcPts val="3043"/>
              </a:lnSpc>
              <a:buFont typeface="Arial"/>
              <a:buChar char="•"/>
            </a:pPr>
            <a:r>
              <a:rPr lang="en-US" sz="2174">
                <a:solidFill>
                  <a:srgbClr val="4E5248"/>
                </a:solidFill>
                <a:latin typeface="UID มนตรา บาง"/>
              </a:rPr>
              <a:t>Berkas elektron difokuskan kepada objek oleh lensa pembalik kemudian diproyeksikan ke layar atau ke komputer dengan perbesaran jutaan kali</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DF3"/>
        </a:solidFill>
      </p:bgPr>
    </p:bg>
    <p:spTree>
      <p:nvGrpSpPr>
        <p:cNvPr id="1" name=""/>
        <p:cNvGrpSpPr/>
        <p:nvPr/>
      </p:nvGrpSpPr>
      <p:grpSpPr>
        <a:xfrm>
          <a:off x="0" y="0"/>
          <a:ext cx="0" cy="0"/>
          <a:chOff x="0" y="0"/>
          <a:chExt cx="0" cy="0"/>
        </a:xfrm>
      </p:grpSpPr>
      <p:sp>
        <p:nvSpPr>
          <p:cNvPr name="Freeform 2" id="2"/>
          <p:cNvSpPr/>
          <p:nvPr/>
        </p:nvSpPr>
        <p:spPr>
          <a:xfrm flipH="false" flipV="false" rot="0">
            <a:off x="14863820" y="1028700"/>
            <a:ext cx="2395480" cy="8229600"/>
          </a:xfrm>
          <a:custGeom>
            <a:avLst/>
            <a:gdLst/>
            <a:ahLst/>
            <a:cxnLst/>
            <a:rect r="r" b="b" t="t" l="l"/>
            <a:pathLst>
              <a:path h="8229600" w="2395480">
                <a:moveTo>
                  <a:pt x="0" y="0"/>
                </a:moveTo>
                <a:lnTo>
                  <a:pt x="2395480" y="0"/>
                </a:lnTo>
                <a:lnTo>
                  <a:pt x="239548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243547" t="0" r="0" b="0"/>
            </a:stretch>
          </a:blipFill>
        </p:spPr>
      </p:sp>
      <p:sp>
        <p:nvSpPr>
          <p:cNvPr name="Freeform 3" id="3"/>
          <p:cNvSpPr/>
          <p:nvPr/>
        </p:nvSpPr>
        <p:spPr>
          <a:xfrm flipH="false" flipV="false" rot="0">
            <a:off x="7642358"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7052742">
            <a:off x="15742772" y="7337400"/>
            <a:ext cx="1661939" cy="1942841"/>
          </a:xfrm>
          <a:custGeom>
            <a:avLst/>
            <a:gdLst/>
            <a:ahLst/>
            <a:cxnLst/>
            <a:rect r="r" b="b" t="t" l="l"/>
            <a:pathLst>
              <a:path h="1942841" w="1661939">
                <a:moveTo>
                  <a:pt x="0" y="1942842"/>
                </a:moveTo>
                <a:lnTo>
                  <a:pt x="1661939" y="1942842"/>
                </a:lnTo>
                <a:lnTo>
                  <a:pt x="1661939" y="0"/>
                </a:lnTo>
                <a:lnTo>
                  <a:pt x="0" y="0"/>
                </a:lnTo>
                <a:lnTo>
                  <a:pt x="0" y="194284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914400"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true" rot="6591192">
            <a:off x="3824492" y="1230527"/>
            <a:ext cx="1204708" cy="1408329"/>
          </a:xfrm>
          <a:custGeom>
            <a:avLst/>
            <a:gdLst/>
            <a:ahLst/>
            <a:cxnLst/>
            <a:rect r="r" b="b" t="t" l="l"/>
            <a:pathLst>
              <a:path h="1408329" w="1204708">
                <a:moveTo>
                  <a:pt x="1204708" y="1408329"/>
                </a:moveTo>
                <a:lnTo>
                  <a:pt x="0" y="1408329"/>
                </a:lnTo>
                <a:lnTo>
                  <a:pt x="0" y="0"/>
                </a:lnTo>
                <a:lnTo>
                  <a:pt x="1204708" y="0"/>
                </a:lnTo>
                <a:lnTo>
                  <a:pt x="1204708" y="140832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4543923" y="1028700"/>
            <a:ext cx="6287862" cy="1744882"/>
          </a:xfrm>
          <a:custGeom>
            <a:avLst/>
            <a:gdLst/>
            <a:ahLst/>
            <a:cxnLst/>
            <a:rect r="r" b="b" t="t" l="l"/>
            <a:pathLst>
              <a:path h="1744882" w="6287862">
                <a:moveTo>
                  <a:pt x="0" y="0"/>
                </a:moveTo>
                <a:lnTo>
                  <a:pt x="6287862" y="0"/>
                </a:lnTo>
                <a:lnTo>
                  <a:pt x="6287862" y="1744882"/>
                </a:lnTo>
                <a:lnTo>
                  <a:pt x="0" y="174488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8470964" y="1028700"/>
            <a:ext cx="5249508" cy="1744882"/>
          </a:xfrm>
          <a:custGeom>
            <a:avLst/>
            <a:gdLst/>
            <a:ahLst/>
            <a:cxnLst/>
            <a:rect r="r" b="b" t="t" l="l"/>
            <a:pathLst>
              <a:path h="1744882" w="5249508">
                <a:moveTo>
                  <a:pt x="0" y="0"/>
                </a:moveTo>
                <a:lnTo>
                  <a:pt x="5249508" y="0"/>
                </a:lnTo>
                <a:lnTo>
                  <a:pt x="5249508" y="1744882"/>
                </a:lnTo>
                <a:lnTo>
                  <a:pt x="0" y="1744882"/>
                </a:lnTo>
                <a:lnTo>
                  <a:pt x="0" y="0"/>
                </a:lnTo>
                <a:close/>
              </a:path>
            </a:pathLst>
          </a:custGeom>
          <a:blipFill>
            <a:blip r:embed="rId6">
              <a:extLst>
                <a:ext uri="{96DAC541-7B7A-43D3-8B79-37D633B846F1}">
                  <asvg:svgBlip xmlns:asvg="http://schemas.microsoft.com/office/drawing/2016/SVG/main" r:embed="rId7"/>
                </a:ext>
              </a:extLst>
            </a:blip>
            <a:stretch>
              <a:fillRect l="-19780" t="0" r="0" b="0"/>
            </a:stretch>
          </a:blipFill>
        </p:spPr>
      </p:sp>
      <p:sp>
        <p:nvSpPr>
          <p:cNvPr name="TextBox 9" id="9"/>
          <p:cNvSpPr txBox="true"/>
          <p:nvPr/>
        </p:nvSpPr>
        <p:spPr>
          <a:xfrm rot="0">
            <a:off x="2011484" y="3448265"/>
            <a:ext cx="15247816" cy="3674544"/>
          </a:xfrm>
          <a:prstGeom prst="rect">
            <a:avLst/>
          </a:prstGeom>
        </p:spPr>
        <p:txBody>
          <a:bodyPr anchor="t" rtlCol="false" tIns="0" lIns="0" bIns="0" rIns="0">
            <a:spAutoFit/>
          </a:bodyPr>
          <a:lstStyle/>
          <a:p>
            <a:pPr>
              <a:lnSpc>
                <a:spcPts val="4835"/>
              </a:lnSpc>
            </a:pPr>
            <a:r>
              <a:rPr lang="en-US" sz="3453">
                <a:solidFill>
                  <a:srgbClr val="4E5248"/>
                </a:solidFill>
                <a:latin typeface="UID มนตรา บาง"/>
              </a:rPr>
              <a:t>A. Persiapan</a:t>
            </a:r>
          </a:p>
          <a:p>
            <a:pPr>
              <a:lnSpc>
                <a:spcPts val="4835"/>
              </a:lnSpc>
            </a:pPr>
            <a:r>
              <a:rPr lang="en-US" sz="3453">
                <a:solidFill>
                  <a:srgbClr val="4E5248"/>
                </a:solidFill>
                <a:latin typeface="UID มนตรา บาง"/>
              </a:rPr>
              <a:t>1. Membuka penutup mikroskop</a:t>
            </a:r>
          </a:p>
          <a:p>
            <a:pPr>
              <a:lnSpc>
                <a:spcPts val="4835"/>
              </a:lnSpc>
            </a:pPr>
            <a:r>
              <a:rPr lang="en-US" sz="3453">
                <a:solidFill>
                  <a:srgbClr val="4E5248"/>
                </a:solidFill>
                <a:latin typeface="UID มนตรา บาง"/>
              </a:rPr>
              <a:t>2. Letakkan mikroskop pada permukaan meja yang stabil, rata dan terhindar dari sinar matahari secara langsung.</a:t>
            </a:r>
          </a:p>
          <a:p>
            <a:pPr>
              <a:lnSpc>
                <a:spcPts val="4835"/>
              </a:lnSpc>
            </a:pPr>
            <a:r>
              <a:rPr lang="en-US" sz="3453">
                <a:solidFill>
                  <a:srgbClr val="4E5248"/>
                </a:solidFill>
                <a:latin typeface="UID มนตรา บาง"/>
              </a:rPr>
              <a:t>3. Hubungkan stop kontak dengan sumber tenaga listrik. </a:t>
            </a:r>
          </a:p>
          <a:p>
            <a:pPr>
              <a:lnSpc>
                <a:spcPts val="4835"/>
              </a:lnSpc>
            </a:pPr>
            <a:r>
              <a:rPr lang="en-US" sz="3453">
                <a:solidFill>
                  <a:srgbClr val="4E5248"/>
                </a:solidFill>
                <a:latin typeface="UID มนตรา บาง"/>
              </a:rPr>
              <a:t>4. Tekan tombol "ON" yang berada disamping mikroskop.</a:t>
            </a:r>
          </a:p>
        </p:txBody>
      </p:sp>
      <p:sp>
        <p:nvSpPr>
          <p:cNvPr name="TextBox 10" id="10"/>
          <p:cNvSpPr txBox="true"/>
          <p:nvPr/>
        </p:nvSpPr>
        <p:spPr>
          <a:xfrm rot="0">
            <a:off x="4890072" y="1263450"/>
            <a:ext cx="8507857" cy="831162"/>
          </a:xfrm>
          <a:prstGeom prst="rect">
            <a:avLst/>
          </a:prstGeom>
        </p:spPr>
        <p:txBody>
          <a:bodyPr anchor="t" rtlCol="false" tIns="0" lIns="0" bIns="0" rIns="0">
            <a:spAutoFit/>
          </a:bodyPr>
          <a:lstStyle/>
          <a:p>
            <a:pPr algn="ctr">
              <a:lnSpc>
                <a:spcPts val="6160"/>
              </a:lnSpc>
            </a:pPr>
            <a:r>
              <a:rPr lang="en-US" sz="4400">
                <a:solidFill>
                  <a:srgbClr val="4E5248"/>
                </a:solidFill>
                <a:latin typeface="UID ในตำนาน Bold"/>
              </a:rPr>
              <a:t>CARA MENGGUNAKAN MIKROSKOP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DF3"/>
        </a:solidFill>
      </p:bgPr>
    </p:bg>
    <p:spTree>
      <p:nvGrpSpPr>
        <p:cNvPr id="1" name=""/>
        <p:cNvGrpSpPr/>
        <p:nvPr/>
      </p:nvGrpSpPr>
      <p:grpSpPr>
        <a:xfrm>
          <a:off x="0" y="0"/>
          <a:ext cx="0" cy="0"/>
          <a:chOff x="0" y="0"/>
          <a:chExt cx="0" cy="0"/>
        </a:xfrm>
      </p:grpSpPr>
      <p:sp>
        <p:nvSpPr>
          <p:cNvPr name="Freeform 2" id="2"/>
          <p:cNvSpPr/>
          <p:nvPr/>
        </p:nvSpPr>
        <p:spPr>
          <a:xfrm flipH="false" flipV="false" rot="0">
            <a:off x="7794758" y="11811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66800" y="11811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696323" y="1181100"/>
            <a:ext cx="6287862" cy="1744882"/>
          </a:xfrm>
          <a:custGeom>
            <a:avLst/>
            <a:gdLst/>
            <a:ahLst/>
            <a:cxnLst/>
            <a:rect r="r" b="b" t="t" l="l"/>
            <a:pathLst>
              <a:path h="1744882" w="6287862">
                <a:moveTo>
                  <a:pt x="0" y="0"/>
                </a:moveTo>
                <a:lnTo>
                  <a:pt x="6287862" y="0"/>
                </a:lnTo>
                <a:lnTo>
                  <a:pt x="6287862" y="1744882"/>
                </a:lnTo>
                <a:lnTo>
                  <a:pt x="0" y="17448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8623364" y="1181100"/>
            <a:ext cx="5249508" cy="1744882"/>
          </a:xfrm>
          <a:custGeom>
            <a:avLst/>
            <a:gdLst/>
            <a:ahLst/>
            <a:cxnLst/>
            <a:rect r="r" b="b" t="t" l="l"/>
            <a:pathLst>
              <a:path h="1744882" w="5249508">
                <a:moveTo>
                  <a:pt x="0" y="0"/>
                </a:moveTo>
                <a:lnTo>
                  <a:pt x="5249508" y="0"/>
                </a:lnTo>
                <a:lnTo>
                  <a:pt x="5249508" y="1744882"/>
                </a:lnTo>
                <a:lnTo>
                  <a:pt x="0" y="1744882"/>
                </a:lnTo>
                <a:lnTo>
                  <a:pt x="0" y="0"/>
                </a:lnTo>
                <a:close/>
              </a:path>
            </a:pathLst>
          </a:custGeom>
          <a:blipFill>
            <a:blip r:embed="rId4">
              <a:extLst>
                <a:ext uri="{96DAC541-7B7A-43D3-8B79-37D633B846F1}">
                  <asvg:svgBlip xmlns:asvg="http://schemas.microsoft.com/office/drawing/2016/SVG/main" r:embed="rId5"/>
                </a:ext>
              </a:extLst>
            </a:blip>
            <a:stretch>
              <a:fillRect l="-19780" t="0" r="0" b="0"/>
            </a:stretch>
          </a:blipFill>
        </p:spPr>
      </p:sp>
      <p:sp>
        <p:nvSpPr>
          <p:cNvPr name="Freeform 6" id="6"/>
          <p:cNvSpPr/>
          <p:nvPr/>
        </p:nvSpPr>
        <p:spPr>
          <a:xfrm flipH="true" flipV="true" rot="6591192">
            <a:off x="3701563" y="935113"/>
            <a:ext cx="1099488" cy="1285324"/>
          </a:xfrm>
          <a:custGeom>
            <a:avLst/>
            <a:gdLst/>
            <a:ahLst/>
            <a:cxnLst/>
            <a:rect r="r" b="b" t="t" l="l"/>
            <a:pathLst>
              <a:path h="1285324" w="1099488">
                <a:moveTo>
                  <a:pt x="1099487" y="1285324"/>
                </a:moveTo>
                <a:lnTo>
                  <a:pt x="0" y="1285324"/>
                </a:lnTo>
                <a:lnTo>
                  <a:pt x="0" y="0"/>
                </a:lnTo>
                <a:lnTo>
                  <a:pt x="1099487" y="0"/>
                </a:lnTo>
                <a:lnTo>
                  <a:pt x="1099487" y="1285324"/>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1028700" y="2957878"/>
            <a:ext cx="15891681" cy="6452822"/>
          </a:xfrm>
          <a:prstGeom prst="rect">
            <a:avLst/>
          </a:prstGeom>
        </p:spPr>
        <p:txBody>
          <a:bodyPr anchor="t" rtlCol="false" tIns="0" lIns="0" bIns="0" rIns="0">
            <a:spAutoFit/>
          </a:bodyPr>
          <a:lstStyle/>
          <a:p>
            <a:pPr>
              <a:lnSpc>
                <a:spcPts val="3919"/>
              </a:lnSpc>
            </a:pPr>
            <a:r>
              <a:rPr lang="en-US" sz="2799">
                <a:solidFill>
                  <a:srgbClr val="4E5248"/>
                </a:solidFill>
                <a:latin typeface="UID มนตรา บาง"/>
              </a:rPr>
              <a:t>B. Pengamatan pada obyek</a:t>
            </a:r>
          </a:p>
          <a:p>
            <a:pPr>
              <a:lnSpc>
                <a:spcPts val="3919"/>
              </a:lnSpc>
            </a:pPr>
          </a:p>
          <a:p>
            <a:pPr>
              <a:lnSpc>
                <a:spcPts val="3919"/>
              </a:lnSpc>
            </a:pPr>
            <a:r>
              <a:rPr lang="en-US" sz="2799">
                <a:solidFill>
                  <a:srgbClr val="4E5248"/>
                </a:solidFill>
                <a:latin typeface="UID มนตรา บาง"/>
              </a:rPr>
              <a:t>1. Atur kekuatan lampu dengan memutar sekrup pengatur intensitas cahaya</a:t>
            </a:r>
          </a:p>
          <a:p>
            <a:pPr>
              <a:lnSpc>
                <a:spcPts val="3919"/>
              </a:lnSpc>
            </a:pPr>
            <a:r>
              <a:rPr lang="en-US" sz="2799">
                <a:solidFill>
                  <a:srgbClr val="4E5248"/>
                </a:solidFill>
                <a:latin typeface="UID มนตรา บาง"/>
              </a:rPr>
              <a:t>2. Tempatkan preparat/spesimen yang akan diperiksa pada meja benda dan dijepit agar tidak jatuh</a:t>
            </a:r>
          </a:p>
          <a:p>
            <a:pPr>
              <a:lnSpc>
                <a:spcPts val="3919"/>
              </a:lnSpc>
            </a:pPr>
            <a:r>
              <a:rPr lang="en-US" sz="2799">
                <a:solidFill>
                  <a:srgbClr val="4E5248"/>
                </a:solidFill>
                <a:latin typeface="UID มนตรา บาง"/>
              </a:rPr>
              <a:t>3. Atur ketinggian meja benda dengan memutar makrometer</a:t>
            </a:r>
          </a:p>
          <a:p>
            <a:pPr>
              <a:lnSpc>
                <a:spcPts val="3919"/>
              </a:lnSpc>
            </a:pPr>
            <a:r>
              <a:rPr lang="en-US" sz="2799">
                <a:solidFill>
                  <a:srgbClr val="4E5248"/>
                </a:solidFill>
                <a:latin typeface="UID มนตรา บาง"/>
              </a:rPr>
              <a:t>4. Cari bagian dari obyek glas yang terdapat preparat ulas (dicari dan diperkirakan memiliki gambar yang jelas) dengan memutar sekrup vertikal dan horizontal.</a:t>
            </a:r>
          </a:p>
          <a:p>
            <a:pPr>
              <a:lnSpc>
                <a:spcPts val="3919"/>
              </a:lnSpc>
            </a:pPr>
            <a:r>
              <a:rPr lang="en-US" sz="2799">
                <a:solidFill>
                  <a:srgbClr val="4E5248"/>
                </a:solidFill>
                <a:latin typeface="UID มนตรา บาง"/>
              </a:rPr>
              <a:t>5. Putar Revolving nosepiece pada perbesaran objektif 4x lalu putar sekrup kasar sehingga meja benda bergerak keatas untuk mencari focus</a:t>
            </a:r>
          </a:p>
          <a:p>
            <a:pPr>
              <a:lnSpc>
                <a:spcPts val="3919"/>
              </a:lnSpc>
            </a:pPr>
            <a:r>
              <a:rPr lang="en-US" sz="2799">
                <a:solidFill>
                  <a:srgbClr val="4E5248"/>
                </a:solidFill>
                <a:latin typeface="UID มนตรา บาง"/>
              </a:rPr>
              <a:t>6. Putar sekrup halus untuk mendapatkan gambaran yang lebih terfokus</a:t>
            </a:r>
          </a:p>
          <a:p>
            <a:pPr>
              <a:lnSpc>
                <a:spcPts val="3919"/>
              </a:lnSpc>
            </a:pPr>
            <a:r>
              <a:rPr lang="en-US" sz="2799">
                <a:solidFill>
                  <a:srgbClr val="4E5248"/>
                </a:solidFill>
                <a:latin typeface="UID มนตรา บาง"/>
              </a:rPr>
              <a:t>7. Pembesaran mikroskop dapat diubah dengan cara memutar Revolving nosepiece</a:t>
            </a:r>
          </a:p>
          <a:p>
            <a:pPr>
              <a:lnSpc>
                <a:spcPts val="3919"/>
              </a:lnSpc>
            </a:pPr>
            <a:r>
              <a:rPr lang="en-US" sz="2799">
                <a:solidFill>
                  <a:srgbClr val="4E5248"/>
                </a:solidFill>
                <a:latin typeface="UID มนตรา บาง"/>
              </a:rPr>
              <a:t>8. Perjelas bayangan dengan mengatur condenser pada posisi tertinggi (cahaya penuh).</a:t>
            </a:r>
          </a:p>
          <a:p>
            <a:pPr>
              <a:lnSpc>
                <a:spcPts val="3919"/>
              </a:lnSpc>
            </a:pPr>
            <a:r>
              <a:rPr lang="en-US" sz="2799">
                <a:solidFill>
                  <a:srgbClr val="4E5248"/>
                </a:solidFill>
                <a:latin typeface="UID มนตรา บาง"/>
              </a:rPr>
              <a:t>9. Tambahkan minyakemersi pada pembesaran 10x100 untuk memperbesar indeks bias</a:t>
            </a:r>
          </a:p>
        </p:txBody>
      </p:sp>
      <p:sp>
        <p:nvSpPr>
          <p:cNvPr name="TextBox 8" id="8"/>
          <p:cNvSpPr txBox="true"/>
          <p:nvPr/>
        </p:nvSpPr>
        <p:spPr>
          <a:xfrm rot="0">
            <a:off x="5042472" y="1415850"/>
            <a:ext cx="8507857" cy="831162"/>
          </a:xfrm>
          <a:prstGeom prst="rect">
            <a:avLst/>
          </a:prstGeom>
        </p:spPr>
        <p:txBody>
          <a:bodyPr anchor="t" rtlCol="false" tIns="0" lIns="0" bIns="0" rIns="0">
            <a:spAutoFit/>
          </a:bodyPr>
          <a:lstStyle/>
          <a:p>
            <a:pPr algn="ctr">
              <a:lnSpc>
                <a:spcPts val="6160"/>
              </a:lnSpc>
            </a:pPr>
            <a:r>
              <a:rPr lang="en-US" sz="4400">
                <a:solidFill>
                  <a:srgbClr val="4E5248"/>
                </a:solidFill>
                <a:latin typeface="UID ในตำนาน Bold"/>
              </a:rPr>
              <a:t>CARA MENGGUNAKAN MIKROSKOP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FDF3"/>
        </a:solidFill>
      </p:bgPr>
    </p:bg>
    <p:spTree>
      <p:nvGrpSpPr>
        <p:cNvPr id="1" name=""/>
        <p:cNvGrpSpPr/>
        <p:nvPr/>
      </p:nvGrpSpPr>
      <p:grpSpPr>
        <a:xfrm>
          <a:off x="0" y="0"/>
          <a:ext cx="0" cy="0"/>
          <a:chOff x="0" y="0"/>
          <a:chExt cx="0" cy="0"/>
        </a:xfrm>
      </p:grpSpPr>
      <p:sp>
        <p:nvSpPr>
          <p:cNvPr name="Freeform 2" id="2"/>
          <p:cNvSpPr/>
          <p:nvPr/>
        </p:nvSpPr>
        <p:spPr>
          <a:xfrm flipH="false" flipV="false" rot="0">
            <a:off x="1219200" y="13335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947158" y="13335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848723" y="1333500"/>
            <a:ext cx="6287862" cy="1744882"/>
          </a:xfrm>
          <a:custGeom>
            <a:avLst/>
            <a:gdLst/>
            <a:ahLst/>
            <a:cxnLst/>
            <a:rect r="r" b="b" t="t" l="l"/>
            <a:pathLst>
              <a:path h="1744882" w="6287862">
                <a:moveTo>
                  <a:pt x="0" y="0"/>
                </a:moveTo>
                <a:lnTo>
                  <a:pt x="6287862" y="0"/>
                </a:lnTo>
                <a:lnTo>
                  <a:pt x="6287862" y="1744882"/>
                </a:lnTo>
                <a:lnTo>
                  <a:pt x="0" y="17448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8775764" y="1333500"/>
            <a:ext cx="5249508" cy="1744882"/>
          </a:xfrm>
          <a:custGeom>
            <a:avLst/>
            <a:gdLst/>
            <a:ahLst/>
            <a:cxnLst/>
            <a:rect r="r" b="b" t="t" l="l"/>
            <a:pathLst>
              <a:path h="1744882" w="5249508">
                <a:moveTo>
                  <a:pt x="0" y="0"/>
                </a:moveTo>
                <a:lnTo>
                  <a:pt x="5249508" y="0"/>
                </a:lnTo>
                <a:lnTo>
                  <a:pt x="5249508" y="1744882"/>
                </a:lnTo>
                <a:lnTo>
                  <a:pt x="0" y="1744882"/>
                </a:lnTo>
                <a:lnTo>
                  <a:pt x="0" y="0"/>
                </a:lnTo>
                <a:close/>
              </a:path>
            </a:pathLst>
          </a:custGeom>
          <a:blipFill>
            <a:blip r:embed="rId4">
              <a:extLst>
                <a:ext uri="{96DAC541-7B7A-43D3-8B79-37D633B846F1}">
                  <asvg:svgBlip xmlns:asvg="http://schemas.microsoft.com/office/drawing/2016/SVG/main" r:embed="rId5"/>
                </a:ext>
              </a:extLst>
            </a:blip>
            <a:stretch>
              <a:fillRect l="-19780" t="0" r="0" b="0"/>
            </a:stretch>
          </a:blipFill>
        </p:spPr>
      </p:sp>
      <p:sp>
        <p:nvSpPr>
          <p:cNvPr name="Freeform 6" id="6"/>
          <p:cNvSpPr/>
          <p:nvPr/>
        </p:nvSpPr>
        <p:spPr>
          <a:xfrm flipH="true" flipV="true" rot="6591192">
            <a:off x="3758516" y="1008890"/>
            <a:ext cx="1173641" cy="1372011"/>
          </a:xfrm>
          <a:custGeom>
            <a:avLst/>
            <a:gdLst/>
            <a:ahLst/>
            <a:cxnLst/>
            <a:rect r="r" b="b" t="t" l="l"/>
            <a:pathLst>
              <a:path h="1372011" w="1173641">
                <a:moveTo>
                  <a:pt x="1173641" y="1372011"/>
                </a:moveTo>
                <a:lnTo>
                  <a:pt x="0" y="1372011"/>
                </a:lnTo>
                <a:lnTo>
                  <a:pt x="0" y="0"/>
                </a:lnTo>
                <a:lnTo>
                  <a:pt x="1173641" y="0"/>
                </a:lnTo>
                <a:lnTo>
                  <a:pt x="1173641" y="1372011"/>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4890072" y="1532971"/>
            <a:ext cx="8507857" cy="831162"/>
          </a:xfrm>
          <a:prstGeom prst="rect">
            <a:avLst/>
          </a:prstGeom>
        </p:spPr>
        <p:txBody>
          <a:bodyPr anchor="t" rtlCol="false" tIns="0" lIns="0" bIns="0" rIns="0">
            <a:spAutoFit/>
          </a:bodyPr>
          <a:lstStyle/>
          <a:p>
            <a:pPr algn="ctr">
              <a:lnSpc>
                <a:spcPts val="6160"/>
              </a:lnSpc>
            </a:pPr>
            <a:r>
              <a:rPr lang="en-US" sz="4400">
                <a:solidFill>
                  <a:srgbClr val="4E5248"/>
                </a:solidFill>
                <a:latin typeface="UID ในตำนาน Bold"/>
              </a:rPr>
              <a:t>CARA MENGGUNAKAN MIKROSKOP </a:t>
            </a:r>
          </a:p>
        </p:txBody>
      </p:sp>
      <p:sp>
        <p:nvSpPr>
          <p:cNvPr name="TextBox 8" id="8"/>
          <p:cNvSpPr txBox="true"/>
          <p:nvPr/>
        </p:nvSpPr>
        <p:spPr>
          <a:xfrm rot="0">
            <a:off x="1672492" y="3438062"/>
            <a:ext cx="15247816" cy="5352349"/>
          </a:xfrm>
          <a:prstGeom prst="rect">
            <a:avLst/>
          </a:prstGeom>
        </p:spPr>
        <p:txBody>
          <a:bodyPr anchor="t" rtlCol="false" tIns="0" lIns="0" bIns="0" rIns="0">
            <a:spAutoFit/>
          </a:bodyPr>
          <a:lstStyle/>
          <a:p>
            <a:pPr>
              <a:lnSpc>
                <a:spcPts val="4200"/>
              </a:lnSpc>
            </a:pPr>
            <a:r>
              <a:rPr lang="en-US" sz="3000">
                <a:solidFill>
                  <a:srgbClr val="4E5248"/>
                </a:solidFill>
                <a:latin typeface="UID มนตรา บาง"/>
              </a:rPr>
              <a:t>C. Mengakhiri Penggunaan</a:t>
            </a:r>
          </a:p>
          <a:p>
            <a:pPr>
              <a:lnSpc>
                <a:spcPts val="4200"/>
              </a:lnSpc>
            </a:pPr>
          </a:p>
          <a:p>
            <a:pPr>
              <a:lnSpc>
                <a:spcPts val="4200"/>
              </a:lnSpc>
            </a:pPr>
            <a:r>
              <a:rPr lang="en-US" sz="3000">
                <a:solidFill>
                  <a:srgbClr val="4E5248"/>
                </a:solidFill>
                <a:latin typeface="UID มนตรา บาง"/>
              </a:rPr>
              <a:t>1. Turunkan meja benda sampai maksimal, ambil preparat/spesimen dari meja benda, kemudian posisikan lensa obyektif pada perbesaran 4x.</a:t>
            </a:r>
          </a:p>
          <a:p>
            <a:pPr>
              <a:lnSpc>
                <a:spcPts val="4200"/>
              </a:lnSpc>
            </a:pPr>
            <a:r>
              <a:rPr lang="en-US" sz="3000">
                <a:solidFill>
                  <a:srgbClr val="4E5248"/>
                </a:solidFill>
                <a:latin typeface="UID มนตรา บาง"/>
              </a:rPr>
              <a:t>2. Bersihkan lensa obyektif pembesaran 100x dengan kertas lensa yang dibasahi xylol setelah digunakan.</a:t>
            </a:r>
          </a:p>
          <a:p>
            <a:pPr>
              <a:lnSpc>
                <a:spcPts val="4200"/>
              </a:lnSpc>
            </a:pPr>
            <a:r>
              <a:rPr lang="en-US" sz="3000">
                <a:solidFill>
                  <a:srgbClr val="4E5248"/>
                </a:solidFill>
                <a:latin typeface="UID มนตรา บาง"/>
              </a:rPr>
              <a:t>3. Atur intensitas cahaya sampai minimal (sampai mati).</a:t>
            </a:r>
          </a:p>
          <a:p>
            <a:pPr>
              <a:lnSpc>
                <a:spcPts val="4200"/>
              </a:lnSpc>
            </a:pPr>
            <a:r>
              <a:rPr lang="en-US" sz="3000">
                <a:solidFill>
                  <a:srgbClr val="4E5248"/>
                </a:solidFill>
                <a:latin typeface="UID มนตรา บาง"/>
              </a:rPr>
              <a:t>4. Tekan tombol "OFF".</a:t>
            </a:r>
          </a:p>
          <a:p>
            <a:pPr>
              <a:lnSpc>
                <a:spcPts val="4200"/>
              </a:lnSpc>
            </a:pPr>
            <a:r>
              <a:rPr lang="en-US" sz="3000">
                <a:solidFill>
                  <a:srgbClr val="4E5248"/>
                </a:solidFill>
                <a:latin typeface="UID มนตรา บาง"/>
              </a:rPr>
              <a:t>5. Cabut kabel stop kontak.</a:t>
            </a:r>
          </a:p>
          <a:p>
            <a:pPr>
              <a:lnSpc>
                <a:spcPts val="4200"/>
              </a:lnSpc>
            </a:pPr>
            <a:r>
              <a:rPr lang="en-US" sz="3000">
                <a:solidFill>
                  <a:srgbClr val="4E5248"/>
                </a:solidFill>
                <a:latin typeface="UID มนตรา บาง"/>
              </a:rPr>
              <a:t>6. Simpan di tempat yang sejuk dan kering.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CDB8C"/>
        </a:solidFill>
      </p:bgPr>
    </p:bg>
    <p:spTree>
      <p:nvGrpSpPr>
        <p:cNvPr id="1" name=""/>
        <p:cNvGrpSpPr/>
        <p:nvPr/>
      </p:nvGrpSpPr>
      <p:grpSpPr>
        <a:xfrm>
          <a:off x="0" y="0"/>
          <a:ext cx="0" cy="0"/>
          <a:chOff x="0" y="0"/>
          <a:chExt cx="0" cy="0"/>
        </a:xfrm>
      </p:grpSpPr>
      <p:grpSp>
        <p:nvGrpSpPr>
          <p:cNvPr name="Group 2" id="2"/>
          <p:cNvGrpSpPr/>
          <p:nvPr/>
        </p:nvGrpSpPr>
        <p:grpSpPr>
          <a:xfrm rot="0">
            <a:off x="914400" y="1028700"/>
            <a:ext cx="16344900" cy="8229600"/>
            <a:chOff x="0" y="0"/>
            <a:chExt cx="21793200" cy="10972800"/>
          </a:xfrm>
        </p:grpSpPr>
        <p:sp>
          <p:nvSpPr>
            <p:cNvPr name="Freeform 3" id="3"/>
            <p:cNvSpPr/>
            <p:nvPr/>
          </p:nvSpPr>
          <p:spPr>
            <a:xfrm flipH="false" flipV="false" rot="0">
              <a:off x="18599227" y="0"/>
              <a:ext cx="3193973" cy="10972800"/>
            </a:xfrm>
            <a:custGeom>
              <a:avLst/>
              <a:gdLst/>
              <a:ahLst/>
              <a:cxnLst/>
              <a:rect r="r" b="b" t="t" l="l"/>
              <a:pathLst>
                <a:path h="10972800" w="3193973">
                  <a:moveTo>
                    <a:pt x="0" y="0"/>
                  </a:moveTo>
                  <a:lnTo>
                    <a:pt x="3193973" y="0"/>
                  </a:lnTo>
                  <a:lnTo>
                    <a:pt x="3193973" y="10972800"/>
                  </a:lnTo>
                  <a:lnTo>
                    <a:pt x="0" y="10972800"/>
                  </a:lnTo>
                  <a:lnTo>
                    <a:pt x="0" y="0"/>
                  </a:lnTo>
                  <a:close/>
                </a:path>
              </a:pathLst>
            </a:custGeom>
            <a:blipFill>
              <a:blip r:embed="rId2">
                <a:alphaModFix amt="53000"/>
                <a:extLst>
                  <a:ext uri="{96DAC541-7B7A-43D3-8B79-37D633B846F1}">
                    <asvg:svgBlip xmlns:asvg="http://schemas.microsoft.com/office/drawing/2016/SVG/main" r:embed="rId3"/>
                  </a:ext>
                </a:extLst>
              </a:blip>
              <a:stretch>
                <a:fillRect l="-243547" t="0" r="0" b="0"/>
              </a:stretch>
            </a:blipFill>
          </p:spPr>
        </p:sp>
        <p:sp>
          <p:nvSpPr>
            <p:cNvPr name="Freeform 4" id="4"/>
            <p:cNvSpPr/>
            <p:nvPr/>
          </p:nvSpPr>
          <p:spPr>
            <a:xfrm flipH="false" flipV="false" rot="0">
              <a:off x="8970611" y="0"/>
              <a:ext cx="10972800" cy="10972800"/>
            </a:xfrm>
            <a:custGeom>
              <a:avLst/>
              <a:gdLst/>
              <a:ahLst/>
              <a:cxnLst/>
              <a:rect r="r" b="b" t="t" l="l"/>
              <a:pathLst>
                <a:path h="10972800" w="10972800">
                  <a:moveTo>
                    <a:pt x="0" y="0"/>
                  </a:moveTo>
                  <a:lnTo>
                    <a:pt x="10972800" y="0"/>
                  </a:lnTo>
                  <a:lnTo>
                    <a:pt x="10972800" y="10972800"/>
                  </a:lnTo>
                  <a:lnTo>
                    <a:pt x="0" y="10972800"/>
                  </a:lnTo>
                  <a:lnTo>
                    <a:pt x="0" y="0"/>
                  </a:lnTo>
                  <a:close/>
                </a:path>
              </a:pathLst>
            </a:custGeom>
            <a:blipFill>
              <a:blip r:embed="rId2">
                <a:alphaModFix amt="5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0" y="0"/>
              <a:ext cx="10972800" cy="10972800"/>
            </a:xfrm>
            <a:custGeom>
              <a:avLst/>
              <a:gdLst/>
              <a:ahLst/>
              <a:cxnLst/>
              <a:rect r="r" b="b" t="t" l="l"/>
              <a:pathLst>
                <a:path h="10972800" w="10972800">
                  <a:moveTo>
                    <a:pt x="0" y="0"/>
                  </a:moveTo>
                  <a:lnTo>
                    <a:pt x="10972800" y="0"/>
                  </a:lnTo>
                  <a:lnTo>
                    <a:pt x="10972800" y="10972800"/>
                  </a:lnTo>
                  <a:lnTo>
                    <a:pt x="0" y="10972800"/>
                  </a:lnTo>
                  <a:lnTo>
                    <a:pt x="0" y="0"/>
                  </a:lnTo>
                  <a:close/>
                </a:path>
              </a:pathLst>
            </a:custGeom>
            <a:blipFill>
              <a:blip r:embed="rId2">
                <a:alphaModFix amt="53000"/>
                <a:extLst>
                  <a:ext uri="{96DAC541-7B7A-43D3-8B79-37D633B846F1}">
                    <asvg:svgBlip xmlns:asvg="http://schemas.microsoft.com/office/drawing/2016/SVG/main" r:embed="rId3"/>
                  </a:ext>
                </a:extLst>
              </a:blip>
              <a:stretch>
                <a:fillRect l="0" t="0" r="0" b="0"/>
              </a:stretch>
            </a:blipFill>
          </p:spPr>
        </p:sp>
      </p:grpSp>
      <p:sp>
        <p:nvSpPr>
          <p:cNvPr name="Freeform 6" id="6"/>
          <p:cNvSpPr/>
          <p:nvPr/>
        </p:nvSpPr>
        <p:spPr>
          <a:xfrm flipH="false" flipV="false" rot="0">
            <a:off x="5185860" y="921051"/>
            <a:ext cx="7801979" cy="2165049"/>
          </a:xfrm>
          <a:custGeom>
            <a:avLst/>
            <a:gdLst/>
            <a:ahLst/>
            <a:cxnLst/>
            <a:rect r="r" b="b" t="t" l="l"/>
            <a:pathLst>
              <a:path h="2165049" w="7801979">
                <a:moveTo>
                  <a:pt x="0" y="0"/>
                </a:moveTo>
                <a:lnTo>
                  <a:pt x="7801980" y="0"/>
                </a:lnTo>
                <a:lnTo>
                  <a:pt x="7801980" y="2165049"/>
                </a:lnTo>
                <a:lnTo>
                  <a:pt x="0" y="21650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629976" y="3086100"/>
            <a:ext cx="10318267" cy="6172200"/>
          </a:xfrm>
          <a:custGeom>
            <a:avLst/>
            <a:gdLst/>
            <a:ahLst/>
            <a:cxnLst/>
            <a:rect r="r" b="b" t="t" l="l"/>
            <a:pathLst>
              <a:path h="6172200" w="10318267">
                <a:moveTo>
                  <a:pt x="0" y="0"/>
                </a:moveTo>
                <a:lnTo>
                  <a:pt x="10318268" y="0"/>
                </a:lnTo>
                <a:lnTo>
                  <a:pt x="10318268" y="6172200"/>
                </a:lnTo>
                <a:lnTo>
                  <a:pt x="0" y="61722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7592122" y="3086100"/>
            <a:ext cx="8805038" cy="6172200"/>
          </a:xfrm>
          <a:custGeom>
            <a:avLst/>
            <a:gdLst/>
            <a:ahLst/>
            <a:cxnLst/>
            <a:rect r="r" b="b" t="t" l="l"/>
            <a:pathLst>
              <a:path h="6172200" w="8805038">
                <a:moveTo>
                  <a:pt x="0" y="0"/>
                </a:moveTo>
                <a:lnTo>
                  <a:pt x="8805039" y="0"/>
                </a:lnTo>
                <a:lnTo>
                  <a:pt x="8805039" y="6172200"/>
                </a:lnTo>
                <a:lnTo>
                  <a:pt x="0" y="6172200"/>
                </a:lnTo>
                <a:lnTo>
                  <a:pt x="0" y="0"/>
                </a:lnTo>
                <a:close/>
              </a:path>
            </a:pathLst>
          </a:custGeom>
          <a:blipFill>
            <a:blip r:embed="rId6">
              <a:extLst>
                <a:ext uri="{96DAC541-7B7A-43D3-8B79-37D633B846F1}">
                  <asvg:svgBlip xmlns:asvg="http://schemas.microsoft.com/office/drawing/2016/SVG/main" r:embed="rId7"/>
                </a:ext>
              </a:extLst>
            </a:blip>
            <a:stretch>
              <a:fillRect l="-17185" t="0" r="0" b="0"/>
            </a:stretch>
          </a:blipFill>
        </p:spPr>
      </p:sp>
      <p:grpSp>
        <p:nvGrpSpPr>
          <p:cNvPr name="Group 9" id="9"/>
          <p:cNvGrpSpPr/>
          <p:nvPr/>
        </p:nvGrpSpPr>
        <p:grpSpPr>
          <a:xfrm rot="0">
            <a:off x="2327401" y="4034618"/>
            <a:ext cx="241829" cy="3394506"/>
            <a:chOff x="0" y="0"/>
            <a:chExt cx="322438" cy="4526009"/>
          </a:xfrm>
        </p:grpSpPr>
        <p:sp>
          <p:nvSpPr>
            <p:cNvPr name="Freeform 10" id="10"/>
            <p:cNvSpPr/>
            <p:nvPr/>
          </p:nvSpPr>
          <p:spPr>
            <a:xfrm flipH="false" flipV="false" rot="0">
              <a:off x="0" y="0"/>
              <a:ext cx="322438" cy="503155"/>
            </a:xfrm>
            <a:custGeom>
              <a:avLst/>
              <a:gdLst/>
              <a:ahLst/>
              <a:cxnLst/>
              <a:rect r="r" b="b" t="t" l="l"/>
              <a:pathLst>
                <a:path h="503155" w="322438">
                  <a:moveTo>
                    <a:pt x="0" y="0"/>
                  </a:moveTo>
                  <a:lnTo>
                    <a:pt x="322438" y="0"/>
                  </a:lnTo>
                  <a:lnTo>
                    <a:pt x="322438" y="503155"/>
                  </a:lnTo>
                  <a:lnTo>
                    <a:pt x="0" y="5031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0" y="1025672"/>
              <a:ext cx="322438" cy="503155"/>
            </a:xfrm>
            <a:custGeom>
              <a:avLst/>
              <a:gdLst/>
              <a:ahLst/>
              <a:cxnLst/>
              <a:rect r="r" b="b" t="t" l="l"/>
              <a:pathLst>
                <a:path h="503155" w="322438">
                  <a:moveTo>
                    <a:pt x="0" y="0"/>
                  </a:moveTo>
                  <a:lnTo>
                    <a:pt x="322438" y="0"/>
                  </a:lnTo>
                  <a:lnTo>
                    <a:pt x="322438" y="503155"/>
                  </a:lnTo>
                  <a:lnTo>
                    <a:pt x="0" y="5031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0" y="2025945"/>
              <a:ext cx="322438" cy="503155"/>
            </a:xfrm>
            <a:custGeom>
              <a:avLst/>
              <a:gdLst/>
              <a:ahLst/>
              <a:cxnLst/>
              <a:rect r="r" b="b" t="t" l="l"/>
              <a:pathLst>
                <a:path h="503155" w="322438">
                  <a:moveTo>
                    <a:pt x="0" y="0"/>
                  </a:moveTo>
                  <a:lnTo>
                    <a:pt x="322438" y="0"/>
                  </a:lnTo>
                  <a:lnTo>
                    <a:pt x="322438" y="503154"/>
                  </a:lnTo>
                  <a:lnTo>
                    <a:pt x="0" y="5031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0" y="2986299"/>
              <a:ext cx="322438" cy="503155"/>
            </a:xfrm>
            <a:custGeom>
              <a:avLst/>
              <a:gdLst/>
              <a:ahLst/>
              <a:cxnLst/>
              <a:rect r="r" b="b" t="t" l="l"/>
              <a:pathLst>
                <a:path h="503155" w="322438">
                  <a:moveTo>
                    <a:pt x="0" y="0"/>
                  </a:moveTo>
                  <a:lnTo>
                    <a:pt x="322438" y="0"/>
                  </a:lnTo>
                  <a:lnTo>
                    <a:pt x="322438" y="503155"/>
                  </a:lnTo>
                  <a:lnTo>
                    <a:pt x="0" y="5031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0" y="4022854"/>
              <a:ext cx="322438" cy="503155"/>
            </a:xfrm>
            <a:custGeom>
              <a:avLst/>
              <a:gdLst/>
              <a:ahLst/>
              <a:cxnLst/>
              <a:rect r="r" b="b" t="t" l="l"/>
              <a:pathLst>
                <a:path h="503155" w="322438">
                  <a:moveTo>
                    <a:pt x="0" y="0"/>
                  </a:moveTo>
                  <a:lnTo>
                    <a:pt x="322438" y="0"/>
                  </a:lnTo>
                  <a:lnTo>
                    <a:pt x="322438" y="503155"/>
                  </a:lnTo>
                  <a:lnTo>
                    <a:pt x="0" y="5031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grpSp>
        <p:nvGrpSpPr>
          <p:cNvPr name="Group 15" id="15"/>
          <p:cNvGrpSpPr/>
          <p:nvPr/>
        </p:nvGrpSpPr>
        <p:grpSpPr>
          <a:xfrm rot="0">
            <a:off x="8325046" y="3968826"/>
            <a:ext cx="241829" cy="3394506"/>
            <a:chOff x="0" y="0"/>
            <a:chExt cx="322438" cy="4526009"/>
          </a:xfrm>
        </p:grpSpPr>
        <p:sp>
          <p:nvSpPr>
            <p:cNvPr name="Freeform 16" id="16"/>
            <p:cNvSpPr/>
            <p:nvPr/>
          </p:nvSpPr>
          <p:spPr>
            <a:xfrm flipH="false" flipV="false" rot="0">
              <a:off x="0" y="0"/>
              <a:ext cx="322438" cy="503155"/>
            </a:xfrm>
            <a:custGeom>
              <a:avLst/>
              <a:gdLst/>
              <a:ahLst/>
              <a:cxnLst/>
              <a:rect r="r" b="b" t="t" l="l"/>
              <a:pathLst>
                <a:path h="503155" w="322438">
                  <a:moveTo>
                    <a:pt x="0" y="0"/>
                  </a:moveTo>
                  <a:lnTo>
                    <a:pt x="322438" y="0"/>
                  </a:lnTo>
                  <a:lnTo>
                    <a:pt x="322438" y="503155"/>
                  </a:lnTo>
                  <a:lnTo>
                    <a:pt x="0" y="5031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0">
              <a:off x="0" y="1025672"/>
              <a:ext cx="322438" cy="503155"/>
            </a:xfrm>
            <a:custGeom>
              <a:avLst/>
              <a:gdLst/>
              <a:ahLst/>
              <a:cxnLst/>
              <a:rect r="r" b="b" t="t" l="l"/>
              <a:pathLst>
                <a:path h="503155" w="322438">
                  <a:moveTo>
                    <a:pt x="0" y="0"/>
                  </a:moveTo>
                  <a:lnTo>
                    <a:pt x="322438" y="0"/>
                  </a:lnTo>
                  <a:lnTo>
                    <a:pt x="322438" y="503155"/>
                  </a:lnTo>
                  <a:lnTo>
                    <a:pt x="0" y="5031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0">
              <a:off x="0" y="2025945"/>
              <a:ext cx="322438" cy="503155"/>
            </a:xfrm>
            <a:custGeom>
              <a:avLst/>
              <a:gdLst/>
              <a:ahLst/>
              <a:cxnLst/>
              <a:rect r="r" b="b" t="t" l="l"/>
              <a:pathLst>
                <a:path h="503155" w="322438">
                  <a:moveTo>
                    <a:pt x="0" y="0"/>
                  </a:moveTo>
                  <a:lnTo>
                    <a:pt x="322438" y="0"/>
                  </a:lnTo>
                  <a:lnTo>
                    <a:pt x="322438" y="503154"/>
                  </a:lnTo>
                  <a:lnTo>
                    <a:pt x="0" y="5031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9" id="19"/>
            <p:cNvSpPr/>
            <p:nvPr/>
          </p:nvSpPr>
          <p:spPr>
            <a:xfrm flipH="false" flipV="false" rot="0">
              <a:off x="0" y="2986299"/>
              <a:ext cx="322438" cy="503155"/>
            </a:xfrm>
            <a:custGeom>
              <a:avLst/>
              <a:gdLst/>
              <a:ahLst/>
              <a:cxnLst/>
              <a:rect r="r" b="b" t="t" l="l"/>
              <a:pathLst>
                <a:path h="503155" w="322438">
                  <a:moveTo>
                    <a:pt x="0" y="0"/>
                  </a:moveTo>
                  <a:lnTo>
                    <a:pt x="322438" y="0"/>
                  </a:lnTo>
                  <a:lnTo>
                    <a:pt x="322438" y="503155"/>
                  </a:lnTo>
                  <a:lnTo>
                    <a:pt x="0" y="5031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0" id="20"/>
            <p:cNvSpPr/>
            <p:nvPr/>
          </p:nvSpPr>
          <p:spPr>
            <a:xfrm flipH="false" flipV="false" rot="0">
              <a:off x="0" y="4022854"/>
              <a:ext cx="322438" cy="503155"/>
            </a:xfrm>
            <a:custGeom>
              <a:avLst/>
              <a:gdLst/>
              <a:ahLst/>
              <a:cxnLst/>
              <a:rect r="r" b="b" t="t" l="l"/>
              <a:pathLst>
                <a:path h="503155" w="322438">
                  <a:moveTo>
                    <a:pt x="0" y="0"/>
                  </a:moveTo>
                  <a:lnTo>
                    <a:pt x="322438" y="0"/>
                  </a:lnTo>
                  <a:lnTo>
                    <a:pt x="322438" y="503155"/>
                  </a:lnTo>
                  <a:lnTo>
                    <a:pt x="0" y="5031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Freeform 21" id="21"/>
          <p:cNvSpPr/>
          <p:nvPr/>
        </p:nvSpPr>
        <p:spPr>
          <a:xfrm flipH="false" flipV="false" rot="-896938">
            <a:off x="-330083" y="535277"/>
            <a:ext cx="3301623" cy="1375676"/>
          </a:xfrm>
          <a:custGeom>
            <a:avLst/>
            <a:gdLst/>
            <a:ahLst/>
            <a:cxnLst/>
            <a:rect r="r" b="b" t="t" l="l"/>
            <a:pathLst>
              <a:path h="1375676" w="3301623">
                <a:moveTo>
                  <a:pt x="0" y="0"/>
                </a:moveTo>
                <a:lnTo>
                  <a:pt x="3301624" y="0"/>
                </a:lnTo>
                <a:lnTo>
                  <a:pt x="3301624" y="1375676"/>
                </a:lnTo>
                <a:lnTo>
                  <a:pt x="0" y="137567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2" id="22"/>
          <p:cNvSpPr/>
          <p:nvPr/>
        </p:nvSpPr>
        <p:spPr>
          <a:xfrm flipH="true" flipV="false" rot="2092018">
            <a:off x="15910106" y="2505911"/>
            <a:ext cx="3301623" cy="1375676"/>
          </a:xfrm>
          <a:custGeom>
            <a:avLst/>
            <a:gdLst/>
            <a:ahLst/>
            <a:cxnLst/>
            <a:rect r="r" b="b" t="t" l="l"/>
            <a:pathLst>
              <a:path h="1375676" w="3301623">
                <a:moveTo>
                  <a:pt x="3301623" y="0"/>
                </a:moveTo>
                <a:lnTo>
                  <a:pt x="0" y="0"/>
                </a:lnTo>
                <a:lnTo>
                  <a:pt x="0" y="1375676"/>
                </a:lnTo>
                <a:lnTo>
                  <a:pt x="3301623" y="1375676"/>
                </a:lnTo>
                <a:lnTo>
                  <a:pt x="3301623"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3" id="23"/>
          <p:cNvSpPr txBox="true"/>
          <p:nvPr/>
        </p:nvSpPr>
        <p:spPr>
          <a:xfrm rot="0">
            <a:off x="3093104" y="3854526"/>
            <a:ext cx="6050896" cy="3435933"/>
          </a:xfrm>
          <a:prstGeom prst="rect">
            <a:avLst/>
          </a:prstGeom>
        </p:spPr>
        <p:txBody>
          <a:bodyPr anchor="t" rtlCol="false" tIns="0" lIns="0" bIns="0" rIns="0">
            <a:spAutoFit/>
          </a:bodyPr>
          <a:lstStyle/>
          <a:p>
            <a:pPr>
              <a:lnSpc>
                <a:spcPts val="5416"/>
              </a:lnSpc>
            </a:pPr>
            <a:r>
              <a:rPr lang="en-US" sz="3868">
                <a:solidFill>
                  <a:srgbClr val="4E5248"/>
                </a:solidFill>
                <a:latin typeface="UID มนตรา บาง"/>
              </a:rPr>
              <a:t>Reiffa Sari</a:t>
            </a:r>
          </a:p>
          <a:p>
            <a:pPr>
              <a:lnSpc>
                <a:spcPts val="5416"/>
              </a:lnSpc>
            </a:pPr>
            <a:r>
              <a:rPr lang="en-US" sz="3868">
                <a:solidFill>
                  <a:srgbClr val="4E5248"/>
                </a:solidFill>
                <a:latin typeface="UID มนตรา บาง"/>
              </a:rPr>
              <a:t>Wahyu lita</a:t>
            </a:r>
          </a:p>
          <a:p>
            <a:pPr>
              <a:lnSpc>
                <a:spcPts val="5416"/>
              </a:lnSpc>
            </a:pPr>
            <a:r>
              <a:rPr lang="en-US" sz="3868">
                <a:solidFill>
                  <a:srgbClr val="4E5248"/>
                </a:solidFill>
                <a:latin typeface="UID มนตรา บาง"/>
              </a:rPr>
              <a:t>Gita Monika Sari</a:t>
            </a:r>
          </a:p>
          <a:p>
            <a:pPr>
              <a:lnSpc>
                <a:spcPts val="5416"/>
              </a:lnSpc>
            </a:pPr>
            <a:r>
              <a:rPr lang="en-US" sz="3868">
                <a:solidFill>
                  <a:srgbClr val="4E5248"/>
                </a:solidFill>
                <a:latin typeface="UID มนตรา บาง"/>
              </a:rPr>
              <a:t>Tito Kurniawan </a:t>
            </a:r>
          </a:p>
          <a:p>
            <a:pPr>
              <a:lnSpc>
                <a:spcPts val="5416"/>
              </a:lnSpc>
            </a:pPr>
            <a:r>
              <a:rPr lang="en-US" sz="3868">
                <a:solidFill>
                  <a:srgbClr val="4E5248"/>
                </a:solidFill>
                <a:latin typeface="UID มนตรา บาง"/>
              </a:rPr>
              <a:t>Tegar Bagus Samudra</a:t>
            </a:r>
          </a:p>
        </p:txBody>
      </p:sp>
      <p:sp>
        <p:nvSpPr>
          <p:cNvPr name="TextBox 24" id="24"/>
          <p:cNvSpPr txBox="true"/>
          <p:nvPr/>
        </p:nvSpPr>
        <p:spPr>
          <a:xfrm rot="0">
            <a:off x="9086850" y="3780954"/>
            <a:ext cx="4705229" cy="3778010"/>
          </a:xfrm>
          <a:prstGeom prst="rect">
            <a:avLst/>
          </a:prstGeom>
        </p:spPr>
        <p:txBody>
          <a:bodyPr anchor="t" rtlCol="false" tIns="0" lIns="0" bIns="0" rIns="0">
            <a:spAutoFit/>
          </a:bodyPr>
          <a:lstStyle/>
          <a:p>
            <a:pPr>
              <a:lnSpc>
                <a:spcPts val="5958"/>
              </a:lnSpc>
            </a:pPr>
            <a:r>
              <a:rPr lang="en-US" sz="4256">
                <a:solidFill>
                  <a:srgbClr val="4E5248"/>
                </a:solidFill>
                <a:latin typeface="UID มนตรา บาง"/>
              </a:rPr>
              <a:t>2353053021</a:t>
            </a:r>
          </a:p>
          <a:p>
            <a:pPr>
              <a:lnSpc>
                <a:spcPts val="5958"/>
              </a:lnSpc>
            </a:pPr>
            <a:r>
              <a:rPr lang="en-US" sz="4256">
                <a:solidFill>
                  <a:srgbClr val="4E5248"/>
                </a:solidFill>
                <a:latin typeface="UID มนตรา บาง"/>
              </a:rPr>
              <a:t>2313053076</a:t>
            </a:r>
          </a:p>
          <a:p>
            <a:pPr>
              <a:lnSpc>
                <a:spcPts val="5958"/>
              </a:lnSpc>
            </a:pPr>
            <a:r>
              <a:rPr lang="en-US" sz="4256">
                <a:solidFill>
                  <a:srgbClr val="4E5248"/>
                </a:solidFill>
                <a:latin typeface="UID มนตรา บาง"/>
              </a:rPr>
              <a:t>2353053024</a:t>
            </a:r>
          </a:p>
          <a:p>
            <a:pPr>
              <a:lnSpc>
                <a:spcPts val="5958"/>
              </a:lnSpc>
            </a:pPr>
            <a:r>
              <a:rPr lang="en-US" sz="4256">
                <a:solidFill>
                  <a:srgbClr val="4E5248"/>
                </a:solidFill>
                <a:latin typeface="UID มนตรา บาง"/>
              </a:rPr>
              <a:t>2313503072</a:t>
            </a:r>
          </a:p>
          <a:p>
            <a:pPr>
              <a:lnSpc>
                <a:spcPts val="5958"/>
              </a:lnSpc>
            </a:pPr>
            <a:r>
              <a:rPr lang="en-US" sz="4256">
                <a:solidFill>
                  <a:srgbClr val="4E5248"/>
                </a:solidFill>
                <a:latin typeface="UID มนตรา บาง"/>
              </a:rPr>
              <a:t>2313503091</a:t>
            </a:r>
          </a:p>
        </p:txBody>
      </p:sp>
      <p:sp>
        <p:nvSpPr>
          <p:cNvPr name="TextBox 25" id="25"/>
          <p:cNvSpPr txBox="true"/>
          <p:nvPr/>
        </p:nvSpPr>
        <p:spPr>
          <a:xfrm rot="0">
            <a:off x="5469297" y="994515"/>
            <a:ext cx="7349407" cy="1153656"/>
          </a:xfrm>
          <a:prstGeom prst="rect">
            <a:avLst/>
          </a:prstGeom>
        </p:spPr>
        <p:txBody>
          <a:bodyPr anchor="t" rtlCol="false" tIns="0" lIns="0" bIns="0" rIns="0">
            <a:spAutoFit/>
          </a:bodyPr>
          <a:lstStyle/>
          <a:p>
            <a:pPr algn="ctr">
              <a:lnSpc>
                <a:spcPts val="8540"/>
              </a:lnSpc>
            </a:pPr>
            <a:r>
              <a:rPr lang="en-US" sz="6100">
                <a:solidFill>
                  <a:srgbClr val="4E5248"/>
                </a:solidFill>
                <a:latin typeface="UID ในตำนาน Bold"/>
              </a:rPr>
              <a:t>ANGGOTA KELOMPOK </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FFDF3"/>
        </a:solidFill>
      </p:bgPr>
    </p:bg>
    <p:spTree>
      <p:nvGrpSpPr>
        <p:cNvPr id="1" name=""/>
        <p:cNvGrpSpPr/>
        <p:nvPr/>
      </p:nvGrpSpPr>
      <p:grpSpPr>
        <a:xfrm>
          <a:off x="0" y="0"/>
          <a:ext cx="0" cy="0"/>
          <a:chOff x="0" y="0"/>
          <a:chExt cx="0" cy="0"/>
        </a:xfrm>
      </p:grpSpPr>
      <p:sp>
        <p:nvSpPr>
          <p:cNvPr name="Freeform 2" id="2"/>
          <p:cNvSpPr/>
          <p:nvPr/>
        </p:nvSpPr>
        <p:spPr>
          <a:xfrm flipH="false" flipV="false" rot="0">
            <a:off x="14863820" y="1028700"/>
            <a:ext cx="2395480" cy="8229600"/>
          </a:xfrm>
          <a:custGeom>
            <a:avLst/>
            <a:gdLst/>
            <a:ahLst/>
            <a:cxnLst/>
            <a:rect r="r" b="b" t="t" l="l"/>
            <a:pathLst>
              <a:path h="8229600" w="2395480">
                <a:moveTo>
                  <a:pt x="0" y="0"/>
                </a:moveTo>
                <a:lnTo>
                  <a:pt x="2395480" y="0"/>
                </a:lnTo>
                <a:lnTo>
                  <a:pt x="239548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243547" t="0" r="0" b="0"/>
            </a:stretch>
          </a:blipFill>
        </p:spPr>
      </p:sp>
      <p:sp>
        <p:nvSpPr>
          <p:cNvPr name="Freeform 3" id="3"/>
          <p:cNvSpPr/>
          <p:nvPr/>
        </p:nvSpPr>
        <p:spPr>
          <a:xfrm flipH="false" flipV="false" rot="0">
            <a:off x="7642358"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14400"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6993" y="962973"/>
            <a:ext cx="2341841" cy="2303786"/>
          </a:xfrm>
          <a:custGeom>
            <a:avLst/>
            <a:gdLst/>
            <a:ahLst/>
            <a:cxnLst/>
            <a:rect r="r" b="b" t="t" l="l"/>
            <a:pathLst>
              <a:path h="2303786" w="2341841">
                <a:moveTo>
                  <a:pt x="0" y="0"/>
                </a:moveTo>
                <a:lnTo>
                  <a:pt x="2341842" y="0"/>
                </a:lnTo>
                <a:lnTo>
                  <a:pt x="2341842" y="2303786"/>
                </a:lnTo>
                <a:lnTo>
                  <a:pt x="0" y="23037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4317768">
            <a:off x="16287528" y="7677669"/>
            <a:ext cx="2113373" cy="2470577"/>
          </a:xfrm>
          <a:custGeom>
            <a:avLst/>
            <a:gdLst/>
            <a:ahLst/>
            <a:cxnLst/>
            <a:rect r="r" b="b" t="t" l="l"/>
            <a:pathLst>
              <a:path h="2470577" w="2113373">
                <a:moveTo>
                  <a:pt x="0" y="0"/>
                </a:moveTo>
                <a:lnTo>
                  <a:pt x="2113372" y="0"/>
                </a:lnTo>
                <a:lnTo>
                  <a:pt x="2113372" y="2470577"/>
                </a:lnTo>
                <a:lnTo>
                  <a:pt x="0" y="24705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945629">
            <a:off x="3170803" y="3716660"/>
            <a:ext cx="628639" cy="595111"/>
          </a:xfrm>
          <a:custGeom>
            <a:avLst/>
            <a:gdLst/>
            <a:ahLst/>
            <a:cxnLst/>
            <a:rect r="r" b="b" t="t" l="l"/>
            <a:pathLst>
              <a:path h="595111" w="628639">
                <a:moveTo>
                  <a:pt x="0" y="0"/>
                </a:moveTo>
                <a:lnTo>
                  <a:pt x="628639" y="0"/>
                </a:lnTo>
                <a:lnTo>
                  <a:pt x="628639" y="595111"/>
                </a:lnTo>
                <a:lnTo>
                  <a:pt x="0" y="59511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2749538" y="3090732"/>
            <a:ext cx="12788923" cy="2451837"/>
          </a:xfrm>
          <a:prstGeom prst="rect">
            <a:avLst/>
          </a:prstGeom>
        </p:spPr>
        <p:txBody>
          <a:bodyPr anchor="t" rtlCol="false" tIns="0" lIns="0" bIns="0" rIns="0">
            <a:spAutoFit/>
          </a:bodyPr>
          <a:lstStyle/>
          <a:p>
            <a:pPr algn="ctr">
              <a:lnSpc>
                <a:spcPts val="18063"/>
              </a:lnSpc>
            </a:pPr>
            <a:r>
              <a:rPr lang="en-US" sz="12902">
                <a:solidFill>
                  <a:srgbClr val="4E5248"/>
                </a:solidFill>
                <a:latin typeface="UID ในตำนาน Bold"/>
              </a:rPr>
              <a:t>TERIMA KASIH</a:t>
            </a:r>
          </a:p>
        </p:txBody>
      </p:sp>
      <p:sp>
        <p:nvSpPr>
          <p:cNvPr name="Freeform 9" id="9"/>
          <p:cNvSpPr/>
          <p:nvPr/>
        </p:nvSpPr>
        <p:spPr>
          <a:xfrm flipH="false" flipV="false" rot="-945629">
            <a:off x="3755289" y="3415239"/>
            <a:ext cx="480069" cy="454466"/>
          </a:xfrm>
          <a:custGeom>
            <a:avLst/>
            <a:gdLst/>
            <a:ahLst/>
            <a:cxnLst/>
            <a:rect r="r" b="b" t="t" l="l"/>
            <a:pathLst>
              <a:path h="454466" w="480069">
                <a:moveTo>
                  <a:pt x="0" y="0"/>
                </a:moveTo>
                <a:lnTo>
                  <a:pt x="480070" y="0"/>
                </a:lnTo>
                <a:lnTo>
                  <a:pt x="480070" y="454466"/>
                </a:lnTo>
                <a:lnTo>
                  <a:pt x="0" y="45446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3602389" y="5491870"/>
            <a:ext cx="11083222" cy="1522625"/>
          </a:xfrm>
          <a:prstGeom prst="rect">
            <a:avLst/>
          </a:prstGeom>
        </p:spPr>
        <p:txBody>
          <a:bodyPr anchor="t" rtlCol="false" tIns="0" lIns="0" bIns="0" rIns="0">
            <a:spAutoFit/>
          </a:bodyPr>
          <a:lstStyle/>
          <a:p>
            <a:pPr algn="ctr">
              <a:lnSpc>
                <a:spcPts val="5958"/>
              </a:lnSpc>
            </a:pPr>
            <a:r>
              <a:rPr lang="en-US" sz="4256">
                <a:solidFill>
                  <a:srgbClr val="4E5248"/>
                </a:solidFill>
                <a:latin typeface="UID มนตรา บาง"/>
              </a:rPr>
              <a:t>Presentasi oleh kelompok 1</a:t>
            </a:r>
          </a:p>
          <a:p>
            <a:pPr algn="ctr">
              <a:lnSpc>
                <a:spcPts val="5958"/>
              </a:lnSpc>
            </a:pPr>
          </a:p>
        </p:txBody>
      </p:sp>
      <p:sp>
        <p:nvSpPr>
          <p:cNvPr name="Freeform 11" id="11"/>
          <p:cNvSpPr/>
          <p:nvPr/>
        </p:nvSpPr>
        <p:spPr>
          <a:xfrm flipH="false" flipV="false" rot="-945629">
            <a:off x="13772528" y="6335264"/>
            <a:ext cx="628639" cy="595111"/>
          </a:xfrm>
          <a:custGeom>
            <a:avLst/>
            <a:gdLst/>
            <a:ahLst/>
            <a:cxnLst/>
            <a:rect r="r" b="b" t="t" l="l"/>
            <a:pathLst>
              <a:path h="595111" w="628639">
                <a:moveTo>
                  <a:pt x="0" y="0"/>
                </a:moveTo>
                <a:lnTo>
                  <a:pt x="628639" y="0"/>
                </a:lnTo>
                <a:lnTo>
                  <a:pt x="628639" y="595111"/>
                </a:lnTo>
                <a:lnTo>
                  <a:pt x="0" y="59511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945629">
            <a:off x="14331055" y="5995040"/>
            <a:ext cx="480069" cy="454466"/>
          </a:xfrm>
          <a:custGeom>
            <a:avLst/>
            <a:gdLst/>
            <a:ahLst/>
            <a:cxnLst/>
            <a:rect r="r" b="b" t="t" l="l"/>
            <a:pathLst>
              <a:path h="454466" w="480069">
                <a:moveTo>
                  <a:pt x="0" y="0"/>
                </a:moveTo>
                <a:lnTo>
                  <a:pt x="480069" y="0"/>
                </a:lnTo>
                <a:lnTo>
                  <a:pt x="480069" y="454466"/>
                </a:lnTo>
                <a:lnTo>
                  <a:pt x="0" y="45446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3" id="13"/>
          <p:cNvGrpSpPr/>
          <p:nvPr/>
        </p:nvGrpSpPr>
        <p:grpSpPr>
          <a:xfrm rot="0">
            <a:off x="446488" y="3751015"/>
            <a:ext cx="1330738" cy="6002973"/>
            <a:chOff x="0" y="0"/>
            <a:chExt cx="1774317" cy="8003964"/>
          </a:xfrm>
        </p:grpSpPr>
        <p:sp>
          <p:nvSpPr>
            <p:cNvPr name="Freeform 14" id="14"/>
            <p:cNvSpPr/>
            <p:nvPr/>
          </p:nvSpPr>
          <p:spPr>
            <a:xfrm flipH="false" flipV="false" rot="0">
              <a:off x="0" y="0"/>
              <a:ext cx="943253" cy="530580"/>
            </a:xfrm>
            <a:custGeom>
              <a:avLst/>
              <a:gdLst/>
              <a:ahLst/>
              <a:cxnLst/>
              <a:rect r="r" b="b" t="t" l="l"/>
              <a:pathLst>
                <a:path h="530580" w="943253">
                  <a:moveTo>
                    <a:pt x="0" y="0"/>
                  </a:moveTo>
                  <a:lnTo>
                    <a:pt x="943253" y="0"/>
                  </a:lnTo>
                  <a:lnTo>
                    <a:pt x="943253" y="530580"/>
                  </a:lnTo>
                  <a:lnTo>
                    <a:pt x="0" y="53058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true" flipV="false" rot="0">
              <a:off x="1243094" y="1442168"/>
              <a:ext cx="531223" cy="828957"/>
            </a:xfrm>
            <a:custGeom>
              <a:avLst/>
              <a:gdLst/>
              <a:ahLst/>
              <a:cxnLst/>
              <a:rect r="r" b="b" t="t" l="l"/>
              <a:pathLst>
                <a:path h="828957" w="531223">
                  <a:moveTo>
                    <a:pt x="531223" y="0"/>
                  </a:moveTo>
                  <a:lnTo>
                    <a:pt x="0" y="0"/>
                  </a:lnTo>
                  <a:lnTo>
                    <a:pt x="0" y="828957"/>
                  </a:lnTo>
                  <a:lnTo>
                    <a:pt x="531223" y="828957"/>
                  </a:lnTo>
                  <a:lnTo>
                    <a:pt x="531223"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true" flipV="false" rot="0">
              <a:off x="1243094" y="5344974"/>
              <a:ext cx="531223" cy="828957"/>
            </a:xfrm>
            <a:custGeom>
              <a:avLst/>
              <a:gdLst/>
              <a:ahLst/>
              <a:cxnLst/>
              <a:rect r="r" b="b" t="t" l="l"/>
              <a:pathLst>
                <a:path h="828957" w="531223">
                  <a:moveTo>
                    <a:pt x="531223" y="0"/>
                  </a:moveTo>
                  <a:lnTo>
                    <a:pt x="0" y="0"/>
                  </a:lnTo>
                  <a:lnTo>
                    <a:pt x="0" y="828957"/>
                  </a:lnTo>
                  <a:lnTo>
                    <a:pt x="531223" y="828957"/>
                  </a:lnTo>
                  <a:lnTo>
                    <a:pt x="531223"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0" y="3577116"/>
              <a:ext cx="943253" cy="530580"/>
            </a:xfrm>
            <a:custGeom>
              <a:avLst/>
              <a:gdLst/>
              <a:ahLst/>
              <a:cxnLst/>
              <a:rect r="r" b="b" t="t" l="l"/>
              <a:pathLst>
                <a:path h="530580" w="943253">
                  <a:moveTo>
                    <a:pt x="0" y="0"/>
                  </a:moveTo>
                  <a:lnTo>
                    <a:pt x="943253" y="0"/>
                  </a:lnTo>
                  <a:lnTo>
                    <a:pt x="943253" y="530580"/>
                  </a:lnTo>
                  <a:lnTo>
                    <a:pt x="0" y="53058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152256" y="7473384"/>
              <a:ext cx="943253" cy="530580"/>
            </a:xfrm>
            <a:custGeom>
              <a:avLst/>
              <a:gdLst/>
              <a:ahLst/>
              <a:cxnLst/>
              <a:rect r="r" b="b" t="t" l="l"/>
              <a:pathLst>
                <a:path h="530580" w="943253">
                  <a:moveTo>
                    <a:pt x="0" y="0"/>
                  </a:moveTo>
                  <a:lnTo>
                    <a:pt x="943254" y="0"/>
                  </a:lnTo>
                  <a:lnTo>
                    <a:pt x="943254" y="530580"/>
                  </a:lnTo>
                  <a:lnTo>
                    <a:pt x="0" y="53058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grpSp>
        <p:nvGrpSpPr>
          <p:cNvPr name="Group 19" id="19"/>
          <p:cNvGrpSpPr/>
          <p:nvPr/>
        </p:nvGrpSpPr>
        <p:grpSpPr>
          <a:xfrm rot="0">
            <a:off x="16279299" y="1001590"/>
            <a:ext cx="1330738" cy="6002973"/>
            <a:chOff x="0" y="0"/>
            <a:chExt cx="1774317" cy="8003964"/>
          </a:xfrm>
        </p:grpSpPr>
        <p:sp>
          <p:nvSpPr>
            <p:cNvPr name="Freeform 20" id="20"/>
            <p:cNvSpPr/>
            <p:nvPr/>
          </p:nvSpPr>
          <p:spPr>
            <a:xfrm flipH="false" flipV="false" rot="0">
              <a:off x="0" y="0"/>
              <a:ext cx="943253" cy="530580"/>
            </a:xfrm>
            <a:custGeom>
              <a:avLst/>
              <a:gdLst/>
              <a:ahLst/>
              <a:cxnLst/>
              <a:rect r="r" b="b" t="t" l="l"/>
              <a:pathLst>
                <a:path h="530580" w="943253">
                  <a:moveTo>
                    <a:pt x="0" y="0"/>
                  </a:moveTo>
                  <a:lnTo>
                    <a:pt x="943253" y="0"/>
                  </a:lnTo>
                  <a:lnTo>
                    <a:pt x="943253" y="530580"/>
                  </a:lnTo>
                  <a:lnTo>
                    <a:pt x="0" y="53058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true" flipV="false" rot="0">
              <a:off x="1243094" y="1442168"/>
              <a:ext cx="531223" cy="828957"/>
            </a:xfrm>
            <a:custGeom>
              <a:avLst/>
              <a:gdLst/>
              <a:ahLst/>
              <a:cxnLst/>
              <a:rect r="r" b="b" t="t" l="l"/>
              <a:pathLst>
                <a:path h="828957" w="531223">
                  <a:moveTo>
                    <a:pt x="531223" y="0"/>
                  </a:moveTo>
                  <a:lnTo>
                    <a:pt x="0" y="0"/>
                  </a:lnTo>
                  <a:lnTo>
                    <a:pt x="0" y="828957"/>
                  </a:lnTo>
                  <a:lnTo>
                    <a:pt x="531223" y="828957"/>
                  </a:lnTo>
                  <a:lnTo>
                    <a:pt x="531223"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2" id="22"/>
            <p:cNvSpPr/>
            <p:nvPr/>
          </p:nvSpPr>
          <p:spPr>
            <a:xfrm flipH="true" flipV="false" rot="0">
              <a:off x="1243094" y="5344974"/>
              <a:ext cx="531223" cy="828957"/>
            </a:xfrm>
            <a:custGeom>
              <a:avLst/>
              <a:gdLst/>
              <a:ahLst/>
              <a:cxnLst/>
              <a:rect r="r" b="b" t="t" l="l"/>
              <a:pathLst>
                <a:path h="828957" w="531223">
                  <a:moveTo>
                    <a:pt x="531223" y="0"/>
                  </a:moveTo>
                  <a:lnTo>
                    <a:pt x="0" y="0"/>
                  </a:lnTo>
                  <a:lnTo>
                    <a:pt x="0" y="828957"/>
                  </a:lnTo>
                  <a:lnTo>
                    <a:pt x="531223" y="828957"/>
                  </a:lnTo>
                  <a:lnTo>
                    <a:pt x="531223"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3" id="23"/>
            <p:cNvSpPr/>
            <p:nvPr/>
          </p:nvSpPr>
          <p:spPr>
            <a:xfrm flipH="false" flipV="false" rot="0">
              <a:off x="0" y="3577116"/>
              <a:ext cx="943253" cy="530580"/>
            </a:xfrm>
            <a:custGeom>
              <a:avLst/>
              <a:gdLst/>
              <a:ahLst/>
              <a:cxnLst/>
              <a:rect r="r" b="b" t="t" l="l"/>
              <a:pathLst>
                <a:path h="530580" w="943253">
                  <a:moveTo>
                    <a:pt x="0" y="0"/>
                  </a:moveTo>
                  <a:lnTo>
                    <a:pt x="943253" y="0"/>
                  </a:lnTo>
                  <a:lnTo>
                    <a:pt x="943253" y="530580"/>
                  </a:lnTo>
                  <a:lnTo>
                    <a:pt x="0" y="53058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4" id="24"/>
            <p:cNvSpPr/>
            <p:nvPr/>
          </p:nvSpPr>
          <p:spPr>
            <a:xfrm flipH="false" flipV="false" rot="0">
              <a:off x="152256" y="7473384"/>
              <a:ext cx="943253" cy="530580"/>
            </a:xfrm>
            <a:custGeom>
              <a:avLst/>
              <a:gdLst/>
              <a:ahLst/>
              <a:cxnLst/>
              <a:rect r="r" b="b" t="t" l="l"/>
              <a:pathLst>
                <a:path h="530580" w="943253">
                  <a:moveTo>
                    <a:pt x="0" y="0"/>
                  </a:moveTo>
                  <a:lnTo>
                    <a:pt x="943254" y="0"/>
                  </a:lnTo>
                  <a:lnTo>
                    <a:pt x="943254" y="530580"/>
                  </a:lnTo>
                  <a:lnTo>
                    <a:pt x="0" y="53058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DF3"/>
        </a:solidFill>
      </p:bgPr>
    </p:bg>
    <p:spTree>
      <p:nvGrpSpPr>
        <p:cNvPr id="1" name=""/>
        <p:cNvGrpSpPr/>
        <p:nvPr/>
      </p:nvGrpSpPr>
      <p:grpSpPr>
        <a:xfrm>
          <a:off x="0" y="0"/>
          <a:ext cx="0" cy="0"/>
          <a:chOff x="0" y="0"/>
          <a:chExt cx="0" cy="0"/>
        </a:xfrm>
      </p:grpSpPr>
      <p:sp>
        <p:nvSpPr>
          <p:cNvPr name="Freeform 2" id="2"/>
          <p:cNvSpPr/>
          <p:nvPr/>
        </p:nvSpPr>
        <p:spPr>
          <a:xfrm flipH="false" flipV="false" rot="0">
            <a:off x="14863820" y="1028700"/>
            <a:ext cx="2395480" cy="8229600"/>
          </a:xfrm>
          <a:custGeom>
            <a:avLst/>
            <a:gdLst/>
            <a:ahLst/>
            <a:cxnLst/>
            <a:rect r="r" b="b" t="t" l="l"/>
            <a:pathLst>
              <a:path h="8229600" w="2395480">
                <a:moveTo>
                  <a:pt x="0" y="0"/>
                </a:moveTo>
                <a:lnTo>
                  <a:pt x="2395480" y="0"/>
                </a:lnTo>
                <a:lnTo>
                  <a:pt x="239548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243547" t="0" r="0" b="0"/>
            </a:stretch>
          </a:blipFill>
        </p:spPr>
      </p:sp>
      <p:sp>
        <p:nvSpPr>
          <p:cNvPr name="Freeform 3" id="3"/>
          <p:cNvSpPr/>
          <p:nvPr/>
        </p:nvSpPr>
        <p:spPr>
          <a:xfrm flipH="false" flipV="false" rot="0">
            <a:off x="7642358"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14400"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2863293">
            <a:off x="9382" y="151507"/>
            <a:ext cx="1810036" cy="3166245"/>
          </a:xfrm>
          <a:custGeom>
            <a:avLst/>
            <a:gdLst/>
            <a:ahLst/>
            <a:cxnLst/>
            <a:rect r="r" b="b" t="t" l="l"/>
            <a:pathLst>
              <a:path h="3166245" w="1810036">
                <a:moveTo>
                  <a:pt x="0" y="0"/>
                </a:moveTo>
                <a:lnTo>
                  <a:pt x="1810036" y="0"/>
                </a:lnTo>
                <a:lnTo>
                  <a:pt x="1810036" y="3166245"/>
                </a:lnTo>
                <a:lnTo>
                  <a:pt x="0" y="31662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4190520">
            <a:off x="16354282" y="290998"/>
            <a:ext cx="1810036" cy="3166245"/>
          </a:xfrm>
          <a:custGeom>
            <a:avLst/>
            <a:gdLst/>
            <a:ahLst/>
            <a:cxnLst/>
            <a:rect r="r" b="b" t="t" l="l"/>
            <a:pathLst>
              <a:path h="3166245" w="1810036">
                <a:moveTo>
                  <a:pt x="0" y="0"/>
                </a:moveTo>
                <a:lnTo>
                  <a:pt x="1810036" y="0"/>
                </a:lnTo>
                <a:lnTo>
                  <a:pt x="1810036" y="3166245"/>
                </a:lnTo>
                <a:lnTo>
                  <a:pt x="0" y="31662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4543923" y="1028700"/>
            <a:ext cx="6287862" cy="1744882"/>
          </a:xfrm>
          <a:custGeom>
            <a:avLst/>
            <a:gdLst/>
            <a:ahLst/>
            <a:cxnLst/>
            <a:rect r="r" b="b" t="t" l="l"/>
            <a:pathLst>
              <a:path h="1744882" w="6287862">
                <a:moveTo>
                  <a:pt x="0" y="0"/>
                </a:moveTo>
                <a:lnTo>
                  <a:pt x="6287862" y="0"/>
                </a:lnTo>
                <a:lnTo>
                  <a:pt x="6287862" y="1744882"/>
                </a:lnTo>
                <a:lnTo>
                  <a:pt x="0" y="174488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8470964" y="1028700"/>
            <a:ext cx="5249508" cy="1744882"/>
          </a:xfrm>
          <a:custGeom>
            <a:avLst/>
            <a:gdLst/>
            <a:ahLst/>
            <a:cxnLst/>
            <a:rect r="r" b="b" t="t" l="l"/>
            <a:pathLst>
              <a:path h="1744882" w="5249508">
                <a:moveTo>
                  <a:pt x="0" y="0"/>
                </a:moveTo>
                <a:lnTo>
                  <a:pt x="5249508" y="0"/>
                </a:lnTo>
                <a:lnTo>
                  <a:pt x="5249508" y="1744882"/>
                </a:lnTo>
                <a:lnTo>
                  <a:pt x="0" y="1744882"/>
                </a:lnTo>
                <a:lnTo>
                  <a:pt x="0" y="0"/>
                </a:lnTo>
                <a:close/>
              </a:path>
            </a:pathLst>
          </a:custGeom>
          <a:blipFill>
            <a:blip r:embed="rId6">
              <a:extLst>
                <a:ext uri="{96DAC541-7B7A-43D3-8B79-37D633B846F1}">
                  <asvg:svgBlip xmlns:asvg="http://schemas.microsoft.com/office/drawing/2016/SVG/main" r:embed="rId7"/>
                </a:ext>
              </a:extLst>
            </a:blip>
            <a:stretch>
              <a:fillRect l="-19780" t="0" r="0" b="0"/>
            </a:stretch>
          </a:blipFill>
        </p:spPr>
      </p:sp>
      <p:sp>
        <p:nvSpPr>
          <p:cNvPr name="Freeform 9" id="9"/>
          <p:cNvSpPr/>
          <p:nvPr/>
        </p:nvSpPr>
        <p:spPr>
          <a:xfrm flipH="false" flipV="false" rot="0">
            <a:off x="1629976" y="3086100"/>
            <a:ext cx="10318267" cy="6172200"/>
          </a:xfrm>
          <a:custGeom>
            <a:avLst/>
            <a:gdLst/>
            <a:ahLst/>
            <a:cxnLst/>
            <a:rect r="r" b="b" t="t" l="l"/>
            <a:pathLst>
              <a:path h="6172200" w="10318267">
                <a:moveTo>
                  <a:pt x="0" y="0"/>
                </a:moveTo>
                <a:lnTo>
                  <a:pt x="10318268" y="0"/>
                </a:lnTo>
                <a:lnTo>
                  <a:pt x="10318268" y="6172200"/>
                </a:lnTo>
                <a:lnTo>
                  <a:pt x="0" y="61722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7592122" y="3086100"/>
            <a:ext cx="8805038" cy="6172200"/>
          </a:xfrm>
          <a:custGeom>
            <a:avLst/>
            <a:gdLst/>
            <a:ahLst/>
            <a:cxnLst/>
            <a:rect r="r" b="b" t="t" l="l"/>
            <a:pathLst>
              <a:path h="6172200" w="8805038">
                <a:moveTo>
                  <a:pt x="0" y="0"/>
                </a:moveTo>
                <a:lnTo>
                  <a:pt x="8805039" y="0"/>
                </a:lnTo>
                <a:lnTo>
                  <a:pt x="8805039" y="6172200"/>
                </a:lnTo>
                <a:lnTo>
                  <a:pt x="0" y="6172200"/>
                </a:lnTo>
                <a:lnTo>
                  <a:pt x="0" y="0"/>
                </a:lnTo>
                <a:close/>
              </a:path>
            </a:pathLst>
          </a:custGeom>
          <a:blipFill>
            <a:blip r:embed="rId8">
              <a:extLst>
                <a:ext uri="{96DAC541-7B7A-43D3-8B79-37D633B846F1}">
                  <asvg:svgBlip xmlns:asvg="http://schemas.microsoft.com/office/drawing/2016/SVG/main" r:embed="rId9"/>
                </a:ext>
              </a:extLst>
            </a:blip>
            <a:stretch>
              <a:fillRect l="-17185" t="0" r="0" b="0"/>
            </a:stretch>
          </a:blipFill>
        </p:spPr>
      </p:sp>
      <p:sp>
        <p:nvSpPr>
          <p:cNvPr name="Freeform 11" id="11"/>
          <p:cNvSpPr/>
          <p:nvPr/>
        </p:nvSpPr>
        <p:spPr>
          <a:xfrm flipH="false" flipV="false" rot="0">
            <a:off x="10831785" y="3685216"/>
            <a:ext cx="5229775" cy="4973967"/>
          </a:xfrm>
          <a:custGeom>
            <a:avLst/>
            <a:gdLst/>
            <a:ahLst/>
            <a:cxnLst/>
            <a:rect r="r" b="b" t="t" l="l"/>
            <a:pathLst>
              <a:path h="4973967" w="5229775">
                <a:moveTo>
                  <a:pt x="0" y="0"/>
                </a:moveTo>
                <a:lnTo>
                  <a:pt x="5229775" y="0"/>
                </a:lnTo>
                <a:lnTo>
                  <a:pt x="5229775" y="4973968"/>
                </a:lnTo>
                <a:lnTo>
                  <a:pt x="0" y="4973968"/>
                </a:lnTo>
                <a:lnTo>
                  <a:pt x="0" y="0"/>
                </a:lnTo>
                <a:close/>
              </a:path>
            </a:pathLst>
          </a:custGeom>
          <a:blipFill>
            <a:blip r:embed="rId10"/>
            <a:stretch>
              <a:fillRect l="0" t="-57492" r="-12865" b="-53476"/>
            </a:stretch>
          </a:blipFill>
        </p:spPr>
      </p:sp>
      <p:sp>
        <p:nvSpPr>
          <p:cNvPr name="TextBox 12" id="12"/>
          <p:cNvSpPr txBox="true"/>
          <p:nvPr/>
        </p:nvSpPr>
        <p:spPr>
          <a:xfrm rot="0">
            <a:off x="3824492" y="994515"/>
            <a:ext cx="10639017" cy="1153656"/>
          </a:xfrm>
          <a:prstGeom prst="rect">
            <a:avLst/>
          </a:prstGeom>
        </p:spPr>
        <p:txBody>
          <a:bodyPr anchor="t" rtlCol="false" tIns="0" lIns="0" bIns="0" rIns="0">
            <a:spAutoFit/>
          </a:bodyPr>
          <a:lstStyle/>
          <a:p>
            <a:pPr algn="ctr">
              <a:lnSpc>
                <a:spcPts val="8540"/>
              </a:lnSpc>
            </a:pPr>
            <a:r>
              <a:rPr lang="en-US" sz="6100">
                <a:solidFill>
                  <a:srgbClr val="4E5248"/>
                </a:solidFill>
                <a:latin typeface="UID ในตำนาน Bold"/>
              </a:rPr>
              <a:t>APA ITU SEL?</a:t>
            </a:r>
          </a:p>
        </p:txBody>
      </p:sp>
      <p:sp>
        <p:nvSpPr>
          <p:cNvPr name="TextBox 13" id="13"/>
          <p:cNvSpPr txBox="true"/>
          <p:nvPr/>
        </p:nvSpPr>
        <p:spPr>
          <a:xfrm rot="0">
            <a:off x="2101972" y="3289370"/>
            <a:ext cx="9374276" cy="5651359"/>
          </a:xfrm>
          <a:prstGeom prst="rect">
            <a:avLst/>
          </a:prstGeom>
        </p:spPr>
        <p:txBody>
          <a:bodyPr anchor="t" rtlCol="false" tIns="0" lIns="0" bIns="0" rIns="0">
            <a:spAutoFit/>
          </a:bodyPr>
          <a:lstStyle/>
          <a:p>
            <a:pPr marL="863599" indent="-431800" lvl="1">
              <a:lnSpc>
                <a:spcPts val="5599"/>
              </a:lnSpc>
              <a:buFont typeface="Arial"/>
              <a:buChar char="•"/>
            </a:pPr>
            <a:r>
              <a:rPr lang="en-US" sz="3999">
                <a:solidFill>
                  <a:srgbClr val="4E5248"/>
                </a:solidFill>
                <a:latin typeface="UID มนตรา บาง"/>
              </a:rPr>
              <a:t>Satuan unit fungsional terkecil makhluk hidup yang merupakan dasar penyusun bagian tubuh.</a:t>
            </a:r>
          </a:p>
          <a:p>
            <a:pPr marL="863599" indent="-431800" lvl="1">
              <a:lnSpc>
                <a:spcPts val="5599"/>
              </a:lnSpc>
              <a:buFont typeface="Arial"/>
              <a:buChar char="•"/>
            </a:pPr>
            <a:r>
              <a:rPr lang="en-US" sz="3999">
                <a:solidFill>
                  <a:srgbClr val="4E5248"/>
                </a:solidFill>
                <a:latin typeface="UID มนตรา บาง"/>
              </a:rPr>
              <a:t>Sel merupakan komponen yang paling sederhana dalam sistem organisasi kehidupan.</a:t>
            </a:r>
          </a:p>
          <a:p>
            <a:pPr marL="863599" indent="-431800" lvl="1">
              <a:lnSpc>
                <a:spcPts val="5599"/>
              </a:lnSpc>
              <a:buFont typeface="Arial"/>
              <a:buChar char="•"/>
            </a:pPr>
            <a:r>
              <a:rPr lang="en-US" sz="3999">
                <a:solidFill>
                  <a:srgbClr val="4E5248"/>
                </a:solidFill>
                <a:latin typeface="UID มนตรา บาง"/>
              </a:rPr>
              <a:t>Sel memiliki berbagai komponen yang disebut: organella sel</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DF3"/>
        </a:solidFill>
      </p:bgPr>
    </p:bg>
    <p:spTree>
      <p:nvGrpSpPr>
        <p:cNvPr id="1" name=""/>
        <p:cNvGrpSpPr/>
        <p:nvPr/>
      </p:nvGrpSpPr>
      <p:grpSpPr>
        <a:xfrm>
          <a:off x="0" y="0"/>
          <a:ext cx="0" cy="0"/>
          <a:chOff x="0" y="0"/>
          <a:chExt cx="0" cy="0"/>
        </a:xfrm>
      </p:grpSpPr>
      <p:sp>
        <p:nvSpPr>
          <p:cNvPr name="Freeform 2" id="2"/>
          <p:cNvSpPr/>
          <p:nvPr/>
        </p:nvSpPr>
        <p:spPr>
          <a:xfrm flipH="false" flipV="false" rot="0">
            <a:off x="14863820" y="1028700"/>
            <a:ext cx="2395480" cy="8229600"/>
          </a:xfrm>
          <a:custGeom>
            <a:avLst/>
            <a:gdLst/>
            <a:ahLst/>
            <a:cxnLst/>
            <a:rect r="r" b="b" t="t" l="l"/>
            <a:pathLst>
              <a:path h="8229600" w="2395480">
                <a:moveTo>
                  <a:pt x="0" y="0"/>
                </a:moveTo>
                <a:lnTo>
                  <a:pt x="2395480" y="0"/>
                </a:lnTo>
                <a:lnTo>
                  <a:pt x="239548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243547" t="0" r="0" b="0"/>
            </a:stretch>
          </a:blipFill>
        </p:spPr>
      </p:sp>
      <p:sp>
        <p:nvSpPr>
          <p:cNvPr name="Freeform 3" id="3"/>
          <p:cNvSpPr/>
          <p:nvPr/>
        </p:nvSpPr>
        <p:spPr>
          <a:xfrm flipH="false" flipV="false" rot="0">
            <a:off x="7642358"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7052742">
            <a:off x="15742772" y="7337400"/>
            <a:ext cx="1661939" cy="1942841"/>
          </a:xfrm>
          <a:custGeom>
            <a:avLst/>
            <a:gdLst/>
            <a:ahLst/>
            <a:cxnLst/>
            <a:rect r="r" b="b" t="t" l="l"/>
            <a:pathLst>
              <a:path h="1942841" w="1661939">
                <a:moveTo>
                  <a:pt x="0" y="1942842"/>
                </a:moveTo>
                <a:lnTo>
                  <a:pt x="1661939" y="1942842"/>
                </a:lnTo>
                <a:lnTo>
                  <a:pt x="1661939" y="0"/>
                </a:lnTo>
                <a:lnTo>
                  <a:pt x="0" y="0"/>
                </a:lnTo>
                <a:lnTo>
                  <a:pt x="0" y="194284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914400"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true" rot="6591192">
            <a:off x="3824492" y="1230527"/>
            <a:ext cx="1204708" cy="1408329"/>
          </a:xfrm>
          <a:custGeom>
            <a:avLst/>
            <a:gdLst/>
            <a:ahLst/>
            <a:cxnLst/>
            <a:rect r="r" b="b" t="t" l="l"/>
            <a:pathLst>
              <a:path h="1408329" w="1204708">
                <a:moveTo>
                  <a:pt x="1204708" y="1408329"/>
                </a:moveTo>
                <a:lnTo>
                  <a:pt x="0" y="1408329"/>
                </a:lnTo>
                <a:lnTo>
                  <a:pt x="0" y="0"/>
                </a:lnTo>
                <a:lnTo>
                  <a:pt x="1204708" y="0"/>
                </a:lnTo>
                <a:lnTo>
                  <a:pt x="1204708" y="140832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4543923" y="1028700"/>
            <a:ext cx="6287862" cy="1744882"/>
          </a:xfrm>
          <a:custGeom>
            <a:avLst/>
            <a:gdLst/>
            <a:ahLst/>
            <a:cxnLst/>
            <a:rect r="r" b="b" t="t" l="l"/>
            <a:pathLst>
              <a:path h="1744882" w="6287862">
                <a:moveTo>
                  <a:pt x="0" y="0"/>
                </a:moveTo>
                <a:lnTo>
                  <a:pt x="6287862" y="0"/>
                </a:lnTo>
                <a:lnTo>
                  <a:pt x="6287862" y="1744882"/>
                </a:lnTo>
                <a:lnTo>
                  <a:pt x="0" y="174488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8470964" y="1028700"/>
            <a:ext cx="5249508" cy="1744882"/>
          </a:xfrm>
          <a:custGeom>
            <a:avLst/>
            <a:gdLst/>
            <a:ahLst/>
            <a:cxnLst/>
            <a:rect r="r" b="b" t="t" l="l"/>
            <a:pathLst>
              <a:path h="1744882" w="5249508">
                <a:moveTo>
                  <a:pt x="0" y="0"/>
                </a:moveTo>
                <a:lnTo>
                  <a:pt x="5249508" y="0"/>
                </a:lnTo>
                <a:lnTo>
                  <a:pt x="5249508" y="1744882"/>
                </a:lnTo>
                <a:lnTo>
                  <a:pt x="0" y="1744882"/>
                </a:lnTo>
                <a:lnTo>
                  <a:pt x="0" y="0"/>
                </a:lnTo>
                <a:close/>
              </a:path>
            </a:pathLst>
          </a:custGeom>
          <a:blipFill>
            <a:blip r:embed="rId6">
              <a:extLst>
                <a:ext uri="{96DAC541-7B7A-43D3-8B79-37D633B846F1}">
                  <asvg:svgBlip xmlns:asvg="http://schemas.microsoft.com/office/drawing/2016/SVG/main" r:embed="rId7"/>
                </a:ext>
              </a:extLst>
            </a:blip>
            <a:stretch>
              <a:fillRect l="-19780" t="0" r="0" b="0"/>
            </a:stretch>
          </a:blipFill>
        </p:spPr>
      </p:sp>
      <p:sp>
        <p:nvSpPr>
          <p:cNvPr name="Freeform 9" id="9"/>
          <p:cNvSpPr/>
          <p:nvPr/>
        </p:nvSpPr>
        <p:spPr>
          <a:xfrm flipH="false" flipV="false" rot="0">
            <a:off x="1629976" y="3086100"/>
            <a:ext cx="10318267" cy="6172200"/>
          </a:xfrm>
          <a:custGeom>
            <a:avLst/>
            <a:gdLst/>
            <a:ahLst/>
            <a:cxnLst/>
            <a:rect r="r" b="b" t="t" l="l"/>
            <a:pathLst>
              <a:path h="6172200" w="10318267">
                <a:moveTo>
                  <a:pt x="0" y="0"/>
                </a:moveTo>
                <a:lnTo>
                  <a:pt x="10318268" y="0"/>
                </a:lnTo>
                <a:lnTo>
                  <a:pt x="10318268" y="6172200"/>
                </a:lnTo>
                <a:lnTo>
                  <a:pt x="0" y="61722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7592122" y="3086100"/>
            <a:ext cx="8805038" cy="6172200"/>
          </a:xfrm>
          <a:custGeom>
            <a:avLst/>
            <a:gdLst/>
            <a:ahLst/>
            <a:cxnLst/>
            <a:rect r="r" b="b" t="t" l="l"/>
            <a:pathLst>
              <a:path h="6172200" w="8805038">
                <a:moveTo>
                  <a:pt x="0" y="0"/>
                </a:moveTo>
                <a:lnTo>
                  <a:pt x="8805039" y="0"/>
                </a:lnTo>
                <a:lnTo>
                  <a:pt x="8805039" y="6172200"/>
                </a:lnTo>
                <a:lnTo>
                  <a:pt x="0" y="6172200"/>
                </a:lnTo>
                <a:lnTo>
                  <a:pt x="0" y="0"/>
                </a:lnTo>
                <a:close/>
              </a:path>
            </a:pathLst>
          </a:custGeom>
          <a:blipFill>
            <a:blip r:embed="rId8">
              <a:extLst>
                <a:ext uri="{96DAC541-7B7A-43D3-8B79-37D633B846F1}">
                  <asvg:svgBlip xmlns:asvg="http://schemas.microsoft.com/office/drawing/2016/SVG/main" r:embed="rId9"/>
                </a:ext>
              </a:extLst>
            </a:blip>
            <a:stretch>
              <a:fillRect l="-17185" t="0" r="0" b="0"/>
            </a:stretch>
          </a:blipFill>
        </p:spPr>
      </p:sp>
      <p:sp>
        <p:nvSpPr>
          <p:cNvPr name="Freeform 11" id="11"/>
          <p:cNvSpPr/>
          <p:nvPr/>
        </p:nvSpPr>
        <p:spPr>
          <a:xfrm flipH="false" flipV="false" rot="0">
            <a:off x="9144000" y="3829225"/>
            <a:ext cx="6671441" cy="4685950"/>
          </a:xfrm>
          <a:custGeom>
            <a:avLst/>
            <a:gdLst/>
            <a:ahLst/>
            <a:cxnLst/>
            <a:rect r="r" b="b" t="t" l="l"/>
            <a:pathLst>
              <a:path h="4685950" w="6671441">
                <a:moveTo>
                  <a:pt x="0" y="0"/>
                </a:moveTo>
                <a:lnTo>
                  <a:pt x="6671441" y="0"/>
                </a:lnTo>
                <a:lnTo>
                  <a:pt x="6671441" y="4685950"/>
                </a:lnTo>
                <a:lnTo>
                  <a:pt x="0" y="4685950"/>
                </a:lnTo>
                <a:lnTo>
                  <a:pt x="0" y="0"/>
                </a:lnTo>
                <a:close/>
              </a:path>
            </a:pathLst>
          </a:custGeom>
          <a:blipFill>
            <a:blip r:embed="rId10"/>
            <a:stretch>
              <a:fillRect l="0" t="-87880" r="-6337" b="-81265"/>
            </a:stretch>
          </a:blipFill>
        </p:spPr>
      </p:sp>
      <p:sp>
        <p:nvSpPr>
          <p:cNvPr name="TextBox 12" id="12"/>
          <p:cNvSpPr txBox="true"/>
          <p:nvPr/>
        </p:nvSpPr>
        <p:spPr>
          <a:xfrm rot="0">
            <a:off x="2180512" y="3448400"/>
            <a:ext cx="5697376" cy="5352349"/>
          </a:xfrm>
          <a:prstGeom prst="rect">
            <a:avLst/>
          </a:prstGeom>
        </p:spPr>
        <p:txBody>
          <a:bodyPr anchor="t" rtlCol="false" tIns="0" lIns="0" bIns="0" rIns="0">
            <a:spAutoFit/>
          </a:bodyPr>
          <a:lstStyle/>
          <a:p>
            <a:pPr>
              <a:lnSpc>
                <a:spcPts val="4200"/>
              </a:lnSpc>
            </a:pPr>
            <a:r>
              <a:rPr lang="en-US" sz="3000">
                <a:solidFill>
                  <a:srgbClr val="4E5248"/>
                </a:solidFill>
                <a:latin typeface="UID มนตรา บาง"/>
              </a:rPr>
              <a:t>Jenis sel dibagi berdasarkan tiga hal, yaitu materi genetik, membran inti, dan sitoplasma.</a:t>
            </a:r>
          </a:p>
          <a:p>
            <a:pPr>
              <a:lnSpc>
                <a:spcPts val="4200"/>
              </a:lnSpc>
            </a:pPr>
          </a:p>
          <a:p>
            <a:pPr marL="647700" indent="-323850" lvl="1">
              <a:lnSpc>
                <a:spcPts val="4200"/>
              </a:lnSpc>
              <a:buFont typeface="Arial"/>
              <a:buChar char="•"/>
            </a:pPr>
            <a:r>
              <a:rPr lang="en-US" sz="3000">
                <a:solidFill>
                  <a:srgbClr val="4E5248"/>
                </a:solidFill>
                <a:latin typeface="UID มนตรา บาง"/>
              </a:rPr>
              <a:t>S</a:t>
            </a:r>
            <a:r>
              <a:rPr lang="en-US" sz="3000">
                <a:solidFill>
                  <a:srgbClr val="4E5248"/>
                </a:solidFill>
                <a:latin typeface="UID มนตรา บาง"/>
              </a:rPr>
              <a:t>el dengan materi genetik yang tidak dibungkus oleh membran inti: sel prokariotik</a:t>
            </a:r>
          </a:p>
          <a:p>
            <a:pPr marL="647700" indent="-323850" lvl="1">
              <a:lnSpc>
                <a:spcPts val="4200"/>
              </a:lnSpc>
              <a:buFont typeface="Arial"/>
              <a:buChar char="•"/>
            </a:pPr>
            <a:r>
              <a:rPr lang="en-US" sz="3000">
                <a:solidFill>
                  <a:srgbClr val="4E5248"/>
                </a:solidFill>
                <a:latin typeface="UID มนตรา บาง"/>
              </a:rPr>
              <a:t>S</a:t>
            </a:r>
            <a:r>
              <a:rPr lang="en-US" sz="3000">
                <a:solidFill>
                  <a:srgbClr val="4E5248"/>
                </a:solidFill>
                <a:latin typeface="UID มนตรา บาง"/>
              </a:rPr>
              <a:t>el dengan materi genetik yang dibungkus oleh membran inti: sel eukariotik</a:t>
            </a:r>
          </a:p>
        </p:txBody>
      </p:sp>
      <p:sp>
        <p:nvSpPr>
          <p:cNvPr name="TextBox 13" id="13"/>
          <p:cNvSpPr txBox="true"/>
          <p:nvPr/>
        </p:nvSpPr>
        <p:spPr>
          <a:xfrm rot="0">
            <a:off x="3824492" y="900395"/>
            <a:ext cx="10639017" cy="1153656"/>
          </a:xfrm>
          <a:prstGeom prst="rect">
            <a:avLst/>
          </a:prstGeom>
        </p:spPr>
        <p:txBody>
          <a:bodyPr anchor="t" rtlCol="false" tIns="0" lIns="0" bIns="0" rIns="0">
            <a:spAutoFit/>
          </a:bodyPr>
          <a:lstStyle/>
          <a:p>
            <a:pPr algn="ctr">
              <a:lnSpc>
                <a:spcPts val="8540"/>
              </a:lnSpc>
            </a:pPr>
            <a:r>
              <a:rPr lang="en-US" sz="6100">
                <a:solidFill>
                  <a:srgbClr val="4E5248"/>
                </a:solidFill>
                <a:latin typeface="UID ในตำนาน Bold"/>
              </a:rPr>
              <a:t>JENIS SEL</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CDB8C"/>
        </a:solidFill>
      </p:bgPr>
    </p:bg>
    <p:spTree>
      <p:nvGrpSpPr>
        <p:cNvPr id="1" name=""/>
        <p:cNvGrpSpPr/>
        <p:nvPr/>
      </p:nvGrpSpPr>
      <p:grpSpPr>
        <a:xfrm>
          <a:off x="0" y="0"/>
          <a:ext cx="0" cy="0"/>
          <a:chOff x="0" y="0"/>
          <a:chExt cx="0" cy="0"/>
        </a:xfrm>
      </p:grpSpPr>
      <p:sp>
        <p:nvSpPr>
          <p:cNvPr name="Freeform 2" id="2"/>
          <p:cNvSpPr/>
          <p:nvPr/>
        </p:nvSpPr>
        <p:spPr>
          <a:xfrm flipH="false" flipV="false" rot="0">
            <a:off x="6158023" y="467641"/>
            <a:ext cx="5754057" cy="1596751"/>
          </a:xfrm>
          <a:custGeom>
            <a:avLst/>
            <a:gdLst/>
            <a:ahLst/>
            <a:cxnLst/>
            <a:rect r="r" b="b" t="t" l="l"/>
            <a:pathLst>
              <a:path h="1596751" w="5754057">
                <a:moveTo>
                  <a:pt x="0" y="0"/>
                </a:moveTo>
                <a:lnTo>
                  <a:pt x="5754057" y="0"/>
                </a:lnTo>
                <a:lnTo>
                  <a:pt x="5754057" y="1596751"/>
                </a:lnTo>
                <a:lnTo>
                  <a:pt x="0" y="15967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2236988"/>
            <a:ext cx="16012703" cy="7925008"/>
          </a:xfrm>
          <a:custGeom>
            <a:avLst/>
            <a:gdLst/>
            <a:ahLst/>
            <a:cxnLst/>
            <a:rect r="r" b="b" t="t" l="l"/>
            <a:pathLst>
              <a:path h="7925008" w="16012703">
                <a:moveTo>
                  <a:pt x="0" y="0"/>
                </a:moveTo>
                <a:lnTo>
                  <a:pt x="16012703" y="0"/>
                </a:lnTo>
                <a:lnTo>
                  <a:pt x="16012703" y="7925008"/>
                </a:lnTo>
                <a:lnTo>
                  <a:pt x="0" y="7925008"/>
                </a:lnTo>
                <a:lnTo>
                  <a:pt x="0" y="0"/>
                </a:lnTo>
                <a:close/>
              </a:path>
            </a:pathLst>
          </a:custGeom>
          <a:blipFill>
            <a:blip r:embed="rId4"/>
            <a:stretch>
              <a:fillRect l="-4222" t="-167376" r="-6910" b="-131819"/>
            </a:stretch>
          </a:blipFill>
        </p:spPr>
      </p:sp>
      <p:sp>
        <p:nvSpPr>
          <p:cNvPr name="TextBox 4" id="4"/>
          <p:cNvSpPr txBox="true"/>
          <p:nvPr/>
        </p:nvSpPr>
        <p:spPr>
          <a:xfrm rot="0">
            <a:off x="6266971" y="451421"/>
            <a:ext cx="5754057" cy="964058"/>
          </a:xfrm>
          <a:prstGeom prst="rect">
            <a:avLst/>
          </a:prstGeom>
        </p:spPr>
        <p:txBody>
          <a:bodyPr anchor="t" rtlCol="false" tIns="0" lIns="0" bIns="0" rIns="0">
            <a:spAutoFit/>
          </a:bodyPr>
          <a:lstStyle/>
          <a:p>
            <a:pPr algn="ctr">
              <a:lnSpc>
                <a:spcPts val="7142"/>
              </a:lnSpc>
            </a:pPr>
            <a:r>
              <a:rPr lang="en-US" sz="5101">
                <a:solidFill>
                  <a:srgbClr val="4E5248"/>
                </a:solidFill>
                <a:latin typeface="UID ในตำนาน Bold"/>
              </a:rPr>
              <a:t>PERBEDAAN SEL</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CDB8C"/>
        </a:solidFill>
      </p:bgPr>
    </p:bg>
    <p:spTree>
      <p:nvGrpSpPr>
        <p:cNvPr id="1" name=""/>
        <p:cNvGrpSpPr/>
        <p:nvPr/>
      </p:nvGrpSpPr>
      <p:grpSpPr>
        <a:xfrm>
          <a:off x="0" y="0"/>
          <a:ext cx="0" cy="0"/>
          <a:chOff x="0" y="0"/>
          <a:chExt cx="0" cy="0"/>
        </a:xfrm>
      </p:grpSpPr>
      <p:sp>
        <p:nvSpPr>
          <p:cNvPr name="Freeform 2" id="2"/>
          <p:cNvSpPr/>
          <p:nvPr/>
        </p:nvSpPr>
        <p:spPr>
          <a:xfrm flipH="false" flipV="false" rot="0">
            <a:off x="3301007" y="1028700"/>
            <a:ext cx="11685986" cy="1402318"/>
          </a:xfrm>
          <a:custGeom>
            <a:avLst/>
            <a:gdLst/>
            <a:ahLst/>
            <a:cxnLst/>
            <a:rect r="r" b="b" t="t" l="l"/>
            <a:pathLst>
              <a:path h="1402318" w="11685986">
                <a:moveTo>
                  <a:pt x="0" y="0"/>
                </a:moveTo>
                <a:lnTo>
                  <a:pt x="11685986" y="0"/>
                </a:lnTo>
                <a:lnTo>
                  <a:pt x="11685986" y="1402318"/>
                </a:lnTo>
                <a:lnTo>
                  <a:pt x="0" y="14023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089424" y="2911936"/>
            <a:ext cx="13378970" cy="15078757"/>
          </a:xfrm>
          <a:custGeom>
            <a:avLst/>
            <a:gdLst/>
            <a:ahLst/>
            <a:cxnLst/>
            <a:rect r="r" b="b" t="t" l="l"/>
            <a:pathLst>
              <a:path h="15078757" w="13378970">
                <a:moveTo>
                  <a:pt x="0" y="0"/>
                </a:moveTo>
                <a:lnTo>
                  <a:pt x="13378970" y="0"/>
                </a:lnTo>
                <a:lnTo>
                  <a:pt x="13378970" y="15078757"/>
                </a:lnTo>
                <a:lnTo>
                  <a:pt x="0" y="150787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629115" y="1729859"/>
            <a:ext cx="3272966" cy="3297699"/>
          </a:xfrm>
          <a:custGeom>
            <a:avLst/>
            <a:gdLst/>
            <a:ahLst/>
            <a:cxnLst/>
            <a:rect r="r" b="b" t="t" l="l"/>
            <a:pathLst>
              <a:path h="3297699" w="3272966">
                <a:moveTo>
                  <a:pt x="0" y="0"/>
                </a:moveTo>
                <a:lnTo>
                  <a:pt x="3272966" y="0"/>
                </a:lnTo>
                <a:lnTo>
                  <a:pt x="3272966" y="3297699"/>
                </a:lnTo>
                <a:lnTo>
                  <a:pt x="0" y="32976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4986993" y="6349372"/>
            <a:ext cx="3888486" cy="4114800"/>
          </a:xfrm>
          <a:custGeom>
            <a:avLst/>
            <a:gdLst/>
            <a:ahLst/>
            <a:cxnLst/>
            <a:rect r="r" b="b" t="t" l="l"/>
            <a:pathLst>
              <a:path h="4114800" w="3888486">
                <a:moveTo>
                  <a:pt x="0" y="0"/>
                </a:moveTo>
                <a:lnTo>
                  <a:pt x="3888486" y="0"/>
                </a:lnTo>
                <a:lnTo>
                  <a:pt x="388848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209586" y="7188043"/>
            <a:ext cx="2879838" cy="3263272"/>
          </a:xfrm>
          <a:custGeom>
            <a:avLst/>
            <a:gdLst/>
            <a:ahLst/>
            <a:cxnLst/>
            <a:rect r="r" b="b" t="t" l="l"/>
            <a:pathLst>
              <a:path h="3263272" w="2879838">
                <a:moveTo>
                  <a:pt x="0" y="0"/>
                </a:moveTo>
                <a:lnTo>
                  <a:pt x="2879838" y="0"/>
                </a:lnTo>
                <a:lnTo>
                  <a:pt x="2879838" y="3263272"/>
                </a:lnTo>
                <a:lnTo>
                  <a:pt x="0" y="326327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3089424" y="1407168"/>
            <a:ext cx="12109152" cy="578708"/>
          </a:xfrm>
          <a:prstGeom prst="rect">
            <a:avLst/>
          </a:prstGeom>
        </p:spPr>
        <p:txBody>
          <a:bodyPr anchor="t" rtlCol="false" tIns="0" lIns="0" bIns="0" rIns="0">
            <a:spAutoFit/>
          </a:bodyPr>
          <a:lstStyle/>
          <a:p>
            <a:pPr algn="ctr">
              <a:lnSpc>
                <a:spcPts val="4744"/>
              </a:lnSpc>
            </a:pPr>
            <a:r>
              <a:rPr lang="en-US" sz="3388">
                <a:solidFill>
                  <a:srgbClr val="000000"/>
                </a:solidFill>
                <a:latin typeface="Open Sans Extra Bold"/>
              </a:rPr>
              <a:t>Perbedaan sel hewan dan sel tumbuhan </a:t>
            </a:r>
          </a:p>
        </p:txBody>
      </p:sp>
      <p:sp>
        <p:nvSpPr>
          <p:cNvPr name="TextBox 8" id="8"/>
          <p:cNvSpPr txBox="true"/>
          <p:nvPr/>
        </p:nvSpPr>
        <p:spPr>
          <a:xfrm rot="0">
            <a:off x="2760584" y="5095875"/>
            <a:ext cx="12226409" cy="2459369"/>
          </a:xfrm>
          <a:prstGeom prst="rect">
            <a:avLst/>
          </a:prstGeom>
        </p:spPr>
        <p:txBody>
          <a:bodyPr anchor="t" rtlCol="false" tIns="0" lIns="0" bIns="0" rIns="0">
            <a:spAutoFit/>
          </a:bodyPr>
          <a:lstStyle/>
          <a:p>
            <a:pPr algn="ctr">
              <a:lnSpc>
                <a:spcPts val="3939"/>
              </a:lnSpc>
            </a:pPr>
            <a:r>
              <a:rPr lang="en-US" sz="2813">
                <a:solidFill>
                  <a:srgbClr val="000000"/>
                </a:solidFill>
                <a:latin typeface="Open Sans Extra Bold"/>
              </a:rPr>
              <a:t>Salah satu perbedaan antara sel hewan dan sel tumbuhan yang terbesar adalah keberadaan dinding sel pada sel tumbuhan. Perbedaan sel tumbuhan dan sel hewan berikutnya adalah bahwa sel tumbuhan memiliki plastida dan vakuola, sementara sel hewan memiliki sentriol dan lisosom.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CDB8C"/>
        </a:solidFill>
      </p:bgPr>
    </p:bg>
    <p:spTree>
      <p:nvGrpSpPr>
        <p:cNvPr id="1" name=""/>
        <p:cNvGrpSpPr/>
        <p:nvPr/>
      </p:nvGrpSpPr>
      <p:grpSpPr>
        <a:xfrm>
          <a:off x="0" y="0"/>
          <a:ext cx="0" cy="0"/>
          <a:chOff x="0" y="0"/>
          <a:chExt cx="0" cy="0"/>
        </a:xfrm>
      </p:grpSpPr>
      <p:sp>
        <p:nvSpPr>
          <p:cNvPr name="Freeform 2" id="2"/>
          <p:cNvSpPr/>
          <p:nvPr/>
        </p:nvSpPr>
        <p:spPr>
          <a:xfrm flipH="false" flipV="false" rot="0">
            <a:off x="3480272" y="740597"/>
            <a:ext cx="10777810" cy="1293337"/>
          </a:xfrm>
          <a:custGeom>
            <a:avLst/>
            <a:gdLst/>
            <a:ahLst/>
            <a:cxnLst/>
            <a:rect r="r" b="b" t="t" l="l"/>
            <a:pathLst>
              <a:path h="1293337" w="10777810">
                <a:moveTo>
                  <a:pt x="0" y="0"/>
                </a:moveTo>
                <a:lnTo>
                  <a:pt x="10777810" y="0"/>
                </a:lnTo>
                <a:lnTo>
                  <a:pt x="10777810" y="1293338"/>
                </a:lnTo>
                <a:lnTo>
                  <a:pt x="0" y="12933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481734" y="3249263"/>
            <a:ext cx="6806266" cy="4760477"/>
          </a:xfrm>
          <a:custGeom>
            <a:avLst/>
            <a:gdLst/>
            <a:ahLst/>
            <a:cxnLst/>
            <a:rect r="r" b="b" t="t" l="l"/>
            <a:pathLst>
              <a:path h="4760477" w="6806266">
                <a:moveTo>
                  <a:pt x="0" y="0"/>
                </a:moveTo>
                <a:lnTo>
                  <a:pt x="6806266" y="0"/>
                </a:lnTo>
                <a:lnTo>
                  <a:pt x="6806266" y="4760478"/>
                </a:lnTo>
                <a:lnTo>
                  <a:pt x="0" y="4760478"/>
                </a:lnTo>
                <a:lnTo>
                  <a:pt x="0" y="0"/>
                </a:lnTo>
                <a:close/>
              </a:path>
            </a:pathLst>
          </a:custGeom>
          <a:blipFill>
            <a:blip r:embed="rId4"/>
            <a:stretch>
              <a:fillRect l="-8766" t="-9705" r="-6875" b="-9705"/>
            </a:stretch>
          </a:blipFill>
        </p:spPr>
      </p:sp>
      <p:sp>
        <p:nvSpPr>
          <p:cNvPr name="TextBox 4" id="4"/>
          <p:cNvSpPr txBox="true"/>
          <p:nvPr/>
        </p:nvSpPr>
        <p:spPr>
          <a:xfrm rot="0">
            <a:off x="3755095" y="1063733"/>
            <a:ext cx="10228164" cy="580390"/>
          </a:xfrm>
          <a:prstGeom prst="rect">
            <a:avLst/>
          </a:prstGeom>
        </p:spPr>
        <p:txBody>
          <a:bodyPr anchor="t" rtlCol="false" tIns="0" lIns="0" bIns="0" rIns="0">
            <a:spAutoFit/>
          </a:bodyPr>
          <a:lstStyle/>
          <a:p>
            <a:pPr algn="ctr">
              <a:lnSpc>
                <a:spcPts val="4759"/>
              </a:lnSpc>
            </a:pPr>
            <a:r>
              <a:rPr lang="en-US" sz="3399">
                <a:solidFill>
                  <a:srgbClr val="000000"/>
                </a:solidFill>
                <a:latin typeface="Open Sans Extra Bold"/>
              </a:rPr>
              <a:t>Tabel perbedaan sel hewan dan sel tumbuhan</a:t>
            </a:r>
          </a:p>
        </p:txBody>
      </p:sp>
      <p:sp>
        <p:nvSpPr>
          <p:cNvPr name="TextBox 5" id="5"/>
          <p:cNvSpPr txBox="true"/>
          <p:nvPr/>
        </p:nvSpPr>
        <p:spPr>
          <a:xfrm rot="0">
            <a:off x="1674286" y="2236485"/>
            <a:ext cx="3101777" cy="580390"/>
          </a:xfrm>
          <a:prstGeom prst="rect">
            <a:avLst/>
          </a:prstGeom>
        </p:spPr>
        <p:txBody>
          <a:bodyPr anchor="t" rtlCol="false" tIns="0" lIns="0" bIns="0" rIns="0">
            <a:spAutoFit/>
          </a:bodyPr>
          <a:lstStyle/>
          <a:p>
            <a:pPr algn="ctr">
              <a:lnSpc>
                <a:spcPts val="4759"/>
              </a:lnSpc>
            </a:pPr>
            <a:r>
              <a:rPr lang="en-US" sz="3399">
                <a:solidFill>
                  <a:srgbClr val="000000"/>
                </a:solidFill>
                <a:latin typeface="Open Sans Extra Bold"/>
              </a:rPr>
              <a:t>Sel tumbuhan</a:t>
            </a:r>
          </a:p>
        </p:txBody>
      </p:sp>
      <p:sp>
        <p:nvSpPr>
          <p:cNvPr name="TextBox 6" id="6"/>
          <p:cNvSpPr txBox="true"/>
          <p:nvPr/>
        </p:nvSpPr>
        <p:spPr>
          <a:xfrm rot="0">
            <a:off x="1361413" y="3163538"/>
            <a:ext cx="4590653" cy="5323319"/>
          </a:xfrm>
          <a:prstGeom prst="rect">
            <a:avLst/>
          </a:prstGeom>
        </p:spPr>
        <p:txBody>
          <a:bodyPr anchor="t" rtlCol="false" tIns="0" lIns="0" bIns="0" rIns="0">
            <a:spAutoFit/>
          </a:bodyPr>
          <a:lstStyle/>
          <a:p>
            <a:pPr>
              <a:lnSpc>
                <a:spcPts val="5313"/>
              </a:lnSpc>
            </a:pPr>
            <a:r>
              <a:rPr lang="en-US" sz="3795">
                <a:solidFill>
                  <a:srgbClr val="000000"/>
                </a:solidFill>
                <a:latin typeface="Belleza"/>
              </a:rPr>
              <a:t>1. Memiliki dinding sel</a:t>
            </a:r>
          </a:p>
          <a:p>
            <a:pPr>
              <a:lnSpc>
                <a:spcPts val="5313"/>
              </a:lnSpc>
            </a:pPr>
            <a:r>
              <a:rPr lang="en-US" sz="3795">
                <a:solidFill>
                  <a:srgbClr val="000000"/>
                </a:solidFill>
                <a:latin typeface="Belleza"/>
              </a:rPr>
              <a:t>2. memiliki fakuola </a:t>
            </a:r>
          </a:p>
          <a:p>
            <a:pPr>
              <a:lnSpc>
                <a:spcPts val="5313"/>
              </a:lnSpc>
            </a:pPr>
            <a:r>
              <a:rPr lang="en-US" sz="3795">
                <a:solidFill>
                  <a:srgbClr val="000000"/>
                </a:solidFill>
                <a:latin typeface="Belleza"/>
              </a:rPr>
              <a:t>berukuran besar</a:t>
            </a:r>
          </a:p>
          <a:p>
            <a:pPr>
              <a:lnSpc>
                <a:spcPts val="5313"/>
              </a:lnSpc>
            </a:pPr>
            <a:r>
              <a:rPr lang="en-US" sz="3795">
                <a:solidFill>
                  <a:srgbClr val="000000"/>
                </a:solidFill>
                <a:latin typeface="Belleza"/>
              </a:rPr>
              <a:t>3. Memiliki plastida</a:t>
            </a:r>
          </a:p>
          <a:p>
            <a:pPr>
              <a:lnSpc>
                <a:spcPts val="5313"/>
              </a:lnSpc>
            </a:pPr>
            <a:r>
              <a:rPr lang="en-US" sz="3795">
                <a:solidFill>
                  <a:srgbClr val="000000"/>
                </a:solidFill>
                <a:latin typeface="Belleza"/>
              </a:rPr>
              <a:t> ( kloroplas, </a:t>
            </a:r>
          </a:p>
          <a:p>
            <a:pPr>
              <a:lnSpc>
                <a:spcPts val="5313"/>
              </a:lnSpc>
            </a:pPr>
            <a:r>
              <a:rPr lang="en-US" sz="3795">
                <a:solidFill>
                  <a:srgbClr val="000000"/>
                </a:solidFill>
                <a:latin typeface="Belleza"/>
              </a:rPr>
              <a:t>krokoplas dan leukoplas</a:t>
            </a:r>
          </a:p>
          <a:p>
            <a:pPr>
              <a:lnSpc>
                <a:spcPts val="5313"/>
              </a:lnSpc>
            </a:pPr>
            <a:r>
              <a:rPr lang="en-US" sz="3795">
                <a:solidFill>
                  <a:srgbClr val="000000"/>
                </a:solidFill>
                <a:latin typeface="Belleza"/>
              </a:rPr>
              <a:t>4. Tidak memiliki </a:t>
            </a:r>
          </a:p>
          <a:p>
            <a:pPr>
              <a:lnSpc>
                <a:spcPts val="5313"/>
              </a:lnSpc>
            </a:pPr>
            <a:r>
              <a:rPr lang="en-US" sz="3795">
                <a:solidFill>
                  <a:srgbClr val="000000"/>
                </a:solidFill>
                <a:latin typeface="Belleza"/>
              </a:rPr>
              <a:t>sentriol</a:t>
            </a:r>
          </a:p>
        </p:txBody>
      </p:sp>
      <p:sp>
        <p:nvSpPr>
          <p:cNvPr name="TextBox 7" id="7"/>
          <p:cNvSpPr txBox="true"/>
          <p:nvPr/>
        </p:nvSpPr>
        <p:spPr>
          <a:xfrm rot="0">
            <a:off x="7378488" y="2236485"/>
            <a:ext cx="2275136" cy="1180465"/>
          </a:xfrm>
          <a:prstGeom prst="rect">
            <a:avLst/>
          </a:prstGeom>
        </p:spPr>
        <p:txBody>
          <a:bodyPr anchor="t" rtlCol="false" tIns="0" lIns="0" bIns="0" rIns="0">
            <a:spAutoFit/>
          </a:bodyPr>
          <a:lstStyle/>
          <a:p>
            <a:pPr algn="ctr">
              <a:lnSpc>
                <a:spcPts val="4759"/>
              </a:lnSpc>
            </a:pPr>
            <a:r>
              <a:rPr lang="en-US" sz="3399">
                <a:solidFill>
                  <a:srgbClr val="000000"/>
                </a:solidFill>
                <a:latin typeface="Open Sans Extra Bold"/>
              </a:rPr>
              <a:t>Sel hewan</a:t>
            </a:r>
          </a:p>
          <a:p>
            <a:pPr algn="ctr">
              <a:lnSpc>
                <a:spcPts val="4759"/>
              </a:lnSpc>
            </a:pPr>
          </a:p>
        </p:txBody>
      </p:sp>
      <p:sp>
        <p:nvSpPr>
          <p:cNvPr name="TextBox 8" id="8"/>
          <p:cNvSpPr txBox="true"/>
          <p:nvPr/>
        </p:nvSpPr>
        <p:spPr>
          <a:xfrm rot="0">
            <a:off x="6501058" y="3173063"/>
            <a:ext cx="4736237" cy="4488321"/>
          </a:xfrm>
          <a:prstGeom prst="rect">
            <a:avLst/>
          </a:prstGeom>
        </p:spPr>
        <p:txBody>
          <a:bodyPr anchor="t" rtlCol="false" tIns="0" lIns="0" bIns="0" rIns="0">
            <a:spAutoFit/>
          </a:bodyPr>
          <a:lstStyle/>
          <a:p>
            <a:pPr algn="ctr">
              <a:lnSpc>
                <a:spcPts val="5164"/>
              </a:lnSpc>
            </a:pPr>
            <a:r>
              <a:rPr lang="en-US" sz="3688">
                <a:solidFill>
                  <a:srgbClr val="000000"/>
                </a:solidFill>
                <a:latin typeface="Belleza"/>
              </a:rPr>
              <a:t>1. Tidak memiliki dinding</a:t>
            </a:r>
          </a:p>
          <a:p>
            <a:pPr algn="ctr">
              <a:lnSpc>
                <a:spcPts val="5164"/>
              </a:lnSpc>
            </a:pPr>
            <a:r>
              <a:rPr lang="en-US" sz="3688">
                <a:solidFill>
                  <a:srgbClr val="000000"/>
                </a:solidFill>
                <a:latin typeface="Belleza"/>
              </a:rPr>
              <a:t> sel</a:t>
            </a:r>
          </a:p>
          <a:p>
            <a:pPr algn="ctr">
              <a:lnSpc>
                <a:spcPts val="5164"/>
              </a:lnSpc>
            </a:pPr>
            <a:r>
              <a:rPr lang="en-US" sz="3688">
                <a:solidFill>
                  <a:srgbClr val="000000"/>
                </a:solidFill>
                <a:latin typeface="Belleza"/>
              </a:rPr>
              <a:t>2. Memiliki vokuola </a:t>
            </a:r>
          </a:p>
          <a:p>
            <a:pPr algn="ctr">
              <a:lnSpc>
                <a:spcPts val="5164"/>
              </a:lnSpc>
            </a:pPr>
            <a:r>
              <a:rPr lang="en-US" sz="3688">
                <a:solidFill>
                  <a:srgbClr val="000000"/>
                </a:solidFill>
                <a:latin typeface="Belleza"/>
              </a:rPr>
              <a:t>berukuran kecil</a:t>
            </a:r>
          </a:p>
          <a:p>
            <a:pPr algn="ctr">
              <a:lnSpc>
                <a:spcPts val="5164"/>
              </a:lnSpc>
            </a:pPr>
            <a:r>
              <a:rPr lang="en-US" sz="3688">
                <a:solidFill>
                  <a:srgbClr val="000000"/>
                </a:solidFill>
                <a:latin typeface="Belleza"/>
              </a:rPr>
              <a:t>3. Tidak memiliki </a:t>
            </a:r>
          </a:p>
          <a:p>
            <a:pPr algn="ctr">
              <a:lnSpc>
                <a:spcPts val="5164"/>
              </a:lnSpc>
            </a:pPr>
            <a:r>
              <a:rPr lang="en-US" sz="3688">
                <a:solidFill>
                  <a:srgbClr val="000000"/>
                </a:solidFill>
                <a:latin typeface="Belleza"/>
              </a:rPr>
              <a:t>plastida</a:t>
            </a:r>
          </a:p>
          <a:p>
            <a:pPr algn="ctr">
              <a:lnSpc>
                <a:spcPts val="5164"/>
              </a:lnSpc>
            </a:pPr>
            <a:r>
              <a:rPr lang="en-US" sz="3688">
                <a:solidFill>
                  <a:srgbClr val="000000"/>
                </a:solidFill>
                <a:latin typeface="Belleza"/>
              </a:rPr>
              <a:t>4. Memiliki sentriol</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CDB8C"/>
        </a:solidFill>
      </p:bgPr>
    </p:bg>
    <p:spTree>
      <p:nvGrpSpPr>
        <p:cNvPr id="1" name=""/>
        <p:cNvGrpSpPr/>
        <p:nvPr/>
      </p:nvGrpSpPr>
      <p:grpSpPr>
        <a:xfrm>
          <a:off x="0" y="0"/>
          <a:ext cx="0" cy="0"/>
          <a:chOff x="0" y="0"/>
          <a:chExt cx="0" cy="0"/>
        </a:xfrm>
      </p:grpSpPr>
      <p:grpSp>
        <p:nvGrpSpPr>
          <p:cNvPr name="Group 2" id="2"/>
          <p:cNvGrpSpPr/>
          <p:nvPr/>
        </p:nvGrpSpPr>
        <p:grpSpPr>
          <a:xfrm rot="0">
            <a:off x="1462051" y="-1718392"/>
            <a:ext cx="16344900" cy="8229600"/>
            <a:chOff x="0" y="0"/>
            <a:chExt cx="21793200" cy="10972800"/>
          </a:xfrm>
        </p:grpSpPr>
        <p:sp>
          <p:nvSpPr>
            <p:cNvPr name="Freeform 3" id="3"/>
            <p:cNvSpPr/>
            <p:nvPr/>
          </p:nvSpPr>
          <p:spPr>
            <a:xfrm flipH="false" flipV="false" rot="0">
              <a:off x="18599227" y="0"/>
              <a:ext cx="3193973" cy="10972800"/>
            </a:xfrm>
            <a:custGeom>
              <a:avLst/>
              <a:gdLst/>
              <a:ahLst/>
              <a:cxnLst/>
              <a:rect r="r" b="b" t="t" l="l"/>
              <a:pathLst>
                <a:path h="10972800" w="3193973">
                  <a:moveTo>
                    <a:pt x="0" y="0"/>
                  </a:moveTo>
                  <a:lnTo>
                    <a:pt x="3193973" y="0"/>
                  </a:lnTo>
                  <a:lnTo>
                    <a:pt x="3193973" y="10972800"/>
                  </a:lnTo>
                  <a:lnTo>
                    <a:pt x="0" y="10972800"/>
                  </a:lnTo>
                  <a:lnTo>
                    <a:pt x="0" y="0"/>
                  </a:lnTo>
                  <a:close/>
                </a:path>
              </a:pathLst>
            </a:custGeom>
            <a:blipFill>
              <a:blip r:embed="rId2">
                <a:alphaModFix amt="53000"/>
                <a:extLst>
                  <a:ext uri="{96DAC541-7B7A-43D3-8B79-37D633B846F1}">
                    <asvg:svgBlip xmlns:asvg="http://schemas.microsoft.com/office/drawing/2016/SVG/main" r:embed="rId3"/>
                  </a:ext>
                </a:extLst>
              </a:blip>
              <a:stretch>
                <a:fillRect l="-243547" t="0" r="0" b="0"/>
              </a:stretch>
            </a:blipFill>
          </p:spPr>
        </p:sp>
        <p:sp>
          <p:nvSpPr>
            <p:cNvPr name="Freeform 4" id="4"/>
            <p:cNvSpPr/>
            <p:nvPr/>
          </p:nvSpPr>
          <p:spPr>
            <a:xfrm flipH="false" flipV="false" rot="0">
              <a:off x="8970611" y="0"/>
              <a:ext cx="10972800" cy="10972800"/>
            </a:xfrm>
            <a:custGeom>
              <a:avLst/>
              <a:gdLst/>
              <a:ahLst/>
              <a:cxnLst/>
              <a:rect r="r" b="b" t="t" l="l"/>
              <a:pathLst>
                <a:path h="10972800" w="10972800">
                  <a:moveTo>
                    <a:pt x="0" y="0"/>
                  </a:moveTo>
                  <a:lnTo>
                    <a:pt x="10972800" y="0"/>
                  </a:lnTo>
                  <a:lnTo>
                    <a:pt x="10972800" y="10972800"/>
                  </a:lnTo>
                  <a:lnTo>
                    <a:pt x="0" y="10972800"/>
                  </a:lnTo>
                  <a:lnTo>
                    <a:pt x="0" y="0"/>
                  </a:lnTo>
                  <a:close/>
                </a:path>
              </a:pathLst>
            </a:custGeom>
            <a:blipFill>
              <a:blip r:embed="rId2">
                <a:alphaModFix amt="5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0" y="0"/>
              <a:ext cx="10972800" cy="10972800"/>
            </a:xfrm>
            <a:custGeom>
              <a:avLst/>
              <a:gdLst/>
              <a:ahLst/>
              <a:cxnLst/>
              <a:rect r="r" b="b" t="t" l="l"/>
              <a:pathLst>
                <a:path h="10972800" w="10972800">
                  <a:moveTo>
                    <a:pt x="0" y="0"/>
                  </a:moveTo>
                  <a:lnTo>
                    <a:pt x="10972800" y="0"/>
                  </a:lnTo>
                  <a:lnTo>
                    <a:pt x="10972800" y="10972800"/>
                  </a:lnTo>
                  <a:lnTo>
                    <a:pt x="0" y="10972800"/>
                  </a:lnTo>
                  <a:lnTo>
                    <a:pt x="0" y="0"/>
                  </a:lnTo>
                  <a:close/>
                </a:path>
              </a:pathLst>
            </a:custGeom>
            <a:blipFill>
              <a:blip r:embed="rId2">
                <a:alphaModFix amt="53000"/>
                <a:extLst>
                  <a:ext uri="{96DAC541-7B7A-43D3-8B79-37D633B846F1}">
                    <asvg:svgBlip xmlns:asvg="http://schemas.microsoft.com/office/drawing/2016/SVG/main" r:embed="rId3"/>
                  </a:ext>
                </a:extLst>
              </a:blip>
              <a:stretch>
                <a:fillRect l="0" t="0" r="0" b="0"/>
              </a:stretch>
            </a:blipFill>
          </p:spPr>
        </p:sp>
      </p:grpSp>
      <p:sp>
        <p:nvSpPr>
          <p:cNvPr name="Freeform 6" id="6"/>
          <p:cNvSpPr/>
          <p:nvPr/>
        </p:nvSpPr>
        <p:spPr>
          <a:xfrm flipH="false" flipV="false" rot="0">
            <a:off x="1462051" y="2457219"/>
            <a:ext cx="14608969" cy="4053989"/>
          </a:xfrm>
          <a:custGeom>
            <a:avLst/>
            <a:gdLst/>
            <a:ahLst/>
            <a:cxnLst/>
            <a:rect r="r" b="b" t="t" l="l"/>
            <a:pathLst>
              <a:path h="4053989" w="14608969">
                <a:moveTo>
                  <a:pt x="0" y="0"/>
                </a:moveTo>
                <a:lnTo>
                  <a:pt x="14608969" y="0"/>
                </a:lnTo>
                <a:lnTo>
                  <a:pt x="14608969" y="4053989"/>
                </a:lnTo>
                <a:lnTo>
                  <a:pt x="0" y="405398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1525213">
            <a:off x="81183" y="7625056"/>
            <a:ext cx="1914084" cy="3348251"/>
          </a:xfrm>
          <a:custGeom>
            <a:avLst/>
            <a:gdLst/>
            <a:ahLst/>
            <a:cxnLst/>
            <a:rect r="r" b="b" t="t" l="l"/>
            <a:pathLst>
              <a:path h="3348251" w="1914084">
                <a:moveTo>
                  <a:pt x="0" y="0"/>
                </a:moveTo>
                <a:lnTo>
                  <a:pt x="1914084" y="0"/>
                </a:lnTo>
                <a:lnTo>
                  <a:pt x="1914084" y="3348251"/>
                </a:lnTo>
                <a:lnTo>
                  <a:pt x="0" y="33482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924936">
            <a:off x="16137327" y="7783723"/>
            <a:ext cx="1914084" cy="3348251"/>
          </a:xfrm>
          <a:custGeom>
            <a:avLst/>
            <a:gdLst/>
            <a:ahLst/>
            <a:cxnLst/>
            <a:rect r="r" b="b" t="t" l="l"/>
            <a:pathLst>
              <a:path h="3348251" w="1914084">
                <a:moveTo>
                  <a:pt x="0" y="0"/>
                </a:moveTo>
                <a:lnTo>
                  <a:pt x="1914084" y="0"/>
                </a:lnTo>
                <a:lnTo>
                  <a:pt x="1914084" y="3348251"/>
                </a:lnTo>
                <a:lnTo>
                  <a:pt x="0" y="33482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6770100">
            <a:off x="16478890" y="-1304712"/>
            <a:ext cx="1914084" cy="3348251"/>
          </a:xfrm>
          <a:custGeom>
            <a:avLst/>
            <a:gdLst/>
            <a:ahLst/>
            <a:cxnLst/>
            <a:rect r="r" b="b" t="t" l="l"/>
            <a:pathLst>
              <a:path h="3348251" w="1914084">
                <a:moveTo>
                  <a:pt x="0" y="0"/>
                </a:moveTo>
                <a:lnTo>
                  <a:pt x="1914084" y="0"/>
                </a:lnTo>
                <a:lnTo>
                  <a:pt x="1914084" y="3348251"/>
                </a:lnTo>
                <a:lnTo>
                  <a:pt x="0" y="33482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true" flipV="true" rot="-4671869">
            <a:off x="81183" y="-1472936"/>
            <a:ext cx="1914084" cy="3348251"/>
          </a:xfrm>
          <a:custGeom>
            <a:avLst/>
            <a:gdLst/>
            <a:ahLst/>
            <a:cxnLst/>
            <a:rect r="r" b="b" t="t" l="l"/>
            <a:pathLst>
              <a:path h="3348251" w="1914084">
                <a:moveTo>
                  <a:pt x="1914084" y="3348252"/>
                </a:moveTo>
                <a:lnTo>
                  <a:pt x="0" y="3348252"/>
                </a:lnTo>
                <a:lnTo>
                  <a:pt x="0" y="0"/>
                </a:lnTo>
                <a:lnTo>
                  <a:pt x="1914084" y="0"/>
                </a:lnTo>
                <a:lnTo>
                  <a:pt x="1914084" y="3348252"/>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2201029" y="2909739"/>
            <a:ext cx="13131013" cy="2233761"/>
          </a:xfrm>
          <a:prstGeom prst="rect">
            <a:avLst/>
          </a:prstGeom>
        </p:spPr>
        <p:txBody>
          <a:bodyPr anchor="t" rtlCol="false" tIns="0" lIns="0" bIns="0" rIns="0">
            <a:spAutoFit/>
          </a:bodyPr>
          <a:lstStyle/>
          <a:p>
            <a:pPr algn="ctr">
              <a:lnSpc>
                <a:spcPts val="8540"/>
              </a:lnSpc>
            </a:pPr>
            <a:r>
              <a:rPr lang="en-US" sz="6100">
                <a:solidFill>
                  <a:srgbClr val="4E5248"/>
                </a:solidFill>
                <a:latin typeface="UID ในตำนาน Bold"/>
              </a:rPr>
              <a:t>BERBAGAI MACAM BENTUK DAN FUNGSI  SEL PADA TUMBUHAN DAN HEWAN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DF3"/>
        </a:solidFill>
      </p:bgPr>
    </p:bg>
    <p:spTree>
      <p:nvGrpSpPr>
        <p:cNvPr id="1" name=""/>
        <p:cNvGrpSpPr/>
        <p:nvPr/>
      </p:nvGrpSpPr>
      <p:grpSpPr>
        <a:xfrm>
          <a:off x="0" y="0"/>
          <a:ext cx="0" cy="0"/>
          <a:chOff x="0" y="0"/>
          <a:chExt cx="0" cy="0"/>
        </a:xfrm>
      </p:grpSpPr>
      <p:sp>
        <p:nvSpPr>
          <p:cNvPr name="Freeform 2" id="2"/>
          <p:cNvSpPr/>
          <p:nvPr/>
        </p:nvSpPr>
        <p:spPr>
          <a:xfrm flipH="false" flipV="false" rot="0">
            <a:off x="14863820" y="1028700"/>
            <a:ext cx="2395480" cy="8229600"/>
          </a:xfrm>
          <a:custGeom>
            <a:avLst/>
            <a:gdLst/>
            <a:ahLst/>
            <a:cxnLst/>
            <a:rect r="r" b="b" t="t" l="l"/>
            <a:pathLst>
              <a:path h="8229600" w="2395480">
                <a:moveTo>
                  <a:pt x="0" y="0"/>
                </a:moveTo>
                <a:lnTo>
                  <a:pt x="2395480" y="0"/>
                </a:lnTo>
                <a:lnTo>
                  <a:pt x="239548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243547" t="0" r="0" b="0"/>
            </a:stretch>
          </a:blipFill>
        </p:spPr>
      </p:sp>
      <p:sp>
        <p:nvSpPr>
          <p:cNvPr name="Freeform 3" id="3"/>
          <p:cNvSpPr/>
          <p:nvPr/>
        </p:nvSpPr>
        <p:spPr>
          <a:xfrm flipH="false" flipV="false" rot="0">
            <a:off x="7642358"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7052742">
            <a:off x="15742772" y="7337400"/>
            <a:ext cx="1661939" cy="1942841"/>
          </a:xfrm>
          <a:custGeom>
            <a:avLst/>
            <a:gdLst/>
            <a:ahLst/>
            <a:cxnLst/>
            <a:rect r="r" b="b" t="t" l="l"/>
            <a:pathLst>
              <a:path h="1942841" w="1661939">
                <a:moveTo>
                  <a:pt x="0" y="1942842"/>
                </a:moveTo>
                <a:lnTo>
                  <a:pt x="1661939" y="1942842"/>
                </a:lnTo>
                <a:lnTo>
                  <a:pt x="1661939" y="0"/>
                </a:lnTo>
                <a:lnTo>
                  <a:pt x="0" y="0"/>
                </a:lnTo>
                <a:lnTo>
                  <a:pt x="0" y="194284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914400"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true" rot="6591192">
            <a:off x="3824492" y="1230527"/>
            <a:ext cx="1204708" cy="1408329"/>
          </a:xfrm>
          <a:custGeom>
            <a:avLst/>
            <a:gdLst/>
            <a:ahLst/>
            <a:cxnLst/>
            <a:rect r="r" b="b" t="t" l="l"/>
            <a:pathLst>
              <a:path h="1408329" w="1204708">
                <a:moveTo>
                  <a:pt x="1204708" y="1408329"/>
                </a:moveTo>
                <a:lnTo>
                  <a:pt x="0" y="1408329"/>
                </a:lnTo>
                <a:lnTo>
                  <a:pt x="0" y="0"/>
                </a:lnTo>
                <a:lnTo>
                  <a:pt x="1204708" y="0"/>
                </a:lnTo>
                <a:lnTo>
                  <a:pt x="1204708" y="140832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4543923" y="1028700"/>
            <a:ext cx="6287862" cy="1744882"/>
          </a:xfrm>
          <a:custGeom>
            <a:avLst/>
            <a:gdLst/>
            <a:ahLst/>
            <a:cxnLst/>
            <a:rect r="r" b="b" t="t" l="l"/>
            <a:pathLst>
              <a:path h="1744882" w="6287862">
                <a:moveTo>
                  <a:pt x="0" y="0"/>
                </a:moveTo>
                <a:lnTo>
                  <a:pt x="6287862" y="0"/>
                </a:lnTo>
                <a:lnTo>
                  <a:pt x="6287862" y="1744882"/>
                </a:lnTo>
                <a:lnTo>
                  <a:pt x="0" y="174488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8470964" y="1028700"/>
            <a:ext cx="5249508" cy="1744882"/>
          </a:xfrm>
          <a:custGeom>
            <a:avLst/>
            <a:gdLst/>
            <a:ahLst/>
            <a:cxnLst/>
            <a:rect r="r" b="b" t="t" l="l"/>
            <a:pathLst>
              <a:path h="1744882" w="5249508">
                <a:moveTo>
                  <a:pt x="0" y="0"/>
                </a:moveTo>
                <a:lnTo>
                  <a:pt x="5249508" y="0"/>
                </a:lnTo>
                <a:lnTo>
                  <a:pt x="5249508" y="1744882"/>
                </a:lnTo>
                <a:lnTo>
                  <a:pt x="0" y="1744882"/>
                </a:lnTo>
                <a:lnTo>
                  <a:pt x="0" y="0"/>
                </a:lnTo>
                <a:close/>
              </a:path>
            </a:pathLst>
          </a:custGeom>
          <a:blipFill>
            <a:blip r:embed="rId6">
              <a:extLst>
                <a:ext uri="{96DAC541-7B7A-43D3-8B79-37D633B846F1}">
                  <asvg:svgBlip xmlns:asvg="http://schemas.microsoft.com/office/drawing/2016/SVG/main" r:embed="rId7"/>
                </a:ext>
              </a:extLst>
            </a:blip>
            <a:stretch>
              <a:fillRect l="-19780" t="0" r="0" b="0"/>
            </a:stretch>
          </a:blipFill>
        </p:spPr>
      </p:sp>
      <p:sp>
        <p:nvSpPr>
          <p:cNvPr name="Freeform 9" id="9"/>
          <p:cNvSpPr/>
          <p:nvPr/>
        </p:nvSpPr>
        <p:spPr>
          <a:xfrm flipH="false" flipV="false" rot="0">
            <a:off x="1629976" y="3086100"/>
            <a:ext cx="10318267" cy="6172200"/>
          </a:xfrm>
          <a:custGeom>
            <a:avLst/>
            <a:gdLst/>
            <a:ahLst/>
            <a:cxnLst/>
            <a:rect r="r" b="b" t="t" l="l"/>
            <a:pathLst>
              <a:path h="6172200" w="10318267">
                <a:moveTo>
                  <a:pt x="0" y="0"/>
                </a:moveTo>
                <a:lnTo>
                  <a:pt x="10318268" y="0"/>
                </a:lnTo>
                <a:lnTo>
                  <a:pt x="10318268" y="6172200"/>
                </a:lnTo>
                <a:lnTo>
                  <a:pt x="0" y="61722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7592122" y="3086100"/>
            <a:ext cx="8805038" cy="6172200"/>
          </a:xfrm>
          <a:custGeom>
            <a:avLst/>
            <a:gdLst/>
            <a:ahLst/>
            <a:cxnLst/>
            <a:rect r="r" b="b" t="t" l="l"/>
            <a:pathLst>
              <a:path h="6172200" w="8805038">
                <a:moveTo>
                  <a:pt x="0" y="0"/>
                </a:moveTo>
                <a:lnTo>
                  <a:pt x="8805039" y="0"/>
                </a:lnTo>
                <a:lnTo>
                  <a:pt x="8805039" y="6172200"/>
                </a:lnTo>
                <a:lnTo>
                  <a:pt x="0" y="6172200"/>
                </a:lnTo>
                <a:lnTo>
                  <a:pt x="0" y="0"/>
                </a:lnTo>
                <a:close/>
              </a:path>
            </a:pathLst>
          </a:custGeom>
          <a:blipFill>
            <a:blip r:embed="rId8">
              <a:extLst>
                <a:ext uri="{96DAC541-7B7A-43D3-8B79-37D633B846F1}">
                  <asvg:svgBlip xmlns:asvg="http://schemas.microsoft.com/office/drawing/2016/SVG/main" r:embed="rId9"/>
                </a:ext>
              </a:extLst>
            </a:blip>
            <a:stretch>
              <a:fillRect l="-17185" t="0" r="0" b="0"/>
            </a:stretch>
          </a:blipFill>
        </p:spPr>
      </p:sp>
      <p:sp>
        <p:nvSpPr>
          <p:cNvPr name="TextBox 11" id="11"/>
          <p:cNvSpPr txBox="true"/>
          <p:nvPr/>
        </p:nvSpPr>
        <p:spPr>
          <a:xfrm rot="0">
            <a:off x="5850296" y="994515"/>
            <a:ext cx="6587408" cy="1153656"/>
          </a:xfrm>
          <a:prstGeom prst="rect">
            <a:avLst/>
          </a:prstGeom>
        </p:spPr>
        <p:txBody>
          <a:bodyPr anchor="t" rtlCol="false" tIns="0" lIns="0" bIns="0" rIns="0">
            <a:spAutoFit/>
          </a:bodyPr>
          <a:lstStyle/>
          <a:p>
            <a:pPr algn="ctr">
              <a:lnSpc>
                <a:spcPts val="8540"/>
              </a:lnSpc>
            </a:pPr>
            <a:r>
              <a:rPr lang="en-US" sz="6100">
                <a:solidFill>
                  <a:srgbClr val="4E5248"/>
                </a:solidFill>
                <a:latin typeface="UID ในตำนาน Bold"/>
              </a:rPr>
              <a:t>MACAM BENTUK</a:t>
            </a:r>
          </a:p>
        </p:txBody>
      </p:sp>
      <p:sp>
        <p:nvSpPr>
          <p:cNvPr name="TextBox 12" id="12"/>
          <p:cNvSpPr txBox="true"/>
          <p:nvPr/>
        </p:nvSpPr>
        <p:spPr>
          <a:xfrm rot="0">
            <a:off x="2171795" y="3456065"/>
            <a:ext cx="12692025" cy="5327496"/>
          </a:xfrm>
          <a:prstGeom prst="rect">
            <a:avLst/>
          </a:prstGeom>
        </p:spPr>
        <p:txBody>
          <a:bodyPr anchor="t" rtlCol="false" tIns="0" lIns="0" bIns="0" rIns="0">
            <a:spAutoFit/>
          </a:bodyPr>
          <a:lstStyle/>
          <a:p>
            <a:pPr marL="814573" indent="-407286" lvl="1">
              <a:lnSpc>
                <a:spcPts val="5282"/>
              </a:lnSpc>
              <a:buFont typeface="Arial"/>
              <a:buChar char="•"/>
            </a:pPr>
            <a:r>
              <a:rPr lang="en-US" sz="3772">
                <a:solidFill>
                  <a:srgbClr val="4E5248"/>
                </a:solidFill>
                <a:latin typeface="UID มนตรา บาง"/>
              </a:rPr>
              <a:t>Berbentuk tabung</a:t>
            </a:r>
          </a:p>
          <a:p>
            <a:pPr marL="814573" indent="-407286" lvl="1">
              <a:lnSpc>
                <a:spcPts val="5282"/>
              </a:lnSpc>
              <a:buFont typeface="Arial"/>
              <a:buChar char="•"/>
            </a:pPr>
            <a:r>
              <a:rPr lang="en-US" sz="3772">
                <a:solidFill>
                  <a:srgbClr val="4E5248"/>
                </a:solidFill>
                <a:latin typeface="UID มนตรา บาง"/>
              </a:rPr>
              <a:t>Berbentuk bola</a:t>
            </a:r>
          </a:p>
          <a:p>
            <a:pPr marL="814573" indent="-407286" lvl="1">
              <a:lnSpc>
                <a:spcPts val="5282"/>
              </a:lnSpc>
              <a:buFont typeface="Arial"/>
              <a:buChar char="•"/>
            </a:pPr>
            <a:r>
              <a:rPr lang="en-US" sz="3772">
                <a:solidFill>
                  <a:srgbClr val="4E5248"/>
                </a:solidFill>
                <a:latin typeface="UID มนตรา บาง"/>
              </a:rPr>
              <a:t>Berbentuk bintang</a:t>
            </a:r>
          </a:p>
          <a:p>
            <a:pPr marL="814573" indent="-407286" lvl="1">
              <a:lnSpc>
                <a:spcPts val="5282"/>
              </a:lnSpc>
              <a:buFont typeface="Arial"/>
              <a:buChar char="•"/>
            </a:pPr>
            <a:r>
              <a:rPr lang="en-US" sz="3772">
                <a:solidFill>
                  <a:srgbClr val="4E5248"/>
                </a:solidFill>
                <a:latin typeface="UID มนตรา บาง"/>
              </a:rPr>
              <a:t>B</a:t>
            </a:r>
            <a:r>
              <a:rPr lang="en-US" sz="3772">
                <a:solidFill>
                  <a:srgbClr val="4E5248"/>
                </a:solidFill>
                <a:latin typeface="UID มนตรา บาง"/>
              </a:rPr>
              <a:t>erbentuk seperti laba-laba</a:t>
            </a:r>
          </a:p>
          <a:p>
            <a:pPr marL="814573" indent="-407286" lvl="1">
              <a:lnSpc>
                <a:spcPts val="5282"/>
              </a:lnSpc>
              <a:buFont typeface="Arial"/>
              <a:buChar char="•"/>
            </a:pPr>
            <a:r>
              <a:rPr lang="en-US" sz="3772">
                <a:solidFill>
                  <a:srgbClr val="4E5248"/>
                </a:solidFill>
                <a:latin typeface="UID มนตรา บาง"/>
              </a:rPr>
              <a:t>B</a:t>
            </a:r>
            <a:r>
              <a:rPr lang="en-US" sz="3772">
                <a:solidFill>
                  <a:srgbClr val="4E5248"/>
                </a:solidFill>
                <a:latin typeface="UID มนตรา บาง"/>
              </a:rPr>
              <a:t>erbentuk amoeboid (bentuknya selalu berubah-ubah</a:t>
            </a:r>
          </a:p>
          <a:p>
            <a:pPr marL="814573" indent="-407286" lvl="1">
              <a:lnSpc>
                <a:spcPts val="5282"/>
              </a:lnSpc>
              <a:buFont typeface="Arial"/>
              <a:buChar char="•"/>
            </a:pPr>
            <a:r>
              <a:rPr lang="en-US" sz="3772">
                <a:solidFill>
                  <a:srgbClr val="4E5248"/>
                </a:solidFill>
                <a:latin typeface="UID มนตรา บาง"/>
              </a:rPr>
              <a:t>Berbentuk gelendong (cakram)</a:t>
            </a:r>
          </a:p>
          <a:p>
            <a:pPr marL="814573" indent="-407286" lvl="1">
              <a:lnSpc>
                <a:spcPts val="5282"/>
              </a:lnSpc>
              <a:buFont typeface="Arial"/>
              <a:buChar char="•"/>
            </a:pPr>
            <a:r>
              <a:rPr lang="en-US" sz="3772">
                <a:solidFill>
                  <a:srgbClr val="4E5248"/>
                </a:solidFill>
                <a:latin typeface="UID มนตรา บาง"/>
              </a:rPr>
              <a:t>Berbentuk segi empat</a:t>
            </a:r>
          </a:p>
          <a:p>
            <a:pPr marL="814573" indent="-407286" lvl="1">
              <a:lnSpc>
                <a:spcPts val="5282"/>
              </a:lnSpc>
              <a:buFont typeface="Arial"/>
              <a:buChar char="•"/>
            </a:pPr>
            <a:r>
              <a:rPr lang="en-US" sz="3772">
                <a:solidFill>
                  <a:srgbClr val="4E5248"/>
                </a:solidFill>
                <a:latin typeface="UID มนตรา บาง"/>
              </a:rPr>
              <a:t>B</a:t>
            </a:r>
            <a:r>
              <a:rPr lang="en-US" sz="3772">
                <a:solidFill>
                  <a:srgbClr val="4E5248"/>
                </a:solidFill>
                <a:latin typeface="UID มนตรา บาง"/>
              </a:rPr>
              <a:t>erbentuk bulat pipih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DAFtFVNlgy8</dc:identifier>
  <dcterms:modified xsi:type="dcterms:W3CDTF">2011-08-01T06:04:30Z</dcterms:modified>
  <cp:revision>1</cp:revision>
  <dc:title>Hijau imut sederhana Laporan Kelompok presentasi </dc:title>
</cp:coreProperties>
</file>