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 id="258" r:id="rId16"/>
    <p:sldId id="259" r:id="rId17"/>
    <p:sldId id="260" r:id="rId18"/>
    <p:sldId id="261" r:id="rId19"/>
    <p:sldId id="262" r:id="rId20"/>
    <p:sldId id="263" r:id="rId21"/>
    <p:sldId id="264" r:id="rId22"/>
    <p:sldId id="265"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Quicksand" charset="1" panose="00000600000000000000"/>
      <p:regular r:id="rId10"/>
    </p:embeddedFont>
    <p:embeddedFont>
      <p:font typeface="Quicksand Bold" charset="1" panose="00000800000000000000"/>
      <p:regular r:id="rId11"/>
    </p:embeddedFont>
    <p:embeddedFont>
      <p:font typeface="Wedges" charset="1" panose="02000500000000000000"/>
      <p:regular r:id="rId12"/>
    </p:embeddedFont>
    <p:embeddedFont>
      <p:font typeface="Wedges Italics" charset="1" panose="020005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23" Target="slides/slide10.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12" Target="../media/image5.png" Type="http://schemas.openxmlformats.org/officeDocument/2006/relationships/image"/><Relationship Id="rId13" Target="../media/image6.svg" Type="http://schemas.openxmlformats.org/officeDocument/2006/relationships/image"/><Relationship Id="rId2" Target="../media/image43.png" Type="http://schemas.openxmlformats.org/officeDocument/2006/relationships/image"/><Relationship Id="rId3" Target="../media/image4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16" Target="../media/image27.png" Type="http://schemas.openxmlformats.org/officeDocument/2006/relationships/image"/><Relationship Id="rId17" Target="../media/image2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12" Target="../media/image53.png" Type="http://schemas.openxmlformats.org/officeDocument/2006/relationships/image"/><Relationship Id="rId13" Target="../media/image54.svg" Type="http://schemas.openxmlformats.org/officeDocument/2006/relationships/image"/><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9.png" Type="http://schemas.openxmlformats.org/officeDocument/2006/relationships/image"/><Relationship Id="rId11" Target="../media/image60.svg" Type="http://schemas.openxmlformats.org/officeDocument/2006/relationships/image"/><Relationship Id="rId2" Target="../media/image55.png" Type="http://schemas.openxmlformats.org/officeDocument/2006/relationships/image"/><Relationship Id="rId3" Target="../media/image56.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57.png" Type="http://schemas.openxmlformats.org/officeDocument/2006/relationships/image"/><Relationship Id="rId9" Target="../media/image58.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 Id="rId3" Target="../media/image62.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63.png" Type="http://schemas.openxmlformats.org/officeDocument/2006/relationships/image"/><Relationship Id="rId7" Target="../media/image6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 Id="rId3" Target="../media/image62.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63.png" Type="http://schemas.openxmlformats.org/officeDocument/2006/relationships/image"/><Relationship Id="rId7" Target="../media/image6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3.jpeg" Type="http://schemas.openxmlformats.org/officeDocument/2006/relationships/image"/><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078338" y="-425585"/>
            <a:ext cx="22444676" cy="11138170"/>
          </a:xfrm>
          <a:prstGeom prst="rect">
            <a:avLst/>
          </a:prstGeom>
        </p:spPr>
      </p:pic>
      <p:grpSp>
        <p:nvGrpSpPr>
          <p:cNvPr name="Group 3" id="3"/>
          <p:cNvGrpSpPr/>
          <p:nvPr/>
        </p:nvGrpSpPr>
        <p:grpSpPr>
          <a:xfrm rot="0">
            <a:off x="7586890" y="1713663"/>
            <a:ext cx="9415198" cy="9083308"/>
            <a:chOff x="0" y="0"/>
            <a:chExt cx="2479723" cy="2392311"/>
          </a:xfrm>
        </p:grpSpPr>
        <p:sp>
          <p:nvSpPr>
            <p:cNvPr name="Freeform 4" id="4"/>
            <p:cNvSpPr/>
            <p:nvPr/>
          </p:nvSpPr>
          <p:spPr>
            <a:xfrm flipH="false" flipV="false">
              <a:off x="0" y="0"/>
              <a:ext cx="2479723" cy="2392312"/>
            </a:xfrm>
            <a:custGeom>
              <a:avLst/>
              <a:gdLst/>
              <a:ahLst/>
              <a:cxnLst/>
              <a:rect r="r" b="b" t="t" l="l"/>
              <a:pathLst>
                <a:path h="2392312" w="2479723">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grpSp>
        <p:nvGrpSpPr>
          <p:cNvPr name="Group 6" id="6"/>
          <p:cNvGrpSpPr/>
          <p:nvPr/>
        </p:nvGrpSpPr>
        <p:grpSpPr>
          <a:xfrm rot="0">
            <a:off x="7434490" y="1486205"/>
            <a:ext cx="9415198" cy="9158365"/>
            <a:chOff x="0" y="0"/>
            <a:chExt cx="2479723" cy="2412080"/>
          </a:xfrm>
        </p:grpSpPr>
        <p:sp>
          <p:nvSpPr>
            <p:cNvPr name="Freeform 7" id="7"/>
            <p:cNvSpPr/>
            <p:nvPr/>
          </p:nvSpPr>
          <p:spPr>
            <a:xfrm flipH="false" flipV="false">
              <a:off x="0" y="0"/>
              <a:ext cx="2479723" cy="2412080"/>
            </a:xfrm>
            <a:custGeom>
              <a:avLst/>
              <a:gdLst/>
              <a:ahLst/>
              <a:cxnLst/>
              <a:rect r="r" b="b" t="t" l="l"/>
              <a:pathLst>
                <a:path h="2412080" w="2479723">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name="TextBox 8" id="8"/>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86515" y="2865896"/>
            <a:ext cx="8913064" cy="7778674"/>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194941" y="1269631"/>
            <a:ext cx="1816518" cy="1596265"/>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111596" y="6980688"/>
            <a:ext cx="5082217" cy="3816283"/>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509509" y="-1248904"/>
            <a:ext cx="5659536" cy="4114800"/>
          </a:xfrm>
          <a:prstGeom prst="rect">
            <a:avLst/>
          </a:prstGeom>
        </p:spPr>
      </p:pic>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true" rot="0">
            <a:off x="13019435" y="6682170"/>
            <a:ext cx="5891811" cy="4114800"/>
          </a:xfrm>
          <a:prstGeom prst="rect">
            <a:avLst/>
          </a:prstGeom>
        </p:spPr>
      </p:pic>
      <p:pic>
        <p:nvPicPr>
          <p:cNvPr name="Picture 14" id="14"/>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507672" y="-1028700"/>
            <a:ext cx="4784227" cy="4461332"/>
          </a:xfrm>
          <a:prstGeom prst="rect">
            <a:avLst/>
          </a:prstGeom>
        </p:spPr>
      </p:pic>
      <p:grpSp>
        <p:nvGrpSpPr>
          <p:cNvPr name="Group 15" id="15"/>
          <p:cNvGrpSpPr/>
          <p:nvPr/>
        </p:nvGrpSpPr>
        <p:grpSpPr>
          <a:xfrm rot="0">
            <a:off x="10642947" y="922618"/>
            <a:ext cx="2998285" cy="1145146"/>
            <a:chOff x="0" y="0"/>
            <a:chExt cx="911283" cy="348050"/>
          </a:xfrm>
        </p:grpSpPr>
        <p:sp>
          <p:nvSpPr>
            <p:cNvPr name="Freeform 16" id="16"/>
            <p:cNvSpPr/>
            <p:nvPr/>
          </p:nvSpPr>
          <p:spPr>
            <a:xfrm flipH="false" flipV="false">
              <a:off x="0" y="0"/>
              <a:ext cx="911283" cy="348050"/>
            </a:xfrm>
            <a:custGeom>
              <a:avLst/>
              <a:gdLst/>
              <a:ahLst/>
              <a:cxnLst/>
              <a:rect r="r" b="b" t="t" l="l"/>
              <a:pathLst>
                <a:path h="348050" w="911283">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name="TextBox 17" id="17"/>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pic>
        <p:nvPicPr>
          <p:cNvPr name="Picture 18" id="18"/>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1335151" y="1104744"/>
            <a:ext cx="1613875" cy="762923"/>
          </a:xfrm>
          <a:prstGeom prst="rect">
            <a:avLst/>
          </a:prstGeom>
        </p:spPr>
      </p:pic>
      <p:sp>
        <p:nvSpPr>
          <p:cNvPr name="TextBox 19" id="19"/>
          <p:cNvSpPr txBox="true"/>
          <p:nvPr/>
        </p:nvSpPr>
        <p:spPr>
          <a:xfrm rot="0">
            <a:off x="10944068" y="7455466"/>
            <a:ext cx="5394328" cy="821055"/>
          </a:xfrm>
          <a:prstGeom prst="rect">
            <a:avLst/>
          </a:prstGeom>
        </p:spPr>
        <p:txBody>
          <a:bodyPr anchor="t" rtlCol="false" tIns="0" lIns="0" bIns="0" rIns="0">
            <a:spAutoFit/>
          </a:bodyPr>
          <a:lstStyle/>
          <a:p>
            <a:pPr algn="ctr">
              <a:lnSpc>
                <a:spcPts val="6630"/>
              </a:lnSpc>
            </a:pPr>
            <a:r>
              <a:rPr lang="en-US" sz="5100">
                <a:solidFill>
                  <a:srgbClr val="383838"/>
                </a:solidFill>
                <a:latin typeface="Quicksand"/>
              </a:rPr>
              <a:t>Kelompok 12</a:t>
            </a:r>
          </a:p>
        </p:txBody>
      </p:sp>
      <p:sp>
        <p:nvSpPr>
          <p:cNvPr name="TextBox 20" id="20"/>
          <p:cNvSpPr txBox="true"/>
          <p:nvPr/>
        </p:nvSpPr>
        <p:spPr>
          <a:xfrm rot="0">
            <a:off x="6770450" y="3180911"/>
            <a:ext cx="11048078" cy="3074406"/>
          </a:xfrm>
          <a:prstGeom prst="rect">
            <a:avLst/>
          </a:prstGeom>
        </p:spPr>
        <p:txBody>
          <a:bodyPr anchor="t" rtlCol="false" tIns="0" lIns="0" bIns="0" rIns="0">
            <a:spAutoFit/>
          </a:bodyPr>
          <a:lstStyle/>
          <a:p>
            <a:pPr algn="ctr">
              <a:lnSpc>
                <a:spcPts val="8007"/>
              </a:lnSpc>
            </a:pPr>
            <a:r>
              <a:rPr lang="en-US" sz="7279">
                <a:solidFill>
                  <a:srgbClr val="383838"/>
                </a:solidFill>
                <a:latin typeface="Wedges"/>
              </a:rPr>
              <a:t>Rencana pelaksanaan pembelajaran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B1E1D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180652" y="-790374"/>
            <a:ext cx="23914859" cy="1186774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4317840" y="5725157"/>
            <a:ext cx="6200914" cy="6317712"/>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460457" y="5725157"/>
            <a:ext cx="6200914" cy="6317712"/>
          </a:xfrm>
          <a:prstGeom prst="rect">
            <a:avLst/>
          </a:prstGeom>
        </p:spPr>
      </p:pic>
      <p:grpSp>
        <p:nvGrpSpPr>
          <p:cNvPr name="Group 5" id="5"/>
          <p:cNvGrpSpPr/>
          <p:nvPr/>
        </p:nvGrpSpPr>
        <p:grpSpPr>
          <a:xfrm rot="0">
            <a:off x="5538241" y="3453561"/>
            <a:ext cx="7184426" cy="1361182"/>
            <a:chOff x="0" y="0"/>
            <a:chExt cx="2378244" cy="450589"/>
          </a:xfrm>
        </p:grpSpPr>
        <p:sp>
          <p:nvSpPr>
            <p:cNvPr name="Freeform 6" id="6"/>
            <p:cNvSpPr/>
            <p:nvPr/>
          </p:nvSpPr>
          <p:spPr>
            <a:xfrm flipH="false" flipV="false">
              <a:off x="0" y="0"/>
              <a:ext cx="2378244" cy="450589"/>
            </a:xfrm>
            <a:custGeom>
              <a:avLst/>
              <a:gdLst/>
              <a:ahLst/>
              <a:cxnLst/>
              <a:rect r="r" b="b" t="t" l="l"/>
              <a:pathLst>
                <a:path h="450589" w="2378244">
                  <a:moveTo>
                    <a:pt x="43104" y="0"/>
                  </a:moveTo>
                  <a:lnTo>
                    <a:pt x="2335140" y="0"/>
                  </a:lnTo>
                  <a:cubicBezTo>
                    <a:pt x="2358946" y="0"/>
                    <a:pt x="2378244" y="19298"/>
                    <a:pt x="2378244" y="43104"/>
                  </a:cubicBezTo>
                  <a:lnTo>
                    <a:pt x="2378244" y="407485"/>
                  </a:lnTo>
                  <a:cubicBezTo>
                    <a:pt x="2378244" y="418917"/>
                    <a:pt x="2373703" y="429881"/>
                    <a:pt x="2365619" y="437964"/>
                  </a:cubicBezTo>
                  <a:cubicBezTo>
                    <a:pt x="2357536" y="446048"/>
                    <a:pt x="2346572" y="450589"/>
                    <a:pt x="2335140" y="450589"/>
                  </a:cubicBezTo>
                  <a:lnTo>
                    <a:pt x="43104" y="450589"/>
                  </a:lnTo>
                  <a:cubicBezTo>
                    <a:pt x="19298" y="450589"/>
                    <a:pt x="0" y="431291"/>
                    <a:pt x="0" y="407485"/>
                  </a:cubicBezTo>
                  <a:lnTo>
                    <a:pt x="0" y="43104"/>
                  </a:lnTo>
                  <a:cubicBezTo>
                    <a:pt x="0" y="31672"/>
                    <a:pt x="4541" y="20708"/>
                    <a:pt x="12625" y="12625"/>
                  </a:cubicBezTo>
                  <a:cubicBezTo>
                    <a:pt x="20708" y="4541"/>
                    <a:pt x="31672" y="0"/>
                    <a:pt x="43104" y="0"/>
                  </a:cubicBezTo>
                  <a:close/>
                </a:path>
              </a:pathLst>
            </a:custGeom>
            <a:solidFill>
              <a:srgbClr val="63B5DF"/>
            </a:solidFill>
            <a:ln w="57150">
              <a:solidFill>
                <a:srgbClr val="383838"/>
              </a:solidFill>
            </a:ln>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5462202" y="3332308"/>
            <a:ext cx="7093996" cy="1361182"/>
            <a:chOff x="0" y="0"/>
            <a:chExt cx="2348309" cy="450589"/>
          </a:xfrm>
        </p:grpSpPr>
        <p:sp>
          <p:nvSpPr>
            <p:cNvPr name="Freeform 9" id="9"/>
            <p:cNvSpPr/>
            <p:nvPr/>
          </p:nvSpPr>
          <p:spPr>
            <a:xfrm flipH="false" flipV="false">
              <a:off x="0" y="0"/>
              <a:ext cx="2348309" cy="450589"/>
            </a:xfrm>
            <a:custGeom>
              <a:avLst/>
              <a:gdLst/>
              <a:ahLst/>
              <a:cxnLst/>
              <a:rect r="r" b="b" t="t" l="l"/>
              <a:pathLst>
                <a:path h="450589" w="2348309">
                  <a:moveTo>
                    <a:pt x="43653" y="0"/>
                  </a:moveTo>
                  <a:lnTo>
                    <a:pt x="2304656" y="0"/>
                  </a:lnTo>
                  <a:cubicBezTo>
                    <a:pt x="2328765" y="0"/>
                    <a:pt x="2348309" y="19544"/>
                    <a:pt x="2348309" y="43653"/>
                  </a:cubicBezTo>
                  <a:lnTo>
                    <a:pt x="2348309" y="406936"/>
                  </a:lnTo>
                  <a:cubicBezTo>
                    <a:pt x="2348309" y="431045"/>
                    <a:pt x="2328765" y="450589"/>
                    <a:pt x="2304656" y="450589"/>
                  </a:cubicBezTo>
                  <a:lnTo>
                    <a:pt x="43653" y="450589"/>
                  </a:lnTo>
                  <a:cubicBezTo>
                    <a:pt x="19544" y="450589"/>
                    <a:pt x="0" y="431045"/>
                    <a:pt x="0" y="406936"/>
                  </a:cubicBezTo>
                  <a:lnTo>
                    <a:pt x="0" y="43653"/>
                  </a:lnTo>
                  <a:cubicBezTo>
                    <a:pt x="0" y="19544"/>
                    <a:pt x="19544" y="0"/>
                    <a:pt x="43653" y="0"/>
                  </a:cubicBezTo>
                  <a:close/>
                </a:path>
              </a:pathLst>
            </a:custGeom>
            <a:solidFill>
              <a:srgbClr val="EFEFEF"/>
            </a:solidFill>
            <a:ln w="57150">
              <a:solidFill>
                <a:srgbClr val="383838"/>
              </a:solidFill>
            </a:ln>
          </p:spPr>
        </p:sp>
        <p:sp>
          <p:nvSpPr>
            <p:cNvPr name="TextBox 10" id="10"/>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sp>
        <p:nvSpPr>
          <p:cNvPr name="TextBox 11" id="11"/>
          <p:cNvSpPr txBox="true"/>
          <p:nvPr/>
        </p:nvSpPr>
        <p:spPr>
          <a:xfrm rot="0">
            <a:off x="3356115" y="1284288"/>
            <a:ext cx="11427425" cy="1720849"/>
          </a:xfrm>
          <a:prstGeom prst="rect">
            <a:avLst/>
          </a:prstGeom>
        </p:spPr>
        <p:txBody>
          <a:bodyPr anchor="t" rtlCol="false" tIns="0" lIns="0" bIns="0" rIns="0">
            <a:spAutoFit/>
          </a:bodyPr>
          <a:lstStyle/>
          <a:p>
            <a:pPr algn="ctr">
              <a:lnSpc>
                <a:spcPts val="12999"/>
              </a:lnSpc>
            </a:pPr>
            <a:r>
              <a:rPr lang="en-US" sz="12999">
                <a:solidFill>
                  <a:srgbClr val="383838"/>
                </a:solidFill>
                <a:latin typeface="Wedges"/>
              </a:rPr>
              <a:t>THANK YOU</a:t>
            </a:r>
          </a:p>
        </p:txBody>
      </p:sp>
      <p:sp>
        <p:nvSpPr>
          <p:cNvPr name="TextBox 12" id="12"/>
          <p:cNvSpPr txBox="true"/>
          <p:nvPr/>
        </p:nvSpPr>
        <p:spPr>
          <a:xfrm rot="0">
            <a:off x="5800409" y="3823335"/>
            <a:ext cx="6386436" cy="414655"/>
          </a:xfrm>
          <a:prstGeom prst="rect">
            <a:avLst/>
          </a:prstGeom>
        </p:spPr>
        <p:txBody>
          <a:bodyPr anchor="t" rtlCol="false" tIns="0" lIns="0" bIns="0" rIns="0">
            <a:spAutoFit/>
          </a:bodyPr>
          <a:lstStyle/>
          <a:p>
            <a:pPr algn="ctr" marL="0" indent="0" lvl="0">
              <a:lnSpc>
                <a:spcPts val="3200"/>
              </a:lnSpc>
            </a:pPr>
            <a:r>
              <a:rPr lang="en-US" sz="3200">
                <a:solidFill>
                  <a:srgbClr val="383838"/>
                </a:solidFill>
                <a:latin typeface="Quicksand"/>
              </a:rPr>
              <a:t>SEE YOU IN THE NEXT CLASS!</a:t>
            </a:r>
          </a:p>
        </p:txBody>
      </p:sp>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0">
            <a:off x="12722667" y="6017394"/>
            <a:ext cx="6015581" cy="4517154"/>
          </a:xfrm>
          <a:prstGeom prst="rect">
            <a:avLst/>
          </a:prstGeom>
        </p:spPr>
      </p:pic>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776778" y="5504781"/>
            <a:ext cx="6160902" cy="6491372"/>
          </a:xfrm>
          <a:prstGeom prst="rect">
            <a:avLst/>
          </a:prstGeom>
        </p:spPr>
      </p:pic>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83187" y="6017394"/>
            <a:ext cx="6015581" cy="4517154"/>
          </a:xfrm>
          <a:prstGeom prst="rect">
            <a:avLst/>
          </a:prstGeom>
        </p:spPr>
      </p:pic>
      <p:pic>
        <p:nvPicPr>
          <p:cNvPr name="Picture 16" id="1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3350320" y="5143500"/>
            <a:ext cx="6316900" cy="6852653"/>
          </a:xfrm>
          <a:prstGeom prst="rect">
            <a:avLst/>
          </a:prstGeom>
        </p:spPr>
      </p:pic>
      <p:pic>
        <p:nvPicPr>
          <p:cNvPr name="Picture 17" id="1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true" flipV="true" rot="0">
            <a:off x="1028700" y="1014255"/>
            <a:ext cx="1792437" cy="1575104"/>
          </a:xfrm>
          <a:prstGeom prst="rect">
            <a:avLst/>
          </a:prstGeom>
        </p:spPr>
      </p:pic>
      <p:pic>
        <p:nvPicPr>
          <p:cNvPr name="Picture 18" id="1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true" rot="0">
            <a:off x="15466863" y="1014255"/>
            <a:ext cx="1792437" cy="157510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078338" y="-425585"/>
            <a:ext cx="22444676" cy="1113817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315698" y="-84149"/>
            <a:ext cx="5155197" cy="3600354"/>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486570">
            <a:off x="13803557" y="6716645"/>
            <a:ext cx="5560046" cy="4924208"/>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51664" y="-1712231"/>
            <a:ext cx="5240901" cy="5481862"/>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4638606" y="8229600"/>
            <a:ext cx="4282533" cy="4114800"/>
          </a:xfrm>
          <a:prstGeom prst="rect">
            <a:avLst/>
          </a:prstGeom>
        </p:spPr>
      </p:pic>
      <p:grpSp>
        <p:nvGrpSpPr>
          <p:cNvPr name="Group 7" id="7"/>
          <p:cNvGrpSpPr/>
          <p:nvPr/>
        </p:nvGrpSpPr>
        <p:grpSpPr>
          <a:xfrm rot="0">
            <a:off x="1221238" y="3126542"/>
            <a:ext cx="16038062" cy="4186316"/>
            <a:chOff x="0" y="0"/>
            <a:chExt cx="4224016" cy="1102569"/>
          </a:xfrm>
        </p:grpSpPr>
        <p:sp>
          <p:nvSpPr>
            <p:cNvPr name="Freeform 8" id="8"/>
            <p:cNvSpPr/>
            <p:nvPr/>
          </p:nvSpPr>
          <p:spPr>
            <a:xfrm flipH="false" flipV="false">
              <a:off x="0" y="0"/>
              <a:ext cx="4224016" cy="1102569"/>
            </a:xfrm>
            <a:custGeom>
              <a:avLst/>
              <a:gdLst/>
              <a:ahLst/>
              <a:cxnLst/>
              <a:rect r="r" b="b" t="t" l="l"/>
              <a:pathLst>
                <a:path h="1102569" w="4224016">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name="TextBox 9" id="9"/>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grpSp>
        <p:nvGrpSpPr>
          <p:cNvPr name="Group 10" id="10"/>
          <p:cNvGrpSpPr/>
          <p:nvPr/>
        </p:nvGrpSpPr>
        <p:grpSpPr>
          <a:xfrm rot="0">
            <a:off x="1028700" y="2974142"/>
            <a:ext cx="16078200" cy="4186316"/>
            <a:chOff x="0" y="0"/>
            <a:chExt cx="4234588" cy="1102569"/>
          </a:xfrm>
        </p:grpSpPr>
        <p:sp>
          <p:nvSpPr>
            <p:cNvPr name="Freeform 11" id="11"/>
            <p:cNvSpPr/>
            <p:nvPr/>
          </p:nvSpPr>
          <p:spPr>
            <a:xfrm flipH="false" flipV="false">
              <a:off x="0" y="0"/>
              <a:ext cx="4234588" cy="1102569"/>
            </a:xfrm>
            <a:custGeom>
              <a:avLst/>
              <a:gdLst/>
              <a:ahLst/>
              <a:cxnLst/>
              <a:rect r="r" b="b" t="t" l="l"/>
              <a:pathLst>
                <a:path h="1102569" w="4234588">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sp>
        <p:sp>
          <p:nvSpPr>
            <p:cNvPr name="TextBox 12" id="12"/>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085956" y="2974142"/>
            <a:ext cx="8957160" cy="9437621"/>
          </a:xfrm>
          <a:prstGeom prst="rect">
            <a:avLst/>
          </a:prstGeom>
        </p:spPr>
      </p:pic>
      <p:pic>
        <p:nvPicPr>
          <p:cNvPr name="Picture 14" id="14"/>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1019301">
            <a:off x="8452881" y="2215621"/>
            <a:ext cx="1382238" cy="1382238"/>
          </a:xfrm>
          <a:prstGeom prst="rect">
            <a:avLst/>
          </a:prstGeom>
        </p:spPr>
      </p:pic>
      <p:sp>
        <p:nvSpPr>
          <p:cNvPr name="TextBox 15" id="15"/>
          <p:cNvSpPr txBox="true"/>
          <p:nvPr/>
        </p:nvSpPr>
        <p:spPr>
          <a:xfrm rot="0">
            <a:off x="9225192" y="4443029"/>
            <a:ext cx="7452330" cy="1210310"/>
          </a:xfrm>
          <a:prstGeom prst="rect">
            <a:avLst/>
          </a:prstGeom>
        </p:spPr>
        <p:txBody>
          <a:bodyPr anchor="t" rtlCol="false" tIns="0" lIns="0" bIns="0" rIns="0">
            <a:spAutoFit/>
          </a:bodyPr>
          <a:lstStyle/>
          <a:p>
            <a:pPr algn="ctr">
              <a:lnSpc>
                <a:spcPts val="4809"/>
              </a:lnSpc>
            </a:pPr>
            <a:r>
              <a:rPr lang="en-US" sz="3699">
                <a:solidFill>
                  <a:srgbClr val="383838"/>
                </a:solidFill>
                <a:latin typeface="Wedges"/>
              </a:rPr>
              <a:t>NAFISA KHIRA 2113053172</a:t>
            </a:r>
          </a:p>
          <a:p>
            <a:pPr algn="ctr">
              <a:lnSpc>
                <a:spcPts val="4809"/>
              </a:lnSpc>
            </a:pPr>
            <a:r>
              <a:rPr lang="en-US" sz="3699">
                <a:solidFill>
                  <a:srgbClr val="383838"/>
                </a:solidFill>
                <a:latin typeface="Wedges"/>
              </a:rPr>
              <a:t>NIKEN MAULIDYA 2113053060 </a:t>
            </a:r>
          </a:p>
        </p:txBody>
      </p:sp>
      <p:pic>
        <p:nvPicPr>
          <p:cNvPr name="Picture 16" id="16"/>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6095744" y="1011231"/>
            <a:ext cx="1163556" cy="1409595"/>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66178" y="4844505"/>
            <a:ext cx="9004294" cy="917389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0" y="5143500"/>
            <a:ext cx="3205265" cy="6457493"/>
          </a:xfrm>
          <a:prstGeom prst="rect">
            <a:avLst/>
          </a:prstGeom>
        </p:spPr>
      </p:pic>
      <p:grpSp>
        <p:nvGrpSpPr>
          <p:cNvPr name="Group 4" id="4"/>
          <p:cNvGrpSpPr/>
          <p:nvPr/>
        </p:nvGrpSpPr>
        <p:grpSpPr>
          <a:xfrm rot="0">
            <a:off x="3898339" y="2132305"/>
            <a:ext cx="15756119" cy="7867449"/>
            <a:chOff x="0" y="0"/>
            <a:chExt cx="4149760" cy="2072085"/>
          </a:xfrm>
        </p:grpSpPr>
        <p:sp>
          <p:nvSpPr>
            <p:cNvPr name="Freeform 5" id="5"/>
            <p:cNvSpPr/>
            <p:nvPr/>
          </p:nvSpPr>
          <p:spPr>
            <a:xfrm flipH="false" flipV="false">
              <a:off x="0" y="0"/>
              <a:ext cx="4149759" cy="2072085"/>
            </a:xfrm>
            <a:custGeom>
              <a:avLst/>
              <a:gdLst/>
              <a:ahLst/>
              <a:cxnLst/>
              <a:rect r="r" b="b" t="t" l="l"/>
              <a:pathLst>
                <a:path h="2072085" w="4149759">
                  <a:moveTo>
                    <a:pt x="19654" y="0"/>
                  </a:moveTo>
                  <a:lnTo>
                    <a:pt x="4130105" y="0"/>
                  </a:lnTo>
                  <a:cubicBezTo>
                    <a:pt x="4140960" y="0"/>
                    <a:pt x="4149759" y="8800"/>
                    <a:pt x="4149759" y="19654"/>
                  </a:cubicBezTo>
                  <a:lnTo>
                    <a:pt x="4149759" y="2052431"/>
                  </a:lnTo>
                  <a:cubicBezTo>
                    <a:pt x="4149759" y="2057644"/>
                    <a:pt x="4147689" y="2062643"/>
                    <a:pt x="4144003" y="2066329"/>
                  </a:cubicBezTo>
                  <a:cubicBezTo>
                    <a:pt x="4140317" y="2070015"/>
                    <a:pt x="4135318" y="2072085"/>
                    <a:pt x="4130105" y="2072085"/>
                  </a:cubicBezTo>
                  <a:lnTo>
                    <a:pt x="19654" y="2072085"/>
                  </a:lnTo>
                  <a:cubicBezTo>
                    <a:pt x="14442" y="2072085"/>
                    <a:pt x="9443" y="2070015"/>
                    <a:pt x="5757" y="2066329"/>
                  </a:cubicBezTo>
                  <a:cubicBezTo>
                    <a:pt x="2071" y="2062643"/>
                    <a:pt x="0" y="2057644"/>
                    <a:pt x="0" y="2052431"/>
                  </a:cubicBezTo>
                  <a:lnTo>
                    <a:pt x="0" y="19654"/>
                  </a:lnTo>
                  <a:cubicBezTo>
                    <a:pt x="0" y="14442"/>
                    <a:pt x="2071" y="9443"/>
                    <a:pt x="5757" y="5757"/>
                  </a:cubicBezTo>
                  <a:cubicBezTo>
                    <a:pt x="9443" y="2071"/>
                    <a:pt x="14442" y="0"/>
                    <a:pt x="19654" y="0"/>
                  </a:cubicBezTo>
                  <a:close/>
                </a:path>
              </a:pathLst>
            </a:custGeom>
            <a:solidFill>
              <a:srgbClr val="F4BA92"/>
            </a:solidFill>
            <a:ln w="57150">
              <a:solidFill>
                <a:srgbClr val="383838"/>
              </a:solidFill>
            </a:ln>
          </p:spPr>
        </p:sp>
        <p:sp>
          <p:nvSpPr>
            <p:cNvPr name="TextBox 6" id="6"/>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3898339" y="1676923"/>
            <a:ext cx="13923717" cy="7754530"/>
            <a:chOff x="0" y="0"/>
            <a:chExt cx="3667152" cy="2042345"/>
          </a:xfrm>
        </p:grpSpPr>
        <p:sp>
          <p:nvSpPr>
            <p:cNvPr name="Freeform 8" id="8"/>
            <p:cNvSpPr/>
            <p:nvPr/>
          </p:nvSpPr>
          <p:spPr>
            <a:xfrm flipH="false" flipV="false">
              <a:off x="0" y="0"/>
              <a:ext cx="3667152" cy="2042345"/>
            </a:xfrm>
            <a:custGeom>
              <a:avLst/>
              <a:gdLst/>
              <a:ahLst/>
              <a:cxnLst/>
              <a:rect r="r" b="b" t="t" l="l"/>
              <a:pathLst>
                <a:path h="2042345" w="3667152">
                  <a:moveTo>
                    <a:pt x="22241" y="0"/>
                  </a:moveTo>
                  <a:lnTo>
                    <a:pt x="3644911" y="0"/>
                  </a:lnTo>
                  <a:cubicBezTo>
                    <a:pt x="3657194" y="0"/>
                    <a:pt x="3667152" y="9958"/>
                    <a:pt x="3667152" y="22241"/>
                  </a:cubicBezTo>
                  <a:lnTo>
                    <a:pt x="3667152" y="2020104"/>
                  </a:lnTo>
                  <a:cubicBezTo>
                    <a:pt x="3667152" y="2032388"/>
                    <a:pt x="3657194" y="2042345"/>
                    <a:pt x="3644911" y="2042345"/>
                  </a:cubicBezTo>
                  <a:lnTo>
                    <a:pt x="22241" y="2042345"/>
                  </a:lnTo>
                  <a:cubicBezTo>
                    <a:pt x="9958" y="2042345"/>
                    <a:pt x="0" y="2032388"/>
                    <a:pt x="0" y="2020104"/>
                  </a:cubicBezTo>
                  <a:lnTo>
                    <a:pt x="0" y="22241"/>
                  </a:lnTo>
                  <a:cubicBezTo>
                    <a:pt x="0" y="9958"/>
                    <a:pt x="9958" y="0"/>
                    <a:pt x="22241" y="0"/>
                  </a:cubicBezTo>
                  <a:close/>
                </a:path>
              </a:pathLst>
            </a:custGeom>
            <a:solidFill>
              <a:srgbClr val="EFEFEF"/>
            </a:solidFill>
            <a:ln w="57150">
              <a:solidFill>
                <a:srgbClr val="383838"/>
              </a:solidFill>
            </a:ln>
          </p:spPr>
        </p:sp>
        <p:sp>
          <p:nvSpPr>
            <p:cNvPr name="TextBox 9" id="9"/>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pic>
        <p:nvPicPr>
          <p:cNvPr name="Picture 10" id="10"/>
          <p:cNvPicPr>
            <a:picLocks noChangeAspect="true"/>
          </p:cNvPicPr>
          <p:nvPr/>
        </p:nvPicPr>
        <p:blipFill>
          <a:blip r:embed="rId6">
            <a:alphaModFix amt="3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6682681">
            <a:off x="15725522" y="-599350"/>
            <a:ext cx="2848754" cy="3271011"/>
          </a:xfrm>
          <a:prstGeom prst="rect">
            <a:avLst/>
          </a:prstGeom>
        </p:spPr>
      </p:pic>
      <p:sp>
        <p:nvSpPr>
          <p:cNvPr name="TextBox 11" id="11"/>
          <p:cNvSpPr txBox="true"/>
          <p:nvPr/>
        </p:nvSpPr>
        <p:spPr>
          <a:xfrm rot="0">
            <a:off x="453348" y="508000"/>
            <a:ext cx="12026182" cy="809625"/>
          </a:xfrm>
          <a:prstGeom prst="rect">
            <a:avLst/>
          </a:prstGeom>
        </p:spPr>
        <p:txBody>
          <a:bodyPr anchor="t" rtlCol="false" tIns="0" lIns="0" bIns="0" rIns="0">
            <a:spAutoFit/>
          </a:bodyPr>
          <a:lstStyle/>
          <a:p>
            <a:pPr>
              <a:lnSpc>
                <a:spcPts val="6000"/>
              </a:lnSpc>
            </a:pPr>
            <a:r>
              <a:rPr lang="en-US" sz="6000">
                <a:solidFill>
                  <a:srgbClr val="383838"/>
                </a:solidFill>
                <a:latin typeface="Wedges"/>
              </a:rPr>
              <a:t>A. PENGERTIAN RPP</a:t>
            </a:r>
          </a:p>
        </p:txBody>
      </p:sp>
      <p:sp>
        <p:nvSpPr>
          <p:cNvPr name="TextBox 12" id="12"/>
          <p:cNvSpPr txBox="true"/>
          <p:nvPr/>
        </p:nvSpPr>
        <p:spPr>
          <a:xfrm rot="0">
            <a:off x="4053469" y="1241425"/>
            <a:ext cx="13096430" cy="7727950"/>
          </a:xfrm>
          <a:prstGeom prst="rect">
            <a:avLst/>
          </a:prstGeom>
        </p:spPr>
        <p:txBody>
          <a:bodyPr anchor="t" rtlCol="false" tIns="0" lIns="0" bIns="0" rIns="0">
            <a:spAutoFit/>
          </a:bodyPr>
          <a:lstStyle/>
          <a:p>
            <a:pPr>
              <a:lnSpc>
                <a:spcPts val="5599"/>
              </a:lnSpc>
            </a:pPr>
            <a:r>
              <a:rPr lang="en-US" sz="3999">
                <a:solidFill>
                  <a:srgbClr val="383838"/>
                </a:solidFill>
                <a:latin typeface="Quicksand"/>
              </a:rPr>
              <a:t> </a:t>
            </a:r>
          </a:p>
          <a:p>
            <a:pPr>
              <a:lnSpc>
                <a:spcPts val="5599"/>
              </a:lnSpc>
            </a:pPr>
            <a:r>
              <a:rPr lang="en-US" sz="3999">
                <a:solidFill>
                  <a:srgbClr val="383838"/>
                </a:solidFill>
                <a:latin typeface="Quicksand"/>
              </a:rPr>
              <a:t> (Rencana Pelaksanaan Pembelajaran) merupakan upaya guru (pengorganisasia) dalam pembelajaran agar mencapai Kompetensi Dasar (KD) yang sudah ditetapkan. Peraturan pemerintah (PP) No 19 tahun 2005 pasal 20 menuturkan proses rencana pembelajaran terdiri dari silabus dan RPP yang didalamnya terdapat tujuan pembelajaran, materi pembelajaran, metode pembelajaran, sumber belajar, dan penilaian hasil belajar (Mulyasa, 2007).  </a:t>
            </a:r>
          </a:p>
          <a:p>
            <a:pPr>
              <a:lnSpc>
                <a:spcPts val="559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656208" y="1522183"/>
            <a:ext cx="9496606" cy="6368037"/>
            <a:chOff x="0" y="0"/>
            <a:chExt cx="3015618" cy="2022150"/>
          </a:xfrm>
        </p:grpSpPr>
        <p:sp>
          <p:nvSpPr>
            <p:cNvPr name="Freeform 3" id="3"/>
            <p:cNvSpPr/>
            <p:nvPr/>
          </p:nvSpPr>
          <p:spPr>
            <a:xfrm flipH="false" flipV="false">
              <a:off x="0" y="0"/>
              <a:ext cx="3015618" cy="2022150"/>
            </a:xfrm>
            <a:custGeom>
              <a:avLst/>
              <a:gdLst/>
              <a:ahLst/>
              <a:cxnLst/>
              <a:rect r="r" b="b" t="t" l="l"/>
              <a:pathLst>
                <a:path h="2022150" w="3015618">
                  <a:moveTo>
                    <a:pt x="32609" y="0"/>
                  </a:moveTo>
                  <a:lnTo>
                    <a:pt x="2983009" y="0"/>
                  </a:lnTo>
                  <a:cubicBezTo>
                    <a:pt x="2991657" y="0"/>
                    <a:pt x="2999952" y="3436"/>
                    <a:pt x="3006067" y="9551"/>
                  </a:cubicBezTo>
                  <a:cubicBezTo>
                    <a:pt x="3012182" y="15666"/>
                    <a:pt x="3015618" y="23961"/>
                    <a:pt x="3015618" y="32609"/>
                  </a:cubicBezTo>
                  <a:lnTo>
                    <a:pt x="3015618" y="1989541"/>
                  </a:lnTo>
                  <a:cubicBezTo>
                    <a:pt x="3015618" y="1998190"/>
                    <a:pt x="3012182" y="2006484"/>
                    <a:pt x="3006067" y="2012599"/>
                  </a:cubicBezTo>
                  <a:cubicBezTo>
                    <a:pt x="2999952" y="2018715"/>
                    <a:pt x="2991657" y="2022150"/>
                    <a:pt x="2983009" y="2022150"/>
                  </a:cubicBezTo>
                  <a:lnTo>
                    <a:pt x="32609" y="2022150"/>
                  </a:lnTo>
                  <a:cubicBezTo>
                    <a:pt x="14600" y="2022150"/>
                    <a:pt x="0" y="2007551"/>
                    <a:pt x="0" y="1989541"/>
                  </a:cubicBezTo>
                  <a:lnTo>
                    <a:pt x="0" y="32609"/>
                  </a:lnTo>
                  <a:cubicBezTo>
                    <a:pt x="0" y="23961"/>
                    <a:pt x="3436" y="15666"/>
                    <a:pt x="9551" y="9551"/>
                  </a:cubicBezTo>
                  <a:cubicBezTo>
                    <a:pt x="15666" y="3436"/>
                    <a:pt x="23961" y="0"/>
                    <a:pt x="32609" y="0"/>
                  </a:cubicBezTo>
                  <a:close/>
                </a:path>
              </a:pathLst>
            </a:custGeom>
            <a:solidFill>
              <a:srgbClr val="63B5DF"/>
            </a:solidFill>
            <a:ln w="57150">
              <a:solidFill>
                <a:srgbClr val="383838"/>
              </a:solidFill>
            </a:ln>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846629" y="1522183"/>
            <a:ext cx="9115764" cy="5979318"/>
            <a:chOff x="0" y="0"/>
            <a:chExt cx="2894683" cy="1898714"/>
          </a:xfrm>
        </p:grpSpPr>
        <p:sp>
          <p:nvSpPr>
            <p:cNvPr name="Freeform 6" id="6"/>
            <p:cNvSpPr/>
            <p:nvPr/>
          </p:nvSpPr>
          <p:spPr>
            <a:xfrm flipH="false" flipV="false">
              <a:off x="0" y="0"/>
              <a:ext cx="2894683" cy="1898714"/>
            </a:xfrm>
            <a:custGeom>
              <a:avLst/>
              <a:gdLst/>
              <a:ahLst/>
              <a:cxnLst/>
              <a:rect r="r" b="b" t="t" l="l"/>
              <a:pathLst>
                <a:path h="1898714" w="2894683">
                  <a:moveTo>
                    <a:pt x="33972" y="0"/>
                  </a:moveTo>
                  <a:lnTo>
                    <a:pt x="2860711" y="0"/>
                  </a:lnTo>
                  <a:cubicBezTo>
                    <a:pt x="2879473" y="0"/>
                    <a:pt x="2894683" y="15210"/>
                    <a:pt x="2894683" y="33972"/>
                  </a:cubicBezTo>
                  <a:lnTo>
                    <a:pt x="2894683" y="1864742"/>
                  </a:lnTo>
                  <a:cubicBezTo>
                    <a:pt x="2894683" y="1873752"/>
                    <a:pt x="2891104" y="1882393"/>
                    <a:pt x="2884733" y="1888764"/>
                  </a:cubicBezTo>
                  <a:cubicBezTo>
                    <a:pt x="2878362" y="1895135"/>
                    <a:pt x="2869721" y="1898714"/>
                    <a:pt x="2860711" y="1898714"/>
                  </a:cubicBezTo>
                  <a:lnTo>
                    <a:pt x="33972" y="1898714"/>
                  </a:lnTo>
                  <a:cubicBezTo>
                    <a:pt x="24962" y="1898714"/>
                    <a:pt x="16321" y="1895135"/>
                    <a:pt x="9950" y="1888764"/>
                  </a:cubicBezTo>
                  <a:cubicBezTo>
                    <a:pt x="3579" y="1882393"/>
                    <a:pt x="0" y="1873752"/>
                    <a:pt x="0" y="1864742"/>
                  </a:cubicBezTo>
                  <a:lnTo>
                    <a:pt x="0" y="33972"/>
                  </a:lnTo>
                  <a:cubicBezTo>
                    <a:pt x="0" y="24962"/>
                    <a:pt x="3579" y="16321"/>
                    <a:pt x="9950" y="9950"/>
                  </a:cubicBezTo>
                  <a:cubicBezTo>
                    <a:pt x="16321" y="3579"/>
                    <a:pt x="24962" y="0"/>
                    <a:pt x="33972" y="0"/>
                  </a:cubicBezTo>
                  <a:close/>
                </a:path>
              </a:pathLst>
            </a:custGeom>
            <a:solidFill>
              <a:srgbClr val="EFEFEF"/>
            </a:solidFill>
            <a:ln w="57150">
              <a:solidFill>
                <a:srgbClr val="383838"/>
              </a:solidFill>
            </a:ln>
          </p:spPr>
        </p:sp>
        <p:sp>
          <p:nvSpPr>
            <p:cNvPr name="TextBox 7" id="7"/>
            <p:cNvSpPr txBox="true"/>
            <p:nvPr/>
          </p:nvSpPr>
          <p:spPr>
            <a:xfrm>
              <a:off x="0" y="-66675"/>
              <a:ext cx="812800" cy="879475"/>
            </a:xfrm>
            <a:prstGeom prst="rect">
              <a:avLst/>
            </a:prstGeom>
          </p:spPr>
          <p:txBody>
            <a:bodyPr anchor="ctr" rtlCol="false" tIns="50800" lIns="50800" bIns="50800" rIns="50800"/>
            <a:lstStyle/>
            <a:p>
              <a:pPr algn="ctr">
                <a:lnSpc>
                  <a:spcPts val="4200"/>
                </a:lnSpc>
              </a:pPr>
            </a:p>
          </p:txBody>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53813" y="4813722"/>
            <a:ext cx="6933586" cy="7064185"/>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3492228" y="7501501"/>
            <a:ext cx="9826011" cy="3260796"/>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8533042">
            <a:off x="959510" y="7168546"/>
            <a:ext cx="5695369" cy="5149562"/>
          </a:xfrm>
          <a:prstGeom prst="rect">
            <a:avLst/>
          </a:prstGeom>
        </p:spPr>
      </p:pic>
      <p:grpSp>
        <p:nvGrpSpPr>
          <p:cNvPr name="Group 11" id="11"/>
          <p:cNvGrpSpPr/>
          <p:nvPr/>
        </p:nvGrpSpPr>
        <p:grpSpPr>
          <a:xfrm rot="0">
            <a:off x="10912708" y="2493145"/>
            <a:ext cx="6899034" cy="7250182"/>
            <a:chOff x="0" y="0"/>
            <a:chExt cx="2190767" cy="2302273"/>
          </a:xfrm>
        </p:grpSpPr>
        <p:sp>
          <p:nvSpPr>
            <p:cNvPr name="Freeform 12" id="12"/>
            <p:cNvSpPr/>
            <p:nvPr/>
          </p:nvSpPr>
          <p:spPr>
            <a:xfrm flipH="false" flipV="false">
              <a:off x="0" y="0"/>
              <a:ext cx="2190767" cy="2302273"/>
            </a:xfrm>
            <a:custGeom>
              <a:avLst/>
              <a:gdLst/>
              <a:ahLst/>
              <a:cxnLst/>
              <a:rect r="r" b="b" t="t" l="l"/>
              <a:pathLst>
                <a:path h="2302273" w="2190767">
                  <a:moveTo>
                    <a:pt x="44887" y="0"/>
                  </a:moveTo>
                  <a:lnTo>
                    <a:pt x="2145880" y="0"/>
                  </a:lnTo>
                  <a:cubicBezTo>
                    <a:pt x="2170670" y="0"/>
                    <a:pt x="2190767" y="20097"/>
                    <a:pt x="2190767" y="44887"/>
                  </a:cubicBezTo>
                  <a:lnTo>
                    <a:pt x="2190767" y="2257386"/>
                  </a:lnTo>
                  <a:cubicBezTo>
                    <a:pt x="2190767" y="2282176"/>
                    <a:pt x="2170670" y="2302273"/>
                    <a:pt x="2145880" y="2302273"/>
                  </a:cubicBezTo>
                  <a:lnTo>
                    <a:pt x="44887" y="2302273"/>
                  </a:lnTo>
                  <a:cubicBezTo>
                    <a:pt x="32982" y="2302273"/>
                    <a:pt x="21565" y="2297544"/>
                    <a:pt x="13147" y="2289126"/>
                  </a:cubicBezTo>
                  <a:cubicBezTo>
                    <a:pt x="4729" y="2280708"/>
                    <a:pt x="0" y="2269291"/>
                    <a:pt x="0" y="2257386"/>
                  </a:cubicBezTo>
                  <a:lnTo>
                    <a:pt x="0" y="44887"/>
                  </a:lnTo>
                  <a:cubicBezTo>
                    <a:pt x="0" y="20097"/>
                    <a:pt x="20097" y="0"/>
                    <a:pt x="44887" y="0"/>
                  </a:cubicBezTo>
                  <a:close/>
                </a:path>
              </a:pathLst>
            </a:custGeom>
            <a:solidFill>
              <a:srgbClr val="F4BA92"/>
            </a:solidFill>
            <a:ln w="57150">
              <a:solidFill>
                <a:srgbClr val="383838"/>
              </a:solidFill>
            </a:ln>
          </p:spPr>
        </p:sp>
        <p:sp>
          <p:nvSpPr>
            <p:cNvPr name="TextBox 13" id="13"/>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grpSp>
        <p:nvGrpSpPr>
          <p:cNvPr name="Group 14" id="14"/>
          <p:cNvGrpSpPr/>
          <p:nvPr/>
        </p:nvGrpSpPr>
        <p:grpSpPr>
          <a:xfrm rot="0">
            <a:off x="10499061" y="2493145"/>
            <a:ext cx="7108429" cy="6994589"/>
            <a:chOff x="0" y="0"/>
            <a:chExt cx="2257260" cy="2221110"/>
          </a:xfrm>
        </p:grpSpPr>
        <p:sp>
          <p:nvSpPr>
            <p:cNvPr name="Freeform 15" id="15"/>
            <p:cNvSpPr/>
            <p:nvPr/>
          </p:nvSpPr>
          <p:spPr>
            <a:xfrm flipH="false" flipV="false">
              <a:off x="0" y="0"/>
              <a:ext cx="2257260" cy="2221110"/>
            </a:xfrm>
            <a:custGeom>
              <a:avLst/>
              <a:gdLst/>
              <a:ahLst/>
              <a:cxnLst/>
              <a:rect r="r" b="b" t="t" l="l"/>
              <a:pathLst>
                <a:path h="2221110" w="2257260">
                  <a:moveTo>
                    <a:pt x="43565" y="0"/>
                  </a:moveTo>
                  <a:lnTo>
                    <a:pt x="2213695" y="0"/>
                  </a:lnTo>
                  <a:cubicBezTo>
                    <a:pt x="2237755" y="0"/>
                    <a:pt x="2257260" y="19505"/>
                    <a:pt x="2257260" y="43565"/>
                  </a:cubicBezTo>
                  <a:lnTo>
                    <a:pt x="2257260" y="2177545"/>
                  </a:lnTo>
                  <a:cubicBezTo>
                    <a:pt x="2257260" y="2201606"/>
                    <a:pt x="2237755" y="2221110"/>
                    <a:pt x="2213695" y="2221110"/>
                  </a:cubicBezTo>
                  <a:lnTo>
                    <a:pt x="43565" y="2221110"/>
                  </a:lnTo>
                  <a:cubicBezTo>
                    <a:pt x="32011" y="2221110"/>
                    <a:pt x="20930" y="2216520"/>
                    <a:pt x="12760" y="2208350"/>
                  </a:cubicBezTo>
                  <a:cubicBezTo>
                    <a:pt x="4590" y="2200180"/>
                    <a:pt x="0" y="2189100"/>
                    <a:pt x="0" y="2177545"/>
                  </a:cubicBezTo>
                  <a:lnTo>
                    <a:pt x="0" y="43565"/>
                  </a:lnTo>
                  <a:cubicBezTo>
                    <a:pt x="0" y="32011"/>
                    <a:pt x="4590" y="20930"/>
                    <a:pt x="12760" y="12760"/>
                  </a:cubicBezTo>
                  <a:cubicBezTo>
                    <a:pt x="20930" y="4590"/>
                    <a:pt x="32011" y="0"/>
                    <a:pt x="43565" y="0"/>
                  </a:cubicBezTo>
                  <a:close/>
                </a:path>
              </a:pathLst>
            </a:custGeom>
            <a:solidFill>
              <a:srgbClr val="EFEFEF"/>
            </a:solidFill>
            <a:ln w="57150">
              <a:solidFill>
                <a:srgbClr val="383838"/>
              </a:solidFill>
            </a:ln>
          </p:spPr>
        </p:sp>
        <p:sp>
          <p:nvSpPr>
            <p:cNvPr name="TextBox 16" id="16"/>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pic>
        <p:nvPicPr>
          <p:cNvPr name="Picture 17" id="17"/>
          <p:cNvPicPr>
            <a:picLocks noChangeAspect="true"/>
          </p:cNvPicPr>
          <p:nvPr/>
        </p:nvPicPr>
        <p:blipFill>
          <a:blip r:embed="rId8">
            <a:alphaModFix amt="67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0">
            <a:off x="-874897" y="4813722"/>
            <a:ext cx="3807195" cy="9348022"/>
          </a:xfrm>
          <a:prstGeom prst="rect">
            <a:avLst/>
          </a:prstGeom>
        </p:spPr>
      </p:pic>
      <p:sp>
        <p:nvSpPr>
          <p:cNvPr name="TextBox 18" id="18"/>
          <p:cNvSpPr txBox="true"/>
          <p:nvPr/>
        </p:nvSpPr>
        <p:spPr>
          <a:xfrm rot="0">
            <a:off x="4105579" y="136525"/>
            <a:ext cx="13614258" cy="892175"/>
          </a:xfrm>
          <a:prstGeom prst="rect">
            <a:avLst/>
          </a:prstGeom>
        </p:spPr>
        <p:txBody>
          <a:bodyPr anchor="t" rtlCol="false" tIns="0" lIns="0" bIns="0" rIns="0">
            <a:spAutoFit/>
          </a:bodyPr>
          <a:lstStyle/>
          <a:p>
            <a:pPr>
              <a:lnSpc>
                <a:spcPts val="7149"/>
              </a:lnSpc>
            </a:pPr>
            <a:r>
              <a:rPr lang="en-US" sz="5499">
                <a:solidFill>
                  <a:srgbClr val="383838"/>
                </a:solidFill>
                <a:latin typeface="Wedges"/>
              </a:rPr>
              <a:t>B. FUNGSI DAN MANFAAT</a:t>
            </a:r>
          </a:p>
        </p:txBody>
      </p:sp>
      <p:sp>
        <p:nvSpPr>
          <p:cNvPr name="TextBox 19" id="19"/>
          <p:cNvSpPr txBox="true"/>
          <p:nvPr/>
        </p:nvSpPr>
        <p:spPr>
          <a:xfrm rot="0">
            <a:off x="1028700" y="1549567"/>
            <a:ext cx="8743272" cy="5857875"/>
          </a:xfrm>
          <a:prstGeom prst="rect">
            <a:avLst/>
          </a:prstGeom>
        </p:spPr>
        <p:txBody>
          <a:bodyPr anchor="t" rtlCol="false" tIns="0" lIns="0" bIns="0" rIns="0">
            <a:spAutoFit/>
          </a:bodyPr>
          <a:lstStyle/>
          <a:p>
            <a:pPr>
              <a:lnSpc>
                <a:spcPts val="4200"/>
              </a:lnSpc>
              <a:spcBef>
                <a:spcPct val="0"/>
              </a:spcBef>
            </a:pPr>
            <a:r>
              <a:rPr lang="en-US" sz="3000">
                <a:solidFill>
                  <a:srgbClr val="383838"/>
                </a:solidFill>
                <a:latin typeface="Quicksand"/>
              </a:rPr>
              <a:t>Pembelajaran disekolah adalah cara sekolah agar mencapai kompetensi siswa. Proses pembelajaran tersebut kegiatan guru yang sengaja dilakukan agar membuahkan hasil yang efentif, efesien dan menarik keaktifan siswa. Itulah sebabnya, RPP dibuat dengan fungsi sebagai arah (rencana) yang akan ditempuh dimasa yang akan datang sesuai dengan kompetensi, kemampuan siswa dan kebutuhan siswa mencapai tujuan pembelajaran.</a:t>
            </a:r>
          </a:p>
        </p:txBody>
      </p:sp>
      <p:sp>
        <p:nvSpPr>
          <p:cNvPr name="TextBox 20" id="20"/>
          <p:cNvSpPr txBox="true"/>
          <p:nvPr/>
        </p:nvSpPr>
        <p:spPr>
          <a:xfrm rot="0">
            <a:off x="10648690" y="2452334"/>
            <a:ext cx="6958800" cy="6924675"/>
          </a:xfrm>
          <a:prstGeom prst="rect">
            <a:avLst/>
          </a:prstGeom>
        </p:spPr>
        <p:txBody>
          <a:bodyPr anchor="t" rtlCol="false" tIns="0" lIns="0" bIns="0" rIns="0">
            <a:spAutoFit/>
          </a:bodyPr>
          <a:lstStyle/>
          <a:p>
            <a:pPr>
              <a:lnSpc>
                <a:spcPts val="4200"/>
              </a:lnSpc>
              <a:spcBef>
                <a:spcPct val="0"/>
              </a:spcBef>
            </a:pPr>
            <a:r>
              <a:rPr lang="en-US" sz="3000">
                <a:solidFill>
                  <a:srgbClr val="383838"/>
                </a:solidFill>
                <a:latin typeface="Quicksand"/>
              </a:rPr>
              <a:t>E. Mulyasa juga menyebutkan fungsi RPP seperti menentukan kompetensi hal terpenting dalam berhasil tidaknya sebuah rencana. Ketentuan kompetensi yang tidak sesuai dapat mengakibatkan tidak tercapainya kompetensi, tidak sesuai dengan kebutuhan dan kemampuan siswa, kompetensi yang dipilih tidak dapat dikembangkan secara berkelanjutan karena kesalahan memilih. Selain itu, pemilihan kompetensi yang terlalu tinggi akan sulit direalisasikan.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1E1D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897393" y="-335791"/>
            <a:ext cx="22082785" cy="1095858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2706" y="510204"/>
            <a:ext cx="16986594" cy="874809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74224" y="806578"/>
            <a:ext cx="15802002" cy="8138031"/>
          </a:xfrm>
          <a:prstGeom prst="rect">
            <a:avLst/>
          </a:prstGeom>
        </p:spPr>
      </p:pic>
      <p:sp>
        <p:nvSpPr>
          <p:cNvPr name="TextBox 5" id="5"/>
          <p:cNvSpPr txBox="true"/>
          <p:nvPr/>
        </p:nvSpPr>
        <p:spPr>
          <a:xfrm rot="-114628">
            <a:off x="-1416128" y="177515"/>
            <a:ext cx="14090317" cy="812800"/>
          </a:xfrm>
          <a:prstGeom prst="rect">
            <a:avLst/>
          </a:prstGeom>
        </p:spPr>
        <p:txBody>
          <a:bodyPr anchor="t" rtlCol="false" tIns="0" lIns="0" bIns="0" rIns="0">
            <a:spAutoFit/>
          </a:bodyPr>
          <a:lstStyle/>
          <a:p>
            <a:pPr algn="ctr">
              <a:lnSpc>
                <a:spcPts val="6500"/>
              </a:lnSpc>
            </a:pPr>
            <a:r>
              <a:rPr lang="en-US" sz="5000">
                <a:solidFill>
                  <a:srgbClr val="383838"/>
                </a:solidFill>
                <a:latin typeface="Wedges"/>
              </a:rPr>
              <a:t>C. UNSUR POKOK MENYUSUN RPP</a:t>
            </a:r>
          </a:p>
        </p:txBody>
      </p:sp>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683368" y="6222972"/>
            <a:ext cx="5286989" cy="6070655"/>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5371265" y="0"/>
            <a:ext cx="3186482" cy="1613156"/>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583187" y="6572354"/>
            <a:ext cx="5550303" cy="4167773"/>
          </a:xfrm>
          <a:prstGeom prst="rect">
            <a:avLst/>
          </a:prstGeom>
        </p:spPr>
      </p:pic>
      <p:sp>
        <p:nvSpPr>
          <p:cNvPr name="TextBox 9" id="9"/>
          <p:cNvSpPr txBox="true"/>
          <p:nvPr/>
        </p:nvSpPr>
        <p:spPr>
          <a:xfrm rot="0">
            <a:off x="1198917" y="1546481"/>
            <a:ext cx="14552615" cy="7588885"/>
          </a:xfrm>
          <a:prstGeom prst="rect">
            <a:avLst/>
          </a:prstGeom>
        </p:spPr>
        <p:txBody>
          <a:bodyPr anchor="t" rtlCol="false" tIns="0" lIns="0" bIns="0" rIns="0">
            <a:spAutoFit/>
          </a:bodyPr>
          <a:lstStyle/>
          <a:p>
            <a:pPr>
              <a:lnSpc>
                <a:spcPts val="4339"/>
              </a:lnSpc>
            </a:pPr>
            <a:r>
              <a:rPr lang="en-US" sz="3099">
                <a:solidFill>
                  <a:srgbClr val="383838"/>
                </a:solidFill>
                <a:latin typeface="Quicksand"/>
              </a:rPr>
              <a:t>1. Identitas mata pelajaran (nama mata pelajaran, kelas, semester, dan waktu/banyaknya jam pertemuan yang dialokasikan)</a:t>
            </a:r>
          </a:p>
          <a:p>
            <a:pPr>
              <a:lnSpc>
                <a:spcPts val="4339"/>
              </a:lnSpc>
            </a:pPr>
            <a:r>
              <a:rPr lang="en-US" sz="3099">
                <a:solidFill>
                  <a:srgbClr val="383838"/>
                </a:solidFill>
                <a:latin typeface="Quicksand"/>
              </a:rPr>
              <a:t>2. Kompetensi dasar dan indikator-indikator yang hendak dicapai.</a:t>
            </a:r>
          </a:p>
          <a:p>
            <a:pPr>
              <a:lnSpc>
                <a:spcPts val="4339"/>
              </a:lnSpc>
            </a:pPr>
            <a:r>
              <a:rPr lang="en-US" sz="3099">
                <a:solidFill>
                  <a:srgbClr val="383838"/>
                </a:solidFill>
                <a:latin typeface="Quicksand"/>
              </a:rPr>
              <a:t>3. Materi pokok beserta uraiannya yang perlu dipelajari siswa dalam rangka mencapai kompetensi dasar dan indicator</a:t>
            </a:r>
          </a:p>
          <a:p>
            <a:pPr>
              <a:lnSpc>
                <a:spcPts val="4339"/>
              </a:lnSpc>
            </a:pPr>
            <a:r>
              <a:rPr lang="en-US" sz="3099">
                <a:solidFill>
                  <a:srgbClr val="383838"/>
                </a:solidFill>
                <a:latin typeface="Quicksand"/>
              </a:rPr>
              <a:t>4. Kegiatan pembelajaran (kegiatan pembelajaran secara konkret yang harus dilakukan siswa dalam berinteraksi dengan materi pembelajaran dan sumber belajar untuk menguasai kompetensi dasar dan indikator)</a:t>
            </a:r>
          </a:p>
          <a:p>
            <a:pPr>
              <a:lnSpc>
                <a:spcPts val="4339"/>
              </a:lnSpc>
            </a:pPr>
            <a:r>
              <a:rPr lang="en-US" sz="3099">
                <a:solidFill>
                  <a:srgbClr val="383838"/>
                </a:solidFill>
                <a:latin typeface="Quicksand"/>
              </a:rPr>
              <a:t>5. Alat dan media yang digunakan untuk memperlancar pencapaian kompetensi dasar, serta sumber bahan yang digunakan dalam kegiatan pembelajaran sesuai dengan kompetensi dasar yang harus dikuasai.</a:t>
            </a:r>
          </a:p>
          <a:p>
            <a:pPr>
              <a:lnSpc>
                <a:spcPts val="4339"/>
              </a:lnSpc>
            </a:pPr>
            <a:r>
              <a:rPr lang="en-US" sz="3099">
                <a:solidFill>
                  <a:srgbClr val="383838"/>
                </a:solidFill>
                <a:latin typeface="Quicksand"/>
              </a:rPr>
              <a:t>6. Penilaian dan tindak lanjut (prosedur dan instrument yang akan digunakan untuk menilai pencapaian belajar siswa serta tindak lanjut hasil penilaian)</a:t>
            </a:r>
          </a:p>
          <a:p>
            <a:pPr>
              <a:lnSpc>
                <a:spcPts val="433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728605" y="1497173"/>
            <a:ext cx="16073758" cy="6945928"/>
            <a:chOff x="0" y="0"/>
            <a:chExt cx="3177503" cy="1373089"/>
          </a:xfrm>
        </p:grpSpPr>
        <p:sp>
          <p:nvSpPr>
            <p:cNvPr name="Freeform 3" id="3"/>
            <p:cNvSpPr/>
            <p:nvPr/>
          </p:nvSpPr>
          <p:spPr>
            <a:xfrm flipH="false" flipV="false">
              <a:off x="0" y="0"/>
              <a:ext cx="3177503" cy="1373089"/>
            </a:xfrm>
            <a:custGeom>
              <a:avLst/>
              <a:gdLst/>
              <a:ahLst/>
              <a:cxnLst/>
              <a:rect r="r" b="b" t="t" l="l"/>
              <a:pathLst>
                <a:path h="1373089" w="3177503">
                  <a:moveTo>
                    <a:pt x="19266" y="0"/>
                  </a:moveTo>
                  <a:lnTo>
                    <a:pt x="3158236" y="0"/>
                  </a:lnTo>
                  <a:cubicBezTo>
                    <a:pt x="3168877" y="0"/>
                    <a:pt x="3177503" y="8626"/>
                    <a:pt x="3177503" y="19266"/>
                  </a:cubicBezTo>
                  <a:lnTo>
                    <a:pt x="3177503" y="1353823"/>
                  </a:lnTo>
                  <a:cubicBezTo>
                    <a:pt x="3177503" y="1364464"/>
                    <a:pt x="3168877" y="1373089"/>
                    <a:pt x="3158236" y="1373089"/>
                  </a:cubicBezTo>
                  <a:lnTo>
                    <a:pt x="19266" y="1373089"/>
                  </a:lnTo>
                  <a:cubicBezTo>
                    <a:pt x="8626" y="1373089"/>
                    <a:pt x="0" y="1364464"/>
                    <a:pt x="0" y="1353823"/>
                  </a:cubicBezTo>
                  <a:lnTo>
                    <a:pt x="0" y="19266"/>
                  </a:lnTo>
                  <a:cubicBezTo>
                    <a:pt x="0" y="8626"/>
                    <a:pt x="8626" y="0"/>
                    <a:pt x="19266" y="0"/>
                  </a:cubicBezTo>
                  <a:close/>
                </a:path>
              </a:pathLst>
            </a:custGeom>
            <a:solidFill>
              <a:srgbClr val="63B5DF"/>
            </a:solidFill>
            <a:ln w="76200">
              <a:solidFill>
                <a:srgbClr val="383838"/>
              </a:solidFill>
            </a:ln>
          </p:spPr>
        </p:sp>
        <p:sp>
          <p:nvSpPr>
            <p:cNvPr name="TextBox 4" id="4"/>
            <p:cNvSpPr txBox="true"/>
            <p:nvPr/>
          </p:nvSpPr>
          <p:spPr>
            <a:xfrm>
              <a:off x="0" y="-57150"/>
              <a:ext cx="812800" cy="869950"/>
            </a:xfrm>
            <a:prstGeom prst="rect">
              <a:avLst/>
            </a:prstGeom>
          </p:spPr>
          <p:txBody>
            <a:bodyPr anchor="ctr" rtlCol="false" tIns="67681" lIns="67681" bIns="67681" rIns="67681"/>
            <a:lstStyle/>
            <a:p>
              <a:pPr algn="ctr">
                <a:lnSpc>
                  <a:spcPts val="3359"/>
                </a:lnSpc>
              </a:pPr>
            </a:p>
          </p:txBody>
        </p:sp>
      </p:grpSp>
      <p:grpSp>
        <p:nvGrpSpPr>
          <p:cNvPr name="Group 5" id="5"/>
          <p:cNvGrpSpPr/>
          <p:nvPr/>
        </p:nvGrpSpPr>
        <p:grpSpPr>
          <a:xfrm rot="0">
            <a:off x="525561" y="1294129"/>
            <a:ext cx="16039040" cy="6603831"/>
            <a:chOff x="0" y="0"/>
            <a:chExt cx="3170640" cy="1305463"/>
          </a:xfrm>
        </p:grpSpPr>
        <p:sp>
          <p:nvSpPr>
            <p:cNvPr name="Freeform 6" id="6"/>
            <p:cNvSpPr/>
            <p:nvPr/>
          </p:nvSpPr>
          <p:spPr>
            <a:xfrm flipH="false" flipV="false">
              <a:off x="0" y="0"/>
              <a:ext cx="3170640" cy="1305463"/>
            </a:xfrm>
            <a:custGeom>
              <a:avLst/>
              <a:gdLst/>
              <a:ahLst/>
              <a:cxnLst/>
              <a:rect r="r" b="b" t="t" l="l"/>
              <a:pathLst>
                <a:path h="1305463" w="3170640">
                  <a:moveTo>
                    <a:pt x="19308" y="0"/>
                  </a:moveTo>
                  <a:lnTo>
                    <a:pt x="3151332" y="0"/>
                  </a:lnTo>
                  <a:cubicBezTo>
                    <a:pt x="3156453" y="0"/>
                    <a:pt x="3161364" y="2034"/>
                    <a:pt x="3164985" y="5655"/>
                  </a:cubicBezTo>
                  <a:cubicBezTo>
                    <a:pt x="3168605" y="9276"/>
                    <a:pt x="3170640" y="14187"/>
                    <a:pt x="3170640" y="19308"/>
                  </a:cubicBezTo>
                  <a:lnTo>
                    <a:pt x="3170640" y="1286155"/>
                  </a:lnTo>
                  <a:cubicBezTo>
                    <a:pt x="3170640" y="1296818"/>
                    <a:pt x="3161995" y="1305463"/>
                    <a:pt x="3151332" y="1305463"/>
                  </a:cubicBezTo>
                  <a:lnTo>
                    <a:pt x="19308" y="1305463"/>
                  </a:lnTo>
                  <a:cubicBezTo>
                    <a:pt x="8644" y="1305463"/>
                    <a:pt x="0" y="1296818"/>
                    <a:pt x="0" y="1286155"/>
                  </a:cubicBezTo>
                  <a:lnTo>
                    <a:pt x="0" y="19308"/>
                  </a:lnTo>
                  <a:cubicBezTo>
                    <a:pt x="0" y="8644"/>
                    <a:pt x="8644" y="0"/>
                    <a:pt x="19308" y="0"/>
                  </a:cubicBezTo>
                  <a:close/>
                </a:path>
              </a:pathLst>
            </a:custGeom>
            <a:solidFill>
              <a:srgbClr val="EFEFEF"/>
            </a:solidFill>
            <a:ln w="76200">
              <a:solidFill>
                <a:srgbClr val="383838"/>
              </a:solidFill>
            </a:ln>
          </p:spPr>
        </p:sp>
        <p:sp>
          <p:nvSpPr>
            <p:cNvPr name="TextBox 7" id="7"/>
            <p:cNvSpPr txBox="true"/>
            <p:nvPr/>
          </p:nvSpPr>
          <p:spPr>
            <a:xfrm>
              <a:off x="0" y="-57150"/>
              <a:ext cx="812800" cy="869950"/>
            </a:xfrm>
            <a:prstGeom prst="rect">
              <a:avLst/>
            </a:prstGeom>
          </p:spPr>
          <p:txBody>
            <a:bodyPr anchor="ctr" rtlCol="false" tIns="67681" lIns="67681" bIns="67681" rIns="67681"/>
            <a:lstStyle/>
            <a:p>
              <a:pPr algn="ctr">
                <a:lnSpc>
                  <a:spcPts val="3359"/>
                </a:lnSpc>
              </a:pPr>
            </a:p>
          </p:txBody>
        </p:sp>
      </p:grpSp>
      <p:pic>
        <p:nvPicPr>
          <p:cNvPr name="Picture 8" id="8"/>
          <p:cNvPicPr>
            <a:picLocks noChangeAspect="true"/>
          </p:cNvPicPr>
          <p:nvPr/>
        </p:nvPicPr>
        <p:blipFill>
          <a:blip r:embed="rId2">
            <a:alphaModFix amt="4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672274" y="7187344"/>
            <a:ext cx="5691700" cy="6174428"/>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54202">
            <a:off x="-2001204" y="6489779"/>
            <a:ext cx="5989989" cy="6102815"/>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703315" y="7627902"/>
            <a:ext cx="9826011" cy="3260796"/>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207418" y="7627902"/>
            <a:ext cx="1806535" cy="1630398"/>
          </a:xfrm>
          <a:prstGeom prst="rect">
            <a:avLst/>
          </a:prstGeom>
        </p:spPr>
      </p:pic>
      <p:sp>
        <p:nvSpPr>
          <p:cNvPr name="TextBox 12" id="12"/>
          <p:cNvSpPr txBox="true"/>
          <p:nvPr/>
        </p:nvSpPr>
        <p:spPr>
          <a:xfrm rot="0">
            <a:off x="-617961" y="380365"/>
            <a:ext cx="18272169" cy="706120"/>
          </a:xfrm>
          <a:prstGeom prst="rect">
            <a:avLst/>
          </a:prstGeom>
        </p:spPr>
        <p:txBody>
          <a:bodyPr anchor="t" rtlCol="false" tIns="0" lIns="0" bIns="0" rIns="0">
            <a:spAutoFit/>
          </a:bodyPr>
          <a:lstStyle/>
          <a:p>
            <a:pPr algn="ctr">
              <a:lnSpc>
                <a:spcPts val="5300"/>
              </a:lnSpc>
            </a:pPr>
            <a:r>
              <a:rPr lang="en-US" sz="5300">
                <a:solidFill>
                  <a:srgbClr val="383838"/>
                </a:solidFill>
                <a:latin typeface="Wedges"/>
              </a:rPr>
              <a:t>D. PRINSIP-PRINSIP PENYUSUN RPP</a:t>
            </a:r>
          </a:p>
        </p:txBody>
      </p:sp>
      <p:pic>
        <p:nvPicPr>
          <p:cNvPr name="Picture 13" id="13"/>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525561" y="7187344"/>
            <a:ext cx="2807372" cy="1421232"/>
          </a:xfrm>
          <a:prstGeom prst="rect">
            <a:avLst/>
          </a:prstGeom>
        </p:spPr>
      </p:pic>
      <p:sp>
        <p:nvSpPr>
          <p:cNvPr name="TextBox 14" id="14"/>
          <p:cNvSpPr txBox="true"/>
          <p:nvPr/>
        </p:nvSpPr>
        <p:spPr>
          <a:xfrm rot="0">
            <a:off x="728605" y="1378717"/>
            <a:ext cx="14932729" cy="6519243"/>
          </a:xfrm>
          <a:prstGeom prst="rect">
            <a:avLst/>
          </a:prstGeom>
        </p:spPr>
        <p:txBody>
          <a:bodyPr anchor="t" rtlCol="false" tIns="0" lIns="0" bIns="0" rIns="0">
            <a:spAutoFit/>
          </a:bodyPr>
          <a:lstStyle/>
          <a:p>
            <a:pPr>
              <a:lnSpc>
                <a:spcPts val="3696"/>
              </a:lnSpc>
            </a:pPr>
            <a:r>
              <a:rPr lang="en-US" sz="2640">
                <a:solidFill>
                  <a:srgbClr val="000000"/>
                </a:solidFill>
                <a:latin typeface="Quicksand"/>
              </a:rPr>
              <a:t>Efektivitas RPP tersebut sangat dipengaruhi beberapa prinsip perencanaan pembelajaran berikut:</a:t>
            </a:r>
          </a:p>
          <a:p>
            <a:pPr>
              <a:lnSpc>
                <a:spcPts val="3696"/>
              </a:lnSpc>
            </a:pPr>
            <a:r>
              <a:rPr lang="en-US" sz="2640">
                <a:solidFill>
                  <a:srgbClr val="000000"/>
                </a:solidFill>
                <a:latin typeface="Quicksand"/>
              </a:rPr>
              <a:t>1. Perencanaan pembelajaran harus berdasarkan kondisi siswa</a:t>
            </a:r>
          </a:p>
          <a:p>
            <a:pPr>
              <a:lnSpc>
                <a:spcPts val="3696"/>
              </a:lnSpc>
            </a:pPr>
            <a:r>
              <a:rPr lang="en-US" sz="2640">
                <a:solidFill>
                  <a:srgbClr val="000000"/>
                </a:solidFill>
                <a:latin typeface="Quicksand"/>
              </a:rPr>
              <a:t>2. Perencanaan pembelajaran harus berdasarkan kurikulum yang berlaku</a:t>
            </a:r>
          </a:p>
          <a:p>
            <a:pPr>
              <a:lnSpc>
                <a:spcPts val="3696"/>
              </a:lnSpc>
            </a:pPr>
            <a:r>
              <a:rPr lang="en-US" sz="2640">
                <a:solidFill>
                  <a:srgbClr val="000000"/>
                </a:solidFill>
                <a:latin typeface="Quicksand"/>
              </a:rPr>
              <a:t>3. Perencanaan pembelajaran harus memperhitungkan waktu yang tersedia</a:t>
            </a:r>
          </a:p>
          <a:p>
            <a:pPr>
              <a:lnSpc>
                <a:spcPts val="3696"/>
              </a:lnSpc>
            </a:pPr>
            <a:r>
              <a:rPr lang="en-US" sz="2640">
                <a:solidFill>
                  <a:srgbClr val="000000"/>
                </a:solidFill>
                <a:latin typeface="Quicksand"/>
              </a:rPr>
              <a:t>4. Perencanaan pembelajaran harus merupakan urutan kegiatan pembelajaran yang sistematis</a:t>
            </a:r>
          </a:p>
          <a:p>
            <a:pPr>
              <a:lnSpc>
                <a:spcPts val="3696"/>
              </a:lnSpc>
            </a:pPr>
            <a:r>
              <a:rPr lang="en-US" sz="2640">
                <a:solidFill>
                  <a:srgbClr val="000000"/>
                </a:solidFill>
                <a:latin typeface="Quicksand"/>
              </a:rPr>
              <a:t>5. Perencanaan pembelajaran bila perlu lengkapi dengan lembaran kerja/tugas dan atau lembar observasi</a:t>
            </a:r>
          </a:p>
          <a:p>
            <a:pPr>
              <a:lnSpc>
                <a:spcPts val="3696"/>
              </a:lnSpc>
            </a:pPr>
            <a:r>
              <a:rPr lang="en-US" sz="2640">
                <a:solidFill>
                  <a:srgbClr val="000000"/>
                </a:solidFill>
                <a:latin typeface="Quicksand"/>
              </a:rPr>
              <a:t>6. Perencanaan pembelajaran harus bersifat fleksibel</a:t>
            </a:r>
          </a:p>
          <a:p>
            <a:pPr>
              <a:lnSpc>
                <a:spcPts val="3696"/>
              </a:lnSpc>
            </a:pPr>
            <a:r>
              <a:rPr lang="en-US" sz="2640">
                <a:solidFill>
                  <a:srgbClr val="000000"/>
                </a:solidFill>
                <a:latin typeface="Quicksand"/>
              </a:rPr>
              <a:t>7. Perencanaan pembelajaran harus berdasarkan pada pendekatan system yang mengutamakan keterpaduan antara tujuan/kompetensi, materi, kegiatan belajar dan evaluasi.</a:t>
            </a:r>
          </a:p>
          <a:p>
            <a:pPr>
              <a:lnSpc>
                <a:spcPts val="3696"/>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91651" y="5974838"/>
            <a:ext cx="7546257" cy="566655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607841">
            <a:off x="15318733" y="6946694"/>
            <a:ext cx="6548488" cy="7519141"/>
          </a:xfrm>
          <a:prstGeom prst="rect">
            <a:avLst/>
          </a:prstGeom>
        </p:spPr>
      </p:pic>
      <p:sp>
        <p:nvSpPr>
          <p:cNvPr name="TextBox 4" id="4"/>
          <p:cNvSpPr txBox="true"/>
          <p:nvPr/>
        </p:nvSpPr>
        <p:spPr>
          <a:xfrm rot="0">
            <a:off x="-1572298" y="310515"/>
            <a:ext cx="21432595" cy="718185"/>
          </a:xfrm>
          <a:prstGeom prst="rect">
            <a:avLst/>
          </a:prstGeom>
        </p:spPr>
        <p:txBody>
          <a:bodyPr anchor="t" rtlCol="false" tIns="0" lIns="0" bIns="0" rIns="0">
            <a:spAutoFit/>
          </a:bodyPr>
          <a:lstStyle/>
          <a:p>
            <a:pPr algn="ctr">
              <a:lnSpc>
                <a:spcPts val="5400"/>
              </a:lnSpc>
            </a:pPr>
            <a:r>
              <a:rPr lang="en-US" sz="5400">
                <a:solidFill>
                  <a:srgbClr val="383838"/>
                </a:solidFill>
                <a:latin typeface="Wedges"/>
              </a:rPr>
              <a:t>E. LANGKAH-LANGKAH PENYUSUNAN RPP</a:t>
            </a:r>
          </a:p>
        </p:txBody>
      </p:sp>
      <p:grpSp>
        <p:nvGrpSpPr>
          <p:cNvPr name="Group 5" id="5"/>
          <p:cNvGrpSpPr/>
          <p:nvPr/>
        </p:nvGrpSpPr>
        <p:grpSpPr>
          <a:xfrm rot="0">
            <a:off x="1181100" y="1374185"/>
            <a:ext cx="14690227" cy="7783762"/>
            <a:chOff x="0" y="0"/>
            <a:chExt cx="3869031" cy="2050044"/>
          </a:xfrm>
        </p:grpSpPr>
        <p:sp>
          <p:nvSpPr>
            <p:cNvPr name="Freeform 6" id="6"/>
            <p:cNvSpPr/>
            <p:nvPr/>
          </p:nvSpPr>
          <p:spPr>
            <a:xfrm flipH="false" flipV="false">
              <a:off x="0" y="0"/>
              <a:ext cx="3869031" cy="2050044"/>
            </a:xfrm>
            <a:custGeom>
              <a:avLst/>
              <a:gdLst/>
              <a:ahLst/>
              <a:cxnLst/>
              <a:rect r="r" b="b" t="t" l="l"/>
              <a:pathLst>
                <a:path h="2050044" w="3869031">
                  <a:moveTo>
                    <a:pt x="21080" y="0"/>
                  </a:moveTo>
                  <a:lnTo>
                    <a:pt x="3847950" y="0"/>
                  </a:lnTo>
                  <a:cubicBezTo>
                    <a:pt x="3853541" y="0"/>
                    <a:pt x="3858903" y="2221"/>
                    <a:pt x="3862856" y="6174"/>
                  </a:cubicBezTo>
                  <a:cubicBezTo>
                    <a:pt x="3866810" y="10128"/>
                    <a:pt x="3869031" y="15490"/>
                    <a:pt x="3869031" y="21080"/>
                  </a:cubicBezTo>
                  <a:lnTo>
                    <a:pt x="3869031" y="2028964"/>
                  </a:lnTo>
                  <a:cubicBezTo>
                    <a:pt x="3869031" y="2040606"/>
                    <a:pt x="3859593" y="2050044"/>
                    <a:pt x="3847950" y="2050044"/>
                  </a:cubicBezTo>
                  <a:lnTo>
                    <a:pt x="21080" y="2050044"/>
                  </a:lnTo>
                  <a:cubicBezTo>
                    <a:pt x="15490" y="2050044"/>
                    <a:pt x="10128" y="2047823"/>
                    <a:pt x="6174" y="2043870"/>
                  </a:cubicBezTo>
                  <a:cubicBezTo>
                    <a:pt x="2221" y="2039917"/>
                    <a:pt x="0" y="2034555"/>
                    <a:pt x="0" y="2028964"/>
                  </a:cubicBezTo>
                  <a:lnTo>
                    <a:pt x="0" y="21080"/>
                  </a:lnTo>
                  <a:cubicBezTo>
                    <a:pt x="0" y="15490"/>
                    <a:pt x="2221" y="10128"/>
                    <a:pt x="6174" y="6174"/>
                  </a:cubicBezTo>
                  <a:cubicBezTo>
                    <a:pt x="10128" y="2221"/>
                    <a:pt x="15490" y="0"/>
                    <a:pt x="21080" y="0"/>
                  </a:cubicBezTo>
                  <a:close/>
                </a:path>
              </a:pathLst>
            </a:custGeom>
            <a:solidFill>
              <a:srgbClr val="63B5DF"/>
            </a:solidFill>
            <a:ln w="57150">
              <a:solidFill>
                <a:srgbClr val="383838"/>
              </a:solidFill>
            </a:ln>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1028700" y="1374185"/>
            <a:ext cx="14415696" cy="7631362"/>
            <a:chOff x="0" y="0"/>
            <a:chExt cx="3796726" cy="2009906"/>
          </a:xfrm>
        </p:grpSpPr>
        <p:sp>
          <p:nvSpPr>
            <p:cNvPr name="Freeform 9" id="9"/>
            <p:cNvSpPr/>
            <p:nvPr/>
          </p:nvSpPr>
          <p:spPr>
            <a:xfrm flipH="false" flipV="false">
              <a:off x="0" y="0"/>
              <a:ext cx="3796726" cy="2009906"/>
            </a:xfrm>
            <a:custGeom>
              <a:avLst/>
              <a:gdLst/>
              <a:ahLst/>
              <a:cxnLst/>
              <a:rect r="r" b="b" t="t" l="l"/>
              <a:pathLst>
                <a:path h="2009906" w="3796726">
                  <a:moveTo>
                    <a:pt x="21482" y="0"/>
                  </a:moveTo>
                  <a:lnTo>
                    <a:pt x="3775244" y="0"/>
                  </a:lnTo>
                  <a:cubicBezTo>
                    <a:pt x="3787109" y="0"/>
                    <a:pt x="3796726" y="9618"/>
                    <a:pt x="3796726" y="21482"/>
                  </a:cubicBezTo>
                  <a:lnTo>
                    <a:pt x="3796726" y="1988424"/>
                  </a:lnTo>
                  <a:cubicBezTo>
                    <a:pt x="3796726" y="2000288"/>
                    <a:pt x="3787109" y="2009906"/>
                    <a:pt x="3775244" y="2009906"/>
                  </a:cubicBezTo>
                  <a:lnTo>
                    <a:pt x="21482" y="2009906"/>
                  </a:lnTo>
                  <a:cubicBezTo>
                    <a:pt x="9618" y="2009906"/>
                    <a:pt x="0" y="2000288"/>
                    <a:pt x="0" y="1988424"/>
                  </a:cubicBezTo>
                  <a:lnTo>
                    <a:pt x="0" y="21482"/>
                  </a:lnTo>
                  <a:cubicBezTo>
                    <a:pt x="0" y="9618"/>
                    <a:pt x="9618" y="0"/>
                    <a:pt x="21482" y="0"/>
                  </a:cubicBezTo>
                  <a:close/>
                </a:path>
              </a:pathLst>
            </a:custGeom>
            <a:solidFill>
              <a:srgbClr val="EFEFEF"/>
            </a:solidFill>
            <a:ln w="57150">
              <a:solidFill>
                <a:srgbClr val="383838"/>
              </a:solidFill>
            </a:ln>
          </p:spPr>
        </p:sp>
        <p:sp>
          <p:nvSpPr>
            <p:cNvPr name="TextBox 10" id="10"/>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pic>
        <p:nvPicPr>
          <p:cNvPr name="Picture 11" id="11"/>
          <p:cNvPicPr>
            <a:picLocks noChangeAspect="true"/>
          </p:cNvPicPr>
          <p:nvPr/>
        </p:nvPicPr>
        <p:blipFill>
          <a:blip r:embed="rId6">
            <a:alphaModFix amt="43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913840" y="6329542"/>
            <a:ext cx="4058194" cy="7914917"/>
          </a:xfrm>
          <a:prstGeom prst="rect">
            <a:avLst/>
          </a:prstGeom>
        </p:spPr>
      </p:pic>
      <p:sp>
        <p:nvSpPr>
          <p:cNvPr name="TextBox 12" id="12"/>
          <p:cNvSpPr txBox="true"/>
          <p:nvPr/>
        </p:nvSpPr>
        <p:spPr>
          <a:xfrm rot="0">
            <a:off x="1181100" y="1336085"/>
            <a:ext cx="14263296" cy="8420100"/>
          </a:xfrm>
          <a:prstGeom prst="rect">
            <a:avLst/>
          </a:prstGeom>
        </p:spPr>
        <p:txBody>
          <a:bodyPr anchor="t" rtlCol="false" tIns="0" lIns="0" bIns="0" rIns="0">
            <a:spAutoFit/>
          </a:bodyPr>
          <a:lstStyle/>
          <a:p>
            <a:pPr>
              <a:lnSpc>
                <a:spcPts val="3900"/>
              </a:lnSpc>
            </a:pPr>
            <a:r>
              <a:rPr lang="en-US" sz="3000">
                <a:solidFill>
                  <a:srgbClr val="383838"/>
                </a:solidFill>
                <a:latin typeface="Quicksand"/>
              </a:rPr>
              <a:t>Dalam menyusun rencana pelaksanaan pembelajaran dapat ditempuh langkah-langkah sebagai berikut:</a:t>
            </a:r>
          </a:p>
          <a:p>
            <a:pPr>
              <a:lnSpc>
                <a:spcPts val="3900"/>
              </a:lnSpc>
            </a:pPr>
            <a:r>
              <a:rPr lang="en-US" sz="3000">
                <a:solidFill>
                  <a:srgbClr val="383838"/>
                </a:solidFill>
                <a:latin typeface="Quicksand"/>
              </a:rPr>
              <a:t>1. Mengisi kolom identitas</a:t>
            </a:r>
          </a:p>
          <a:p>
            <a:pPr>
              <a:lnSpc>
                <a:spcPts val="3900"/>
              </a:lnSpc>
            </a:pPr>
            <a:r>
              <a:rPr lang="en-US" sz="3000">
                <a:solidFill>
                  <a:srgbClr val="383838"/>
                </a:solidFill>
                <a:latin typeface="Quicksand"/>
              </a:rPr>
              <a:t>2. Menentukan alokasi waktu yang dibutuhkan untuk pertemuan yang telah ditetapkan</a:t>
            </a:r>
          </a:p>
          <a:p>
            <a:pPr>
              <a:lnSpc>
                <a:spcPts val="3900"/>
              </a:lnSpc>
            </a:pPr>
            <a:r>
              <a:rPr lang="en-US" sz="3000">
                <a:solidFill>
                  <a:srgbClr val="383838"/>
                </a:solidFill>
                <a:latin typeface="Quicksand"/>
              </a:rPr>
              <a:t>3. Menentukan SK, KD, dan Indikator yang akan digunakan yang terdapat pada silabus yang telah disusun</a:t>
            </a:r>
          </a:p>
          <a:p>
            <a:pPr>
              <a:lnSpc>
                <a:spcPts val="3900"/>
              </a:lnSpc>
            </a:pPr>
            <a:r>
              <a:rPr lang="en-US" sz="3000">
                <a:solidFill>
                  <a:srgbClr val="383838"/>
                </a:solidFill>
                <a:latin typeface="Quicksand"/>
              </a:rPr>
              <a:t>4. Merumuskan tujuan pembelajaran berdasarkan SK, KD, dan Indikator yang telah ditentukan (lebih rinci dari KD dan Indikator, pada saat-saat tertentu rumusan indikator sama dengan tujuan pembelajaran, karena indikator sudah sangat rinci sehingga tidak dapat dijabarkan lagi). Rumusan tujuan pembelajaran tidak menimbulan penafsiran ganda</a:t>
            </a:r>
          </a:p>
          <a:p>
            <a:pPr>
              <a:lnSpc>
                <a:spcPts val="3900"/>
              </a:lnSpc>
            </a:pPr>
            <a:r>
              <a:rPr lang="en-US" sz="3000">
                <a:solidFill>
                  <a:srgbClr val="383838"/>
                </a:solidFill>
                <a:latin typeface="Quicksand"/>
              </a:rPr>
              <a:t>5. Mengidentifikasi materi ajar berdasarkan materi pokok/pembelajaran yang terdapat dalam silabus. Materi ajar merupakan uraian dari materi pokok/pembelajaran</a:t>
            </a:r>
          </a:p>
          <a:p>
            <a:pPr>
              <a:lnSpc>
                <a:spcPts val="3900"/>
              </a:lnSpc>
            </a:pPr>
          </a:p>
          <a:p>
            <a:pPr marL="0" indent="0" lvl="0">
              <a:lnSpc>
                <a:spcPts val="390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91651" y="5974838"/>
            <a:ext cx="7546257" cy="566655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607841">
            <a:off x="15318733" y="6946694"/>
            <a:ext cx="6548488" cy="7519141"/>
          </a:xfrm>
          <a:prstGeom prst="rect">
            <a:avLst/>
          </a:prstGeom>
        </p:spPr>
      </p:pic>
      <p:sp>
        <p:nvSpPr>
          <p:cNvPr name="TextBox 4" id="4"/>
          <p:cNvSpPr txBox="true"/>
          <p:nvPr/>
        </p:nvSpPr>
        <p:spPr>
          <a:xfrm rot="0">
            <a:off x="-3144595" y="322580"/>
            <a:ext cx="21432595" cy="706120"/>
          </a:xfrm>
          <a:prstGeom prst="rect">
            <a:avLst/>
          </a:prstGeom>
        </p:spPr>
        <p:txBody>
          <a:bodyPr anchor="t" rtlCol="false" tIns="0" lIns="0" bIns="0" rIns="0">
            <a:spAutoFit/>
          </a:bodyPr>
          <a:lstStyle/>
          <a:p>
            <a:pPr algn="ctr">
              <a:lnSpc>
                <a:spcPts val="5300"/>
              </a:lnSpc>
            </a:pPr>
            <a:r>
              <a:rPr lang="en-US" sz="5300">
                <a:solidFill>
                  <a:srgbClr val="383838"/>
                </a:solidFill>
                <a:latin typeface="Wedges"/>
              </a:rPr>
              <a:t>E. LANGKAH-LANGKAH PENYUSUNAN RPP</a:t>
            </a:r>
          </a:p>
        </p:txBody>
      </p:sp>
      <p:grpSp>
        <p:nvGrpSpPr>
          <p:cNvPr name="Group 5" id="5"/>
          <p:cNvGrpSpPr/>
          <p:nvPr/>
        </p:nvGrpSpPr>
        <p:grpSpPr>
          <a:xfrm rot="0">
            <a:off x="1181100" y="1374185"/>
            <a:ext cx="14690227" cy="7783762"/>
            <a:chOff x="0" y="0"/>
            <a:chExt cx="3869031" cy="2050044"/>
          </a:xfrm>
        </p:grpSpPr>
        <p:sp>
          <p:nvSpPr>
            <p:cNvPr name="Freeform 6" id="6"/>
            <p:cNvSpPr/>
            <p:nvPr/>
          </p:nvSpPr>
          <p:spPr>
            <a:xfrm flipH="false" flipV="false">
              <a:off x="0" y="0"/>
              <a:ext cx="3869031" cy="2050044"/>
            </a:xfrm>
            <a:custGeom>
              <a:avLst/>
              <a:gdLst/>
              <a:ahLst/>
              <a:cxnLst/>
              <a:rect r="r" b="b" t="t" l="l"/>
              <a:pathLst>
                <a:path h="2050044" w="3869031">
                  <a:moveTo>
                    <a:pt x="21080" y="0"/>
                  </a:moveTo>
                  <a:lnTo>
                    <a:pt x="3847950" y="0"/>
                  </a:lnTo>
                  <a:cubicBezTo>
                    <a:pt x="3853541" y="0"/>
                    <a:pt x="3858903" y="2221"/>
                    <a:pt x="3862856" y="6174"/>
                  </a:cubicBezTo>
                  <a:cubicBezTo>
                    <a:pt x="3866810" y="10128"/>
                    <a:pt x="3869031" y="15490"/>
                    <a:pt x="3869031" y="21080"/>
                  </a:cubicBezTo>
                  <a:lnTo>
                    <a:pt x="3869031" y="2028964"/>
                  </a:lnTo>
                  <a:cubicBezTo>
                    <a:pt x="3869031" y="2040606"/>
                    <a:pt x="3859593" y="2050044"/>
                    <a:pt x="3847950" y="2050044"/>
                  </a:cubicBezTo>
                  <a:lnTo>
                    <a:pt x="21080" y="2050044"/>
                  </a:lnTo>
                  <a:cubicBezTo>
                    <a:pt x="15490" y="2050044"/>
                    <a:pt x="10128" y="2047823"/>
                    <a:pt x="6174" y="2043870"/>
                  </a:cubicBezTo>
                  <a:cubicBezTo>
                    <a:pt x="2221" y="2039917"/>
                    <a:pt x="0" y="2034555"/>
                    <a:pt x="0" y="2028964"/>
                  </a:cubicBezTo>
                  <a:lnTo>
                    <a:pt x="0" y="21080"/>
                  </a:lnTo>
                  <a:cubicBezTo>
                    <a:pt x="0" y="15490"/>
                    <a:pt x="2221" y="10128"/>
                    <a:pt x="6174" y="6174"/>
                  </a:cubicBezTo>
                  <a:cubicBezTo>
                    <a:pt x="10128" y="2221"/>
                    <a:pt x="15490" y="0"/>
                    <a:pt x="21080" y="0"/>
                  </a:cubicBezTo>
                  <a:close/>
                </a:path>
              </a:pathLst>
            </a:custGeom>
            <a:solidFill>
              <a:srgbClr val="63B5DF"/>
            </a:solidFill>
            <a:ln w="57150">
              <a:solidFill>
                <a:srgbClr val="383838"/>
              </a:solidFill>
            </a:ln>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1028700" y="1374185"/>
            <a:ext cx="14415696" cy="7631362"/>
            <a:chOff x="0" y="0"/>
            <a:chExt cx="3796726" cy="2009906"/>
          </a:xfrm>
        </p:grpSpPr>
        <p:sp>
          <p:nvSpPr>
            <p:cNvPr name="Freeform 9" id="9"/>
            <p:cNvSpPr/>
            <p:nvPr/>
          </p:nvSpPr>
          <p:spPr>
            <a:xfrm flipH="false" flipV="false">
              <a:off x="0" y="0"/>
              <a:ext cx="3796726" cy="2009906"/>
            </a:xfrm>
            <a:custGeom>
              <a:avLst/>
              <a:gdLst/>
              <a:ahLst/>
              <a:cxnLst/>
              <a:rect r="r" b="b" t="t" l="l"/>
              <a:pathLst>
                <a:path h="2009906" w="3796726">
                  <a:moveTo>
                    <a:pt x="21482" y="0"/>
                  </a:moveTo>
                  <a:lnTo>
                    <a:pt x="3775244" y="0"/>
                  </a:lnTo>
                  <a:cubicBezTo>
                    <a:pt x="3787109" y="0"/>
                    <a:pt x="3796726" y="9618"/>
                    <a:pt x="3796726" y="21482"/>
                  </a:cubicBezTo>
                  <a:lnTo>
                    <a:pt x="3796726" y="1988424"/>
                  </a:lnTo>
                  <a:cubicBezTo>
                    <a:pt x="3796726" y="2000288"/>
                    <a:pt x="3787109" y="2009906"/>
                    <a:pt x="3775244" y="2009906"/>
                  </a:cubicBezTo>
                  <a:lnTo>
                    <a:pt x="21482" y="2009906"/>
                  </a:lnTo>
                  <a:cubicBezTo>
                    <a:pt x="9618" y="2009906"/>
                    <a:pt x="0" y="2000288"/>
                    <a:pt x="0" y="1988424"/>
                  </a:cubicBezTo>
                  <a:lnTo>
                    <a:pt x="0" y="21482"/>
                  </a:lnTo>
                  <a:cubicBezTo>
                    <a:pt x="0" y="9618"/>
                    <a:pt x="9618" y="0"/>
                    <a:pt x="21482" y="0"/>
                  </a:cubicBezTo>
                  <a:close/>
                </a:path>
              </a:pathLst>
            </a:custGeom>
            <a:solidFill>
              <a:srgbClr val="EFEFEF"/>
            </a:solidFill>
            <a:ln w="57150">
              <a:solidFill>
                <a:srgbClr val="383838"/>
              </a:solidFill>
            </a:ln>
          </p:spPr>
        </p:sp>
        <p:sp>
          <p:nvSpPr>
            <p:cNvPr name="TextBox 10" id="10"/>
            <p:cNvSpPr txBox="true"/>
            <p:nvPr/>
          </p:nvSpPr>
          <p:spPr>
            <a:xfrm>
              <a:off x="0" y="-57150"/>
              <a:ext cx="812800" cy="869950"/>
            </a:xfrm>
            <a:prstGeom prst="rect">
              <a:avLst/>
            </a:prstGeom>
          </p:spPr>
          <p:txBody>
            <a:bodyPr anchor="ctr" rtlCol="false" tIns="50800" lIns="50800" bIns="50800" rIns="50800"/>
            <a:lstStyle/>
            <a:p>
              <a:pPr algn="ctr">
                <a:lnSpc>
                  <a:spcPts val="3359"/>
                </a:lnSpc>
              </a:pPr>
            </a:p>
          </p:txBody>
        </p:sp>
      </p:grpSp>
      <p:pic>
        <p:nvPicPr>
          <p:cNvPr name="Picture 11" id="11"/>
          <p:cNvPicPr>
            <a:picLocks noChangeAspect="true"/>
          </p:cNvPicPr>
          <p:nvPr/>
        </p:nvPicPr>
        <p:blipFill>
          <a:blip r:embed="rId6">
            <a:alphaModFix amt="43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913840" y="6329542"/>
            <a:ext cx="4058194" cy="7914917"/>
          </a:xfrm>
          <a:prstGeom prst="rect">
            <a:avLst/>
          </a:prstGeom>
        </p:spPr>
      </p:pic>
      <p:sp>
        <p:nvSpPr>
          <p:cNvPr name="TextBox 12" id="12"/>
          <p:cNvSpPr txBox="true"/>
          <p:nvPr/>
        </p:nvSpPr>
        <p:spPr>
          <a:xfrm rot="0">
            <a:off x="1181100" y="1336085"/>
            <a:ext cx="14263296" cy="8075930"/>
          </a:xfrm>
          <a:prstGeom prst="rect">
            <a:avLst/>
          </a:prstGeom>
        </p:spPr>
        <p:txBody>
          <a:bodyPr anchor="t" rtlCol="false" tIns="0" lIns="0" bIns="0" rIns="0">
            <a:spAutoFit/>
          </a:bodyPr>
          <a:lstStyle/>
          <a:p>
            <a:pPr>
              <a:lnSpc>
                <a:spcPts val="4029"/>
              </a:lnSpc>
            </a:pPr>
            <a:r>
              <a:rPr lang="en-US" sz="3099">
                <a:solidFill>
                  <a:srgbClr val="383838"/>
                </a:solidFill>
                <a:latin typeface="Quicksand"/>
              </a:rPr>
              <a:t> 6. Menentukan metode pembelajaran yang akan digunakan</a:t>
            </a:r>
          </a:p>
          <a:p>
            <a:pPr>
              <a:lnSpc>
                <a:spcPts val="4029"/>
              </a:lnSpc>
            </a:pPr>
            <a:r>
              <a:rPr lang="en-US" sz="3099">
                <a:solidFill>
                  <a:srgbClr val="383838"/>
                </a:solidFill>
                <a:latin typeface="Quicksand"/>
              </a:rPr>
              <a:t>7. Merumuskan langkah-langkah pembelajaran yang terdiri dari kegiatan awal, inti, dan akhir. Langkah-langkah pembelajaran berupa rincian skenario pembelajaran yang mencerminkan penerapan strategi pembelajaran termasuk alokasi waktu setiap tahap. Dalam merumuskan langkah-langkah pembelajaran juga harus mencerminkan proses eksplorasi, elaborasi dan konfirmasi</a:t>
            </a:r>
          </a:p>
          <a:p>
            <a:pPr>
              <a:lnSpc>
                <a:spcPts val="4029"/>
              </a:lnSpc>
            </a:pPr>
            <a:r>
              <a:rPr lang="en-US" sz="3099">
                <a:solidFill>
                  <a:srgbClr val="383838"/>
                </a:solidFill>
                <a:latin typeface="Quicksand"/>
              </a:rPr>
              <a:t>8. Menentukan alat/bahan/ sumber belajar yang digunakan</a:t>
            </a:r>
          </a:p>
          <a:p>
            <a:pPr>
              <a:lnSpc>
                <a:spcPts val="4029"/>
              </a:lnSpc>
            </a:pPr>
            <a:r>
              <a:rPr lang="en-US" sz="3099">
                <a:solidFill>
                  <a:srgbClr val="383838"/>
                </a:solidFill>
                <a:latin typeface="Quicksand"/>
              </a:rPr>
              <a:t>9. Menyusun kriteria penilaian, lembar pengamatan, contoh soal, teknik penskoran, dll.Tuliskan prosedur, jenis, bentuk, dan alat/instrumen yang digunakan untuk menilai pencapaian proses dan hasil belajar siswa, serta tindak lanjut hasil penilaian, seperti: remedial, pengayaan, atau percepatan. Sesuaikan dengan teknik penilaian berbasis kelas, seperti: penilaianhasil karya (product), penugasan (project), kinerja (performance), dan tes tertulis (paper &amp; pen)</a:t>
            </a:r>
          </a:p>
          <a:p>
            <a:pPr marL="0" indent="0" lvl="0">
              <a:lnSpc>
                <a:spcPts val="402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682011" y="7475502"/>
            <a:ext cx="9826011" cy="3260796"/>
          </a:xfrm>
          <a:prstGeom prst="rect">
            <a:avLst/>
          </a:prstGeom>
        </p:spPr>
      </p:pic>
      <p:pic>
        <p:nvPicPr>
          <p:cNvPr name="Picture 3" id="3"/>
          <p:cNvPicPr>
            <a:picLocks noChangeAspect="true"/>
          </p:cNvPicPr>
          <p:nvPr/>
        </p:nvPicPr>
        <p:blipFill>
          <a:blip r:embed="rId4">
            <a:alphaModFix amt="58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5400000">
            <a:off x="11334142" y="4528166"/>
            <a:ext cx="8075721" cy="7880558"/>
          </a:xfrm>
          <a:prstGeom prst="rect">
            <a:avLst/>
          </a:prstGeom>
        </p:spPr>
      </p:pic>
      <p:pic>
        <p:nvPicPr>
          <p:cNvPr name="Picture 4" id="4"/>
          <p:cNvPicPr>
            <a:picLocks noChangeAspect="true"/>
          </p:cNvPicPr>
          <p:nvPr/>
        </p:nvPicPr>
        <p:blipFill>
          <a:blip r:embed="rId6">
            <a:alphaModFix amt="58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486032" y="3699768"/>
            <a:ext cx="4305247" cy="1081226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431723" y="7876062"/>
            <a:ext cx="1382238" cy="1382238"/>
          </a:xfrm>
          <a:prstGeom prst="rect">
            <a:avLst/>
          </a:prstGeom>
        </p:spPr>
      </p:pic>
      <p:pic>
        <p:nvPicPr>
          <p:cNvPr name="Picture 6" id="6"/>
          <p:cNvPicPr>
            <a:picLocks noChangeAspect="true"/>
          </p:cNvPicPr>
          <p:nvPr/>
        </p:nvPicPr>
        <p:blipFill>
          <a:blip r:embed="rId10"/>
          <a:srcRect l="0" t="0" r="0" b="53580"/>
          <a:stretch>
            <a:fillRect/>
          </a:stretch>
        </p:blipFill>
        <p:spPr>
          <a:xfrm flipH="false" flipV="false" rot="0">
            <a:off x="-146204" y="1666155"/>
            <a:ext cx="9290204" cy="6901026"/>
          </a:xfrm>
          <a:prstGeom prst="rect">
            <a:avLst/>
          </a:prstGeom>
        </p:spPr>
      </p:pic>
      <p:pic>
        <p:nvPicPr>
          <p:cNvPr name="Picture 7" id="7"/>
          <p:cNvPicPr>
            <a:picLocks noChangeAspect="true"/>
          </p:cNvPicPr>
          <p:nvPr/>
        </p:nvPicPr>
        <p:blipFill>
          <a:blip r:embed="rId10"/>
          <a:srcRect l="0" t="47205" r="0" b="3892"/>
          <a:stretch>
            <a:fillRect/>
          </a:stretch>
        </p:blipFill>
        <p:spPr>
          <a:xfrm flipH="false" flipV="false" rot="0">
            <a:off x="9595502" y="1666155"/>
            <a:ext cx="8692498" cy="6802290"/>
          </a:xfrm>
          <a:prstGeom prst="rect">
            <a:avLst/>
          </a:prstGeom>
        </p:spPr>
      </p:pic>
      <p:sp>
        <p:nvSpPr>
          <p:cNvPr name="TextBox 8" id="8"/>
          <p:cNvSpPr txBox="true"/>
          <p:nvPr/>
        </p:nvSpPr>
        <p:spPr>
          <a:xfrm rot="0">
            <a:off x="1767862" y="-408940"/>
            <a:ext cx="14752277" cy="1720215"/>
          </a:xfrm>
          <a:prstGeom prst="rect">
            <a:avLst/>
          </a:prstGeom>
        </p:spPr>
        <p:txBody>
          <a:bodyPr anchor="t" rtlCol="false" tIns="0" lIns="0" bIns="0" rIns="0">
            <a:spAutoFit/>
          </a:bodyPr>
          <a:lstStyle/>
          <a:p>
            <a:pPr algn="ctr">
              <a:lnSpc>
                <a:spcPts val="6600"/>
              </a:lnSpc>
            </a:pPr>
          </a:p>
          <a:p>
            <a:pPr algn="ctr">
              <a:lnSpc>
                <a:spcPts val="6600"/>
              </a:lnSpc>
            </a:pPr>
            <a:r>
              <a:rPr lang="en-US" sz="6600">
                <a:solidFill>
                  <a:srgbClr val="383838"/>
                </a:solidFill>
                <a:latin typeface="Wedges"/>
              </a:rPr>
              <a:t>F. FORMAT RPP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DAFkTKdIBuk</dc:identifier>
  <dcterms:modified xsi:type="dcterms:W3CDTF">2011-08-01T06:04:30Z</dcterms:modified>
  <cp:revision>1</cp:revision>
  <dc:title>Ivory Green Abstract Illustration Let's Learn English Presentation</dc:title>
</cp:coreProperties>
</file>