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xml" Extension="xml"/>
  <Default ContentType="image/png" Extension="png"/>
  <Default ContentType="application/vnd.ms-excel" Extension="xls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excel" PartName="/ppt/embeddings/Microsoft_Excel_Sheet1.xls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hg/DKUriDJOZVWabToawDArk9l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3" name="Google Shape;163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2" name="Google Shape;172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9" name="Google Shape;179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0" name="Google Shape;150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0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0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40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40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0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8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36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8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B8A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B8A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73" name="Google Shape;73;p48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48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8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9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9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C8B8A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C8B8A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C8B8A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5pPr>
            <a:lvl6pPr lvl="5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6pPr>
            <a:lvl7pPr lvl="6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7pPr>
            <a:lvl8pPr lvl="7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8pPr>
            <a:lvl9pPr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79" name="Google Shape;79;p49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49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9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1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1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1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9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9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39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9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2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2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42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2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3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3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3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43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3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4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4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A39D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89F5D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44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44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44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4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5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5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45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5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45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5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6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46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46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46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46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46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6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7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7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6" name="Google Shape;66;p47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7" name="Google Shape;67;p47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47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7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7" name="Google Shape;7;p38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8"/>
          <p:cNvSpPr txBox="1"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38"/>
          <p:cNvSpPr txBox="1"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38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1" name="Google Shape;11;p38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8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Microsoft_Excel_Sheet1.xls"/><Relationship Id="rId5" Type="http://schemas.openxmlformats.org/officeDocument/2006/relationships/oleObject" Target="../embeddings/Microsoft_Excel_Sheet1.xls"/><Relationship Id="rId6" Type="http://schemas.openxmlformats.org/officeDocument/2006/relationships/image" Target="../media/image1.png"/><Relationship Id="rId7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5"/>
          <p:cNvSpPr txBox="1"/>
          <p:nvPr>
            <p:ph type="title"/>
          </p:nvPr>
        </p:nvSpPr>
        <p:spPr>
          <a:xfrm>
            <a:off x="914400" y="274637"/>
            <a:ext cx="7772400" cy="725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</a:pPr>
            <a:r>
              <a:rPr b="1" i="0" lang="en-US" sz="2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SKEMA TINDAKAN HUKUM PEMERINTAHAN</a:t>
            </a:r>
            <a:endParaRPr/>
          </a:p>
        </p:txBody>
      </p:sp>
      <p:sp>
        <p:nvSpPr>
          <p:cNvPr id="87" name="Google Shape;87;p25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8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5"/>
          <p:cNvSpPr/>
          <p:nvPr/>
        </p:nvSpPr>
        <p:spPr>
          <a:xfrm>
            <a:off x="214312" y="2214562"/>
            <a:ext cx="2057400" cy="612775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NYATA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5"/>
          <p:cNvSpPr/>
          <p:nvPr/>
        </p:nvSpPr>
        <p:spPr>
          <a:xfrm>
            <a:off x="3143250" y="2214562"/>
            <a:ext cx="2357437" cy="612775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HUKUM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5"/>
          <p:cNvSpPr/>
          <p:nvPr/>
        </p:nvSpPr>
        <p:spPr>
          <a:xfrm>
            <a:off x="1928812" y="3429000"/>
            <a:ext cx="2143125" cy="612775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PERDATA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5"/>
          <p:cNvSpPr/>
          <p:nvPr/>
        </p:nvSpPr>
        <p:spPr>
          <a:xfrm>
            <a:off x="4429125" y="3429000"/>
            <a:ext cx="2714625" cy="612775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HUKUM PUBLIK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5"/>
          <p:cNvSpPr/>
          <p:nvPr/>
        </p:nvSpPr>
        <p:spPr>
          <a:xfrm>
            <a:off x="2357437" y="4714875"/>
            <a:ext cx="2986087" cy="785812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HUKUM PUBLIK BBERAPA PIHAK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5"/>
          <p:cNvSpPr/>
          <p:nvPr/>
        </p:nvSpPr>
        <p:spPr>
          <a:xfrm>
            <a:off x="5715000" y="4714875"/>
            <a:ext cx="2714625" cy="785812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HUKUM PUBLIK SEPIHAK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5"/>
          <p:cNvSpPr/>
          <p:nvPr/>
        </p:nvSpPr>
        <p:spPr>
          <a:xfrm>
            <a:off x="3857625" y="5715000"/>
            <a:ext cx="2200275" cy="928687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KEPUTUSAN DITUJUKAN UNTUK UMUM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5"/>
          <p:cNvSpPr/>
          <p:nvPr/>
        </p:nvSpPr>
        <p:spPr>
          <a:xfrm>
            <a:off x="6643687" y="5643562"/>
            <a:ext cx="2214562" cy="1000125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EPUTUSAN BERSIFAT KONKRET DAN INDIVIDUAL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5"/>
          <p:cNvSpPr/>
          <p:nvPr/>
        </p:nvSpPr>
        <p:spPr>
          <a:xfrm>
            <a:off x="1714500" y="1143000"/>
            <a:ext cx="2428875" cy="612775"/>
          </a:xfrm>
          <a:prstGeom prst="flowChartProcess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PEMERINTAH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5"/>
          <p:cNvSpPr/>
          <p:nvPr/>
        </p:nvSpPr>
        <p:spPr>
          <a:xfrm>
            <a:off x="2071687" y="1714500"/>
            <a:ext cx="1216025" cy="993775"/>
          </a:xfrm>
          <a:custGeom>
            <a:rect b="b" l="l" r="r" t="t"/>
            <a:pathLst>
              <a:path extrusionOk="0" h="993775" w="1216025">
                <a:moveTo>
                  <a:pt x="0" y="745331"/>
                </a:moveTo>
                <a:lnTo>
                  <a:pt x="248444" y="496888"/>
                </a:lnTo>
                <a:lnTo>
                  <a:pt x="248444" y="621109"/>
                </a:lnTo>
                <a:lnTo>
                  <a:pt x="483791" y="621109"/>
                </a:lnTo>
                <a:lnTo>
                  <a:pt x="483791" y="248444"/>
                </a:lnTo>
                <a:lnTo>
                  <a:pt x="359569" y="248444"/>
                </a:lnTo>
                <a:lnTo>
                  <a:pt x="608013" y="0"/>
                </a:lnTo>
                <a:lnTo>
                  <a:pt x="856456" y="248444"/>
                </a:lnTo>
                <a:lnTo>
                  <a:pt x="732234" y="248444"/>
                </a:lnTo>
                <a:lnTo>
                  <a:pt x="732234" y="621109"/>
                </a:lnTo>
                <a:lnTo>
                  <a:pt x="967581" y="621109"/>
                </a:lnTo>
                <a:lnTo>
                  <a:pt x="967581" y="496888"/>
                </a:lnTo>
                <a:lnTo>
                  <a:pt x="1216025" y="745331"/>
                </a:lnTo>
                <a:lnTo>
                  <a:pt x="967581" y="993775"/>
                </a:lnTo>
                <a:lnTo>
                  <a:pt x="967581" y="869553"/>
                </a:lnTo>
                <a:lnTo>
                  <a:pt x="248444" y="869553"/>
                </a:lnTo>
                <a:lnTo>
                  <a:pt x="248444" y="993775"/>
                </a:lnTo>
                <a:close/>
              </a:path>
            </a:pathLst>
          </a:custGeom>
          <a:solidFill>
            <a:srgbClr val="00B0F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5"/>
          <p:cNvSpPr/>
          <p:nvPr/>
        </p:nvSpPr>
        <p:spPr>
          <a:xfrm>
            <a:off x="3643312" y="2857500"/>
            <a:ext cx="1216025" cy="1136650"/>
          </a:xfrm>
          <a:custGeom>
            <a:rect b="b" l="l" r="r" t="t"/>
            <a:pathLst>
              <a:path extrusionOk="0" h="1136650" w="1216025">
                <a:moveTo>
                  <a:pt x="0" y="852488"/>
                </a:moveTo>
                <a:lnTo>
                  <a:pt x="284163" y="568325"/>
                </a:lnTo>
                <a:lnTo>
                  <a:pt x="284163" y="710406"/>
                </a:lnTo>
                <a:lnTo>
                  <a:pt x="465931" y="710406"/>
                </a:lnTo>
                <a:lnTo>
                  <a:pt x="465931" y="284163"/>
                </a:lnTo>
                <a:lnTo>
                  <a:pt x="323850" y="284163"/>
                </a:lnTo>
                <a:lnTo>
                  <a:pt x="608013" y="0"/>
                </a:lnTo>
                <a:lnTo>
                  <a:pt x="892175" y="284163"/>
                </a:lnTo>
                <a:lnTo>
                  <a:pt x="750094" y="284163"/>
                </a:lnTo>
                <a:lnTo>
                  <a:pt x="750094" y="710406"/>
                </a:lnTo>
                <a:lnTo>
                  <a:pt x="931863" y="710406"/>
                </a:lnTo>
                <a:lnTo>
                  <a:pt x="931863" y="568325"/>
                </a:lnTo>
                <a:lnTo>
                  <a:pt x="1216025" y="852488"/>
                </a:lnTo>
                <a:lnTo>
                  <a:pt x="931863" y="1136650"/>
                </a:lnTo>
                <a:lnTo>
                  <a:pt x="931863" y="994569"/>
                </a:lnTo>
                <a:lnTo>
                  <a:pt x="284163" y="994569"/>
                </a:lnTo>
                <a:lnTo>
                  <a:pt x="284163" y="1136650"/>
                </a:lnTo>
                <a:close/>
              </a:path>
            </a:pathLst>
          </a:custGeom>
          <a:solidFill>
            <a:srgbClr val="00B0F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5"/>
          <p:cNvSpPr/>
          <p:nvPr/>
        </p:nvSpPr>
        <p:spPr>
          <a:xfrm>
            <a:off x="4857750" y="4000500"/>
            <a:ext cx="1216025" cy="1136650"/>
          </a:xfrm>
          <a:custGeom>
            <a:rect b="b" l="l" r="r" t="t"/>
            <a:pathLst>
              <a:path extrusionOk="0" h="1136650" w="1216025">
                <a:moveTo>
                  <a:pt x="0" y="852488"/>
                </a:moveTo>
                <a:lnTo>
                  <a:pt x="284163" y="568325"/>
                </a:lnTo>
                <a:lnTo>
                  <a:pt x="284163" y="710406"/>
                </a:lnTo>
                <a:lnTo>
                  <a:pt x="465931" y="710406"/>
                </a:lnTo>
                <a:lnTo>
                  <a:pt x="465931" y="284163"/>
                </a:lnTo>
                <a:lnTo>
                  <a:pt x="323850" y="284163"/>
                </a:lnTo>
                <a:lnTo>
                  <a:pt x="608013" y="0"/>
                </a:lnTo>
                <a:lnTo>
                  <a:pt x="892175" y="284163"/>
                </a:lnTo>
                <a:lnTo>
                  <a:pt x="750094" y="284163"/>
                </a:lnTo>
                <a:lnTo>
                  <a:pt x="750094" y="710406"/>
                </a:lnTo>
                <a:lnTo>
                  <a:pt x="931863" y="710406"/>
                </a:lnTo>
                <a:lnTo>
                  <a:pt x="931863" y="568325"/>
                </a:lnTo>
                <a:lnTo>
                  <a:pt x="1216025" y="852488"/>
                </a:lnTo>
                <a:lnTo>
                  <a:pt x="931863" y="1136650"/>
                </a:lnTo>
                <a:lnTo>
                  <a:pt x="931863" y="994569"/>
                </a:lnTo>
                <a:lnTo>
                  <a:pt x="284163" y="994569"/>
                </a:lnTo>
                <a:lnTo>
                  <a:pt x="284163" y="1136650"/>
                </a:lnTo>
                <a:close/>
              </a:path>
            </a:pathLst>
          </a:custGeom>
          <a:solidFill>
            <a:srgbClr val="00B0F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5"/>
          <p:cNvSpPr/>
          <p:nvPr/>
        </p:nvSpPr>
        <p:spPr>
          <a:xfrm>
            <a:off x="5715000" y="5357812"/>
            <a:ext cx="1216025" cy="1136650"/>
          </a:xfrm>
          <a:custGeom>
            <a:rect b="b" l="l" r="r" t="t"/>
            <a:pathLst>
              <a:path extrusionOk="0" h="1136650" w="1216025">
                <a:moveTo>
                  <a:pt x="0" y="852488"/>
                </a:moveTo>
                <a:lnTo>
                  <a:pt x="284163" y="568325"/>
                </a:lnTo>
                <a:lnTo>
                  <a:pt x="284163" y="710406"/>
                </a:lnTo>
                <a:lnTo>
                  <a:pt x="465931" y="710406"/>
                </a:lnTo>
                <a:lnTo>
                  <a:pt x="465931" y="284163"/>
                </a:lnTo>
                <a:lnTo>
                  <a:pt x="323850" y="284163"/>
                </a:lnTo>
                <a:lnTo>
                  <a:pt x="608013" y="0"/>
                </a:lnTo>
                <a:lnTo>
                  <a:pt x="892175" y="284163"/>
                </a:lnTo>
                <a:lnTo>
                  <a:pt x="750094" y="284163"/>
                </a:lnTo>
                <a:lnTo>
                  <a:pt x="750094" y="710406"/>
                </a:lnTo>
                <a:lnTo>
                  <a:pt x="931863" y="710406"/>
                </a:lnTo>
                <a:lnTo>
                  <a:pt x="931863" y="568325"/>
                </a:lnTo>
                <a:lnTo>
                  <a:pt x="1216025" y="852488"/>
                </a:lnTo>
                <a:lnTo>
                  <a:pt x="931863" y="1136650"/>
                </a:lnTo>
                <a:lnTo>
                  <a:pt x="931863" y="994569"/>
                </a:lnTo>
                <a:lnTo>
                  <a:pt x="284163" y="994569"/>
                </a:lnTo>
                <a:lnTo>
                  <a:pt x="284163" y="1136650"/>
                </a:lnTo>
                <a:close/>
              </a:path>
            </a:pathLst>
          </a:custGeom>
          <a:solidFill>
            <a:srgbClr val="00B0F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Tindakan hukum bersegi satu</a:t>
            </a:r>
            <a:endParaRPr/>
          </a:p>
        </p:txBody>
      </p:sp>
      <p:sp>
        <p:nvSpPr>
          <p:cNvPr id="160" name="Google Shape;160;p34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Hukum publik itu lebih merupakan kehendak satu pihak saja (pemerintah)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hukum bersegi satu diadakan oleh alat2 pemerintah menurut wewenang istimewa yang dituangkan dalam bentuk keputusan, yang terdiri dari: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Keputusan yang ditujukan untuk umum (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besluit van algemene strekking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Keputusan/KTUN (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beschikking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1016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TINDAKAN HUKUM PUBLIK</a:t>
            </a:r>
            <a:endParaRPr/>
          </a:p>
        </p:txBody>
      </p:sp>
      <p:sp>
        <p:nvSpPr>
          <p:cNvPr id="166" name="Google Shape;166;p35"/>
          <p:cNvSpPr txBox="1"/>
          <p:nvPr>
            <p:ph idx="1" type="body"/>
          </p:nvPr>
        </p:nvSpPr>
        <p:spPr>
          <a:xfrm>
            <a:off x="500062" y="2000250"/>
            <a:ext cx="8186737" cy="4019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7" name="Google Shape;167;p35"/>
          <p:cNvGraphicFramePr/>
          <p:nvPr/>
        </p:nvGraphicFramePr>
        <p:xfrm>
          <a:off x="1428750" y="1357312"/>
          <a:ext cx="6096000" cy="4064000"/>
        </p:xfrm>
        <a:graphic>
          <a:graphicData uri="http://schemas.openxmlformats.org/presentationml/2006/ole">
            <mc:AlternateContent>
              <mc:Choice Requires="v">
                <p:oleObj r:id="rId4" imgH="4064000" imgW="6096000" progId="Excel.Chart.8" spid="_x0000_s1">
                  <p:embed/>
                </p:oleObj>
              </mc:Choice>
              <mc:Fallback>
                <p:oleObj r:id="rId5" imgH="4064000" imgW="6096000" progId="Excel.Chart.8">
                  <p:embed/>
                  <p:pic>
                    <p:nvPicPr>
                      <p:cNvPr id="167" name="Google Shape;167;p35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428750" y="1357312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8" name="Google Shape;168;p3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706562" y="1695450"/>
            <a:ext cx="6357937" cy="485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5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6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Tindakan hukum bersegi dua</a:t>
            </a:r>
            <a:endParaRPr/>
          </a:p>
        </p:txBody>
      </p:sp>
      <p:sp>
        <p:nvSpPr>
          <p:cNvPr id="175" name="Google Shape;175;p36"/>
          <p:cNvSpPr txBox="1"/>
          <p:nvPr>
            <p:ph idx="1" type="body"/>
          </p:nvPr>
        </p:nvSpPr>
        <p:spPr>
          <a:xfrm>
            <a:off x="457200" y="1357312"/>
            <a:ext cx="8229600" cy="476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Sebagian ahli berpendapat bahwa tidak ada tindakan hukum bersegi dua, krn tidak ada perjanjian yang diatur oleh hukum publik.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Perjanjian menurut hukum publik itu tidak ada, krn perjanjian itu semestinya diadakan oleh kesesuaian dua kehendak yang ditentukan dgn sukarela/bebas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Hub dalam hukum publik hanya satu pihak saja yang sukarela menentukan kehendak, yakni pemerintah</a:t>
            </a:r>
            <a:endParaRPr/>
          </a:p>
        </p:txBody>
      </p:sp>
      <p:sp>
        <p:nvSpPr>
          <p:cNvPr id="176" name="Google Shape;176;p36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7"/>
          <p:cNvSpPr txBox="1"/>
          <p:nvPr>
            <p:ph idx="1" type="body"/>
          </p:nvPr>
        </p:nvSpPr>
        <p:spPr>
          <a:xfrm>
            <a:off x="457200" y="500062"/>
            <a:ext cx="8229600" cy="5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Van der Pot, Kranenburg-Vegting, Donner 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🡪 ada perbuatan hukum publik bersegi dua (perjanjian menurut hukum publik)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Contoh: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Perjanjian kerja jangka pendek (kontrak) seorang tenaga kerja kontrak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Konsesi, seperti: kontrak antara maskapai minyak asing &amp; pemerintah yang pernah dilakukan bdsrkn UU No 1/1967 tentang Penanaman Modal Asing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Dsb.</a:t>
            </a:r>
            <a:endParaRPr/>
          </a:p>
        </p:txBody>
      </p:sp>
      <p:sp>
        <p:nvSpPr>
          <p:cNvPr id="182" name="Google Shape;182;p37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idx="1" type="body"/>
          </p:nvPr>
        </p:nvSpPr>
        <p:spPr>
          <a:xfrm>
            <a:off x="457200" y="500062"/>
            <a:ext cx="8229600" cy="5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Agar dapat menjalankan tugasnya, administrasi negara melakukan bermacam perbuatan yang digolongkan menjadi: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nyata/perbuatan bukan hukum (</a:t>
            </a:r>
            <a:r>
              <a:rPr b="0" i="1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feitelijkehandelingen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🡪 tidak menimbulkan akibat hukum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contoh : - Tindakan menutup suatu jalan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Peresmian suatu bangunan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Pemasangan papan nama suatu tempat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Pengukuran tanah, dsb.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07" name="Google Shape;107;p26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>
            <p:ph idx="1" type="body"/>
          </p:nvPr>
        </p:nvSpPr>
        <p:spPr>
          <a:xfrm>
            <a:off x="457200" y="428625"/>
            <a:ext cx="8229600" cy="6072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AutoNum type="arabicPeriod" startAt="2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hukum (</a:t>
            </a:r>
            <a:r>
              <a:rPr b="0" i="1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rechtshandelingen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🡪dimaksudkan menimbulkan akibat hukum (mencipt. hak &amp; kewajiban):</a:t>
            </a:r>
            <a:endParaRPr/>
          </a:p>
          <a:p>
            <a:pPr indent="-514350" lvl="2" marL="1314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2CB6C"/>
              </a:buClr>
              <a:buSzPts val="3000"/>
              <a:buFont typeface="Arial"/>
              <a:buAutoNum type="alphaL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menurut hukum privat (</a:t>
            </a:r>
            <a:r>
              <a:rPr b="0" i="1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privaatrechtelijke rechtshandelingen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514350" lvl="2" marL="1314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2CB6C"/>
              </a:buClr>
              <a:buSzPts val="3000"/>
              <a:buFont typeface="Arial"/>
              <a:buAutoNum type="alphaL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menurut hukum publik (</a:t>
            </a:r>
            <a:r>
              <a:rPr b="0" i="1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publiekrechtelijke rechtshandelingen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hukum pemerintahan 🡪 pernyataan kehendak sepihak dari organ pemerintahan yang menimbulkan akibat hukum yang tidak boleh mengandung cacat yaitu khilaf (</a:t>
            </a:r>
            <a:r>
              <a:rPr b="0" i="1" lang="en-US" sz="3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dwaling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penipuan (</a:t>
            </a:r>
            <a:r>
              <a:rPr b="0" i="1" lang="en-US" sz="3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bedrog</a:t>
            </a:r>
            <a:r>
              <a:rPr b="0" i="0" lang="en-US" sz="3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paksaan (</a:t>
            </a:r>
            <a:r>
              <a:rPr b="0" i="1" lang="en-US" sz="3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dwang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dsb.</a:t>
            </a:r>
            <a:endParaRPr/>
          </a:p>
          <a:p>
            <a:pPr indent="-381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7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mbria"/>
              <a:buNone/>
            </a:pPr>
            <a:r>
              <a:rPr b="1" i="0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UNSUR </a:t>
            </a:r>
            <a:r>
              <a:rPr b="1" i="1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Rechtshandelingen</a:t>
            </a:r>
            <a:endParaRPr/>
          </a:p>
        </p:txBody>
      </p:sp>
      <p:sp>
        <p:nvSpPr>
          <p:cNvPr id="119" name="Google Shape;119;p28"/>
          <p:cNvSpPr txBox="1"/>
          <p:nvPr>
            <p:ph idx="1" type="body"/>
          </p:nvPr>
        </p:nvSpPr>
        <p:spPr>
          <a:xfrm>
            <a:off x="500062" y="1285875"/>
            <a:ext cx="8229600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itu dilakukan oleh aparat pemerintah dalam kedudukannya sebagai penguasa maupun sebagai alat perlengkapan pemerintahan (</a:t>
            </a:r>
            <a:r>
              <a:rPr b="0" i="1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bestuursorganen</a:t>
            </a: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dengan prakarsa dan tanggungjawab sendiri.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tersebut dilaksanakan dalam rangka menjalankan fungsi pemerintahan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tersebut dimaksudkan sebagai sarana untuk menimbulkan akibat hukum di bidang hukum administrasi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yang bersangkutan dilakukan dalam rangka pelaksanaan kepentingan negara dan rakyat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Perbuatan itu didasarkan pada peraturan per-UU-an</a:t>
            </a:r>
            <a:endParaRPr/>
          </a:p>
        </p:txBody>
      </p:sp>
      <p:sp>
        <p:nvSpPr>
          <p:cNvPr id="120" name="Google Shape;120;p28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9"/>
          <p:cNvSpPr txBox="1"/>
          <p:nvPr>
            <p:ph type="title"/>
          </p:nvPr>
        </p:nvSpPr>
        <p:spPr>
          <a:xfrm>
            <a:off x="500062" y="4286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mbria"/>
              <a:buNone/>
            </a:pPr>
            <a:r>
              <a:rPr b="1" i="0" lang="en-US" sz="41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AKIBAT HUKUM TINDAKAN PEMERINTAH</a:t>
            </a:r>
            <a:endParaRPr/>
          </a:p>
        </p:txBody>
      </p:sp>
      <p:sp>
        <p:nvSpPr>
          <p:cNvPr id="126" name="Google Shape;126;p29"/>
          <p:cNvSpPr txBox="1"/>
          <p:nvPr>
            <p:ph idx="1" type="body"/>
          </p:nvPr>
        </p:nvSpPr>
        <p:spPr>
          <a:xfrm>
            <a:off x="914400" y="1785937"/>
            <a:ext cx="7772400" cy="4233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Menimbulkan beberapa perubahan hak, kewajiban atau kewenangan yang ada</a:t>
            </a:r>
            <a:endParaRPr/>
          </a:p>
          <a:p>
            <a:pPr indent="-228600" lvl="0" marL="34290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Menimbulkan perubahan kedudukan hukum bagi seseorang atau obyek yang ada</a:t>
            </a:r>
            <a:endParaRPr/>
          </a:p>
          <a:p>
            <a:pPr indent="-228600" lvl="0" marL="34290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Terdapat hak2, kewajiban, kewenangan ataupun status tertentu yang ditetapkan.</a:t>
            </a:r>
            <a:endParaRPr/>
          </a:p>
        </p:txBody>
      </p:sp>
      <p:sp>
        <p:nvSpPr>
          <p:cNvPr id="127" name="Google Shape;127;p29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1" i="0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cara pelaksanaan perbuatan pemerintahan</a:t>
            </a:r>
            <a:endParaRPr/>
          </a:p>
        </p:txBody>
      </p:sp>
      <p:sp>
        <p:nvSpPr>
          <p:cNvPr id="133" name="Google Shape;133;p30"/>
          <p:cNvSpPr txBox="1"/>
          <p:nvPr>
            <p:ph idx="1" type="body"/>
          </p:nvPr>
        </p:nvSpPr>
        <p:spPr>
          <a:xfrm>
            <a:off x="457200" y="1600200"/>
            <a:ext cx="8229600" cy="4900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None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menurut E. Utrech: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bertindak ialah administrasi Negara sendiri.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bertindak ialah subyek hukum (BH) lain yang tidak termasuk administrasi Negara &amp; yang mempunyai hub dgn pemerintah.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bertindak ialah subyek hukum lain yang tidak termasuk administrasi Negara &amp; menjalani pekerjaannya bdsrkn suatu konsesi/bdsrkn izin yang diberikan pemerintah.</a:t>
            </a:r>
            <a:endParaRPr/>
          </a:p>
          <a:p>
            <a:pPr indent="-88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0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1"/>
          <p:cNvSpPr txBox="1"/>
          <p:nvPr>
            <p:ph idx="1" type="body"/>
          </p:nvPr>
        </p:nvSpPr>
        <p:spPr>
          <a:xfrm>
            <a:off x="428625" y="42862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bertindak ialah subyek hukum lain yang tidak masuk administrasi Negara &amp; yang diberi subsidi pemerintah.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bertindak ialah pemerintah bersama2 subyek hukum lain yang bukan administrasi negara &amp; kedua pihak itu bergabung dalam bentuk kerjasama yang diatur oleh hukum privat.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bertindak ialah yayasan yang didirikan/diawasi pemerintah.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bertindak ialah subyek hukum lain yang bukan administrasi Negara tapi diberi suatu kekuasaan memerintah (delegasi per-UU-an</a:t>
            </a:r>
            <a:endParaRPr/>
          </a:p>
        </p:txBody>
      </p:sp>
      <p:sp>
        <p:nvSpPr>
          <p:cNvPr id="140" name="Google Shape;140;p31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2"/>
          <p:cNvSpPr txBox="1"/>
          <p:nvPr>
            <p:ph type="title"/>
          </p:nvPr>
        </p:nvSpPr>
        <p:spPr>
          <a:xfrm>
            <a:off x="214312" y="274637"/>
            <a:ext cx="8643937" cy="15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1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Privaatrechtelijke Rechtshandelingen</a:t>
            </a:r>
            <a:endParaRPr/>
          </a:p>
        </p:txBody>
      </p:sp>
      <p:sp>
        <p:nvSpPr>
          <p:cNvPr id="146" name="Google Shape;146;p32"/>
          <p:cNvSpPr txBox="1"/>
          <p:nvPr>
            <p:ph idx="1" type="body"/>
          </p:nvPr>
        </p:nvSpPr>
        <p:spPr>
          <a:xfrm>
            <a:off x="457200" y="2000250"/>
            <a:ext cx="8229600" cy="4125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Administrasi Negara sering mengadakan hub hukum dgn subyek hukum lain bdsrkn hukum privat, contoh: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Pasal 1548 KUHPdt 🡪 sewa-menyewa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Pasal 1547 KUHPdt 🡪 jual-beli tanah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Pelajari kembali hub hukum dalam hukum perdata!</a:t>
            </a:r>
            <a:endParaRPr/>
          </a:p>
        </p:txBody>
      </p:sp>
      <p:sp>
        <p:nvSpPr>
          <p:cNvPr id="147" name="Google Shape;147;p32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3"/>
          <p:cNvSpPr txBox="1"/>
          <p:nvPr>
            <p:ph type="title"/>
          </p:nvPr>
        </p:nvSpPr>
        <p:spPr>
          <a:xfrm>
            <a:off x="500062" y="5000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1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Publiekrechtelijke Rechtshandelingen</a:t>
            </a:r>
            <a:endParaRPr/>
          </a:p>
        </p:txBody>
      </p:sp>
      <p:sp>
        <p:nvSpPr>
          <p:cNvPr id="153" name="Google Shape;153;p33"/>
          <p:cNvSpPr txBox="1"/>
          <p:nvPr>
            <p:ph idx="1" type="body"/>
          </p:nvPr>
        </p:nvSpPr>
        <p:spPr>
          <a:xfrm>
            <a:off x="457200" y="2071687"/>
            <a:ext cx="8229600" cy="405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Terbagi menjadi: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AutoNum type="arabicPeriod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hukum bersegi satu/sepihak (</a:t>
            </a:r>
            <a:r>
              <a:rPr b="0" i="1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eenzijdige publiekrechtelijke rechtshandelingen</a:t>
            </a: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AutoNum type="arabicPeriod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 hukum bersegi dua/bbrp pihak (</a:t>
            </a:r>
            <a:r>
              <a:rPr b="0" i="1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meerzijdige publiekrechts rechtshandelingen</a:t>
            </a: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154" name="Google Shape;154;p33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2010-05-23T14:28:12Z</dcterms:created>
  <dc:creator>Mariajose</dc:creator>
</cp:coreProperties>
</file>