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rykate" charset="1" panose="00000000000000000000"/>
      <p:regular r:id="rId10"/>
    </p:embeddedFont>
    <p:embeddedFont>
      <p:font typeface="Handyman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18.jpe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18.jpe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27017" y="-1160680"/>
            <a:ext cx="19558289" cy="1955828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18015" y="2179431"/>
            <a:ext cx="10651970" cy="937373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8323960"/>
            <a:ext cx="12754756" cy="883556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67650" y="8840042"/>
            <a:ext cx="12754756" cy="883556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510145" y="-11373740"/>
            <a:ext cx="20192819" cy="1398811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2505" y="-7243353"/>
            <a:ext cx="12754756" cy="883556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17098" y="2179431"/>
            <a:ext cx="3569277" cy="356927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97261" y="5114130"/>
            <a:ext cx="3504334" cy="350433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054753" y="2820756"/>
            <a:ext cx="10194750" cy="4414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3"/>
              </a:lnSpc>
            </a:pPr>
            <a:r>
              <a:rPr lang="en-US" sz="10898" spc="457">
                <a:solidFill>
                  <a:srgbClr val="000000"/>
                </a:solidFill>
                <a:latin typeface="Marykate"/>
              </a:rPr>
              <a:t>MENDIAGNOSIS KESULITAN DALAM BELAJAR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97261" y="2794588"/>
            <a:ext cx="1688228" cy="1169482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268362" y="7108546"/>
            <a:ext cx="11767531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26">
                <a:solidFill>
                  <a:srgbClr val="000000"/>
                </a:solidFill>
                <a:latin typeface="Handyman"/>
              </a:rPr>
              <a:t>Kelompok 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44224" y="-1151952"/>
            <a:ext cx="19376448" cy="1937644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224408" y="1034744"/>
            <a:ext cx="9839183" cy="1489539"/>
            <a:chOff x="0" y="0"/>
            <a:chExt cx="2591390" cy="39230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2591390" cy="392307"/>
            </a:xfrm>
            <a:custGeom>
              <a:avLst/>
              <a:gdLst/>
              <a:ahLst/>
              <a:cxnLst/>
              <a:rect r="r" b="b" t="t" l="l"/>
              <a:pathLst>
                <a:path h="392307" w="2591390">
                  <a:moveTo>
                    <a:pt x="40129" y="0"/>
                  </a:moveTo>
                  <a:lnTo>
                    <a:pt x="2551261" y="0"/>
                  </a:lnTo>
                  <a:cubicBezTo>
                    <a:pt x="2573424" y="0"/>
                    <a:pt x="2591390" y="17966"/>
                    <a:pt x="2591390" y="40129"/>
                  </a:cubicBezTo>
                  <a:lnTo>
                    <a:pt x="2591390" y="352177"/>
                  </a:lnTo>
                  <a:cubicBezTo>
                    <a:pt x="2591390" y="374340"/>
                    <a:pt x="2573424" y="392307"/>
                    <a:pt x="2551261" y="392307"/>
                  </a:cubicBezTo>
                  <a:lnTo>
                    <a:pt x="40129" y="392307"/>
                  </a:lnTo>
                  <a:cubicBezTo>
                    <a:pt x="17966" y="392307"/>
                    <a:pt x="0" y="374340"/>
                    <a:pt x="0" y="352177"/>
                  </a:cubicBezTo>
                  <a:lnTo>
                    <a:pt x="0" y="40129"/>
                  </a:lnTo>
                  <a:cubicBezTo>
                    <a:pt x="0" y="17966"/>
                    <a:pt x="17966" y="0"/>
                    <a:pt x="40129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86258" y="1028700"/>
            <a:ext cx="1796496" cy="149558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536136" y="1085850"/>
            <a:ext cx="9839183" cy="1311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9"/>
              </a:lnSpc>
            </a:pPr>
            <a:r>
              <a:rPr lang="en-US" sz="4808" spc="201">
                <a:solidFill>
                  <a:srgbClr val="000000"/>
                </a:solidFill>
                <a:latin typeface="Marykate"/>
              </a:rPr>
              <a:t>MEMAHAMI PROSES PENGAYAAN MEMAHAMI PROSES REMEDIAL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49241" y="9467990"/>
            <a:ext cx="14024498" cy="971515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9081795"/>
            <a:ext cx="14024498" cy="9715152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2093768" y="2852445"/>
            <a:ext cx="14100464" cy="5683827"/>
            <a:chOff x="0" y="0"/>
            <a:chExt cx="3713702" cy="1496975"/>
          </a:xfrm>
        </p:grpSpPr>
        <p:sp>
          <p:nvSpPr>
            <p:cNvPr name="Freeform 12" id="12"/>
            <p:cNvSpPr/>
            <p:nvPr/>
          </p:nvSpPr>
          <p:spPr>
            <a:xfrm flipH="false" flipV="false">
              <a:off x="0" y="0"/>
              <a:ext cx="3713702" cy="1496975"/>
            </a:xfrm>
            <a:custGeom>
              <a:avLst/>
              <a:gdLst/>
              <a:ahLst/>
              <a:cxnLst/>
              <a:rect r="r" b="b" t="t" l="l"/>
              <a:pathLst>
                <a:path h="1496975" w="3713702">
                  <a:moveTo>
                    <a:pt x="28002" y="0"/>
                  </a:moveTo>
                  <a:lnTo>
                    <a:pt x="3685701" y="0"/>
                  </a:lnTo>
                  <a:cubicBezTo>
                    <a:pt x="3693127" y="0"/>
                    <a:pt x="3700249" y="2950"/>
                    <a:pt x="3705501" y="8202"/>
                  </a:cubicBezTo>
                  <a:cubicBezTo>
                    <a:pt x="3710752" y="13453"/>
                    <a:pt x="3713702" y="20575"/>
                    <a:pt x="3713702" y="28002"/>
                  </a:cubicBezTo>
                  <a:lnTo>
                    <a:pt x="3713702" y="1468973"/>
                  </a:lnTo>
                  <a:cubicBezTo>
                    <a:pt x="3713702" y="1484438"/>
                    <a:pt x="3701166" y="1496975"/>
                    <a:pt x="3685701" y="1496975"/>
                  </a:cubicBezTo>
                  <a:lnTo>
                    <a:pt x="28002" y="1496975"/>
                  </a:lnTo>
                  <a:cubicBezTo>
                    <a:pt x="20575" y="1496975"/>
                    <a:pt x="13453" y="1494025"/>
                    <a:pt x="8202" y="1488774"/>
                  </a:cubicBezTo>
                  <a:cubicBezTo>
                    <a:pt x="2950" y="1483522"/>
                    <a:pt x="0" y="1476400"/>
                    <a:pt x="0" y="1468973"/>
                  </a:cubicBezTo>
                  <a:lnTo>
                    <a:pt x="0" y="28002"/>
                  </a:lnTo>
                  <a:cubicBezTo>
                    <a:pt x="0" y="12537"/>
                    <a:pt x="12537" y="0"/>
                    <a:pt x="28002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744920" y="3133715"/>
            <a:ext cx="12798160" cy="5121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83"/>
              </a:lnSpc>
            </a:pPr>
            <a:r>
              <a:rPr lang="en-US" sz="4383">
                <a:solidFill>
                  <a:srgbClr val="0E0B01"/>
                </a:solidFill>
                <a:latin typeface="Handyman"/>
              </a:rPr>
              <a:t>Istilah remedial berasal dari kata remedy, remedial, remedies yang berarti obat, memperbaiki, atau menolong (Echols, 2007).</a:t>
            </a:r>
          </a:p>
          <a:p>
            <a:pPr>
              <a:lnSpc>
                <a:spcPts val="4383"/>
              </a:lnSpc>
            </a:pPr>
          </a:p>
          <a:p>
            <a:pPr>
              <a:lnSpc>
                <a:spcPts val="4383"/>
              </a:lnSpc>
              <a:spcBef>
                <a:spcPct val="0"/>
              </a:spcBef>
            </a:pPr>
            <a:r>
              <a:rPr lang="en-US" sz="4383">
                <a:solidFill>
                  <a:srgbClr val="0E0B01"/>
                </a:solidFill>
                <a:latin typeface="Handyman"/>
              </a:rPr>
              <a:t>Me</a:t>
            </a:r>
            <a:r>
              <a:rPr lang="en-US" sz="4383">
                <a:solidFill>
                  <a:srgbClr val="0E0B01"/>
                </a:solidFill>
                <a:latin typeface="Handyman"/>
              </a:rPr>
              <a:t>nurut Prayitno (2008), remedial merupakan suatu bentuk bantuan yang diberikan kepada seseorang atau sekelompok siswa yang menghadapi masalah belajar dengan maksud untuk memperbaiki kesalahan- kesalahan dalam proses dan hasil belajar mereka. 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62302">
            <a:off x="659898" y="6744477"/>
            <a:ext cx="2534100" cy="2534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38407" y="1585395"/>
            <a:ext cx="2534100" cy="2534100"/>
          </a:xfrm>
          <a:prstGeom prst="rect">
            <a:avLst/>
          </a:prstGeom>
        </p:spPr>
      </p:pic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10466" y="-1282384"/>
            <a:ext cx="19716750" cy="197167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50377" y="-8095878"/>
            <a:ext cx="14024498" cy="971515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98864" y="-8482074"/>
            <a:ext cx="14024498" cy="971515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5185064" y="1175533"/>
            <a:ext cx="7917873" cy="1085850"/>
            <a:chOff x="0" y="0"/>
            <a:chExt cx="2085366" cy="285985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0" y="0"/>
              <a:ext cx="2085366" cy="285985"/>
            </a:xfrm>
            <a:custGeom>
              <a:avLst/>
              <a:gdLst/>
              <a:ahLst/>
              <a:cxnLst/>
              <a:rect r="r" b="b" t="t" l="l"/>
              <a:pathLst>
                <a:path h="285985" w="2085366">
                  <a:moveTo>
                    <a:pt x="49867" y="0"/>
                  </a:moveTo>
                  <a:lnTo>
                    <a:pt x="2035499" y="0"/>
                  </a:lnTo>
                  <a:cubicBezTo>
                    <a:pt x="2063040" y="0"/>
                    <a:pt x="2085366" y="22326"/>
                    <a:pt x="2085366" y="49867"/>
                  </a:cubicBezTo>
                  <a:lnTo>
                    <a:pt x="2085366" y="236119"/>
                  </a:lnTo>
                  <a:cubicBezTo>
                    <a:pt x="2085366" y="263659"/>
                    <a:pt x="2063040" y="285985"/>
                    <a:pt x="2035499" y="285985"/>
                  </a:cubicBezTo>
                  <a:lnTo>
                    <a:pt x="49867" y="285985"/>
                  </a:lnTo>
                  <a:cubicBezTo>
                    <a:pt x="22326" y="285985"/>
                    <a:pt x="0" y="263659"/>
                    <a:pt x="0" y="236119"/>
                  </a:cubicBezTo>
                  <a:lnTo>
                    <a:pt x="0" y="49867"/>
                  </a:lnTo>
                  <a:cubicBezTo>
                    <a:pt x="0" y="22326"/>
                    <a:pt x="22326" y="0"/>
                    <a:pt x="4986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93768" y="2852445"/>
            <a:ext cx="14308282" cy="5683827"/>
            <a:chOff x="0" y="0"/>
            <a:chExt cx="3768436" cy="1496975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3768436" cy="1496975"/>
            </a:xfrm>
            <a:custGeom>
              <a:avLst/>
              <a:gdLst/>
              <a:ahLst/>
              <a:cxnLst/>
              <a:rect r="r" b="b" t="t" l="l"/>
              <a:pathLst>
                <a:path h="1496975" w="3768436">
                  <a:moveTo>
                    <a:pt x="27595" y="0"/>
                  </a:moveTo>
                  <a:lnTo>
                    <a:pt x="3740841" y="0"/>
                  </a:lnTo>
                  <a:cubicBezTo>
                    <a:pt x="3756082" y="0"/>
                    <a:pt x="3768436" y="12355"/>
                    <a:pt x="3768436" y="27595"/>
                  </a:cubicBezTo>
                  <a:lnTo>
                    <a:pt x="3768436" y="1469380"/>
                  </a:lnTo>
                  <a:cubicBezTo>
                    <a:pt x="3768436" y="1484620"/>
                    <a:pt x="3756082" y="1496975"/>
                    <a:pt x="3740841" y="1496975"/>
                  </a:cubicBezTo>
                  <a:lnTo>
                    <a:pt x="27595" y="1496975"/>
                  </a:lnTo>
                  <a:cubicBezTo>
                    <a:pt x="12355" y="1496975"/>
                    <a:pt x="0" y="1484620"/>
                    <a:pt x="0" y="1469380"/>
                  </a:cubicBezTo>
                  <a:lnTo>
                    <a:pt x="0" y="27595"/>
                  </a:lnTo>
                  <a:cubicBezTo>
                    <a:pt x="0" y="12355"/>
                    <a:pt x="12355" y="0"/>
                    <a:pt x="2759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96835" y="2251482"/>
            <a:ext cx="1688228" cy="116948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48495" y="7567704"/>
            <a:ext cx="1796496" cy="1495583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86258" y="1028700"/>
            <a:ext cx="1796496" cy="1495583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5184031" y="1299754"/>
            <a:ext cx="780583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5499" spc="230">
                <a:solidFill>
                  <a:srgbClr val="000000"/>
                </a:solidFill>
                <a:latin typeface="Marykate"/>
              </a:rPr>
              <a:t>PENGAYAAN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78257" y="2983929"/>
            <a:ext cx="13139305" cy="5761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1"/>
              </a:lnSpc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Program pengayaan merupakan kegiatan yang diperuntukkan bagi peserta didik yang memiliki kemampuan akademik yang tinggi yang berarti mereka adalah peserta didik yang tergolong cepat dalam menyelesaikan tugas belajarnya (Sugihartono, 2012).</a:t>
            </a:r>
          </a:p>
          <a:p>
            <a:pPr algn="ctr">
              <a:lnSpc>
                <a:spcPts val="4081"/>
              </a:lnSpc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Bentuk-bentuk pelaksanaan program pengayaan diantaranya :</a:t>
            </a:r>
          </a:p>
          <a:p>
            <a:pPr algn="ctr">
              <a:lnSpc>
                <a:spcPts val="4081"/>
              </a:lnSpc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 1. Menugaskan peserta didik membaca materi pokok dalam kompetensi dasar </a:t>
            </a:r>
          </a:p>
          <a:p>
            <a:pPr algn="ctr">
              <a:lnSpc>
                <a:spcPts val="4081"/>
              </a:lnSpc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2. Memfasilitasi peserta didik</a:t>
            </a:r>
          </a:p>
          <a:p>
            <a:pPr algn="ctr">
              <a:lnSpc>
                <a:spcPts val="4081"/>
              </a:lnSpc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3.  Memberikan bahan bacaan </a:t>
            </a:r>
          </a:p>
          <a:p>
            <a:pPr algn="ctr">
              <a:lnSpc>
                <a:spcPts val="4081"/>
              </a:lnSpc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-748145" y="9467990"/>
            <a:ext cx="20464895" cy="3086100"/>
            <a:chOff x="0" y="0"/>
            <a:chExt cx="5389931" cy="812800"/>
          </a:xfrm>
        </p:grpSpPr>
        <p:sp>
          <p:nvSpPr>
            <p:cNvPr name="Freeform 17" id="17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9898" y="8200940"/>
            <a:ext cx="2534100" cy="25341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17456" y="7991250"/>
            <a:ext cx="2534100" cy="25341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16690" y="7991250"/>
            <a:ext cx="1688228" cy="1169482"/>
          </a:xfrm>
          <a:prstGeom prst="rect">
            <a:avLst/>
          </a:prstGeom>
        </p:spPr>
      </p:pic>
    </p:spTree>
  </p:cSld>
  <p:clrMapOvr>
    <a:masterClrMapping/>
  </p:clrMapOvr>
  <p:transition spd="fast">
    <p:wipe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45548" y="-1353275"/>
            <a:ext cx="19779095" cy="1977909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190168" y="794905"/>
            <a:ext cx="1796496" cy="14955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49241" y="9467990"/>
            <a:ext cx="14024498" cy="971515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9081795"/>
            <a:ext cx="14024498" cy="97151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049482" y="4284209"/>
            <a:ext cx="2534100" cy="2534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8700" y="4962002"/>
            <a:ext cx="6681655" cy="125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42"/>
              </a:lnSpc>
            </a:pPr>
            <a:r>
              <a:rPr lang="en-US" sz="8898" spc="373">
                <a:solidFill>
                  <a:srgbClr val="000000"/>
                </a:solidFill>
                <a:latin typeface="Marykate"/>
              </a:rPr>
              <a:t>KESIMPULAN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92250" y="7991250"/>
            <a:ext cx="2534100" cy="25341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8382159" y="3265707"/>
            <a:ext cx="9604504" cy="4538235"/>
            <a:chOff x="0" y="0"/>
            <a:chExt cx="2736182" cy="1292877"/>
          </a:xfrm>
        </p:grpSpPr>
        <p:sp>
          <p:nvSpPr>
            <p:cNvPr name="Freeform 11" id="11"/>
            <p:cNvSpPr/>
            <p:nvPr/>
          </p:nvSpPr>
          <p:spPr>
            <a:xfrm flipH="false" flipV="false">
              <a:off x="0" y="0"/>
              <a:ext cx="2736182" cy="1292877"/>
            </a:xfrm>
            <a:custGeom>
              <a:avLst/>
              <a:gdLst/>
              <a:ahLst/>
              <a:cxnLst/>
              <a:rect r="r" b="b" t="t" l="l"/>
              <a:pathLst>
                <a:path h="1292877" w="2736182">
                  <a:moveTo>
                    <a:pt x="41110" y="0"/>
                  </a:moveTo>
                  <a:lnTo>
                    <a:pt x="2695073" y="0"/>
                  </a:lnTo>
                  <a:cubicBezTo>
                    <a:pt x="2717777" y="0"/>
                    <a:pt x="2736182" y="18405"/>
                    <a:pt x="2736182" y="41110"/>
                  </a:cubicBezTo>
                  <a:lnTo>
                    <a:pt x="2736182" y="1251767"/>
                  </a:lnTo>
                  <a:cubicBezTo>
                    <a:pt x="2736182" y="1262670"/>
                    <a:pt x="2731851" y="1273126"/>
                    <a:pt x="2724142" y="1280836"/>
                  </a:cubicBezTo>
                  <a:cubicBezTo>
                    <a:pt x="2716432" y="1288546"/>
                    <a:pt x="2705976" y="1292877"/>
                    <a:pt x="2695073" y="1292877"/>
                  </a:cubicBezTo>
                  <a:lnTo>
                    <a:pt x="41110" y="1292877"/>
                  </a:lnTo>
                  <a:cubicBezTo>
                    <a:pt x="18405" y="1292877"/>
                    <a:pt x="0" y="1274471"/>
                    <a:pt x="0" y="1251767"/>
                  </a:cubicBezTo>
                  <a:lnTo>
                    <a:pt x="0" y="41110"/>
                  </a:lnTo>
                  <a:cubicBezTo>
                    <a:pt x="0" y="30207"/>
                    <a:pt x="4331" y="19750"/>
                    <a:pt x="12041" y="12041"/>
                  </a:cubicBezTo>
                  <a:cubicBezTo>
                    <a:pt x="19750" y="4331"/>
                    <a:pt x="30207" y="0"/>
                    <a:pt x="41110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824150" y="3443910"/>
            <a:ext cx="8720524" cy="411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  <a:spcBef>
                <a:spcPct val="0"/>
              </a:spcBef>
            </a:pPr>
            <a:r>
              <a:rPr lang="en-US" sz="3716" spc="40">
                <a:solidFill>
                  <a:srgbClr val="0E0B01"/>
                </a:solidFill>
                <a:latin typeface="Handyman"/>
              </a:rPr>
              <a:t>Kesulitan belajar merupakan kondisi dimana peserta didik mengalami hambatan/gangguan dalam proses pembelajaran, penyebab bisa berasal dari faktor internal siswa maupun faktor eksternal siswa dan ada berbagai jenis kesulitan belajar itu sendiri.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-893618" y="-2557895"/>
            <a:ext cx="20464895" cy="3086100"/>
            <a:chOff x="0" y="0"/>
            <a:chExt cx="5389931" cy="812800"/>
          </a:xfrm>
        </p:grpSpPr>
        <p:sp>
          <p:nvSpPr>
            <p:cNvPr name="Freeform 15" id="15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EDCE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52042" y="-1176197"/>
            <a:ext cx="19792084" cy="1979208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488373" y="9258300"/>
            <a:ext cx="20464895" cy="3086100"/>
            <a:chOff x="0" y="0"/>
            <a:chExt cx="5389931" cy="812800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89945" y="-7610499"/>
            <a:ext cx="14024498" cy="97151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59296" y="-7996694"/>
            <a:ext cx="14024498" cy="971515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62804" y="7224262"/>
            <a:ext cx="1796496" cy="1495583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327431" y="3922123"/>
            <a:ext cx="14033621" cy="3170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70"/>
              </a:lnSpc>
            </a:pPr>
            <a:r>
              <a:rPr lang="en-US" sz="10756" spc="451">
                <a:solidFill>
                  <a:srgbClr val="000000"/>
                </a:solidFill>
                <a:latin typeface="Marykate"/>
              </a:rPr>
              <a:t>ADA YANG INGIN DITANYAKAN? 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26948" y="6319545"/>
            <a:ext cx="2400300" cy="2400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823550" y="1741259"/>
            <a:ext cx="2222373" cy="2222373"/>
          </a:xfrm>
          <a:prstGeom prst="rect">
            <a:avLst/>
          </a:prstGeom>
        </p:spPr>
      </p:pic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14400" y="-1734440"/>
            <a:ext cx="20116800" cy="20116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8323960"/>
            <a:ext cx="12754756" cy="883556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67650" y="8840042"/>
            <a:ext cx="12754756" cy="883556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510145" y="-11373740"/>
            <a:ext cx="20192819" cy="1398811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2505" y="-7243353"/>
            <a:ext cx="12754756" cy="883556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1223" y="2099695"/>
            <a:ext cx="3569277" cy="356927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88306" y="5543526"/>
            <a:ext cx="3504334" cy="350433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044289" y="4141509"/>
            <a:ext cx="13378025" cy="2500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72"/>
              </a:lnSpc>
            </a:pPr>
            <a:r>
              <a:rPr lang="en-US" sz="18164" spc="762">
                <a:solidFill>
                  <a:srgbClr val="000000"/>
                </a:solidFill>
                <a:latin typeface="Marykate"/>
              </a:rPr>
              <a:t>TERIMA KASIH </a:t>
            </a:r>
          </a:p>
        </p:txBody>
      </p:sp>
    </p:spTree>
  </p:cSld>
  <p:clrMapOvr>
    <a:masterClrMapping/>
  </p:clrMapOvr>
  <p:transition spd="fast">
    <p:circl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71084" y="-922919"/>
            <a:ext cx="19285527" cy="1928552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488373" y="9258300"/>
            <a:ext cx="20464895" cy="3086100"/>
            <a:chOff x="0" y="0"/>
            <a:chExt cx="5389931" cy="812800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E7DB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89945" y="-7610499"/>
            <a:ext cx="14024498" cy="97151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59296" y="-7996694"/>
            <a:ext cx="14024498" cy="9715152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5185064" y="1175533"/>
            <a:ext cx="7917873" cy="1085850"/>
            <a:chOff x="0" y="0"/>
            <a:chExt cx="2085366" cy="285985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2085366" cy="285985"/>
            </a:xfrm>
            <a:custGeom>
              <a:avLst/>
              <a:gdLst/>
              <a:ahLst/>
              <a:cxnLst/>
              <a:rect r="r" b="b" t="t" l="l"/>
              <a:pathLst>
                <a:path h="285985" w="2085366">
                  <a:moveTo>
                    <a:pt x="49867" y="0"/>
                  </a:moveTo>
                  <a:lnTo>
                    <a:pt x="2035499" y="0"/>
                  </a:lnTo>
                  <a:cubicBezTo>
                    <a:pt x="2063040" y="0"/>
                    <a:pt x="2085366" y="22326"/>
                    <a:pt x="2085366" y="49867"/>
                  </a:cubicBezTo>
                  <a:lnTo>
                    <a:pt x="2085366" y="236119"/>
                  </a:lnTo>
                  <a:cubicBezTo>
                    <a:pt x="2085366" y="263659"/>
                    <a:pt x="2063040" y="285985"/>
                    <a:pt x="2035499" y="285985"/>
                  </a:cubicBezTo>
                  <a:lnTo>
                    <a:pt x="49867" y="285985"/>
                  </a:lnTo>
                  <a:cubicBezTo>
                    <a:pt x="22326" y="285985"/>
                    <a:pt x="0" y="263659"/>
                    <a:pt x="0" y="236119"/>
                  </a:cubicBezTo>
                  <a:lnTo>
                    <a:pt x="0" y="49867"/>
                  </a:lnTo>
                  <a:cubicBezTo>
                    <a:pt x="0" y="22326"/>
                    <a:pt x="22326" y="0"/>
                    <a:pt x="4986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62804" y="7224262"/>
            <a:ext cx="1796496" cy="1495583"/>
          </a:xfrm>
          <a:prstGeom prst="rect">
            <a:avLst/>
          </a:prstGeom>
        </p:spPr>
      </p:pic>
      <p:grpSp>
        <p:nvGrpSpPr>
          <p:cNvPr name="Group 13" id="13"/>
          <p:cNvGrpSpPr>
            <a:grpSpLocks noChangeAspect="true"/>
          </p:cNvGrpSpPr>
          <p:nvPr/>
        </p:nvGrpSpPr>
        <p:grpSpPr>
          <a:xfrm rot="502248">
            <a:off x="1451906" y="3375376"/>
            <a:ext cx="3043184" cy="3143000"/>
            <a:chOff x="0" y="0"/>
            <a:chExt cx="6350000" cy="6558280"/>
          </a:xfrm>
        </p:grpSpPr>
        <p:sp>
          <p:nvSpPr>
            <p:cNvPr name="Freeform 14" id="14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5" id="15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8AACD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-274038">
            <a:off x="5579770" y="2722480"/>
            <a:ext cx="3043184" cy="3143000"/>
            <a:chOff x="0" y="0"/>
            <a:chExt cx="6350000" cy="6558280"/>
          </a:xfrm>
        </p:grpSpPr>
        <p:sp>
          <p:nvSpPr>
            <p:cNvPr name="Freeform 17" id="17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0"/>
              <a:stretch>
                <a:fillRect l="-55135" r="0" t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DCEFF"/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-117055">
            <a:off x="9796693" y="3529256"/>
            <a:ext cx="3043184" cy="3143000"/>
            <a:chOff x="0" y="0"/>
            <a:chExt cx="6350000" cy="6558280"/>
          </a:xfrm>
        </p:grpSpPr>
        <p:sp>
          <p:nvSpPr>
            <p:cNvPr name="Freeform 20" id="20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1"/>
              <a:stretch>
                <a:fillRect l="0" r="0" t="-22607" b="-22607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8AACD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502248">
            <a:off x="14105186" y="2811076"/>
            <a:ext cx="3043184" cy="3143000"/>
            <a:chOff x="0" y="0"/>
            <a:chExt cx="6350000" cy="6558280"/>
          </a:xfrm>
        </p:grpSpPr>
        <p:sp>
          <p:nvSpPr>
            <p:cNvPr name="Freeform 23" id="23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24" id="24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7DBFF"/>
            </a:solidFill>
          </p:spPr>
        </p:sp>
      </p:grpSp>
      <p:sp>
        <p:nvSpPr>
          <p:cNvPr name="TextBox 25" id="25"/>
          <p:cNvSpPr txBox="true"/>
          <p:nvPr/>
        </p:nvSpPr>
        <p:spPr>
          <a:xfrm rot="394241">
            <a:off x="797863" y="6552050"/>
            <a:ext cx="3858873" cy="82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Selvia Nur Saqinah 2213053193</a:t>
            </a:r>
          </a:p>
        </p:txBody>
      </p:sp>
      <p:sp>
        <p:nvSpPr>
          <p:cNvPr name="TextBox 26" id="26"/>
          <p:cNvSpPr txBox="true"/>
          <p:nvPr/>
        </p:nvSpPr>
        <p:spPr>
          <a:xfrm rot="-147219">
            <a:off x="5304151" y="5928069"/>
            <a:ext cx="3858873" cy="82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Annisa Fadillah Quraini</a:t>
            </a:r>
          </a:p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2253053026</a:t>
            </a:r>
          </a:p>
        </p:txBody>
      </p:sp>
      <p:pic>
        <p:nvPicPr>
          <p:cNvPr name="Picture 27" id="2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72547">
            <a:off x="3984914" y="5879360"/>
            <a:ext cx="2400300" cy="24003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81686" y="2367180"/>
            <a:ext cx="2222373" cy="2222373"/>
          </a:xfrm>
          <a:prstGeom prst="rect">
            <a:avLst/>
          </a:prstGeom>
        </p:spPr>
      </p:pic>
      <p:grpSp>
        <p:nvGrpSpPr>
          <p:cNvPr name="Group 29" id="29"/>
          <p:cNvGrpSpPr>
            <a:grpSpLocks noChangeAspect="true"/>
          </p:cNvGrpSpPr>
          <p:nvPr/>
        </p:nvGrpSpPr>
        <p:grpSpPr>
          <a:xfrm rot="509610">
            <a:off x="14143531" y="2811076"/>
            <a:ext cx="3043184" cy="3143000"/>
            <a:chOff x="0" y="0"/>
            <a:chExt cx="6350000" cy="6558280"/>
          </a:xfrm>
        </p:grpSpPr>
        <p:sp>
          <p:nvSpPr>
            <p:cNvPr name="Freeform 30" id="30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0"/>
              <a:stretch>
                <a:fillRect l="-55135" r="0" t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DCE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505111">
            <a:off x="1450796" y="3375376"/>
            <a:ext cx="3043184" cy="3143000"/>
            <a:chOff x="0" y="0"/>
            <a:chExt cx="6350000" cy="6558280"/>
          </a:xfrm>
        </p:grpSpPr>
        <p:sp>
          <p:nvSpPr>
            <p:cNvPr name="Freeform 33" id="33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1"/>
              <a:stretch>
                <a:fillRect l="0" r="0" t="-22607" b="-22607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8AACD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6495951" y="1210095"/>
            <a:ext cx="5296097" cy="894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6394" spc="268">
                <a:solidFill>
                  <a:srgbClr val="000000"/>
                </a:solidFill>
                <a:latin typeface="Marykate"/>
              </a:rPr>
              <a:t>DISUSUN OLEH</a:t>
            </a:r>
          </a:p>
        </p:txBody>
      </p:sp>
      <p:sp>
        <p:nvSpPr>
          <p:cNvPr name="TextBox 36" id="36"/>
          <p:cNvSpPr txBox="true"/>
          <p:nvPr/>
        </p:nvSpPr>
        <p:spPr>
          <a:xfrm rot="-139290">
            <a:off x="9560536" y="6795871"/>
            <a:ext cx="3858873" cy="82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Shelly</a:t>
            </a:r>
          </a:p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2253053019</a:t>
            </a:r>
          </a:p>
        </p:txBody>
      </p:sp>
      <p:sp>
        <p:nvSpPr>
          <p:cNvPr name="TextBox 37" id="37"/>
          <p:cNvSpPr txBox="true"/>
          <p:nvPr/>
        </p:nvSpPr>
        <p:spPr>
          <a:xfrm rot="437290">
            <a:off x="13369982" y="6111363"/>
            <a:ext cx="3858873" cy="82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Aulia Zahwa Adinda</a:t>
            </a:r>
          </a:p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2213053103</a:t>
            </a:r>
          </a:p>
        </p:txBody>
      </p:sp>
    </p:spTree>
  </p:cSld>
  <p:clrMapOvr>
    <a:masterClrMapping/>
  </p:clrMapOvr>
  <p:transition spd="fast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71084" y="-922919"/>
            <a:ext cx="19285527" cy="1928552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488373" y="9258300"/>
            <a:ext cx="20464895" cy="3086100"/>
            <a:chOff x="0" y="0"/>
            <a:chExt cx="5389931" cy="812800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E7DB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89945" y="-7610499"/>
            <a:ext cx="14024498" cy="97151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59296" y="-7996694"/>
            <a:ext cx="14024498" cy="9715152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5185064" y="1175533"/>
            <a:ext cx="7917873" cy="1085850"/>
            <a:chOff x="0" y="0"/>
            <a:chExt cx="2085366" cy="285985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2085366" cy="285985"/>
            </a:xfrm>
            <a:custGeom>
              <a:avLst/>
              <a:gdLst/>
              <a:ahLst/>
              <a:cxnLst/>
              <a:rect r="r" b="b" t="t" l="l"/>
              <a:pathLst>
                <a:path h="285985" w="2085366">
                  <a:moveTo>
                    <a:pt x="49867" y="0"/>
                  </a:moveTo>
                  <a:lnTo>
                    <a:pt x="2035499" y="0"/>
                  </a:lnTo>
                  <a:cubicBezTo>
                    <a:pt x="2063040" y="0"/>
                    <a:pt x="2085366" y="22326"/>
                    <a:pt x="2085366" y="49867"/>
                  </a:cubicBezTo>
                  <a:lnTo>
                    <a:pt x="2085366" y="236119"/>
                  </a:lnTo>
                  <a:cubicBezTo>
                    <a:pt x="2085366" y="263659"/>
                    <a:pt x="2063040" y="285985"/>
                    <a:pt x="2035499" y="285985"/>
                  </a:cubicBezTo>
                  <a:lnTo>
                    <a:pt x="49867" y="285985"/>
                  </a:lnTo>
                  <a:cubicBezTo>
                    <a:pt x="22326" y="285985"/>
                    <a:pt x="0" y="263659"/>
                    <a:pt x="0" y="236119"/>
                  </a:cubicBezTo>
                  <a:lnTo>
                    <a:pt x="0" y="49867"/>
                  </a:lnTo>
                  <a:cubicBezTo>
                    <a:pt x="0" y="22326"/>
                    <a:pt x="22326" y="0"/>
                    <a:pt x="4986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62804" y="7224262"/>
            <a:ext cx="1796496" cy="1495583"/>
          </a:xfrm>
          <a:prstGeom prst="rect">
            <a:avLst/>
          </a:prstGeom>
        </p:spPr>
      </p:pic>
      <p:grpSp>
        <p:nvGrpSpPr>
          <p:cNvPr name="Group 13" id="13"/>
          <p:cNvGrpSpPr>
            <a:grpSpLocks noChangeAspect="true"/>
          </p:cNvGrpSpPr>
          <p:nvPr/>
        </p:nvGrpSpPr>
        <p:grpSpPr>
          <a:xfrm rot="502248">
            <a:off x="2960451" y="3221495"/>
            <a:ext cx="3043184" cy="3143000"/>
            <a:chOff x="0" y="0"/>
            <a:chExt cx="6350000" cy="6558280"/>
          </a:xfrm>
        </p:grpSpPr>
        <p:sp>
          <p:nvSpPr>
            <p:cNvPr name="Freeform 14" id="14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5" id="15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8AACD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-274038">
            <a:off x="7346173" y="2899672"/>
            <a:ext cx="3043184" cy="3143000"/>
            <a:chOff x="0" y="0"/>
            <a:chExt cx="6350000" cy="6558280"/>
          </a:xfrm>
        </p:grpSpPr>
        <p:sp>
          <p:nvSpPr>
            <p:cNvPr name="Freeform 17" id="17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0"/>
              <a:stretch>
                <a:fillRect l="-55135" r="0" t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DCEFF"/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-117055">
            <a:off x="11535292" y="3375376"/>
            <a:ext cx="3043184" cy="3143000"/>
            <a:chOff x="0" y="0"/>
            <a:chExt cx="6350000" cy="6558280"/>
          </a:xfrm>
        </p:grpSpPr>
        <p:sp>
          <p:nvSpPr>
            <p:cNvPr name="Freeform 20" id="20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1"/>
              <a:stretch>
                <a:fillRect l="0" r="0" t="-22607" b="-22607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8AACD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6495951" y="1210095"/>
            <a:ext cx="5296097" cy="894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6394" spc="268">
                <a:solidFill>
                  <a:srgbClr val="000000"/>
                </a:solidFill>
                <a:latin typeface="Marykate"/>
              </a:rPr>
              <a:t>DISUSUN OLEH</a:t>
            </a:r>
          </a:p>
        </p:txBody>
      </p:sp>
      <p:sp>
        <p:nvSpPr>
          <p:cNvPr name="TextBox 23" id="23"/>
          <p:cNvSpPr txBox="true"/>
          <p:nvPr/>
        </p:nvSpPr>
        <p:spPr>
          <a:xfrm rot="394241">
            <a:off x="2324120" y="6367468"/>
            <a:ext cx="3858873" cy="82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Devi Kelana Rindu Bintara</a:t>
            </a:r>
          </a:p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2213053095</a:t>
            </a:r>
          </a:p>
        </p:txBody>
      </p:sp>
      <p:sp>
        <p:nvSpPr>
          <p:cNvPr name="TextBox 24" id="24"/>
          <p:cNvSpPr txBox="true"/>
          <p:nvPr/>
        </p:nvSpPr>
        <p:spPr>
          <a:xfrm rot="-147219">
            <a:off x="7222285" y="6154250"/>
            <a:ext cx="3858873" cy="118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Chalistya Syahla Ilham Radinda</a:t>
            </a:r>
          </a:p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2213053262</a:t>
            </a:r>
          </a:p>
        </p:txBody>
      </p:sp>
      <p:sp>
        <p:nvSpPr>
          <p:cNvPr name="TextBox 25" id="25"/>
          <p:cNvSpPr txBox="true"/>
          <p:nvPr/>
        </p:nvSpPr>
        <p:spPr>
          <a:xfrm rot="-139290">
            <a:off x="11180797" y="6656616"/>
            <a:ext cx="3858873" cy="82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Mutiara Deva Gusti</a:t>
            </a:r>
          </a:p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901">
                <a:solidFill>
                  <a:srgbClr val="0E0B01"/>
                </a:solidFill>
                <a:latin typeface="Handyman"/>
              </a:rPr>
              <a:t>2213053135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72547">
            <a:off x="5835306" y="6137192"/>
            <a:ext cx="2400300" cy="24003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19483" y="1741259"/>
            <a:ext cx="2222373" cy="2222373"/>
          </a:xfrm>
          <a:prstGeom prst="rect">
            <a:avLst/>
          </a:prstGeom>
        </p:spPr>
      </p:pic>
      <p:grpSp>
        <p:nvGrpSpPr>
          <p:cNvPr name="Group 28" id="28"/>
          <p:cNvGrpSpPr>
            <a:grpSpLocks noChangeAspect="true"/>
          </p:cNvGrpSpPr>
          <p:nvPr/>
        </p:nvGrpSpPr>
        <p:grpSpPr>
          <a:xfrm rot="576665">
            <a:off x="2960451" y="3221495"/>
            <a:ext cx="3043184" cy="3143000"/>
            <a:chOff x="0" y="0"/>
            <a:chExt cx="6350000" cy="6558280"/>
          </a:xfrm>
        </p:grpSpPr>
        <p:sp>
          <p:nvSpPr>
            <p:cNvPr name="Freeform 29" id="29"/>
            <p:cNvSpPr/>
            <p:nvPr/>
          </p:nvSpPr>
          <p:spPr>
            <a:xfrm flipH="false" flipV="false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1"/>
              <a:stretch>
                <a:fillRect l="0" r="0" t="-22607" b="-22607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8AACD"/>
            </a:solidFill>
          </p:spPr>
        </p:sp>
      </p:grp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44224" y="-1151952"/>
            <a:ext cx="19376448" cy="1937644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936515" y="1342684"/>
            <a:ext cx="8300867" cy="1181599"/>
            <a:chOff x="0" y="0"/>
            <a:chExt cx="2186237" cy="311203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2186237" cy="311203"/>
            </a:xfrm>
            <a:custGeom>
              <a:avLst/>
              <a:gdLst/>
              <a:ahLst/>
              <a:cxnLst/>
              <a:rect r="r" b="b" t="t" l="l"/>
              <a:pathLst>
                <a:path h="311203" w="2186237">
                  <a:moveTo>
                    <a:pt x="47566" y="0"/>
                  </a:moveTo>
                  <a:lnTo>
                    <a:pt x="2138671" y="0"/>
                  </a:lnTo>
                  <a:cubicBezTo>
                    <a:pt x="2164941" y="0"/>
                    <a:pt x="2186237" y="21296"/>
                    <a:pt x="2186237" y="47566"/>
                  </a:cubicBezTo>
                  <a:lnTo>
                    <a:pt x="2186237" y="263637"/>
                  </a:lnTo>
                  <a:cubicBezTo>
                    <a:pt x="2186237" y="289907"/>
                    <a:pt x="2164941" y="311203"/>
                    <a:pt x="2138671" y="311203"/>
                  </a:cubicBezTo>
                  <a:lnTo>
                    <a:pt x="47566" y="311203"/>
                  </a:lnTo>
                  <a:cubicBezTo>
                    <a:pt x="21296" y="311203"/>
                    <a:pt x="0" y="289907"/>
                    <a:pt x="0" y="263637"/>
                  </a:cubicBezTo>
                  <a:lnTo>
                    <a:pt x="0" y="47566"/>
                  </a:lnTo>
                  <a:cubicBezTo>
                    <a:pt x="0" y="21296"/>
                    <a:pt x="21296" y="0"/>
                    <a:pt x="47566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86258" y="1028700"/>
            <a:ext cx="1796496" cy="149558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185064" y="1609213"/>
            <a:ext cx="7803770" cy="700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5"/>
              </a:lnSpc>
            </a:pPr>
            <a:r>
              <a:rPr lang="en-US" sz="5052" spc="212">
                <a:solidFill>
                  <a:srgbClr val="000000"/>
                </a:solidFill>
                <a:latin typeface="Marykate"/>
              </a:rPr>
              <a:t>PENGERTIAN KESULITAN BELAJAR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49241" y="9467990"/>
            <a:ext cx="14024498" cy="971515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9081795"/>
            <a:ext cx="14024498" cy="9715152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2093768" y="2852445"/>
            <a:ext cx="14100464" cy="5683827"/>
            <a:chOff x="0" y="0"/>
            <a:chExt cx="3713702" cy="1496975"/>
          </a:xfrm>
        </p:grpSpPr>
        <p:sp>
          <p:nvSpPr>
            <p:cNvPr name="Freeform 12" id="12"/>
            <p:cNvSpPr/>
            <p:nvPr/>
          </p:nvSpPr>
          <p:spPr>
            <a:xfrm flipH="false" flipV="false">
              <a:off x="0" y="0"/>
              <a:ext cx="3713702" cy="1496975"/>
            </a:xfrm>
            <a:custGeom>
              <a:avLst/>
              <a:gdLst/>
              <a:ahLst/>
              <a:cxnLst/>
              <a:rect r="r" b="b" t="t" l="l"/>
              <a:pathLst>
                <a:path h="1496975" w="3713702">
                  <a:moveTo>
                    <a:pt x="28002" y="0"/>
                  </a:moveTo>
                  <a:lnTo>
                    <a:pt x="3685701" y="0"/>
                  </a:lnTo>
                  <a:cubicBezTo>
                    <a:pt x="3693127" y="0"/>
                    <a:pt x="3700249" y="2950"/>
                    <a:pt x="3705501" y="8202"/>
                  </a:cubicBezTo>
                  <a:cubicBezTo>
                    <a:pt x="3710752" y="13453"/>
                    <a:pt x="3713702" y="20575"/>
                    <a:pt x="3713702" y="28002"/>
                  </a:cubicBezTo>
                  <a:lnTo>
                    <a:pt x="3713702" y="1468973"/>
                  </a:lnTo>
                  <a:cubicBezTo>
                    <a:pt x="3713702" y="1484438"/>
                    <a:pt x="3701166" y="1496975"/>
                    <a:pt x="3685701" y="1496975"/>
                  </a:cubicBezTo>
                  <a:lnTo>
                    <a:pt x="28002" y="1496975"/>
                  </a:lnTo>
                  <a:cubicBezTo>
                    <a:pt x="20575" y="1496975"/>
                    <a:pt x="13453" y="1494025"/>
                    <a:pt x="8202" y="1488774"/>
                  </a:cubicBezTo>
                  <a:cubicBezTo>
                    <a:pt x="2950" y="1483522"/>
                    <a:pt x="0" y="1476400"/>
                    <a:pt x="0" y="1468973"/>
                  </a:cubicBezTo>
                  <a:lnTo>
                    <a:pt x="0" y="28002"/>
                  </a:lnTo>
                  <a:cubicBezTo>
                    <a:pt x="0" y="12537"/>
                    <a:pt x="12537" y="0"/>
                    <a:pt x="28002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574348" y="3343538"/>
            <a:ext cx="13139305" cy="524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81"/>
              </a:lnSpc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Kesulitan belajar adalah suatu kondisi yang menimbulkan hambatan dalam proses belajar siswa. Hambatan itu menyebabkan siswa tersebut mengalami kegagalan atau setidak-tidaknya kurang berhasil dalam mencapai tujuan belajar.</a:t>
            </a:r>
          </a:p>
          <a:p>
            <a:pPr>
              <a:lnSpc>
                <a:spcPts val="4081"/>
              </a:lnSpc>
            </a:pPr>
          </a:p>
          <a:p>
            <a:pPr>
              <a:lnSpc>
                <a:spcPts val="4081"/>
              </a:lnSpc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Faktor yang mempengaruhi kesulitan dalam belajar ada 2 macam, yaitu:</a:t>
            </a:r>
          </a:p>
          <a:p>
            <a:pPr marL="881149" indent="-440574" lvl="1">
              <a:lnSpc>
                <a:spcPts val="4081"/>
              </a:lnSpc>
              <a:buFont typeface="Arial"/>
              <a:buChar char="•"/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Faktor Intern Belajar</a:t>
            </a:r>
          </a:p>
          <a:p>
            <a:pPr marL="881149" indent="-440574" lvl="1">
              <a:lnSpc>
                <a:spcPts val="4081"/>
              </a:lnSpc>
              <a:buFont typeface="Arial"/>
              <a:buChar char="•"/>
            </a:pPr>
            <a:r>
              <a:rPr lang="en-US" sz="4081">
                <a:solidFill>
                  <a:srgbClr val="0E0B01"/>
                </a:solidFill>
                <a:latin typeface="Handyman"/>
              </a:rPr>
              <a:t>Faktor Ekstern Belajar</a:t>
            </a:r>
          </a:p>
          <a:p>
            <a:pPr>
              <a:lnSpc>
                <a:spcPts val="4081"/>
              </a:lnSpc>
              <a:spcBef>
                <a:spcPct val="0"/>
              </a:spcBef>
            </a:pP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6933890"/>
            <a:ext cx="2534100" cy="2534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38407" y="1585395"/>
            <a:ext cx="2534100" cy="2534100"/>
          </a:xfrm>
          <a:prstGeom prst="rect">
            <a:avLst/>
          </a:prstGeom>
        </p:spPr>
      </p:pic>
    </p:spTree>
  </p:cSld>
  <p:clrMapOvr>
    <a:masterClrMapping/>
  </p:clrMapOvr>
  <p:transition spd="slow">
    <p:cover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7818" y="-1353275"/>
            <a:ext cx="19779095" cy="1977909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86258" y="1028700"/>
            <a:ext cx="1796496" cy="14955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49241" y="9467990"/>
            <a:ext cx="14024498" cy="971515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9081795"/>
            <a:ext cx="14024498" cy="9715152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2529546" y="3375423"/>
            <a:ext cx="5221858" cy="5082485"/>
            <a:chOff x="0" y="0"/>
            <a:chExt cx="1538026" cy="1496975"/>
          </a:xfrm>
        </p:grpSpPr>
        <p:sp>
          <p:nvSpPr>
            <p:cNvPr name="Freeform 8" id="8"/>
            <p:cNvSpPr/>
            <p:nvPr/>
          </p:nvSpPr>
          <p:spPr>
            <a:xfrm flipH="false" flipV="false">
              <a:off x="0" y="0"/>
              <a:ext cx="1538026" cy="1496975"/>
            </a:xfrm>
            <a:custGeom>
              <a:avLst/>
              <a:gdLst/>
              <a:ahLst/>
              <a:cxnLst/>
              <a:rect r="r" b="b" t="t" l="l"/>
              <a:pathLst>
                <a:path h="1496975" w="1538026">
                  <a:moveTo>
                    <a:pt x="75613" y="0"/>
                  </a:moveTo>
                  <a:lnTo>
                    <a:pt x="1462413" y="0"/>
                  </a:lnTo>
                  <a:cubicBezTo>
                    <a:pt x="1482467" y="0"/>
                    <a:pt x="1501699" y="7966"/>
                    <a:pt x="1515879" y="22146"/>
                  </a:cubicBezTo>
                  <a:cubicBezTo>
                    <a:pt x="1530059" y="36326"/>
                    <a:pt x="1538026" y="55559"/>
                    <a:pt x="1538026" y="75613"/>
                  </a:cubicBezTo>
                  <a:lnTo>
                    <a:pt x="1538026" y="1421363"/>
                  </a:lnTo>
                  <a:cubicBezTo>
                    <a:pt x="1538026" y="1441416"/>
                    <a:pt x="1530059" y="1460649"/>
                    <a:pt x="1515879" y="1474829"/>
                  </a:cubicBezTo>
                  <a:cubicBezTo>
                    <a:pt x="1501699" y="1489009"/>
                    <a:pt x="1482467" y="1496975"/>
                    <a:pt x="1462413" y="1496975"/>
                  </a:cubicBezTo>
                  <a:lnTo>
                    <a:pt x="75613" y="1496975"/>
                  </a:lnTo>
                  <a:cubicBezTo>
                    <a:pt x="55559" y="1496975"/>
                    <a:pt x="36326" y="1489009"/>
                    <a:pt x="22146" y="1474829"/>
                  </a:cubicBezTo>
                  <a:cubicBezTo>
                    <a:pt x="7966" y="1460649"/>
                    <a:pt x="0" y="1441416"/>
                    <a:pt x="0" y="1421363"/>
                  </a:cubicBezTo>
                  <a:lnTo>
                    <a:pt x="0" y="75613"/>
                  </a:lnTo>
                  <a:cubicBezTo>
                    <a:pt x="0" y="55559"/>
                    <a:pt x="7966" y="36326"/>
                    <a:pt x="22146" y="22146"/>
                  </a:cubicBezTo>
                  <a:cubicBezTo>
                    <a:pt x="36326" y="7966"/>
                    <a:pt x="55559" y="0"/>
                    <a:pt x="75613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863251" y="4551196"/>
            <a:ext cx="4566368" cy="891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7"/>
              </a:lnSpc>
              <a:spcBef>
                <a:spcPct val="0"/>
              </a:spcBef>
            </a:pPr>
            <a:r>
              <a:rPr lang="en-US" sz="2700" spc="29">
                <a:solidFill>
                  <a:srgbClr val="0E0B01"/>
                </a:solidFill>
                <a:latin typeface="Handyman Bold"/>
              </a:rPr>
              <a:t>Peran Guru Dalam Mengatasi Kesulitan Belajar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6933890"/>
            <a:ext cx="2534100" cy="25341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4246162" y="2774080"/>
            <a:ext cx="1788626" cy="178862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DCE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246162" y="2989515"/>
            <a:ext cx="1800545" cy="1213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7"/>
              </a:lnSpc>
            </a:pPr>
            <a:r>
              <a:rPr lang="en-US" sz="8749" spc="367">
                <a:solidFill>
                  <a:srgbClr val="000000"/>
                </a:solidFill>
                <a:latin typeface="Marykate"/>
              </a:rPr>
              <a:t>1 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915525" y="3453788"/>
            <a:ext cx="5221858" cy="5082485"/>
            <a:chOff x="0" y="0"/>
            <a:chExt cx="1538026" cy="1496975"/>
          </a:xfrm>
        </p:grpSpPr>
        <p:sp>
          <p:nvSpPr>
            <p:cNvPr name="Freeform 17" id="17"/>
            <p:cNvSpPr/>
            <p:nvPr/>
          </p:nvSpPr>
          <p:spPr>
            <a:xfrm flipH="false" flipV="false">
              <a:off x="0" y="0"/>
              <a:ext cx="1538026" cy="1496975"/>
            </a:xfrm>
            <a:custGeom>
              <a:avLst/>
              <a:gdLst/>
              <a:ahLst/>
              <a:cxnLst/>
              <a:rect r="r" b="b" t="t" l="l"/>
              <a:pathLst>
                <a:path h="1496975" w="1538026">
                  <a:moveTo>
                    <a:pt x="75613" y="0"/>
                  </a:moveTo>
                  <a:lnTo>
                    <a:pt x="1462413" y="0"/>
                  </a:lnTo>
                  <a:cubicBezTo>
                    <a:pt x="1482467" y="0"/>
                    <a:pt x="1501699" y="7966"/>
                    <a:pt x="1515879" y="22146"/>
                  </a:cubicBezTo>
                  <a:cubicBezTo>
                    <a:pt x="1530059" y="36326"/>
                    <a:pt x="1538026" y="55559"/>
                    <a:pt x="1538026" y="75613"/>
                  </a:cubicBezTo>
                  <a:lnTo>
                    <a:pt x="1538026" y="1421363"/>
                  </a:lnTo>
                  <a:cubicBezTo>
                    <a:pt x="1538026" y="1441416"/>
                    <a:pt x="1530059" y="1460649"/>
                    <a:pt x="1515879" y="1474829"/>
                  </a:cubicBezTo>
                  <a:cubicBezTo>
                    <a:pt x="1501699" y="1489009"/>
                    <a:pt x="1482467" y="1496975"/>
                    <a:pt x="1462413" y="1496975"/>
                  </a:cubicBezTo>
                  <a:lnTo>
                    <a:pt x="75613" y="1496975"/>
                  </a:lnTo>
                  <a:cubicBezTo>
                    <a:pt x="55559" y="1496975"/>
                    <a:pt x="36326" y="1489009"/>
                    <a:pt x="22146" y="1474829"/>
                  </a:cubicBezTo>
                  <a:cubicBezTo>
                    <a:pt x="7966" y="1460649"/>
                    <a:pt x="0" y="1441416"/>
                    <a:pt x="0" y="1421363"/>
                  </a:cubicBezTo>
                  <a:lnTo>
                    <a:pt x="0" y="75613"/>
                  </a:lnTo>
                  <a:cubicBezTo>
                    <a:pt x="0" y="55559"/>
                    <a:pt x="7966" y="36326"/>
                    <a:pt x="22146" y="22146"/>
                  </a:cubicBezTo>
                  <a:cubicBezTo>
                    <a:pt x="36326" y="7966"/>
                    <a:pt x="55559" y="0"/>
                    <a:pt x="75613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0243270" y="4677480"/>
            <a:ext cx="4566368" cy="76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sz="2700">
                <a:solidFill>
                  <a:srgbClr val="0E0B01"/>
                </a:solidFill>
                <a:latin typeface="Handyman"/>
              </a:rPr>
              <a:t>Upaya Guru Dalam Mengatasi Kesulitan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1632141" y="2852445"/>
            <a:ext cx="1788626" cy="178862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DCE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27547" y="1747700"/>
            <a:ext cx="2534100" cy="2534100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11632141" y="3067879"/>
            <a:ext cx="1800545" cy="1213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7"/>
              </a:lnSpc>
            </a:pPr>
            <a:r>
              <a:rPr lang="en-US" sz="8749" spc="367">
                <a:solidFill>
                  <a:srgbClr val="000000"/>
                </a:solidFill>
                <a:latin typeface="Marykate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45624" y="5346135"/>
            <a:ext cx="5001621" cy="323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Handyman"/>
              </a:rPr>
              <a:t>Guru lebih memberikan perhatian kepada siswa yang mengalami kesulitan dalam belajar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Handyman"/>
              </a:rPr>
              <a:t>memberikan tugas dan latihan supaya siswa mau belajar secara mandiri,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Handyman"/>
              </a:rPr>
              <a:t>mengarahkan siswa belajar dalam kelompok</a:t>
            </a:r>
          </a:p>
          <a:p>
            <a:pPr>
              <a:lnSpc>
                <a:spcPts val="3220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9804587" y="5490790"/>
            <a:ext cx="5455654" cy="2763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andyman"/>
              </a:rPr>
              <a:t>Pendidik melakukan perbaikan berupa pengulangan materi yang belum dipahami oleh peserta didik </a:t>
            </a:r>
          </a:p>
          <a:p>
            <a:pPr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andyman"/>
              </a:rPr>
              <a:t>Pendidik memberikan kegiatan pengayaan</a:t>
            </a:r>
          </a:p>
          <a:p>
            <a:pPr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andyman"/>
              </a:rPr>
              <a:t>Pendidik menggunakan metode dan model pembelajaran yang beraneka ragam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andyman"/>
              </a:rPr>
              <a:t> 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190168" y="794905"/>
            <a:ext cx="1796496" cy="149558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49241" y="9467990"/>
            <a:ext cx="14024498" cy="971515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9081795"/>
            <a:ext cx="14024498" cy="971515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049482" y="4284209"/>
            <a:ext cx="2534100" cy="25341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399220" y="1505954"/>
            <a:ext cx="11489560" cy="182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34"/>
              </a:lnSpc>
            </a:pPr>
            <a:r>
              <a:rPr lang="en-US" sz="6699" spc="281">
                <a:solidFill>
                  <a:srgbClr val="000000"/>
                </a:solidFill>
                <a:latin typeface="Marykate"/>
              </a:rPr>
              <a:t>MENGIDENTIFIKASI FAKTOR PENYEBAB KESULITAN BELAJAR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92250" y="7991250"/>
            <a:ext cx="2534100" cy="25341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2376160" y="4447950"/>
            <a:ext cx="13535680" cy="354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0E0B01"/>
                </a:solidFill>
                <a:latin typeface="Handyman"/>
              </a:rPr>
              <a:t>Secara harfiah kesulitan belajar merupakan terjemahan dari Bahasa Inggris “Learning Disability” yang berarti ketidakmampuan belajar.</a:t>
            </a:r>
          </a:p>
          <a:p>
            <a:pPr algn="ctr">
              <a:lnSpc>
                <a:spcPts val="4500"/>
              </a:lnSpc>
            </a:pPr>
          </a:p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0E0B01"/>
                </a:solidFill>
                <a:latin typeface="Handyman"/>
              </a:rPr>
              <a:t>Istilah lain learning disabilities adalah learning difficulties dan learning differences.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893618" y="-2557895"/>
            <a:ext cx="20464895" cy="3086100"/>
            <a:chOff x="0" y="0"/>
            <a:chExt cx="5389931" cy="812800"/>
          </a:xfrm>
        </p:grpSpPr>
        <p:sp>
          <p:nvSpPr>
            <p:cNvPr name="Freeform 11" id="11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EDCE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14375" y="-1320064"/>
            <a:ext cx="19716750" cy="197167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50377" y="-8095878"/>
            <a:ext cx="14024498" cy="971515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98864" y="-8482074"/>
            <a:ext cx="14024498" cy="971515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2901567" y="821845"/>
            <a:ext cx="12277384" cy="1594859"/>
            <a:chOff x="0" y="0"/>
            <a:chExt cx="3233550" cy="420045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0" y="0"/>
              <a:ext cx="3233550" cy="420045"/>
            </a:xfrm>
            <a:custGeom>
              <a:avLst/>
              <a:gdLst/>
              <a:ahLst/>
              <a:cxnLst/>
              <a:rect r="r" b="b" t="t" l="l"/>
              <a:pathLst>
                <a:path h="420045" w="3233550">
                  <a:moveTo>
                    <a:pt x="32160" y="0"/>
                  </a:moveTo>
                  <a:lnTo>
                    <a:pt x="3201390" y="0"/>
                  </a:lnTo>
                  <a:cubicBezTo>
                    <a:pt x="3219151" y="0"/>
                    <a:pt x="3233550" y="14398"/>
                    <a:pt x="3233550" y="32160"/>
                  </a:cubicBezTo>
                  <a:lnTo>
                    <a:pt x="3233550" y="387885"/>
                  </a:lnTo>
                  <a:cubicBezTo>
                    <a:pt x="3233550" y="396415"/>
                    <a:pt x="3230162" y="404595"/>
                    <a:pt x="3224130" y="410626"/>
                  </a:cubicBezTo>
                  <a:cubicBezTo>
                    <a:pt x="3218099" y="416657"/>
                    <a:pt x="3209919" y="420045"/>
                    <a:pt x="3201390" y="420045"/>
                  </a:cubicBezTo>
                  <a:lnTo>
                    <a:pt x="32160" y="420045"/>
                  </a:lnTo>
                  <a:cubicBezTo>
                    <a:pt x="23630" y="420045"/>
                    <a:pt x="15451" y="416657"/>
                    <a:pt x="9419" y="410626"/>
                  </a:cubicBezTo>
                  <a:cubicBezTo>
                    <a:pt x="3388" y="404595"/>
                    <a:pt x="0" y="396415"/>
                    <a:pt x="0" y="387885"/>
                  </a:cubicBezTo>
                  <a:lnTo>
                    <a:pt x="0" y="32160"/>
                  </a:lnTo>
                  <a:cubicBezTo>
                    <a:pt x="0" y="23630"/>
                    <a:pt x="3388" y="15451"/>
                    <a:pt x="9419" y="9419"/>
                  </a:cubicBezTo>
                  <a:cubicBezTo>
                    <a:pt x="15451" y="3388"/>
                    <a:pt x="23630" y="0"/>
                    <a:pt x="32160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49725" y="2774513"/>
            <a:ext cx="7390534" cy="2667651"/>
            <a:chOff x="0" y="0"/>
            <a:chExt cx="1946478" cy="702591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1946478" cy="702591"/>
            </a:xfrm>
            <a:custGeom>
              <a:avLst/>
              <a:gdLst/>
              <a:ahLst/>
              <a:cxnLst/>
              <a:rect r="r" b="b" t="t" l="l"/>
              <a:pathLst>
                <a:path h="702591" w="1946478">
                  <a:moveTo>
                    <a:pt x="53425" y="0"/>
                  </a:moveTo>
                  <a:lnTo>
                    <a:pt x="1893053" y="0"/>
                  </a:lnTo>
                  <a:cubicBezTo>
                    <a:pt x="1907222" y="0"/>
                    <a:pt x="1920811" y="5629"/>
                    <a:pt x="1930830" y="15648"/>
                  </a:cubicBezTo>
                  <a:cubicBezTo>
                    <a:pt x="1940849" y="25667"/>
                    <a:pt x="1946478" y="39256"/>
                    <a:pt x="1946478" y="53425"/>
                  </a:cubicBezTo>
                  <a:lnTo>
                    <a:pt x="1946478" y="649166"/>
                  </a:lnTo>
                  <a:cubicBezTo>
                    <a:pt x="1946478" y="663335"/>
                    <a:pt x="1940849" y="676924"/>
                    <a:pt x="1930830" y="686943"/>
                  </a:cubicBezTo>
                  <a:cubicBezTo>
                    <a:pt x="1920811" y="696962"/>
                    <a:pt x="1907222" y="702591"/>
                    <a:pt x="1893053" y="702591"/>
                  </a:cubicBezTo>
                  <a:lnTo>
                    <a:pt x="53425" y="702591"/>
                  </a:lnTo>
                  <a:cubicBezTo>
                    <a:pt x="39256" y="702591"/>
                    <a:pt x="25667" y="696962"/>
                    <a:pt x="15648" y="686943"/>
                  </a:cubicBezTo>
                  <a:cubicBezTo>
                    <a:pt x="5629" y="676924"/>
                    <a:pt x="0" y="663335"/>
                    <a:pt x="0" y="649166"/>
                  </a:cubicBezTo>
                  <a:lnTo>
                    <a:pt x="0" y="53425"/>
                  </a:lnTo>
                  <a:cubicBezTo>
                    <a:pt x="0" y="39256"/>
                    <a:pt x="5629" y="25667"/>
                    <a:pt x="15648" y="15648"/>
                  </a:cubicBezTo>
                  <a:cubicBezTo>
                    <a:pt x="25667" y="5629"/>
                    <a:pt x="39256" y="0"/>
                    <a:pt x="5342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65334" y="4936176"/>
            <a:ext cx="1796496" cy="149558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86258" y="1028700"/>
            <a:ext cx="1796496" cy="1495583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2748554" y="981914"/>
            <a:ext cx="12408066" cy="894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6394" spc="268">
                <a:solidFill>
                  <a:srgbClr val="000000"/>
                </a:solidFill>
                <a:latin typeface="Marykate"/>
              </a:rPr>
              <a:t>FAKTOR PENYEBAB KESULITAN BELAJAR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95892" y="3507426"/>
            <a:ext cx="5898199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E0B01"/>
                </a:solidFill>
                <a:latin typeface="Handyman"/>
              </a:rPr>
              <a:t>Faktor keturunan/bawaan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E0B01"/>
                </a:solidFill>
                <a:latin typeface="Handyman"/>
              </a:rPr>
              <a:t>Gangguan semasa kehamilan, saat melahirkan atau premature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748145" y="9467990"/>
            <a:ext cx="20464895" cy="3086100"/>
            <a:chOff x="0" y="0"/>
            <a:chExt cx="5389931" cy="812800"/>
          </a:xfrm>
        </p:grpSpPr>
        <p:sp>
          <p:nvSpPr>
            <p:cNvPr name="Freeform 16" id="16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9898" y="8200940"/>
            <a:ext cx="2534100" cy="2534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17456" y="7991250"/>
            <a:ext cx="2534100" cy="25341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 rot="0">
            <a:off x="9593972" y="2774513"/>
            <a:ext cx="7390534" cy="2667651"/>
            <a:chOff x="0" y="0"/>
            <a:chExt cx="1946478" cy="702591"/>
          </a:xfrm>
        </p:grpSpPr>
        <p:sp>
          <p:nvSpPr>
            <p:cNvPr name="Freeform 21" id="21"/>
            <p:cNvSpPr/>
            <p:nvPr/>
          </p:nvSpPr>
          <p:spPr>
            <a:xfrm flipH="false" flipV="false">
              <a:off x="0" y="0"/>
              <a:ext cx="1946478" cy="702591"/>
            </a:xfrm>
            <a:custGeom>
              <a:avLst/>
              <a:gdLst/>
              <a:ahLst/>
              <a:cxnLst/>
              <a:rect r="r" b="b" t="t" l="l"/>
              <a:pathLst>
                <a:path h="702591" w="1946478">
                  <a:moveTo>
                    <a:pt x="53425" y="0"/>
                  </a:moveTo>
                  <a:lnTo>
                    <a:pt x="1893053" y="0"/>
                  </a:lnTo>
                  <a:cubicBezTo>
                    <a:pt x="1907222" y="0"/>
                    <a:pt x="1920811" y="5629"/>
                    <a:pt x="1930830" y="15648"/>
                  </a:cubicBezTo>
                  <a:cubicBezTo>
                    <a:pt x="1940849" y="25667"/>
                    <a:pt x="1946478" y="39256"/>
                    <a:pt x="1946478" y="53425"/>
                  </a:cubicBezTo>
                  <a:lnTo>
                    <a:pt x="1946478" y="649166"/>
                  </a:lnTo>
                  <a:cubicBezTo>
                    <a:pt x="1946478" y="663335"/>
                    <a:pt x="1940849" y="676924"/>
                    <a:pt x="1930830" y="686943"/>
                  </a:cubicBezTo>
                  <a:cubicBezTo>
                    <a:pt x="1920811" y="696962"/>
                    <a:pt x="1907222" y="702591"/>
                    <a:pt x="1893053" y="702591"/>
                  </a:cubicBezTo>
                  <a:lnTo>
                    <a:pt x="53425" y="702591"/>
                  </a:lnTo>
                  <a:cubicBezTo>
                    <a:pt x="39256" y="702591"/>
                    <a:pt x="25667" y="696962"/>
                    <a:pt x="15648" y="686943"/>
                  </a:cubicBezTo>
                  <a:cubicBezTo>
                    <a:pt x="5629" y="676924"/>
                    <a:pt x="0" y="663335"/>
                    <a:pt x="0" y="649166"/>
                  </a:cubicBezTo>
                  <a:lnTo>
                    <a:pt x="0" y="53425"/>
                  </a:lnTo>
                  <a:cubicBezTo>
                    <a:pt x="0" y="39256"/>
                    <a:pt x="5629" y="25667"/>
                    <a:pt x="15648" y="15648"/>
                  </a:cubicBezTo>
                  <a:cubicBezTo>
                    <a:pt x="25667" y="5629"/>
                    <a:pt x="39256" y="0"/>
                    <a:pt x="5342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76609" y="6121252"/>
            <a:ext cx="7390534" cy="2667651"/>
            <a:chOff x="0" y="0"/>
            <a:chExt cx="1946478" cy="702591"/>
          </a:xfrm>
        </p:grpSpPr>
        <p:sp>
          <p:nvSpPr>
            <p:cNvPr name="Freeform 24" id="24"/>
            <p:cNvSpPr/>
            <p:nvPr/>
          </p:nvSpPr>
          <p:spPr>
            <a:xfrm flipH="false" flipV="false">
              <a:off x="0" y="0"/>
              <a:ext cx="1946478" cy="702591"/>
            </a:xfrm>
            <a:custGeom>
              <a:avLst/>
              <a:gdLst/>
              <a:ahLst/>
              <a:cxnLst/>
              <a:rect r="r" b="b" t="t" l="l"/>
              <a:pathLst>
                <a:path h="702591" w="1946478">
                  <a:moveTo>
                    <a:pt x="53425" y="0"/>
                  </a:moveTo>
                  <a:lnTo>
                    <a:pt x="1893053" y="0"/>
                  </a:lnTo>
                  <a:cubicBezTo>
                    <a:pt x="1907222" y="0"/>
                    <a:pt x="1920811" y="5629"/>
                    <a:pt x="1930830" y="15648"/>
                  </a:cubicBezTo>
                  <a:cubicBezTo>
                    <a:pt x="1940849" y="25667"/>
                    <a:pt x="1946478" y="39256"/>
                    <a:pt x="1946478" y="53425"/>
                  </a:cubicBezTo>
                  <a:lnTo>
                    <a:pt x="1946478" y="649166"/>
                  </a:lnTo>
                  <a:cubicBezTo>
                    <a:pt x="1946478" y="663335"/>
                    <a:pt x="1940849" y="676924"/>
                    <a:pt x="1930830" y="686943"/>
                  </a:cubicBezTo>
                  <a:cubicBezTo>
                    <a:pt x="1920811" y="696962"/>
                    <a:pt x="1907222" y="702591"/>
                    <a:pt x="1893053" y="702591"/>
                  </a:cubicBezTo>
                  <a:lnTo>
                    <a:pt x="53425" y="702591"/>
                  </a:lnTo>
                  <a:cubicBezTo>
                    <a:pt x="39256" y="702591"/>
                    <a:pt x="25667" y="696962"/>
                    <a:pt x="15648" y="686943"/>
                  </a:cubicBezTo>
                  <a:cubicBezTo>
                    <a:pt x="5629" y="676924"/>
                    <a:pt x="0" y="663335"/>
                    <a:pt x="0" y="649166"/>
                  </a:cubicBezTo>
                  <a:lnTo>
                    <a:pt x="0" y="53425"/>
                  </a:lnTo>
                  <a:cubicBezTo>
                    <a:pt x="0" y="39256"/>
                    <a:pt x="5629" y="25667"/>
                    <a:pt x="15648" y="15648"/>
                  </a:cubicBezTo>
                  <a:cubicBezTo>
                    <a:pt x="25667" y="5629"/>
                    <a:pt x="39256" y="0"/>
                    <a:pt x="5342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420857" y="6121252"/>
            <a:ext cx="7390534" cy="2667651"/>
            <a:chOff x="0" y="0"/>
            <a:chExt cx="1946478" cy="702591"/>
          </a:xfrm>
        </p:grpSpPr>
        <p:sp>
          <p:nvSpPr>
            <p:cNvPr name="Freeform 27" id="27"/>
            <p:cNvSpPr/>
            <p:nvPr/>
          </p:nvSpPr>
          <p:spPr>
            <a:xfrm flipH="false" flipV="false">
              <a:off x="0" y="0"/>
              <a:ext cx="1946478" cy="702591"/>
            </a:xfrm>
            <a:custGeom>
              <a:avLst/>
              <a:gdLst/>
              <a:ahLst/>
              <a:cxnLst/>
              <a:rect r="r" b="b" t="t" l="l"/>
              <a:pathLst>
                <a:path h="702591" w="1946478">
                  <a:moveTo>
                    <a:pt x="53425" y="0"/>
                  </a:moveTo>
                  <a:lnTo>
                    <a:pt x="1893053" y="0"/>
                  </a:lnTo>
                  <a:cubicBezTo>
                    <a:pt x="1907222" y="0"/>
                    <a:pt x="1920811" y="5629"/>
                    <a:pt x="1930830" y="15648"/>
                  </a:cubicBezTo>
                  <a:cubicBezTo>
                    <a:pt x="1940849" y="25667"/>
                    <a:pt x="1946478" y="39256"/>
                    <a:pt x="1946478" y="53425"/>
                  </a:cubicBezTo>
                  <a:lnTo>
                    <a:pt x="1946478" y="649166"/>
                  </a:lnTo>
                  <a:cubicBezTo>
                    <a:pt x="1946478" y="663335"/>
                    <a:pt x="1940849" y="676924"/>
                    <a:pt x="1930830" y="686943"/>
                  </a:cubicBezTo>
                  <a:cubicBezTo>
                    <a:pt x="1920811" y="696962"/>
                    <a:pt x="1907222" y="702591"/>
                    <a:pt x="1893053" y="702591"/>
                  </a:cubicBezTo>
                  <a:lnTo>
                    <a:pt x="53425" y="702591"/>
                  </a:lnTo>
                  <a:cubicBezTo>
                    <a:pt x="39256" y="702591"/>
                    <a:pt x="25667" y="696962"/>
                    <a:pt x="15648" y="686943"/>
                  </a:cubicBezTo>
                  <a:cubicBezTo>
                    <a:pt x="5629" y="676924"/>
                    <a:pt x="0" y="663335"/>
                    <a:pt x="0" y="649166"/>
                  </a:cubicBezTo>
                  <a:lnTo>
                    <a:pt x="0" y="53425"/>
                  </a:lnTo>
                  <a:cubicBezTo>
                    <a:pt x="0" y="39256"/>
                    <a:pt x="5629" y="25667"/>
                    <a:pt x="15648" y="15648"/>
                  </a:cubicBezTo>
                  <a:cubicBezTo>
                    <a:pt x="25667" y="5629"/>
                    <a:pt x="39256" y="0"/>
                    <a:pt x="5342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9837459" y="2889085"/>
            <a:ext cx="6903561" cy="234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013" spc="33">
                <a:solidFill>
                  <a:srgbClr val="0E0B01"/>
                </a:solidFill>
                <a:latin typeface="Handyman"/>
              </a:rPr>
              <a:t>Kondisi janin yang tidak menerima cukup oksigen atau nutrisi dan atau ibu</a:t>
            </a:r>
          </a:p>
          <a:p>
            <a:pPr algn="ctr">
              <a:lnSpc>
                <a:spcPts val="3736"/>
              </a:lnSpc>
            </a:pPr>
            <a:r>
              <a:rPr lang="en-US" sz="3013" spc="33">
                <a:solidFill>
                  <a:srgbClr val="0E0B01"/>
                </a:solidFill>
                <a:latin typeface="Handyman"/>
              </a:rPr>
              <a:t>yang merokok, menggunakan obat-obatan (drugs), atau meminum alkohol</a:t>
            </a:r>
          </a:p>
          <a:p>
            <a:pPr algn="ctr">
              <a:lnSpc>
                <a:spcPts val="3013"/>
              </a:lnSpc>
              <a:spcBef>
                <a:spcPct val="0"/>
              </a:spcBef>
            </a:pPr>
            <a:r>
              <a:rPr lang="en-US" sz="3013">
                <a:solidFill>
                  <a:srgbClr val="0E0B01"/>
                </a:solidFill>
                <a:latin typeface="Handyman"/>
              </a:rPr>
              <a:t>selama masa kehamilan.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720096" y="6651617"/>
            <a:ext cx="6903561" cy="1430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000" spc="32">
                <a:solidFill>
                  <a:srgbClr val="0E0B01"/>
                </a:solidFill>
                <a:latin typeface="Handyman"/>
              </a:rPr>
              <a:t>Trauma pasca kelahiran, seperti demam yang sangat tinggi, trauma kepala,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E0B01"/>
                </a:solidFill>
                <a:latin typeface="Handyman"/>
              </a:rPr>
              <a:t>atau pernah tenggelam.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664344" y="6594689"/>
            <a:ext cx="6903561" cy="1811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000" spc="32">
                <a:solidFill>
                  <a:srgbClr val="0E0B01"/>
                </a:solidFill>
                <a:latin typeface="Handyman"/>
              </a:rPr>
              <a:t>Infeksi telinga yang berulang pada masa bayi dan balita. Anak dengan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E0B01"/>
                </a:solidFill>
                <a:latin typeface="Handyman"/>
              </a:rPr>
              <a:t>kesulitan belajar biasanya mempunyai sistem imun yang lemah.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649725" y="2124122"/>
            <a:ext cx="1098830" cy="1098830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6BBB7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603295" y="2200322"/>
            <a:ext cx="1191688" cy="894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6394" spc="268">
                <a:solidFill>
                  <a:srgbClr val="000000"/>
                </a:solidFill>
                <a:latin typeface="Marykate"/>
              </a:rPr>
              <a:t>1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9513715" y="2174177"/>
            <a:ext cx="1098830" cy="1098830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6BBB7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9420857" y="2200322"/>
            <a:ext cx="1191688" cy="894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6394" spc="268">
                <a:solidFill>
                  <a:srgbClr val="000000"/>
                </a:solidFill>
                <a:latin typeface="Marykate"/>
              </a:rPr>
              <a:t>2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603295" y="5571837"/>
            <a:ext cx="1098830" cy="1098830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6BBB7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556866" y="5648037"/>
            <a:ext cx="1191688" cy="894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6394" spc="268">
                <a:solidFill>
                  <a:srgbClr val="000000"/>
                </a:solidFill>
                <a:latin typeface="Marykate"/>
              </a:rPr>
              <a:t>3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9467286" y="5556464"/>
            <a:ext cx="1098830" cy="1098830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6BBB7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9420857" y="5632664"/>
            <a:ext cx="1191688" cy="894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6394" spc="268">
                <a:solidFill>
                  <a:srgbClr val="000000"/>
                </a:solidFill>
                <a:latin typeface="Marykate"/>
              </a:rPr>
              <a:t>4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20096" y="1717489"/>
            <a:ext cx="14464983" cy="618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9"/>
              </a:lnSpc>
            </a:pPr>
            <a:r>
              <a:rPr lang="en-US" sz="3264">
                <a:solidFill>
                  <a:srgbClr val="000000"/>
                </a:solidFill>
                <a:latin typeface="Handyman"/>
              </a:rPr>
              <a:t> (Harwell, 2001)</a:t>
            </a:r>
          </a:p>
        </p:txBody>
      </p:sp>
    </p:spTree>
  </p:cSld>
  <p:clrMapOvr>
    <a:masterClrMapping/>
  </p:clrMapOvr>
  <p:transition spd="fast">
    <p:circl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10466" y="-1282384"/>
            <a:ext cx="19716750" cy="197167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50377" y="-8095878"/>
            <a:ext cx="14024498" cy="971515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98864" y="-8482074"/>
            <a:ext cx="14024498" cy="971515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5185064" y="1175533"/>
            <a:ext cx="7917873" cy="1085850"/>
            <a:chOff x="0" y="0"/>
            <a:chExt cx="2085366" cy="285985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0" y="0"/>
              <a:ext cx="2085366" cy="285985"/>
            </a:xfrm>
            <a:custGeom>
              <a:avLst/>
              <a:gdLst/>
              <a:ahLst/>
              <a:cxnLst/>
              <a:rect r="r" b="b" t="t" l="l"/>
              <a:pathLst>
                <a:path h="285985" w="2085366">
                  <a:moveTo>
                    <a:pt x="49867" y="0"/>
                  </a:moveTo>
                  <a:lnTo>
                    <a:pt x="2035499" y="0"/>
                  </a:lnTo>
                  <a:cubicBezTo>
                    <a:pt x="2063040" y="0"/>
                    <a:pt x="2085366" y="22326"/>
                    <a:pt x="2085366" y="49867"/>
                  </a:cubicBezTo>
                  <a:lnTo>
                    <a:pt x="2085366" y="236119"/>
                  </a:lnTo>
                  <a:cubicBezTo>
                    <a:pt x="2085366" y="263659"/>
                    <a:pt x="2063040" y="285985"/>
                    <a:pt x="2035499" y="285985"/>
                  </a:cubicBezTo>
                  <a:lnTo>
                    <a:pt x="49867" y="285985"/>
                  </a:lnTo>
                  <a:cubicBezTo>
                    <a:pt x="22326" y="285985"/>
                    <a:pt x="0" y="263659"/>
                    <a:pt x="0" y="236119"/>
                  </a:cubicBezTo>
                  <a:lnTo>
                    <a:pt x="0" y="49867"/>
                  </a:lnTo>
                  <a:cubicBezTo>
                    <a:pt x="0" y="22326"/>
                    <a:pt x="22326" y="0"/>
                    <a:pt x="4986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93768" y="2852445"/>
            <a:ext cx="14308282" cy="5683827"/>
            <a:chOff x="0" y="0"/>
            <a:chExt cx="3768436" cy="1496975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3768436" cy="1496975"/>
            </a:xfrm>
            <a:custGeom>
              <a:avLst/>
              <a:gdLst/>
              <a:ahLst/>
              <a:cxnLst/>
              <a:rect r="r" b="b" t="t" l="l"/>
              <a:pathLst>
                <a:path h="1496975" w="3768436">
                  <a:moveTo>
                    <a:pt x="27595" y="0"/>
                  </a:moveTo>
                  <a:lnTo>
                    <a:pt x="3740841" y="0"/>
                  </a:lnTo>
                  <a:cubicBezTo>
                    <a:pt x="3756082" y="0"/>
                    <a:pt x="3768436" y="12355"/>
                    <a:pt x="3768436" y="27595"/>
                  </a:cubicBezTo>
                  <a:lnTo>
                    <a:pt x="3768436" y="1469380"/>
                  </a:lnTo>
                  <a:cubicBezTo>
                    <a:pt x="3768436" y="1484620"/>
                    <a:pt x="3756082" y="1496975"/>
                    <a:pt x="3740841" y="1496975"/>
                  </a:cubicBezTo>
                  <a:lnTo>
                    <a:pt x="27595" y="1496975"/>
                  </a:lnTo>
                  <a:cubicBezTo>
                    <a:pt x="12355" y="1496975"/>
                    <a:pt x="0" y="1484620"/>
                    <a:pt x="0" y="1469380"/>
                  </a:cubicBezTo>
                  <a:lnTo>
                    <a:pt x="0" y="27595"/>
                  </a:lnTo>
                  <a:cubicBezTo>
                    <a:pt x="0" y="12355"/>
                    <a:pt x="12355" y="0"/>
                    <a:pt x="2759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48495" y="7567704"/>
            <a:ext cx="1796496" cy="149558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86258" y="1028700"/>
            <a:ext cx="1796496" cy="1495583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5184031" y="1299754"/>
            <a:ext cx="780583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5499" spc="230">
                <a:solidFill>
                  <a:srgbClr val="000000"/>
                </a:solidFill>
                <a:latin typeface="Marykate"/>
              </a:rPr>
              <a:t>KIRK &amp; GHALLAGER (1986)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17296" y="5138560"/>
            <a:ext cx="13139305" cy="2565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81149" indent="-440574" lvl="1">
              <a:lnSpc>
                <a:spcPts val="5060"/>
              </a:lnSpc>
              <a:buFont typeface="Arial"/>
              <a:buChar char="•"/>
            </a:pPr>
            <a:r>
              <a:rPr lang="en-US" sz="4081" spc="44">
                <a:solidFill>
                  <a:srgbClr val="0E0B01"/>
                </a:solidFill>
                <a:latin typeface="Handyman"/>
              </a:rPr>
              <a:t>Faktor Disfungsi Otak</a:t>
            </a:r>
          </a:p>
          <a:p>
            <a:pPr marL="881149" indent="-440574" lvl="1">
              <a:lnSpc>
                <a:spcPts val="5060"/>
              </a:lnSpc>
              <a:buFont typeface="Arial"/>
              <a:buChar char="•"/>
            </a:pPr>
            <a:r>
              <a:rPr lang="en-US" sz="4081" spc="44">
                <a:solidFill>
                  <a:srgbClr val="0E0B01"/>
                </a:solidFill>
                <a:latin typeface="Handyman"/>
              </a:rPr>
              <a:t>Faktor Genetik</a:t>
            </a:r>
          </a:p>
          <a:p>
            <a:pPr marL="881149" indent="-440574" lvl="1">
              <a:lnSpc>
                <a:spcPts val="5060"/>
              </a:lnSpc>
              <a:buFont typeface="Arial"/>
              <a:buChar char="•"/>
            </a:pPr>
            <a:r>
              <a:rPr lang="en-US" sz="4081" spc="44">
                <a:solidFill>
                  <a:srgbClr val="0E0B01"/>
                </a:solidFill>
                <a:latin typeface="Handyman"/>
              </a:rPr>
              <a:t>Faktor Biokimia</a:t>
            </a:r>
          </a:p>
          <a:p>
            <a:pPr>
              <a:lnSpc>
                <a:spcPts val="4081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-748145" y="9467990"/>
            <a:ext cx="20464895" cy="3086100"/>
            <a:chOff x="0" y="0"/>
            <a:chExt cx="5389931" cy="812800"/>
          </a:xfrm>
        </p:grpSpPr>
        <p:sp>
          <p:nvSpPr>
            <p:cNvPr name="Freeform 16" id="16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9898" y="8200940"/>
            <a:ext cx="2534100" cy="2534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17456" y="7991250"/>
            <a:ext cx="2534100" cy="25341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96835" y="2251482"/>
            <a:ext cx="1688228" cy="1169482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16690" y="7991250"/>
            <a:ext cx="1688228" cy="1169482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4027196" y="3459063"/>
            <a:ext cx="10233608" cy="1487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2"/>
              </a:lnSpc>
            </a:pPr>
            <a:r>
              <a:rPr lang="en-US" sz="4066">
                <a:solidFill>
                  <a:srgbClr val="000000"/>
                </a:solidFill>
                <a:latin typeface="Handyman"/>
              </a:rPr>
              <a:t>faktor penyebab kesulitan belajar menurut Kirk &amp; Ghallager (1986) sebagai berikut:</a:t>
            </a:r>
          </a:p>
        </p:txBody>
      </p:sp>
    </p:spTree>
  </p:cSld>
  <p:clrMapOvr>
    <a:masterClrMapping/>
  </p:clrMapOvr>
  <p:transition spd="fast">
    <p:wipe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45548" y="-1353275"/>
            <a:ext cx="19779095" cy="1977909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56862"/>
            <a:ext cx="1796496" cy="149558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190168" y="794905"/>
            <a:ext cx="1796496" cy="14955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49241" y="9467990"/>
            <a:ext cx="14024498" cy="971515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9081795"/>
            <a:ext cx="14024498" cy="97151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049482" y="4284209"/>
            <a:ext cx="2534100" cy="2534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926948" y="3627692"/>
            <a:ext cx="5796995" cy="3126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7"/>
              </a:lnSpc>
            </a:pPr>
            <a:r>
              <a:rPr lang="en-US" sz="7721" spc="324">
                <a:solidFill>
                  <a:srgbClr val="000000"/>
                </a:solidFill>
                <a:latin typeface="Marykate"/>
              </a:rPr>
              <a:t>KARAKTERISTIK KESULITAN BELAJAR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92250" y="7991250"/>
            <a:ext cx="2534100" cy="25341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8382159" y="3265707"/>
            <a:ext cx="9604504" cy="4538235"/>
            <a:chOff x="0" y="0"/>
            <a:chExt cx="2736182" cy="1292877"/>
          </a:xfrm>
        </p:grpSpPr>
        <p:sp>
          <p:nvSpPr>
            <p:cNvPr name="Freeform 11" id="11"/>
            <p:cNvSpPr/>
            <p:nvPr/>
          </p:nvSpPr>
          <p:spPr>
            <a:xfrm flipH="false" flipV="false">
              <a:off x="0" y="0"/>
              <a:ext cx="2736182" cy="1292877"/>
            </a:xfrm>
            <a:custGeom>
              <a:avLst/>
              <a:gdLst/>
              <a:ahLst/>
              <a:cxnLst/>
              <a:rect r="r" b="b" t="t" l="l"/>
              <a:pathLst>
                <a:path h="1292877" w="2736182">
                  <a:moveTo>
                    <a:pt x="41110" y="0"/>
                  </a:moveTo>
                  <a:lnTo>
                    <a:pt x="2695073" y="0"/>
                  </a:lnTo>
                  <a:cubicBezTo>
                    <a:pt x="2717777" y="0"/>
                    <a:pt x="2736182" y="18405"/>
                    <a:pt x="2736182" y="41110"/>
                  </a:cubicBezTo>
                  <a:lnTo>
                    <a:pt x="2736182" y="1251767"/>
                  </a:lnTo>
                  <a:cubicBezTo>
                    <a:pt x="2736182" y="1262670"/>
                    <a:pt x="2731851" y="1273126"/>
                    <a:pt x="2724142" y="1280836"/>
                  </a:cubicBezTo>
                  <a:cubicBezTo>
                    <a:pt x="2716432" y="1288546"/>
                    <a:pt x="2705976" y="1292877"/>
                    <a:pt x="2695073" y="1292877"/>
                  </a:cubicBezTo>
                  <a:lnTo>
                    <a:pt x="41110" y="1292877"/>
                  </a:lnTo>
                  <a:cubicBezTo>
                    <a:pt x="18405" y="1292877"/>
                    <a:pt x="0" y="1274471"/>
                    <a:pt x="0" y="1251767"/>
                  </a:cubicBezTo>
                  <a:lnTo>
                    <a:pt x="0" y="41110"/>
                  </a:lnTo>
                  <a:cubicBezTo>
                    <a:pt x="0" y="30207"/>
                    <a:pt x="4331" y="19750"/>
                    <a:pt x="12041" y="12041"/>
                  </a:cubicBezTo>
                  <a:cubicBezTo>
                    <a:pt x="19750" y="4331"/>
                    <a:pt x="30207" y="0"/>
                    <a:pt x="41110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720165" y="3688880"/>
            <a:ext cx="8928492" cy="359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0" indent="-485775" lvl="1">
              <a:lnSpc>
                <a:spcPts val="5580"/>
              </a:lnSpc>
              <a:buFont typeface="Arial"/>
              <a:buChar char="•"/>
            </a:pPr>
            <a:r>
              <a:rPr lang="en-US" sz="4500" spc="49">
                <a:solidFill>
                  <a:srgbClr val="0E0B01"/>
                </a:solidFill>
                <a:latin typeface="Handyman"/>
              </a:rPr>
              <a:t>Gangguan Internal</a:t>
            </a:r>
          </a:p>
          <a:p>
            <a:pPr marL="971550" indent="-485775" lvl="1">
              <a:lnSpc>
                <a:spcPts val="5580"/>
              </a:lnSpc>
              <a:buFont typeface="Arial"/>
              <a:buChar char="•"/>
            </a:pPr>
            <a:r>
              <a:rPr lang="en-US" sz="4500" spc="49">
                <a:solidFill>
                  <a:srgbClr val="0E0B01"/>
                </a:solidFill>
                <a:latin typeface="Handyman"/>
              </a:rPr>
              <a:t>Kesenjangan antara Potensi dan Prestasi</a:t>
            </a:r>
          </a:p>
          <a:p>
            <a:pPr marL="971550" indent="-485775" lvl="1">
              <a:lnSpc>
                <a:spcPts val="5580"/>
              </a:lnSpc>
              <a:spcBef>
                <a:spcPct val="0"/>
              </a:spcBef>
              <a:buFont typeface="Arial"/>
              <a:buChar char="•"/>
            </a:pPr>
            <a:r>
              <a:rPr lang="en-US" sz="4500" spc="49">
                <a:solidFill>
                  <a:srgbClr val="0E0B01"/>
                </a:solidFill>
                <a:latin typeface="Handyman"/>
              </a:rPr>
              <a:t>Tidak Adanya Gangguan Fisik dan/atau mental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-893618" y="-2557895"/>
            <a:ext cx="20464895" cy="3086100"/>
            <a:chOff x="0" y="0"/>
            <a:chExt cx="5389931" cy="812800"/>
          </a:xfrm>
        </p:grpSpPr>
        <p:sp>
          <p:nvSpPr>
            <p:cNvPr name="Freeform 15" id="15"/>
            <p:cNvSpPr/>
            <p:nvPr/>
          </p:nvSpPr>
          <p:spPr>
            <a:xfrm flipH="false" flipV="false">
              <a:off x="0" y="0"/>
              <a:ext cx="5389931" cy="812800"/>
            </a:xfrm>
            <a:custGeom>
              <a:avLst/>
              <a:gdLst/>
              <a:ahLst/>
              <a:cxnLst/>
              <a:rect r="r" b="b" t="t" l="l"/>
              <a:pathLst>
                <a:path h="812800" w="5389931">
                  <a:moveTo>
                    <a:pt x="19293" y="0"/>
                  </a:moveTo>
                  <a:lnTo>
                    <a:pt x="5370638" y="0"/>
                  </a:lnTo>
                  <a:cubicBezTo>
                    <a:pt x="5381294" y="0"/>
                    <a:pt x="5389931" y="8638"/>
                    <a:pt x="5389931" y="19293"/>
                  </a:cubicBezTo>
                  <a:lnTo>
                    <a:pt x="5389931" y="793507"/>
                  </a:lnTo>
                  <a:cubicBezTo>
                    <a:pt x="5389931" y="798623"/>
                    <a:pt x="5387899" y="803531"/>
                    <a:pt x="5384281" y="807149"/>
                  </a:cubicBezTo>
                  <a:cubicBezTo>
                    <a:pt x="5380662" y="810767"/>
                    <a:pt x="5375755" y="812800"/>
                    <a:pt x="5370638" y="812800"/>
                  </a:cubicBezTo>
                  <a:lnTo>
                    <a:pt x="19293" y="812800"/>
                  </a:lnTo>
                  <a:cubicBezTo>
                    <a:pt x="14176" y="812800"/>
                    <a:pt x="9269" y="810767"/>
                    <a:pt x="5651" y="807149"/>
                  </a:cubicBezTo>
                  <a:cubicBezTo>
                    <a:pt x="2033" y="803531"/>
                    <a:pt x="0" y="798623"/>
                    <a:pt x="0" y="793507"/>
                  </a:cubicBezTo>
                  <a:lnTo>
                    <a:pt x="0" y="19293"/>
                  </a:lnTo>
                  <a:cubicBezTo>
                    <a:pt x="0" y="14176"/>
                    <a:pt x="2033" y="9269"/>
                    <a:pt x="5651" y="5651"/>
                  </a:cubicBezTo>
                  <a:cubicBezTo>
                    <a:pt x="9269" y="2033"/>
                    <a:pt x="14176" y="0"/>
                    <a:pt x="19293" y="0"/>
                  </a:cubicBezTo>
                  <a:close/>
                </a:path>
              </a:pathLst>
            </a:custGeom>
            <a:solidFill>
              <a:srgbClr val="EDCE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DAFjXr7_Nys</dc:identifier>
  <dcterms:modified xsi:type="dcterms:W3CDTF">2011-08-01T06:04:30Z</dcterms:modified>
  <cp:revision>1</cp:revision>
  <dc:title>Pink Ungu Warna Lucu Kreatif Tugas Kelompok Presentasi</dc:title>
</cp:coreProperties>
</file>