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96" r:id="rId3"/>
    <p:sldId id="288" r:id="rId4"/>
    <p:sldId id="297" r:id="rId5"/>
    <p:sldId id="299" r:id="rId6"/>
    <p:sldId id="258" r:id="rId7"/>
    <p:sldId id="289" r:id="rId8"/>
    <p:sldId id="300" r:id="rId9"/>
    <p:sldId id="298" r:id="rId10"/>
    <p:sldId id="259" r:id="rId11"/>
  </p:sldIdLst>
  <p:sldSz cx="9144000" cy="5143500" type="screen16x9"/>
  <p:notesSz cx="6858000" cy="9144000"/>
  <p:embeddedFontLst>
    <p:embeddedFont>
      <p:font typeface="Sue Ellen Francisco" charset="0"/>
      <p:regular r:id="rId13"/>
    </p:embeddedFont>
    <p:embeddedFont>
      <p:font typeface="Andalus" pitchFamily="18" charset="-78"/>
      <p:regular r:id="rId14"/>
    </p:embeddedFont>
    <p:embeddedFont>
      <p:font typeface="Comfortaa" charset="0"/>
      <p:regular r:id="rId15"/>
      <p:bold r:id="rId16"/>
    </p:embeddedFont>
    <p:embeddedFont>
      <p:font typeface="Roboto" charset="0"/>
      <p:regular r:id="rId17"/>
      <p:bold r:id="rId18"/>
      <p:italic r:id="rId19"/>
      <p:boldItalic r:id="rId20"/>
    </p:embeddedFont>
    <p:embeddedFont>
      <p:font typeface="Fredericka the Great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BDDD0CF-A541-4B54-841B-CAE2949C7B41}">
  <a:tblStyle styleId="{DBDDD0CF-A541-4B54-841B-CAE2949C7B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3331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5464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934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76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9c18763d66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9c18763d66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575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762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762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318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762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9c18763aac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9c18763aac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734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762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1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10450" y="3408738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17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24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30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9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9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21_1_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155410" y="-303306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843699" y="-167799"/>
            <a:ext cx="1566539" cy="1258553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46552" y="-266247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10800000" flipH="1">
            <a:off x="-323965" y="502387"/>
            <a:ext cx="890430" cy="12064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411660" y="1521699"/>
            <a:ext cx="890496" cy="715478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rot="10800000" flipH="1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7737102" y="2481981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1"/>
          <p:cNvGrpSpPr/>
          <p:nvPr/>
        </p:nvGrpSpPr>
        <p:grpSpPr>
          <a:xfrm rot="10800000" flipH="1">
            <a:off x="1025682" y="-401568"/>
            <a:ext cx="1479225" cy="1242621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7792232" y="1326924"/>
            <a:ext cx="1970721" cy="1583296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7690482" y="-170907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1"/>
          <p:cNvSpPr/>
          <p:nvPr/>
        </p:nvSpPr>
        <p:spPr>
          <a:xfrm rot="-5400000" flipH="1">
            <a:off x="7407383" y="-534038"/>
            <a:ext cx="1120156" cy="15174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37427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1"/>
          <p:cNvGrpSpPr/>
          <p:nvPr/>
        </p:nvGrpSpPr>
        <p:grpSpPr>
          <a:xfrm rot="10800000" flipH="1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/>
          <p:nvPr/>
        </p:nvSpPr>
        <p:spPr>
          <a:xfrm rot="10800000" flipH="1">
            <a:off x="-496404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1"/>
          <p:cNvSpPr/>
          <p:nvPr/>
        </p:nvSpPr>
        <p:spPr>
          <a:xfrm rot="10800000" flipH="1">
            <a:off x="-786719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6434392" y="-335257"/>
            <a:ext cx="1120128" cy="899978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414566" y="126042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7292228" y="-173074"/>
            <a:ext cx="1019360" cy="856312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786934" y="2796990"/>
            <a:ext cx="1694575" cy="1361523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467370" y="346468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2"/>
          <p:cNvSpPr/>
          <p:nvPr/>
        </p:nvSpPr>
        <p:spPr>
          <a:xfrm rot="5400000" flipH="1">
            <a:off x="679909" y="3845523"/>
            <a:ext cx="1660496" cy="224955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2"/>
          <p:cNvSpPr/>
          <p:nvPr/>
        </p:nvSpPr>
        <p:spPr>
          <a:xfrm rot="-5400000" flipH="1">
            <a:off x="7923469" y="-285816"/>
            <a:ext cx="1189743" cy="161166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8311770" y="1260418"/>
            <a:ext cx="865403" cy="695317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8480403" y="283235"/>
            <a:ext cx="880170" cy="11923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8280334" y="1600350"/>
            <a:ext cx="1280295" cy="17343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7960" y="4583288"/>
            <a:ext cx="963205" cy="773896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994675" y="1945160"/>
            <a:ext cx="21756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620525" y="1828613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7801668" y="777675"/>
            <a:ext cx="1220894" cy="16538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7841255" y="2124165"/>
            <a:ext cx="1414390" cy="1136307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7913985" y="2593942"/>
            <a:ext cx="1414414" cy="1916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-5400000">
            <a:off x="8219206" y="4367378"/>
            <a:ext cx="803967" cy="108907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rot="5400000">
            <a:off x="47341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 rot="10800000" flipH="1">
            <a:off x="-359666" y="719282"/>
            <a:ext cx="949251" cy="762685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10800000" flipH="1">
            <a:off x="-197523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8276759" y="3925536"/>
            <a:ext cx="1051459" cy="844805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778500" y="1424000"/>
            <a:ext cx="76488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9" name="Google Shape;99;p4"/>
          <p:cNvGrpSpPr/>
          <p:nvPr/>
        </p:nvGrpSpPr>
        <p:grpSpPr>
          <a:xfrm rot="10800000">
            <a:off x="7535961" y="-269332"/>
            <a:ext cx="931789" cy="782748"/>
            <a:chOff x="4649450" y="3501085"/>
            <a:chExt cx="1170736" cy="983475"/>
          </a:xfrm>
        </p:grpSpPr>
        <p:sp>
          <p:nvSpPr>
            <p:cNvPr id="100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-276875" y="3855657"/>
            <a:ext cx="978678" cy="13257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5400000" flipH="1">
            <a:off x="75661" y="4687311"/>
            <a:ext cx="644422" cy="8730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-5400000" flipH="1">
            <a:off x="8113268" y="-372123"/>
            <a:ext cx="1087444" cy="14730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10800000">
            <a:off x="8468280" y="1041249"/>
            <a:ext cx="790981" cy="635522"/>
            <a:chOff x="4649450" y="3527425"/>
            <a:chExt cx="1224050" cy="983475"/>
          </a:xfrm>
        </p:grpSpPr>
        <p:sp>
          <p:nvSpPr>
            <p:cNvPr id="107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/>
          <p:nvPr/>
        </p:nvSpPr>
        <p:spPr>
          <a:xfrm rot="10800000">
            <a:off x="8622333" y="148018"/>
            <a:ext cx="804487" cy="10897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10800000">
            <a:off x="8439485" y="1351926"/>
            <a:ext cx="1170190" cy="1585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2510174" y="492028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4000500" y="605225"/>
            <a:ext cx="2693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2" name="Google Shape;252;p9"/>
          <p:cNvSpPr/>
          <p:nvPr/>
        </p:nvSpPr>
        <p:spPr>
          <a:xfrm rot="10800000" flipH="1">
            <a:off x="-379363" y="2210351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 rot="10800000" flipH="1">
            <a:off x="-621477" y="1291315"/>
            <a:ext cx="1768018" cy="1420433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9"/>
          <p:cNvSpPr/>
          <p:nvPr/>
        </p:nvSpPr>
        <p:spPr>
          <a:xfrm rot="10800000" flipH="1">
            <a:off x="-288050" y="-52570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 rot="5400000">
            <a:off x="327786" y="-658075"/>
            <a:ext cx="1407871" cy="19072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9"/>
          <p:cNvGrpSpPr/>
          <p:nvPr/>
        </p:nvGrpSpPr>
        <p:grpSpPr>
          <a:xfrm rot="10800000" flipH="1">
            <a:off x="1360085" y="-200139"/>
            <a:ext cx="1004945" cy="807433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7796137" y="3177326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2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210057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2"/>
          </p:nvPr>
        </p:nvSpPr>
        <p:spPr>
          <a:xfrm>
            <a:off x="2100575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3"/>
          </p:nvPr>
        </p:nvSpPr>
        <p:spPr>
          <a:xfrm>
            <a:off x="596894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4"/>
          </p:nvPr>
        </p:nvSpPr>
        <p:spPr>
          <a:xfrm>
            <a:off x="5968950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5"/>
          </p:nvPr>
        </p:nvSpPr>
        <p:spPr>
          <a:xfrm>
            <a:off x="210057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6"/>
          </p:nvPr>
        </p:nvSpPr>
        <p:spPr>
          <a:xfrm>
            <a:off x="2100575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7"/>
          </p:nvPr>
        </p:nvSpPr>
        <p:spPr>
          <a:xfrm>
            <a:off x="596894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8"/>
          </p:nvPr>
        </p:nvSpPr>
        <p:spPr>
          <a:xfrm>
            <a:off x="5968950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-330758" y="1938567"/>
            <a:ext cx="949460" cy="12861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-512066" y="2985595"/>
            <a:ext cx="1099931" cy="883652"/>
            <a:chOff x="4649450" y="3527425"/>
            <a:chExt cx="1224050" cy="983475"/>
          </a:xfrm>
        </p:grpSpPr>
        <p:sp>
          <p:nvSpPr>
            <p:cNvPr id="365" name="Google Shape;365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-187602" y="3198642"/>
            <a:ext cx="1099934" cy="149000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5400000" flipH="1">
            <a:off x="49752" y="4577793"/>
            <a:ext cx="625241" cy="846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-5400000" flipH="1">
            <a:off x="7915835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 rot="10800000">
            <a:off x="8551216" y="719282"/>
            <a:ext cx="949251" cy="762685"/>
            <a:chOff x="4649450" y="3527425"/>
            <a:chExt cx="1224050" cy="983475"/>
          </a:xfrm>
        </p:grpSpPr>
        <p:sp>
          <p:nvSpPr>
            <p:cNvPr id="372" name="Google Shape;372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3"/>
          <p:cNvSpPr/>
          <p:nvPr/>
        </p:nvSpPr>
        <p:spPr>
          <a:xfrm rot="10800000">
            <a:off x="8467075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-187588" y="4234100"/>
            <a:ext cx="817665" cy="656961"/>
            <a:chOff x="4649450" y="3527425"/>
            <a:chExt cx="1224050" cy="983475"/>
          </a:xfrm>
        </p:grpSpPr>
        <p:sp>
          <p:nvSpPr>
            <p:cNvPr id="377" name="Google Shape;377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528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 hasCustomPrompt="1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88225" y="371125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CUSTOM_2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4965475" y="2534838"/>
            <a:ext cx="3013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4716025" y="33096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5803375" y="1391475"/>
            <a:ext cx="13380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8227093" y="3480547"/>
            <a:ext cx="1327430" cy="1798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8006258" y="4377911"/>
            <a:ext cx="874074" cy="118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198300" y="-153778"/>
            <a:ext cx="1036964" cy="14047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764528" y="-193301"/>
            <a:ext cx="754382" cy="606116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249861" y="-321600"/>
            <a:ext cx="767166" cy="10392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459731" y="-557813"/>
            <a:ext cx="1115918" cy="1511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7246780" y="4704871"/>
            <a:ext cx="874094" cy="7022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2 ">
  <p:cSld name="CUSTOM_27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"/>
          <p:cNvSpPr/>
          <p:nvPr/>
        </p:nvSpPr>
        <p:spPr>
          <a:xfrm rot="10265415">
            <a:off x="7860399" y="1692769"/>
            <a:ext cx="1799601" cy="267461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 txBox="1">
            <a:spLocks noGrp="1"/>
          </p:cNvSpPr>
          <p:nvPr>
            <p:ph type="body" idx="1"/>
          </p:nvPr>
        </p:nvSpPr>
        <p:spPr>
          <a:xfrm>
            <a:off x="1161775" y="2023100"/>
            <a:ext cx="2791200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body" idx="2"/>
          </p:nvPr>
        </p:nvSpPr>
        <p:spPr>
          <a:xfrm>
            <a:off x="4510675" y="2023100"/>
            <a:ext cx="2791200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3"/>
          </p:nvPr>
        </p:nvSpPr>
        <p:spPr>
          <a:xfrm>
            <a:off x="1161775" y="1583200"/>
            <a:ext cx="1965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4"/>
          </p:nvPr>
        </p:nvSpPr>
        <p:spPr>
          <a:xfrm>
            <a:off x="4510675" y="1583200"/>
            <a:ext cx="1965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8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2" name="Google Shape;492;p19"/>
          <p:cNvSpPr/>
          <p:nvPr/>
        </p:nvSpPr>
        <p:spPr>
          <a:xfrm>
            <a:off x="-309657" y="2524050"/>
            <a:ext cx="998974" cy="13532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 rot="-4367854" flipH="1">
            <a:off x="7664165" y="764128"/>
            <a:ext cx="1824959" cy="1591208"/>
            <a:chOff x="4593050" y="3501085"/>
            <a:chExt cx="1213420" cy="983475"/>
          </a:xfrm>
        </p:grpSpPr>
        <p:sp>
          <p:nvSpPr>
            <p:cNvPr id="494" name="Google Shape;494;p19"/>
            <p:cNvSpPr/>
            <p:nvPr/>
          </p:nvSpPr>
          <p:spPr>
            <a:xfrm>
              <a:off x="4593050" y="4142199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4689046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754900" y="3612064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19"/>
          <p:cNvGrpSpPr/>
          <p:nvPr/>
        </p:nvGrpSpPr>
        <p:grpSpPr>
          <a:xfrm>
            <a:off x="-564087" y="3573292"/>
            <a:ext cx="1157217" cy="929777"/>
            <a:chOff x="4649450" y="3527425"/>
            <a:chExt cx="1224050" cy="983475"/>
          </a:xfrm>
        </p:grpSpPr>
        <p:sp>
          <p:nvSpPr>
            <p:cNvPr id="498" name="Google Shape;498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9"/>
          <p:cNvSpPr/>
          <p:nvPr/>
        </p:nvSpPr>
        <p:spPr>
          <a:xfrm>
            <a:off x="-345718" y="4029375"/>
            <a:ext cx="998974" cy="13532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9"/>
          <p:cNvSpPr/>
          <p:nvPr/>
        </p:nvSpPr>
        <p:spPr>
          <a:xfrm rot="6350552" flipH="1">
            <a:off x="468438" y="3921222"/>
            <a:ext cx="1416396" cy="191881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9"/>
          <p:cNvSpPr/>
          <p:nvPr/>
        </p:nvSpPr>
        <p:spPr>
          <a:xfrm rot="10800000">
            <a:off x="8223498" y="-155857"/>
            <a:ext cx="1073393" cy="14540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19"/>
          <p:cNvGrpSpPr/>
          <p:nvPr/>
        </p:nvGrpSpPr>
        <p:grpSpPr>
          <a:xfrm rot="-5400000" flipH="1">
            <a:off x="7406074" y="-35086"/>
            <a:ext cx="871768" cy="762783"/>
            <a:chOff x="4649450" y="3527425"/>
            <a:chExt cx="1224050" cy="983475"/>
          </a:xfrm>
        </p:grpSpPr>
        <p:sp>
          <p:nvSpPr>
            <p:cNvPr id="505" name="Google Shape;505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9"/>
          <p:cNvSpPr/>
          <p:nvPr/>
        </p:nvSpPr>
        <p:spPr>
          <a:xfrm rot="-5400000" flipH="1">
            <a:off x="8038855" y="-329590"/>
            <a:ext cx="794153" cy="10757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9"/>
          <p:cNvSpPr/>
          <p:nvPr/>
        </p:nvSpPr>
        <p:spPr>
          <a:xfrm rot="-5400000" flipH="1">
            <a:off x="6037909" y="-733000"/>
            <a:ext cx="1526303" cy="20676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19"/>
          <p:cNvGrpSpPr/>
          <p:nvPr/>
        </p:nvGrpSpPr>
        <p:grpSpPr>
          <a:xfrm>
            <a:off x="-31917" y="4793334"/>
            <a:ext cx="657804" cy="528519"/>
            <a:chOff x="4649450" y="3527425"/>
            <a:chExt cx="1224050" cy="983475"/>
          </a:xfrm>
        </p:grpSpPr>
        <p:sp>
          <p:nvSpPr>
            <p:cNvPr id="511" name="Google Shape;511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>
            <a:off x="1746400" y="1619423"/>
            <a:ext cx="221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2"/>
          </p:nvPr>
        </p:nvSpPr>
        <p:spPr>
          <a:xfrm>
            <a:off x="1746400" y="3509005"/>
            <a:ext cx="221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8" name="Google Shape;518;p20"/>
          <p:cNvSpPr/>
          <p:nvPr/>
        </p:nvSpPr>
        <p:spPr>
          <a:xfrm>
            <a:off x="-217250" y="4004000"/>
            <a:ext cx="867532" cy="11751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0"/>
          <p:cNvSpPr/>
          <p:nvPr/>
        </p:nvSpPr>
        <p:spPr>
          <a:xfrm rot="5400000" flipH="1">
            <a:off x="157646" y="4450122"/>
            <a:ext cx="641820" cy="8694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0"/>
          <p:cNvSpPr/>
          <p:nvPr/>
        </p:nvSpPr>
        <p:spPr>
          <a:xfrm rot="5400000" flipH="1">
            <a:off x="1169835" y="4252542"/>
            <a:ext cx="933550" cy="12646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0"/>
          <p:cNvSpPr/>
          <p:nvPr/>
        </p:nvSpPr>
        <p:spPr>
          <a:xfrm rot="10800000" flipH="1">
            <a:off x="-217250" y="-76925"/>
            <a:ext cx="867532" cy="11751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20"/>
          <p:cNvGrpSpPr/>
          <p:nvPr/>
        </p:nvGrpSpPr>
        <p:grpSpPr>
          <a:xfrm rot="5400000" flipH="1">
            <a:off x="590096" y="4566874"/>
            <a:ext cx="784494" cy="630309"/>
            <a:chOff x="4649450" y="3501095"/>
            <a:chExt cx="1224050" cy="983475"/>
          </a:xfrm>
        </p:grpSpPr>
        <p:sp>
          <p:nvSpPr>
            <p:cNvPr id="523" name="Google Shape;523;p2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4756075" y="350109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20"/>
          <p:cNvSpPr txBox="1">
            <a:spLocks noGrp="1"/>
          </p:cNvSpPr>
          <p:nvPr>
            <p:ph type="subTitle" idx="3"/>
          </p:nvPr>
        </p:nvSpPr>
        <p:spPr>
          <a:xfrm>
            <a:off x="1746400" y="2564214"/>
            <a:ext cx="221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0" r:id="rId7"/>
    <p:sldLayoutId id="2147483665" r:id="rId8"/>
    <p:sldLayoutId id="2147483666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5"/>
          <p:cNvSpPr/>
          <p:nvPr/>
        </p:nvSpPr>
        <p:spPr>
          <a:xfrm>
            <a:off x="1673850" y="1798100"/>
            <a:ext cx="5796299" cy="1339921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5"/>
          <p:cNvSpPr txBox="1">
            <a:spLocks noGrp="1"/>
          </p:cNvSpPr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/>
              <a:t>MODEL PEMBELAJARAN </a:t>
            </a:r>
            <a:r>
              <a:rPr lang="en-US" sz="2400" b="1" i="1" dirty="0" smtClean="0"/>
              <a:t>PROBLEM BASED LEARNING (PBL)</a:t>
            </a:r>
            <a:endParaRPr sz="2400" b="1" i="1"/>
          </a:p>
        </p:txBody>
      </p:sp>
      <p:sp>
        <p:nvSpPr>
          <p:cNvPr id="931" name="Google Shape;931;p35"/>
          <p:cNvSpPr txBox="1">
            <a:spLocks noGrp="1"/>
          </p:cNvSpPr>
          <p:nvPr>
            <p:ph type="subTitle" idx="1"/>
          </p:nvPr>
        </p:nvSpPr>
        <p:spPr>
          <a:xfrm>
            <a:off x="2310450" y="3408738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Kelompok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10 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342900" lvl="0" indent="-342900"/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Darista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(2113053303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) </a:t>
            </a:r>
          </a:p>
          <a:p>
            <a:pPr marL="342900" lvl="0" indent="-342900"/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Fita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Fatimah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2113053148) </a:t>
            </a:r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342900" lvl="0" indent="-342900"/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Syarifatul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Muafifah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(2113053164) </a:t>
            </a:r>
            <a:endParaRPr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Google Shape;2091;p66"/>
          <p:cNvSpPr/>
          <p:nvPr/>
        </p:nvSpPr>
        <p:spPr>
          <a:xfrm>
            <a:off x="1285950" y="3202225"/>
            <a:ext cx="6572100" cy="147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8"/>
          <p:cNvSpPr/>
          <p:nvPr/>
        </p:nvSpPr>
        <p:spPr>
          <a:xfrm>
            <a:off x="5649809" y="1315275"/>
            <a:ext cx="2853060" cy="1900891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8"/>
          <p:cNvSpPr/>
          <p:nvPr/>
        </p:nvSpPr>
        <p:spPr>
          <a:xfrm rot="10800000" flipH="1">
            <a:off x="761950" y="1883528"/>
            <a:ext cx="3453086" cy="1821625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accent3">
              <a:alpha val="156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5" name="Google Shape;965;p38"/>
          <p:cNvPicPr preferRelativeResize="0"/>
          <p:nvPr/>
        </p:nvPicPr>
        <p:blipFill rotWithShape="1">
          <a:blip r:embed="rId3">
            <a:alphaModFix/>
          </a:blip>
          <a:srcRect t="4495" b="4504"/>
          <a:stretch/>
        </p:blipFill>
        <p:spPr>
          <a:xfrm>
            <a:off x="840400" y="1315275"/>
            <a:ext cx="3296173" cy="2958146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38"/>
          <p:cNvSpPr txBox="1">
            <a:spLocks noGrp="1"/>
          </p:cNvSpPr>
          <p:nvPr>
            <p:ph type="subTitle" idx="1"/>
          </p:nvPr>
        </p:nvSpPr>
        <p:spPr>
          <a:xfrm>
            <a:off x="4965474" y="1849821"/>
            <a:ext cx="4041892" cy="1618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dirty="0" err="1" smtClean="0">
                <a:solidFill>
                  <a:schemeClr val="bg1"/>
                </a:solidFill>
                <a:latin typeface="Sue Ellen Francisco" charset="0"/>
              </a:rPr>
              <a:t>Terimakasih</a:t>
            </a:r>
            <a:endParaRPr sz="5400" b="0">
              <a:solidFill>
                <a:schemeClr val="bg1"/>
              </a:solidFill>
              <a:latin typeface="Sue Ellen Francisc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567559" y="283779"/>
            <a:ext cx="8187558" cy="515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 smtClean="0"/>
              <a:t>Konsep</a:t>
            </a:r>
            <a:r>
              <a:rPr lang="en-US" sz="3600" dirty="0" smtClean="0"/>
              <a:t> Model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Problem </a:t>
            </a:r>
            <a:r>
              <a:rPr lang="en-US" sz="3600" dirty="0" smtClean="0"/>
              <a:t>Based Learning</a:t>
            </a:r>
            <a:endParaRPr sz="3600"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451944" y="1019503"/>
            <a:ext cx="8565931" cy="4123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1).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Konsep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Dasar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(Basic Concept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nn-NO" sz="1600" b="1" dirty="0" smtClean="0">
                <a:latin typeface="Andalus" pitchFamily="18" charset="-78"/>
                <a:cs typeface="Andalus" pitchFamily="18" charset="-78"/>
              </a:rPr>
              <a:t>Guru menyampaikan dasar pengetahuan yang terdiri dari konsep dasar, instruksi, sumber, koneksi dan </a:t>
            </a:r>
            <a:r>
              <a:rPr lang="nn-NO" sz="1600" b="1" dirty="0" smtClean="0">
                <a:latin typeface="Andalus" pitchFamily="18" charset="-78"/>
                <a:cs typeface="Andalus" pitchFamily="18" charset="-78"/>
              </a:rPr>
              <a:t>keterampilan.</a:t>
            </a: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.)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Pendefinisian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(Defining The Problem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Guru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mengutarakan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skenario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permasalahan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lalu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melaksanakan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aktivitas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brainstorming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3.)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Mandiri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(Self Learning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diharuskan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menemukan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referensi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belajar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lain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banyak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sumber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bisa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artikel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, video,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tempat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baru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perpustakaan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berita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situs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internet, 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&amp;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buku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4.)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Pertukaran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Pengetahuan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(Exchange Knowledge)</a:t>
            </a:r>
            <a:endParaRPr lang="en-US" sz="1600" b="1" u="sng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diminta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berdiskusi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grup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mematangkan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bahan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sumber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ada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lalu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merumuskan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solusi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permasalahan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grup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5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.) </a:t>
            </a:r>
            <a:r>
              <a:rPr lang="en-US" sz="1600" b="1" u="sng" dirty="0" err="1" smtClean="0">
                <a:latin typeface="Andalus" pitchFamily="18" charset="-78"/>
                <a:cs typeface="Andalus" pitchFamily="18" charset="-78"/>
              </a:rPr>
              <a:t>Penilaian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 (Assessment</a:t>
            </a:r>
            <a:r>
              <a:rPr lang="en-US" sz="1600" b="1" u="sng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Terdapat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tiga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aspek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penilaian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perlu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digaris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bawahi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diantaranya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sikap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pengetahuan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keterampilan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5"/>
          <p:cNvSpPr txBox="1">
            <a:spLocks noGrp="1"/>
          </p:cNvSpPr>
          <p:nvPr>
            <p:ph type="body" idx="1"/>
          </p:nvPr>
        </p:nvSpPr>
        <p:spPr>
          <a:xfrm>
            <a:off x="1161775" y="2023100"/>
            <a:ext cx="2791200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1600"/>
              </a:spcBef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Orientasi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buSzPts val="1100"/>
              <a:buNone/>
            </a:pP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Mengorganisasikan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Belajar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71" name="Google Shape;1171;p45"/>
          <p:cNvSpPr txBox="1">
            <a:spLocks noGrp="1"/>
          </p:cNvSpPr>
          <p:nvPr>
            <p:ph type="body" idx="2"/>
          </p:nvPr>
        </p:nvSpPr>
        <p:spPr>
          <a:xfrm>
            <a:off x="4510675" y="2023100"/>
            <a:ext cx="3498208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Membimbing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Penyelidikan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Individual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Kelompok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lvl="0" indent="0">
              <a:spcBef>
                <a:spcPts val="1600"/>
              </a:spcBef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Mengembangkan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Menyajikan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Hasil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Karya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lvl="0" indent="0">
              <a:spcBef>
                <a:spcPts val="1600"/>
              </a:spcBef>
              <a:buSzPts val="1100"/>
              <a:buNone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Menganalisis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Mengevaluasi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Pemecahan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lvl="0" indent="0">
              <a:spcBef>
                <a:spcPts val="1600"/>
              </a:spcBef>
              <a:buSzPts val="1100"/>
              <a:buNone/>
            </a:pP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spcBef>
                <a:spcPts val="1600"/>
              </a:spcBef>
              <a:buSzPts val="1100"/>
              <a:buNone/>
            </a:pPr>
            <a:endParaRPr lang="fi-FI" sz="16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72" name="Google Shape;1172;p45"/>
          <p:cNvSpPr/>
          <p:nvPr/>
        </p:nvSpPr>
        <p:spPr>
          <a:xfrm>
            <a:off x="843034" y="2397266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73" name="Google Shape;1173;p45"/>
          <p:cNvSpPr/>
          <p:nvPr/>
        </p:nvSpPr>
        <p:spPr>
          <a:xfrm>
            <a:off x="937679" y="2493094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75" name="Google Shape;1175;p45"/>
          <p:cNvSpPr/>
          <p:nvPr/>
        </p:nvSpPr>
        <p:spPr>
          <a:xfrm>
            <a:off x="854169" y="3521290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76" name="Google Shape;1176;p45"/>
          <p:cNvSpPr/>
          <p:nvPr/>
        </p:nvSpPr>
        <p:spPr>
          <a:xfrm>
            <a:off x="4183394" y="2313182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77" name="Google Shape;1177;p45"/>
          <p:cNvSpPr/>
          <p:nvPr/>
        </p:nvSpPr>
        <p:spPr>
          <a:xfrm>
            <a:off x="4214925" y="3095912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78" name="Google Shape;1178;p45"/>
          <p:cNvSpPr/>
          <p:nvPr/>
        </p:nvSpPr>
        <p:spPr>
          <a:xfrm>
            <a:off x="4194530" y="3878642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79" name="Google Shape;1179;p45"/>
          <p:cNvSpPr/>
          <p:nvPr/>
        </p:nvSpPr>
        <p:spPr>
          <a:xfrm>
            <a:off x="4278666" y="3984981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82" name="Google Shape;1182;p45"/>
          <p:cNvSpPr txBox="1">
            <a:spLocks noGrp="1"/>
          </p:cNvSpPr>
          <p:nvPr>
            <p:ph type="title"/>
          </p:nvPr>
        </p:nvSpPr>
        <p:spPr>
          <a:xfrm>
            <a:off x="778500" y="756745"/>
            <a:ext cx="7261914" cy="65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Model </a:t>
            </a:r>
            <a:r>
              <a:rPr lang="en-US" dirty="0" err="1" smtClean="0"/>
              <a:t>Pembelajaran</a:t>
            </a:r>
            <a:r>
              <a:rPr lang="en-US" dirty="0" smtClean="0"/>
              <a:t> Problem Based Learning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567559" y="367862"/>
            <a:ext cx="7872248" cy="677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 smtClean="0"/>
              <a:t>Persamaan</a:t>
            </a:r>
            <a:r>
              <a:rPr lang="en-US" sz="3600" dirty="0" smtClean="0"/>
              <a:t> </a:t>
            </a:r>
            <a:r>
              <a:rPr lang="en-US" sz="3600" dirty="0" smtClean="0"/>
              <a:t>Model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Problem Based Learning (PBL)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smtClean="0"/>
              <a:t>Model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</a:t>
            </a:r>
            <a:r>
              <a:rPr lang="en-US" sz="3600" dirty="0" smtClean="0"/>
              <a:t>Problem Solving</a:t>
            </a:r>
            <a:endParaRPr sz="3600"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599090" y="1471448"/>
            <a:ext cx="8113986" cy="3374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Persamaan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antara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Problem Solving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PBL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sama-sama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berbasis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pemecahan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Baik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problem solving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maupun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problem based learning,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peran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guru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sama-sama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pendidik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fasilitator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. </a:t>
            </a:r>
            <a:endParaRPr lang="en-US" sz="2000" b="1" u="sng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567559" y="367862"/>
            <a:ext cx="7872248" cy="677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 smtClean="0"/>
              <a:t>Perbedaan</a:t>
            </a:r>
            <a:r>
              <a:rPr lang="en-US" sz="3600" dirty="0" smtClean="0"/>
              <a:t> Model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Problem Based Learning (PBL)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smtClean="0"/>
              <a:t>Model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</a:t>
            </a:r>
            <a:r>
              <a:rPr lang="en-US" sz="3600" dirty="0" smtClean="0"/>
              <a:t>Problem Solving</a:t>
            </a:r>
            <a:endParaRPr sz="3600"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599090" y="1471448"/>
            <a:ext cx="8113986" cy="3374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problem solving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diberikan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biasanya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bukan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nyata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seperti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problem based learning.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problem solving,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diselesaikan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hanya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diskusi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saja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tetapi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PBL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dibutuhkan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penelitian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mengenai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tersebut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sehingga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penyelesaian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diberikanbenar-benar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telah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banyak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melalui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panjang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Langkah-langkah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PBL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juga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panjang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dibandingkan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langkah-langkah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problem solving.</a:t>
            </a:r>
            <a:endParaRPr lang="en-US" sz="2000" b="1" u="sng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/>
          <p:nvPr/>
        </p:nvSpPr>
        <p:spPr>
          <a:xfrm>
            <a:off x="5091363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5175446" y="2832056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216319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1247849" y="2968692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 txBox="1">
            <a:spLocks noGrp="1"/>
          </p:cNvSpPr>
          <p:nvPr>
            <p:ph type="subTitle" idx="2"/>
          </p:nvPr>
        </p:nvSpPr>
        <p:spPr>
          <a:xfrm>
            <a:off x="2100575" y="2046200"/>
            <a:ext cx="28497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Dominasi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sumber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belajar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mandiri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sz="1600" b="1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49" name="Google Shape;949;p37"/>
          <p:cNvSpPr txBox="1">
            <a:spLocks noGrp="1"/>
          </p:cNvSpPr>
          <p:nvPr>
            <p:ph type="subTitle" idx="4"/>
          </p:nvPr>
        </p:nvSpPr>
        <p:spPr>
          <a:xfrm>
            <a:off x="5968949" y="2046200"/>
            <a:ext cx="31750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Tujuan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utama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berpikir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kritis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SzPts val="1100"/>
            </a:pPr>
            <a:endParaRPr lang="en-US" sz="1600" b="1" dirty="0" smtClean="0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  <a:p>
            <a:pPr marL="0" lvl="0" indent="0">
              <a:buSzPts val="1100"/>
            </a:pPr>
            <a:endParaRPr sz="1600" b="1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51" name="Google Shape;951;p37"/>
          <p:cNvSpPr txBox="1">
            <a:spLocks noGrp="1"/>
          </p:cNvSpPr>
          <p:nvPr>
            <p:ph type="subTitle" idx="6"/>
          </p:nvPr>
        </p:nvSpPr>
        <p:spPr>
          <a:xfrm>
            <a:off x="2100575" y="2869324"/>
            <a:ext cx="2755204" cy="1373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nl-NL" sz="1600" b="1" dirty="0" smtClean="0">
                <a:latin typeface="Andalus" pitchFamily="18" charset="-78"/>
                <a:cs typeface="Andalus" pitchFamily="18" charset="-78"/>
              </a:rPr>
              <a:t>Jenis tugas kelompok dan </a:t>
            </a:r>
            <a:r>
              <a:rPr lang="nl-NL" sz="1600" b="1" dirty="0" smtClean="0">
                <a:latin typeface="Andalus" pitchFamily="18" charset="-78"/>
                <a:cs typeface="Andalus" pitchFamily="18" charset="-78"/>
              </a:rPr>
              <a:t>individu.</a:t>
            </a:r>
          </a:p>
          <a:p>
            <a:pPr marL="0" lvl="0" indent="0">
              <a:buSzPts val="1100"/>
            </a:pPr>
            <a:endParaRPr lang="nl-NL" sz="1600" b="1" dirty="0" smtClean="0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  <a:p>
            <a:pPr marL="0" lvl="0" indent="0">
              <a:buSzPts val="1100"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Konten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diangkat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yaitu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sudah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ada</a:t>
            </a:r>
            <a:r>
              <a:rPr lang="en-US" sz="1600" dirty="0" smtClean="0"/>
              <a:t>.</a:t>
            </a:r>
            <a:endParaRPr lang="en-US" sz="1600" b="1" dirty="0" smtClean="0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  <a:p>
            <a:pPr marL="0" lvl="0" indent="0">
              <a:buSzPts val="1100"/>
            </a:pPr>
            <a:endParaRPr lang="en-US" sz="1600" b="1" dirty="0" smtClean="0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  <a:p>
            <a:pPr marL="0" lvl="0" indent="0">
              <a:buSzPts val="1100"/>
            </a:pP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SzPts val="1100"/>
            </a:pPr>
            <a:endParaRPr sz="1600" b="1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53" name="Google Shape;953;p37"/>
          <p:cNvSpPr txBox="1">
            <a:spLocks noGrp="1"/>
          </p:cNvSpPr>
          <p:nvPr>
            <p:ph type="subTitle" idx="8"/>
          </p:nvPr>
        </p:nvSpPr>
        <p:spPr>
          <a:xfrm>
            <a:off x="5968949" y="2690648"/>
            <a:ext cx="2901781" cy="2270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endParaRPr lang="en-US" b="1" dirty="0" smtClean="0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  <a:p>
            <a:pPr marL="0" lvl="0" indent="0">
              <a:buSzPts val="1100"/>
            </a:pP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Peran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guru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moderator.</a:t>
            </a:r>
            <a:endParaRPr sz="1600" b="1">
              <a:solidFill>
                <a:schemeClr val="dk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7640286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nl-NL" dirty="0" smtClean="0"/>
              <a:t>Persamaan </a:t>
            </a:r>
            <a:r>
              <a:rPr lang="nl-NL" dirty="0" smtClean="0"/>
              <a:t>PBL </a:t>
            </a:r>
            <a:r>
              <a:rPr lang="nl-NL" dirty="0" smtClean="0"/>
              <a:t>dan </a:t>
            </a:r>
            <a:r>
              <a:rPr lang="nl-NL" dirty="0" smtClean="0"/>
              <a:t>Inkuiri</a:t>
            </a:r>
            <a:endParaRPr/>
          </a:p>
        </p:txBody>
      </p:sp>
      <p:sp>
        <p:nvSpPr>
          <p:cNvPr id="955" name="Google Shape;955;p37"/>
          <p:cNvSpPr txBox="1">
            <a:spLocks noGrp="1"/>
          </p:cNvSpPr>
          <p:nvPr>
            <p:ph type="title" idx="9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57" name="Google Shape;957;p37"/>
          <p:cNvSpPr txBox="1">
            <a:spLocks noGrp="1"/>
          </p:cNvSpPr>
          <p:nvPr>
            <p:ph type="title" idx="14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/>
          </a:p>
        </p:txBody>
      </p:sp>
      <p:sp>
        <p:nvSpPr>
          <p:cNvPr id="958" name="Google Shape;958;p37"/>
          <p:cNvSpPr txBox="1">
            <a:spLocks noGrp="1"/>
          </p:cNvSpPr>
          <p:nvPr>
            <p:ph type="title" idx="15"/>
          </p:nvPr>
        </p:nvSpPr>
        <p:spPr>
          <a:xfrm>
            <a:off x="5188225" y="2870423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05</a:t>
            </a:r>
            <a:endParaRPr lang="en" dirty="0"/>
          </a:p>
        </p:txBody>
      </p:sp>
      <p:sp>
        <p:nvSpPr>
          <p:cNvPr id="15" name="Google Shape;945;p37"/>
          <p:cNvSpPr/>
          <p:nvPr/>
        </p:nvSpPr>
        <p:spPr>
          <a:xfrm>
            <a:off x="1389739" y="383579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56;p37"/>
          <p:cNvSpPr txBox="1">
            <a:spLocks/>
          </p:cNvSpPr>
          <p:nvPr/>
        </p:nvSpPr>
        <p:spPr>
          <a:xfrm>
            <a:off x="1367065" y="3090042"/>
            <a:ext cx="671942" cy="18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Sue Ellen Francisco"/>
              <a:buNone/>
              <a:tabLst/>
              <a:defRPr/>
            </a:pPr>
            <a:r>
              <a:rPr kumimoji="0" lang="en" sz="41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kumimoji="0" lang="en" sz="41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8" name="Google Shape;956;p37"/>
          <p:cNvSpPr txBox="1">
            <a:spLocks/>
          </p:cNvSpPr>
          <p:nvPr/>
        </p:nvSpPr>
        <p:spPr>
          <a:xfrm>
            <a:off x="1366345" y="3993931"/>
            <a:ext cx="708720" cy="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Sue Ellen Francisco"/>
              <a:buNone/>
              <a:tabLst/>
              <a:defRPr/>
            </a:pPr>
            <a:r>
              <a:rPr kumimoji="0" lang="en" sz="41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kumimoji="0" lang="en" sz="41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567559" y="367862"/>
            <a:ext cx="7872248" cy="677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nl-NL" sz="3600" dirty="0" smtClean="0"/>
              <a:t>Perbedaan </a:t>
            </a:r>
            <a:r>
              <a:rPr lang="nl-NL" sz="3600" dirty="0" smtClean="0"/>
              <a:t>PBL dan Inkuiri</a:t>
            </a:r>
            <a:endParaRPr sz="3600"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599090" y="1471448"/>
            <a:ext cx="8113986" cy="3374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model Problem Based Learning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diharapkan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kesempatan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meningkatkan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keterampilan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kerja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ilmiahnya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Sedangkan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model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inkuiri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model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didasarkan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observasi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studi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ilmiah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000" b="1" u="sng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7;p46"/>
          <p:cNvGrpSpPr/>
          <p:nvPr/>
        </p:nvGrpSpPr>
        <p:grpSpPr>
          <a:xfrm>
            <a:off x="1226116" y="2525812"/>
            <a:ext cx="2323972" cy="648036"/>
            <a:chOff x="5908213" y="1569497"/>
            <a:chExt cx="893217" cy="249072"/>
          </a:xfrm>
        </p:grpSpPr>
        <p:sp>
          <p:nvSpPr>
            <p:cNvPr id="1188" name="Google Shape;1188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chemeClr val="accent3">
                <a:alpha val="604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6"/>
          <p:cNvSpPr txBox="1">
            <a:spLocks noGrp="1"/>
          </p:cNvSpPr>
          <p:nvPr>
            <p:ph type="subTitle" idx="3"/>
          </p:nvPr>
        </p:nvSpPr>
        <p:spPr>
          <a:xfrm>
            <a:off x="1198179" y="2459421"/>
            <a:ext cx="2532993" cy="675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2.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Jenis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tugas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kelompok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individu</a:t>
            </a:r>
            <a:endParaRPr sz="1600" b="1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3" name="Google Shape;1191;p46"/>
          <p:cNvGrpSpPr/>
          <p:nvPr/>
        </p:nvGrpSpPr>
        <p:grpSpPr>
          <a:xfrm>
            <a:off x="1226116" y="1581037"/>
            <a:ext cx="2323972" cy="648036"/>
            <a:chOff x="5908213" y="1569497"/>
            <a:chExt cx="893217" cy="249072"/>
          </a:xfrm>
        </p:grpSpPr>
        <p:sp>
          <p:nvSpPr>
            <p:cNvPr id="1192" name="Google Shape;1192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chemeClr val="lt2">
                <a:alpha val="742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46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nl-NL" dirty="0" smtClean="0"/>
              <a:t>Persamaan PBL </a:t>
            </a:r>
            <a:r>
              <a:rPr lang="nl-NL" dirty="0" smtClean="0"/>
              <a:t>dan discovery</a:t>
            </a:r>
            <a:endParaRPr/>
          </a:p>
        </p:txBody>
      </p:sp>
      <p:grpSp>
        <p:nvGrpSpPr>
          <p:cNvPr id="4" name="Google Shape;1195;p46"/>
          <p:cNvGrpSpPr/>
          <p:nvPr/>
        </p:nvGrpSpPr>
        <p:grpSpPr>
          <a:xfrm>
            <a:off x="1226116" y="3470587"/>
            <a:ext cx="2323972" cy="648036"/>
            <a:chOff x="5908213" y="1569497"/>
            <a:chExt cx="893217" cy="249072"/>
          </a:xfrm>
        </p:grpSpPr>
        <p:sp>
          <p:nvSpPr>
            <p:cNvPr id="1196" name="Google Shape;1196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46"/>
          <p:cNvSpPr txBox="1">
            <a:spLocks noGrp="1"/>
          </p:cNvSpPr>
          <p:nvPr>
            <p:ph type="subTitle" idx="1"/>
          </p:nvPr>
        </p:nvSpPr>
        <p:spPr>
          <a:xfrm>
            <a:off x="1156138" y="1555531"/>
            <a:ext cx="2480441" cy="635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 smtClean="0">
                <a:latin typeface="Andalus" pitchFamily="18" charset="-78"/>
                <a:cs typeface="Andalus" pitchFamily="18" charset="-78"/>
              </a:rPr>
              <a:t>1</a:t>
            </a:r>
            <a:r>
              <a:rPr lang="en-US" sz="1200" b="1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Dominasi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sumber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belajar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siswa</a:t>
            </a:r>
            <a:r>
              <a:rPr lang="es-E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1600" b="1" dirty="0" err="1" smtClean="0">
                <a:latin typeface="Andalus" pitchFamily="18" charset="-78"/>
                <a:cs typeface="Andalus" pitchFamily="18" charset="-78"/>
              </a:rPr>
              <a:t>mandiri</a:t>
            </a:r>
            <a:endParaRPr sz="1600" b="1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99" name="Google Shape;1199;p46"/>
          <p:cNvSpPr txBox="1">
            <a:spLocks noGrp="1"/>
          </p:cNvSpPr>
          <p:nvPr>
            <p:ph type="subTitle" idx="2"/>
          </p:nvPr>
        </p:nvSpPr>
        <p:spPr>
          <a:xfrm>
            <a:off x="1156138" y="3405352"/>
            <a:ext cx="2617076" cy="767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 smtClean="0">
                <a:latin typeface="Andalus" pitchFamily="18" charset="-78"/>
                <a:cs typeface="Andalus" pitchFamily="18" charset="-78"/>
              </a:rPr>
              <a:t>3.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Jenis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evaluasi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penilaian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kualitatif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kuantitatif</a:t>
            </a:r>
            <a:endParaRPr sz="1600" b="1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00" name="Google Shape;120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72002" cy="514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567559" y="367862"/>
            <a:ext cx="7872248" cy="677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nl-NL" sz="3600" dirty="0" smtClean="0"/>
              <a:t>Perbedaan </a:t>
            </a:r>
            <a:r>
              <a:rPr lang="nl-NL" sz="3600" dirty="0" smtClean="0"/>
              <a:t>PBL dan discovery</a:t>
            </a:r>
            <a:endParaRPr sz="3600"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599090" y="1471448"/>
            <a:ext cx="8113986" cy="3374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1.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Konten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Diangkat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model 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discovery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baru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sedangkan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pbl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sudah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ada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pPr lvl="0" indent="-457200">
              <a:buClr>
                <a:schemeClr val="dk1"/>
              </a:buClr>
              <a:buSzPts val="1100"/>
              <a:buNone/>
            </a:pP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	2.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Tujuan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utama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model discovery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yaitu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berpikir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kreatif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inovatif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sedangkan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PBL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berpikir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kritis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pPr lvl="0" indent="-457200">
              <a:buClr>
                <a:schemeClr val="dk1"/>
              </a:buClr>
              <a:buSzPts val="1100"/>
              <a:buNone/>
            </a:pP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	3.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Biaya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peralatan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dibutuhkan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model discovery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banyak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daripada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PBL yang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sedikit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 indent="-457200">
              <a:buClr>
                <a:schemeClr val="dk1"/>
              </a:buClr>
              <a:buSzPts val="1100"/>
              <a:buNone/>
            </a:pP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	4.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Peran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guru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model discovery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pembimbing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, PBL </a:t>
            </a:r>
            <a:r>
              <a:rPr lang="en-US" sz="1800" b="1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moderator.</a:t>
            </a:r>
            <a:endParaRPr lang="en-US" sz="1800" b="1" u="sng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435</Words>
  <Application>Microsoft Office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Sue Ellen Francisco</vt:lpstr>
      <vt:lpstr>Andalus</vt:lpstr>
      <vt:lpstr>Comfortaa</vt:lpstr>
      <vt:lpstr>Roboto</vt:lpstr>
      <vt:lpstr>Fredericka the Great</vt:lpstr>
      <vt:lpstr>Roboto Condensed Light</vt:lpstr>
      <vt:lpstr>Studying Organizer by Slidesgo</vt:lpstr>
      <vt:lpstr>MODEL PEMBELAJARAN PROBLEM BASED LEARNING (PBL)</vt:lpstr>
      <vt:lpstr>Konsep Model Pembelajaran Problem Based Learning</vt:lpstr>
      <vt:lpstr>Langkah-langkah Pelaksanaan Model Pembelajaran Problem Based Learning</vt:lpstr>
      <vt:lpstr>Persamaan Model Pembelajaran Problem Based Learning (PBL) dengan Model Pembelajaran Problem Solving</vt:lpstr>
      <vt:lpstr>Perbedaan Model Pembelajaran Problem Based Learning (PBL) dengan Model Pembelajaran Problem Solving</vt:lpstr>
      <vt:lpstr>Persamaan PBL dan Inkuiri</vt:lpstr>
      <vt:lpstr>Perbedaan PBL dan Inkuiri</vt:lpstr>
      <vt:lpstr>Persamaan PBL dan discovery</vt:lpstr>
      <vt:lpstr>Perbedaan PBL dan discovery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Organizer</dc:title>
  <dc:creator>xxxx</dc:creator>
  <cp:lastModifiedBy>xxxx</cp:lastModifiedBy>
  <cp:revision>63</cp:revision>
  <dcterms:modified xsi:type="dcterms:W3CDTF">2022-05-15T19:06:03Z</dcterms:modified>
</cp:coreProperties>
</file>