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18288000" cy="10287000"/>
  <p:embeddedFontLst>
    <p:embeddedFont>
      <p:font typeface="PWLWHG+Scripter-Regular"/>
      <p:regular r:id="rId14"/>
    </p:embeddedFont>
    <p:embeddedFont>
      <p:font typeface="VGOEAL+OpenSans-Regular"/>
      <p:regular r:id="rId15"/>
    </p:embeddedFont>
    <p:embeddedFont>
      <p:font typeface="IPIIHM+ArialMT"/>
      <p:regular r:id="rId16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font" Target="fonts/font1.fntdata" /><Relationship Id="rId15" Type="http://schemas.openxmlformats.org/officeDocument/2006/relationships/font" Target="fonts/font2.fntdata" /><Relationship Id="rId16" Type="http://schemas.openxmlformats.org/officeDocument/2006/relationships/font" Target="fonts/font3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256530" y="971588"/>
            <a:ext cx="12588366" cy="35824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96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100">
                <a:solidFill>
                  <a:srgbClr val="b85e24"/>
                </a:solidFill>
                <a:latin typeface="PWLWHG+Scripter-Regular"/>
                <a:cs typeface="PWLWHG+Scripter-Regular"/>
              </a:rPr>
              <a:t>Menganalisis</a:t>
            </a:r>
            <a:r>
              <a:rPr dirty="0" sz="12100" spc="844">
                <a:solidFill>
                  <a:srgbClr val="b85e24"/>
                </a:solidFill>
                <a:latin typeface="Times New Roman"/>
                <a:cs typeface="Times New Roman"/>
              </a:rPr>
              <a:t> </a:t>
            </a:r>
            <a:r>
              <a:rPr dirty="0" sz="12100">
                <a:solidFill>
                  <a:srgbClr val="b85e24"/>
                </a:solidFill>
                <a:latin typeface="PWLWHG+Scripter-Regular"/>
                <a:cs typeface="PWLWHG+Scripter-Regular"/>
              </a:rPr>
              <a:t>situas</a:t>
            </a:r>
          </a:p>
          <a:p>
            <a:pPr marL="3950268" marR="0">
              <a:lnSpc>
                <a:spcPts val="1293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100">
                <a:solidFill>
                  <a:srgbClr val="b85e24"/>
                </a:solidFill>
                <a:latin typeface="PWLWHG+Scripter-Regular"/>
                <a:cs typeface="PWLWHG+Scripter-Regular"/>
              </a:rPr>
              <a:t>belajar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93136" y="4257840"/>
            <a:ext cx="8670838" cy="35824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96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100">
                <a:solidFill>
                  <a:srgbClr val="743812"/>
                </a:solidFill>
                <a:latin typeface="PWLWHG+Scripter-Regular"/>
                <a:cs typeface="PWLWHG+Scripter-Regular"/>
              </a:rPr>
              <a:t>(the</a:t>
            </a:r>
            <a:r>
              <a:rPr dirty="0" sz="12100" spc="843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12100">
                <a:solidFill>
                  <a:srgbClr val="743812"/>
                </a:solidFill>
                <a:latin typeface="PWLWHG+Scripter-Regular"/>
                <a:cs typeface="PWLWHG+Scripter-Regular"/>
              </a:rPr>
              <a:t>learning</a:t>
            </a:r>
          </a:p>
          <a:p>
            <a:pPr marL="1127847" marR="0">
              <a:lnSpc>
                <a:spcPts val="1293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100">
                <a:solidFill>
                  <a:srgbClr val="743812"/>
                </a:solidFill>
                <a:latin typeface="PWLWHG+Scripter-Regular"/>
                <a:cs typeface="PWLWHG+Scripter-Regular"/>
              </a:rPr>
              <a:t>situation)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416006" y="8427010"/>
            <a:ext cx="3605441" cy="888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694"/>
              </a:lnSpc>
              <a:spcBef>
                <a:spcPts val="0"/>
              </a:spcBef>
              <a:spcAft>
                <a:spcPts val="0"/>
              </a:spcAft>
            </a:pPr>
            <a:r>
              <a:rPr dirty="0" sz="4900">
                <a:solidFill>
                  <a:srgbClr val="feecdf"/>
                </a:solidFill>
                <a:latin typeface="VGOEAL+OpenSans-Regular"/>
                <a:cs typeface="VGOEAL+OpenSans-Regular"/>
              </a:rPr>
              <a:t>Kelompok</a:t>
            </a:r>
            <a:r>
              <a:rPr dirty="0" sz="4900">
                <a:solidFill>
                  <a:srgbClr val="feecdf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feecdf"/>
                </a:solidFill>
                <a:latin typeface="VGOEAL+OpenSans-Regular"/>
                <a:cs typeface="VGOEAL+OpenSans-Regular"/>
              </a:rPr>
              <a:t>3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654485" y="1532741"/>
            <a:ext cx="6302857" cy="14468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92"/>
              </a:lnSpc>
              <a:spcBef>
                <a:spcPts val="0"/>
              </a:spcBef>
              <a:spcAft>
                <a:spcPts val="0"/>
              </a:spcAft>
            </a:pPr>
            <a:r>
              <a:rPr dirty="0" sz="8950">
                <a:solidFill>
                  <a:srgbClr val="743812"/>
                </a:solidFill>
                <a:latin typeface="PWLWHG+Scripter-Regular"/>
                <a:cs typeface="PWLWHG+Scripter-Regular"/>
              </a:rPr>
              <a:t>Anggota</a:t>
            </a:r>
            <a:r>
              <a:rPr dirty="0" sz="8950" spc="630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8950">
                <a:solidFill>
                  <a:srgbClr val="743812"/>
                </a:solidFill>
                <a:latin typeface="PWLWHG+Scripter-Regular"/>
                <a:cs typeface="PWLWHG+Scripter-Regular"/>
              </a:rPr>
              <a:t>Tim: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47579" y="3074166"/>
            <a:ext cx="10327101" cy="2892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694"/>
              </a:lnSpc>
              <a:spcBef>
                <a:spcPts val="0"/>
              </a:spcBef>
              <a:spcAft>
                <a:spcPts val="0"/>
              </a:spcAft>
            </a:pPr>
            <a:r>
              <a:rPr dirty="0" sz="4950">
                <a:solidFill>
                  <a:srgbClr val="743812"/>
                </a:solidFill>
                <a:latin typeface="IPIIHM+ArialMT"/>
                <a:cs typeface="IPIIHM+ArialMT"/>
              </a:rPr>
              <a:t>•</a:t>
            </a:r>
            <a:r>
              <a:rPr dirty="0" sz="4950" spc="1207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Afanin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Yuli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Safitri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 spc="10">
                <a:solidFill>
                  <a:srgbClr val="743812"/>
                </a:solidFill>
                <a:latin typeface="VGOEAL+OpenSans-Regular"/>
                <a:cs typeface="VGOEAL+OpenSans-Regular"/>
              </a:rPr>
              <a:t>(2213053020)</a:t>
            </a:r>
          </a:p>
          <a:p>
            <a:pPr marL="0" marR="0">
              <a:lnSpc>
                <a:spcPts val="5259"/>
              </a:lnSpc>
              <a:spcBef>
                <a:spcPts val="0"/>
              </a:spcBef>
              <a:spcAft>
                <a:spcPts val="0"/>
              </a:spcAft>
            </a:pPr>
            <a:r>
              <a:rPr dirty="0" sz="4950">
                <a:solidFill>
                  <a:srgbClr val="743812"/>
                </a:solidFill>
                <a:latin typeface="IPIIHM+ArialMT"/>
                <a:cs typeface="IPIIHM+ArialMT"/>
              </a:rPr>
              <a:t>•</a:t>
            </a:r>
            <a:r>
              <a:rPr dirty="0" sz="4950" spc="1207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Dinda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Mulya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Safitri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(2253053042)</a:t>
            </a:r>
          </a:p>
          <a:p>
            <a:pPr marL="0" marR="0">
              <a:lnSpc>
                <a:spcPts val="5260"/>
              </a:lnSpc>
              <a:spcBef>
                <a:spcPts val="0"/>
              </a:spcBef>
              <a:spcAft>
                <a:spcPts val="0"/>
              </a:spcAft>
            </a:pPr>
            <a:r>
              <a:rPr dirty="0" sz="4950">
                <a:solidFill>
                  <a:srgbClr val="743812"/>
                </a:solidFill>
                <a:latin typeface="IPIIHM+ArialMT"/>
                <a:cs typeface="IPIIHM+ArialMT"/>
              </a:rPr>
              <a:t>•</a:t>
            </a:r>
            <a:r>
              <a:rPr dirty="0" sz="4950" spc="1207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Ihya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Ghulam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Halim</a:t>
            </a:r>
            <a:r>
              <a:rPr dirty="0" sz="4900" spc="1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(2213053178)</a:t>
            </a:r>
          </a:p>
          <a:p>
            <a:pPr marL="0" marR="0">
              <a:lnSpc>
                <a:spcPts val="5260"/>
              </a:lnSpc>
              <a:spcBef>
                <a:spcPts val="0"/>
              </a:spcBef>
              <a:spcAft>
                <a:spcPts val="0"/>
              </a:spcAft>
            </a:pPr>
            <a:r>
              <a:rPr dirty="0" sz="4950">
                <a:solidFill>
                  <a:srgbClr val="743812"/>
                </a:solidFill>
                <a:latin typeface="IPIIHM+ArialMT"/>
                <a:cs typeface="IPIIHM+ArialMT"/>
              </a:rPr>
              <a:t>•</a:t>
            </a:r>
            <a:r>
              <a:rPr dirty="0" sz="4950" spc="1207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Khairani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Ulya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(2213053115)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847579" y="5746246"/>
            <a:ext cx="11224265" cy="222436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694"/>
              </a:lnSpc>
              <a:spcBef>
                <a:spcPts val="0"/>
              </a:spcBef>
              <a:spcAft>
                <a:spcPts val="0"/>
              </a:spcAft>
            </a:pPr>
            <a:r>
              <a:rPr dirty="0" sz="4950">
                <a:solidFill>
                  <a:srgbClr val="743812"/>
                </a:solidFill>
                <a:latin typeface="IPIIHM+ArialMT"/>
                <a:cs typeface="IPIIHM+ArialMT"/>
              </a:rPr>
              <a:t>•</a:t>
            </a:r>
            <a:r>
              <a:rPr dirty="0" sz="4950" spc="1207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Nola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Diva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Brilian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(2213053199)</a:t>
            </a:r>
          </a:p>
          <a:p>
            <a:pPr marL="0" marR="0">
              <a:lnSpc>
                <a:spcPts val="5260"/>
              </a:lnSpc>
              <a:spcBef>
                <a:spcPts val="0"/>
              </a:spcBef>
              <a:spcAft>
                <a:spcPts val="0"/>
              </a:spcAft>
            </a:pPr>
            <a:r>
              <a:rPr dirty="0" sz="4950">
                <a:solidFill>
                  <a:srgbClr val="743812"/>
                </a:solidFill>
                <a:latin typeface="IPIIHM+ArialMT"/>
                <a:cs typeface="IPIIHM+ArialMT"/>
              </a:rPr>
              <a:t>•</a:t>
            </a:r>
            <a:r>
              <a:rPr dirty="0" sz="4950" spc="1207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Silvia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Novi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Fitria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(2213053062)</a:t>
            </a:r>
          </a:p>
          <a:p>
            <a:pPr marL="0" marR="0">
              <a:lnSpc>
                <a:spcPts val="5260"/>
              </a:lnSpc>
              <a:spcBef>
                <a:spcPts val="0"/>
              </a:spcBef>
              <a:spcAft>
                <a:spcPts val="0"/>
              </a:spcAft>
            </a:pPr>
            <a:r>
              <a:rPr dirty="0" sz="4950">
                <a:solidFill>
                  <a:srgbClr val="743812"/>
                </a:solidFill>
                <a:latin typeface="IPIIHM+ArialMT"/>
                <a:cs typeface="IPIIHM+ArialMT"/>
              </a:rPr>
              <a:t>•</a:t>
            </a:r>
            <a:r>
              <a:rPr dirty="0" sz="4950" spc="1207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Rohmah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Shela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Saputri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4900">
                <a:solidFill>
                  <a:srgbClr val="743812"/>
                </a:solidFill>
                <a:latin typeface="VGOEAL+OpenSans-Regular"/>
                <a:cs typeface="VGOEAL+OpenSans-Regular"/>
              </a:rPr>
              <a:t>(2213053112)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702320" y="454978"/>
            <a:ext cx="14528897" cy="18143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502"/>
              </a:lnSpc>
              <a:spcBef>
                <a:spcPts val="0"/>
              </a:spcBef>
              <a:spcAft>
                <a:spcPts val="0"/>
              </a:spcAft>
            </a:pPr>
            <a:r>
              <a:rPr dirty="0" sz="6050">
                <a:solidFill>
                  <a:srgbClr val="ffbb8f"/>
                </a:solidFill>
                <a:latin typeface="PWLWHG+Scripter-Regular"/>
                <a:cs typeface="PWLWHG+Scripter-Regular"/>
              </a:rPr>
              <a:t>Pengertian</a:t>
            </a:r>
            <a:r>
              <a:rPr dirty="0" sz="6050" spc="426">
                <a:solidFill>
                  <a:srgbClr val="ffbb8f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ffbb8f"/>
                </a:solidFill>
                <a:latin typeface="PWLWHG+Scripter-Regular"/>
                <a:cs typeface="PWLWHG+Scripter-Regular"/>
              </a:rPr>
              <a:t>Situasi</a:t>
            </a:r>
            <a:r>
              <a:rPr dirty="0" sz="6050" spc="425">
                <a:solidFill>
                  <a:srgbClr val="ffbb8f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ffbb8f"/>
                </a:solidFill>
                <a:latin typeface="PWLWHG+Scripter-Regular"/>
                <a:cs typeface="PWLWHG+Scripter-Regular"/>
              </a:rPr>
              <a:t>/Lingkungan</a:t>
            </a:r>
            <a:r>
              <a:rPr dirty="0" sz="6050" spc="426">
                <a:solidFill>
                  <a:srgbClr val="ffbb8f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ffbb8f"/>
                </a:solidFill>
                <a:latin typeface="PWLWHG+Scripter-Regular"/>
                <a:cs typeface="PWLWHG+Scripter-Regular"/>
              </a:rPr>
              <a:t>Belajar</a:t>
            </a:r>
            <a:r>
              <a:rPr dirty="0" sz="6050" spc="426">
                <a:solidFill>
                  <a:srgbClr val="ffbb8f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ffbb8f"/>
                </a:solidFill>
                <a:latin typeface="PWLWHG+Scripter-Regular"/>
                <a:cs typeface="PWLWHG+Scripter-Regular"/>
              </a:rPr>
              <a:t>Yang</a:t>
            </a:r>
          </a:p>
          <a:p>
            <a:pPr marL="3386197" marR="0">
              <a:lnSpc>
                <a:spcPts val="6484"/>
              </a:lnSpc>
              <a:spcBef>
                <a:spcPts val="0"/>
              </a:spcBef>
              <a:spcAft>
                <a:spcPts val="0"/>
              </a:spcAft>
            </a:pPr>
            <a:r>
              <a:rPr dirty="0" sz="6050">
                <a:solidFill>
                  <a:srgbClr val="ffbb8f"/>
                </a:solidFill>
                <a:latin typeface="PWLWHG+Scripter-Regular"/>
                <a:cs typeface="PWLWHG+Scripter-Regular"/>
              </a:rPr>
              <a:t>Baik</a:t>
            </a:r>
            <a:r>
              <a:rPr dirty="0" sz="6050" spc="428">
                <a:solidFill>
                  <a:srgbClr val="ffbb8f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ffbb8f"/>
                </a:solidFill>
                <a:latin typeface="PWLWHG+Scripter-Regular"/>
                <a:cs typeface="PWLWHG+Scripter-Regular"/>
              </a:rPr>
              <a:t>Bagi</a:t>
            </a:r>
            <a:r>
              <a:rPr dirty="0" sz="6050" spc="423">
                <a:solidFill>
                  <a:srgbClr val="ffbb8f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ffbb8f"/>
                </a:solidFill>
                <a:latin typeface="PWLWHG+Scripter-Regular"/>
                <a:cs typeface="PWLWHG+Scripter-Regular"/>
              </a:rPr>
              <a:t>Perserta</a:t>
            </a:r>
            <a:r>
              <a:rPr dirty="0" sz="6050" spc="428">
                <a:solidFill>
                  <a:srgbClr val="ffbb8f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ffbb8f"/>
                </a:solidFill>
                <a:latin typeface="PWLWHG+Scripter-Regular"/>
                <a:cs typeface="PWLWHG+Scripter-Regular"/>
              </a:rPr>
              <a:t>Didik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25082" y="2244156"/>
            <a:ext cx="13786654" cy="706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259"/>
              </a:lnSpc>
              <a:spcBef>
                <a:spcPts val="0"/>
              </a:spcBef>
              <a:spcAft>
                <a:spcPts val="0"/>
              </a:spcAft>
            </a:pP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Pengertian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Lingkungan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belajar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yang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baik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menurut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para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ahli: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25082" y="3558860"/>
            <a:ext cx="5064938" cy="20207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259"/>
              </a:lnSpc>
              <a:spcBef>
                <a:spcPts val="0"/>
              </a:spcBef>
              <a:spcAft>
                <a:spcPts val="0"/>
              </a:spcAft>
            </a:pP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1.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Hamalik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(2001:195)</a:t>
            </a:r>
          </a:p>
          <a:p>
            <a:pPr marL="0" marR="0">
              <a:lnSpc>
                <a:spcPts val="5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2.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Mariyana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(2009:17)</a:t>
            </a:r>
          </a:p>
          <a:p>
            <a:pPr marL="0" marR="0">
              <a:lnSpc>
                <a:spcPts val="5176"/>
              </a:lnSpc>
              <a:spcBef>
                <a:spcPts val="0"/>
              </a:spcBef>
              <a:spcAft>
                <a:spcPts val="0"/>
              </a:spcAft>
            </a:pP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3.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Saifuddin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(2014)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25082" y="5530916"/>
            <a:ext cx="6679089" cy="706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259"/>
              </a:lnSpc>
              <a:spcBef>
                <a:spcPts val="0"/>
              </a:spcBef>
              <a:spcAft>
                <a:spcPts val="0"/>
              </a:spcAft>
            </a:pP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4.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Mohammad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Ali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850">
                <a:solidFill>
                  <a:srgbClr val="ffeee3"/>
                </a:solidFill>
                <a:latin typeface="VGOEAL+OpenSans-Regular"/>
                <a:cs typeface="VGOEAL+OpenSans-Regular"/>
              </a:rPr>
              <a:t>(2007:143)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086577" y="6845837"/>
            <a:ext cx="15428137" cy="32500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8818" marR="0">
              <a:lnSpc>
                <a:spcPts val="5123"/>
              </a:lnSpc>
              <a:spcBef>
                <a:spcPts val="0"/>
              </a:spcBef>
              <a:spcAft>
                <a:spcPts val="0"/>
              </a:spcAft>
            </a:pP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lingkungan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belajar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adalah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semua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yang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tampak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disekeliling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perserta</a:t>
            </a:r>
          </a:p>
          <a:p>
            <a:pPr marL="0" marR="0">
              <a:lnSpc>
                <a:spcPts val="5042"/>
              </a:lnSpc>
              <a:spcBef>
                <a:spcPts val="50"/>
              </a:spcBef>
              <a:spcAft>
                <a:spcPts val="0"/>
              </a:spcAft>
            </a:pP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didik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dan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adanya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faktor-faktor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yang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mempengaruhi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perkembangan</a:t>
            </a:r>
          </a:p>
          <a:p>
            <a:pPr marL="7441" marR="0">
              <a:lnSpc>
                <a:spcPts val="5041"/>
              </a:lnSpc>
              <a:spcBef>
                <a:spcPts val="0"/>
              </a:spcBef>
              <a:spcAft>
                <a:spcPts val="0"/>
              </a:spcAft>
            </a:pP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an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tingkah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lakunya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dalam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menjalankan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aktifitas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mereka,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yakni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usaha</a:t>
            </a:r>
          </a:p>
          <a:p>
            <a:pPr marL="510381" marR="0">
              <a:lnSpc>
                <a:spcPts val="5042"/>
              </a:lnSpc>
              <a:spcBef>
                <a:spcPts val="0"/>
              </a:spcBef>
              <a:spcAft>
                <a:spcPts val="0"/>
              </a:spcAft>
            </a:pP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untuk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memperoleh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perubahan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dalam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 spc="10">
                <a:solidFill>
                  <a:srgbClr val="ffeee3"/>
                </a:solidFill>
                <a:latin typeface="VGOEAL+OpenSans-Regular"/>
                <a:cs typeface="VGOEAL+OpenSans-Regular"/>
              </a:rPr>
              <a:t>pengetahuan,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sikap,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dan</a:t>
            </a:r>
          </a:p>
          <a:p>
            <a:pPr marL="6024561" marR="0">
              <a:lnSpc>
                <a:spcPts val="5042"/>
              </a:lnSpc>
              <a:spcBef>
                <a:spcPts val="50"/>
              </a:spcBef>
              <a:spcAft>
                <a:spcPts val="0"/>
              </a:spcAft>
            </a:pPr>
            <a:r>
              <a:rPr dirty="0" sz="3750">
                <a:solidFill>
                  <a:srgbClr val="ffeee3"/>
                </a:solidFill>
                <a:latin typeface="VGOEAL+OpenSans-Regular"/>
                <a:cs typeface="VGOEAL+OpenSans-Regular"/>
              </a:rPr>
              <a:t>keterampilan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905918" y="2670491"/>
            <a:ext cx="12614837" cy="15770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46204" marR="0">
              <a:lnSpc>
                <a:spcPts val="4711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Situasi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yang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terjadi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pada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suatu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lingkungan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mempengaruhi</a:t>
            </a:r>
          </a:p>
          <a:p>
            <a:pPr marL="251618" marR="0">
              <a:lnSpc>
                <a:spcPts val="3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sikap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dan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perilaku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manusia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di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dalamnya.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Hal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tersebut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juga</a:t>
            </a:r>
          </a:p>
          <a:p>
            <a:pPr marL="0" marR="0">
              <a:lnSpc>
                <a:spcPts val="3703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berlaku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dalam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konteks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pembelajaran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di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kelas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dan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di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sekolah.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59112" y="5021896"/>
            <a:ext cx="12311050" cy="25176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24822" marR="0">
              <a:lnSpc>
                <a:spcPts val="4711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(Munawir,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2002)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mengemukakan,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sebuah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situasi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juga</a:t>
            </a:r>
          </a:p>
          <a:p>
            <a:pPr marL="705643" marR="0">
              <a:lnSpc>
                <a:spcPts val="3703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menjadi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pengalaman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bagi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seseorang.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Semakin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tinggi</a:t>
            </a:r>
          </a:p>
          <a:p>
            <a:pPr marL="674687" marR="0">
              <a:lnSpc>
                <a:spcPts val="3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keterlibatan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emosi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pada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pengalaman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tersebut,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maka</a:t>
            </a:r>
          </a:p>
          <a:p>
            <a:pPr marL="0" marR="0">
              <a:lnSpc>
                <a:spcPts val="3703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seseorang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akan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mampu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mengingatnya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dalam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jangka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waktu</a:t>
            </a:r>
          </a:p>
          <a:p>
            <a:pPr marL="5522118" marR="0">
              <a:lnSpc>
                <a:spcPts val="3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ffffff"/>
                </a:solidFill>
                <a:latin typeface="VGOEAL+OpenSans-Regular"/>
                <a:cs typeface="VGOEAL+OpenSans-Regular"/>
              </a:rPr>
              <a:t>lama.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324032" y="492484"/>
            <a:ext cx="13511460" cy="18143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502"/>
              </a:lnSpc>
              <a:spcBef>
                <a:spcPts val="0"/>
              </a:spcBef>
              <a:spcAft>
                <a:spcPts val="0"/>
              </a:spcAft>
            </a:pPr>
            <a:r>
              <a:rPr dirty="0" sz="6050">
                <a:solidFill>
                  <a:srgbClr val="743812"/>
                </a:solidFill>
                <a:latin typeface="PWLWHG+Scripter-Regular"/>
                <a:cs typeface="PWLWHG+Scripter-Regular"/>
              </a:rPr>
              <a:t>Identifikasi</a:t>
            </a:r>
            <a:r>
              <a:rPr dirty="0" sz="6050" spc="425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743812"/>
                </a:solidFill>
                <a:latin typeface="PWLWHG+Scripter-Regular"/>
                <a:cs typeface="PWLWHG+Scripter-Regular"/>
              </a:rPr>
              <a:t>Macam-Macam</a:t>
            </a:r>
            <a:r>
              <a:rPr dirty="0" sz="6050" spc="428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743812"/>
                </a:solidFill>
                <a:latin typeface="PWLWHG+Scripter-Regular"/>
                <a:cs typeface="PWLWHG+Scripter-Regular"/>
              </a:rPr>
              <a:t>Situasi</a:t>
            </a:r>
            <a:r>
              <a:rPr dirty="0" sz="6050" spc="425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743812"/>
                </a:solidFill>
                <a:latin typeface="PWLWHG+Scripter-Regular"/>
                <a:cs typeface="PWLWHG+Scripter-Regular"/>
              </a:rPr>
              <a:t>Belajar</a:t>
            </a:r>
          </a:p>
          <a:p>
            <a:pPr marL="0" marR="0">
              <a:lnSpc>
                <a:spcPts val="6483"/>
              </a:lnSpc>
              <a:spcBef>
                <a:spcPts val="0"/>
              </a:spcBef>
              <a:spcAft>
                <a:spcPts val="0"/>
              </a:spcAft>
            </a:pPr>
            <a:r>
              <a:rPr dirty="0" sz="6050">
                <a:solidFill>
                  <a:srgbClr val="743812"/>
                </a:solidFill>
                <a:latin typeface="PWLWHG+Scripter-Regular"/>
                <a:cs typeface="PWLWHG+Scripter-Regular"/>
              </a:rPr>
              <a:t>Yang</a:t>
            </a:r>
            <a:r>
              <a:rPr dirty="0" sz="6050" spc="426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743812"/>
                </a:solidFill>
                <a:latin typeface="PWLWHG+Scripter-Regular"/>
                <a:cs typeface="PWLWHG+Scripter-Regular"/>
              </a:rPr>
              <a:t>Terjadi</a:t>
            </a:r>
            <a:r>
              <a:rPr dirty="0" sz="6050" spc="423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743812"/>
                </a:solidFill>
                <a:latin typeface="PWLWHG+Scripter-Regular"/>
                <a:cs typeface="PWLWHG+Scripter-Regular"/>
              </a:rPr>
              <a:t>Pada</a:t>
            </a:r>
            <a:r>
              <a:rPr dirty="0" sz="6050" spc="426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743812"/>
                </a:solidFill>
                <a:latin typeface="PWLWHG+Scripter-Regular"/>
                <a:cs typeface="PWLWHG+Scripter-Regular"/>
              </a:rPr>
              <a:t>Perserta</a:t>
            </a:r>
            <a:r>
              <a:rPr dirty="0" sz="6050" spc="428">
                <a:solidFill>
                  <a:srgbClr val="743812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743812"/>
                </a:solidFill>
                <a:latin typeface="PWLWHG+Scripter-Regular"/>
                <a:cs typeface="PWLWHG+Scripter-Regular"/>
              </a:rPr>
              <a:t>Didik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24032" y="2443232"/>
            <a:ext cx="8461866" cy="28892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42"/>
              </a:lnSpc>
              <a:spcBef>
                <a:spcPts val="0"/>
              </a:spcBef>
              <a:spcAft>
                <a:spcPts val="0"/>
              </a:spcAft>
            </a:pP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1.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Bentuk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stimulus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yang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diberikan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pendidik</a:t>
            </a:r>
          </a:p>
          <a:p>
            <a:pPr marL="0" marR="0">
              <a:lnSpc>
                <a:spcPts val="4442"/>
              </a:lnSpc>
              <a:spcBef>
                <a:spcPts val="59"/>
              </a:spcBef>
              <a:spcAft>
                <a:spcPts val="0"/>
              </a:spcAft>
            </a:pP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1)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Memberikan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stimulasi</a:t>
            </a:r>
          </a:p>
          <a:p>
            <a:pPr marL="0" marR="0">
              <a:lnSpc>
                <a:spcPts val="4442"/>
              </a:lnSpc>
              <a:spcBef>
                <a:spcPts val="59"/>
              </a:spcBef>
              <a:spcAft>
                <a:spcPts val="0"/>
              </a:spcAft>
            </a:pP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2)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Memberi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nilai</a:t>
            </a:r>
          </a:p>
          <a:p>
            <a:pPr marL="0" marR="0">
              <a:lnSpc>
                <a:spcPts val="4442"/>
              </a:lnSpc>
              <a:spcBef>
                <a:spcPts val="59"/>
              </a:spcBef>
              <a:spcAft>
                <a:spcPts val="0"/>
              </a:spcAft>
            </a:pP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3)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Hukuman</a:t>
            </a:r>
          </a:p>
          <a:p>
            <a:pPr marL="0" marR="0">
              <a:lnSpc>
                <a:spcPts val="4442"/>
              </a:lnSpc>
              <a:spcBef>
                <a:spcPts val="109"/>
              </a:spcBef>
              <a:spcAft>
                <a:spcPts val="0"/>
              </a:spcAft>
            </a:pP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4)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Pujian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atau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Penghargaan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324032" y="5873756"/>
            <a:ext cx="13215661" cy="17457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42"/>
              </a:lnSpc>
              <a:spcBef>
                <a:spcPts val="0"/>
              </a:spcBef>
              <a:spcAft>
                <a:spcPts val="0"/>
              </a:spcAft>
            </a:pP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2.Faktor-faktor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yang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menghambat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dalam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mendorong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perserta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didik</a:t>
            </a:r>
          </a:p>
          <a:p>
            <a:pPr marL="0" marR="0">
              <a:lnSpc>
                <a:spcPts val="4442"/>
              </a:lnSpc>
              <a:spcBef>
                <a:spcPts val="59"/>
              </a:spcBef>
              <a:spcAft>
                <a:spcPts val="0"/>
              </a:spcAft>
            </a:pP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1)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Faktor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internal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perserta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didik</a:t>
            </a:r>
          </a:p>
          <a:p>
            <a:pPr marL="0" marR="0">
              <a:lnSpc>
                <a:spcPts val="4442"/>
              </a:lnSpc>
              <a:spcBef>
                <a:spcPts val="59"/>
              </a:spcBef>
              <a:spcAft>
                <a:spcPts val="0"/>
              </a:spcAft>
            </a:pP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2)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Faktor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eksternal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perserta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didik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324032" y="8160772"/>
            <a:ext cx="5620423" cy="174577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42"/>
              </a:lnSpc>
              <a:spcBef>
                <a:spcPts val="0"/>
              </a:spcBef>
              <a:spcAft>
                <a:spcPts val="0"/>
              </a:spcAft>
            </a:pP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3.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Hasil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pengiriman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stimulus</a:t>
            </a:r>
          </a:p>
          <a:p>
            <a:pPr marL="0" marR="0">
              <a:lnSpc>
                <a:spcPts val="4442"/>
              </a:lnSpc>
              <a:spcBef>
                <a:spcPts val="59"/>
              </a:spcBef>
              <a:spcAft>
                <a:spcPts val="0"/>
              </a:spcAft>
            </a:pP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1)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Respon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Persepsi</a:t>
            </a:r>
          </a:p>
          <a:p>
            <a:pPr marL="0" marR="0">
              <a:lnSpc>
                <a:spcPts val="4442"/>
              </a:lnSpc>
              <a:spcBef>
                <a:spcPts val="59"/>
              </a:spcBef>
              <a:spcAft>
                <a:spcPts val="0"/>
              </a:spcAft>
            </a:pP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2)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Reaksi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250">
                <a:solidFill>
                  <a:srgbClr val="743812"/>
                </a:solidFill>
                <a:latin typeface="VGOEAL+OpenSans-Regular"/>
                <a:cs typeface="VGOEAL+OpenSans-Regular"/>
              </a:rPr>
              <a:t>emosional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324033" y="969578"/>
            <a:ext cx="11836767" cy="18143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502"/>
              </a:lnSpc>
              <a:spcBef>
                <a:spcPts val="0"/>
              </a:spcBef>
              <a:spcAft>
                <a:spcPts val="0"/>
              </a:spcAft>
            </a:pPr>
            <a:r>
              <a:rPr dirty="0" sz="6050">
                <a:solidFill>
                  <a:srgbClr val="ffeee3"/>
                </a:solidFill>
                <a:latin typeface="PWLWHG+Scripter-Regular"/>
                <a:cs typeface="PWLWHG+Scripter-Regular"/>
              </a:rPr>
              <a:t>Pengaruh</a:t>
            </a:r>
            <a:r>
              <a:rPr dirty="0" sz="6050" spc="426">
                <a:solidFill>
                  <a:srgbClr val="ffeee3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ffeee3"/>
                </a:solidFill>
                <a:latin typeface="PWLWHG+Scripter-Regular"/>
                <a:cs typeface="PWLWHG+Scripter-Regular"/>
              </a:rPr>
              <a:t>Lingkungan</a:t>
            </a:r>
            <a:r>
              <a:rPr dirty="0" sz="6050" spc="426">
                <a:solidFill>
                  <a:srgbClr val="ffeee3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ffeee3"/>
                </a:solidFill>
                <a:latin typeface="PWLWHG+Scripter-Regular"/>
                <a:cs typeface="PWLWHG+Scripter-Regular"/>
              </a:rPr>
              <a:t>Belajar</a:t>
            </a:r>
            <a:r>
              <a:rPr dirty="0" sz="6050" spc="426">
                <a:solidFill>
                  <a:srgbClr val="ffeee3"/>
                </a:solidFill>
                <a:latin typeface="Times New Roman"/>
                <a:cs typeface="Times New Roman"/>
              </a:rPr>
              <a:t> </a:t>
            </a:r>
            <a:r>
              <a:rPr dirty="0" sz="6050">
                <a:solidFill>
                  <a:srgbClr val="ffeee3"/>
                </a:solidFill>
                <a:latin typeface="PWLWHG+Scripter-Regular"/>
                <a:cs typeface="PWLWHG+Scripter-Regular"/>
              </a:rPr>
              <a:t>Dalam</a:t>
            </a:r>
          </a:p>
          <a:p>
            <a:pPr marL="0" marR="0">
              <a:lnSpc>
                <a:spcPts val="6484"/>
              </a:lnSpc>
              <a:spcBef>
                <a:spcPts val="0"/>
              </a:spcBef>
              <a:spcAft>
                <a:spcPts val="0"/>
              </a:spcAft>
            </a:pPr>
            <a:r>
              <a:rPr dirty="0" sz="6050">
                <a:solidFill>
                  <a:srgbClr val="ffeee3"/>
                </a:solidFill>
                <a:latin typeface="PWLWHG+Scripter-Regular"/>
                <a:cs typeface="PWLWHG+Scripter-Regular"/>
              </a:rPr>
              <a:t>Pendidikan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28438" y="3332976"/>
            <a:ext cx="11384568" cy="13015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609"/>
              </a:lnSpc>
              <a:spcBef>
                <a:spcPts val="0"/>
              </a:spcBef>
              <a:spcAft>
                <a:spcPts val="0"/>
              </a:spcAft>
            </a:pPr>
            <a:r>
              <a:rPr dirty="0" sz="4100">
                <a:solidFill>
                  <a:srgbClr val="ffeee3"/>
                </a:solidFill>
                <a:latin typeface="VGOEAL+OpenSans-Regular"/>
                <a:cs typeface="VGOEAL+OpenSans-Regular"/>
              </a:rPr>
              <a:t>1.</a:t>
            </a:r>
            <a:r>
              <a:rPr dirty="0" sz="4100" spc="1334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Pengaruh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lingkungan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belajar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terhadap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hasil</a:t>
            </a:r>
          </a:p>
          <a:p>
            <a:pPr marL="742950" marR="0">
              <a:lnSpc>
                <a:spcPts val="4353"/>
              </a:lnSpc>
              <a:spcBef>
                <a:spcPts val="0"/>
              </a:spcBef>
              <a:spcAft>
                <a:spcPts val="0"/>
              </a:spcAft>
            </a:pP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belajar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28438" y="4438891"/>
            <a:ext cx="11915333" cy="13015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609"/>
              </a:lnSpc>
              <a:spcBef>
                <a:spcPts val="0"/>
              </a:spcBef>
              <a:spcAft>
                <a:spcPts val="0"/>
              </a:spcAft>
            </a:pPr>
            <a:r>
              <a:rPr dirty="0" sz="4100">
                <a:solidFill>
                  <a:srgbClr val="ffeee3"/>
                </a:solidFill>
                <a:latin typeface="VGOEAL+OpenSans-Regular"/>
                <a:cs typeface="VGOEAL+OpenSans-Regular"/>
              </a:rPr>
              <a:t>2.</a:t>
            </a:r>
            <a:r>
              <a:rPr dirty="0" sz="4100" spc="1334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Pengaruh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Lingkungan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Belajar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Terhadap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Minat</a:t>
            </a:r>
          </a:p>
          <a:p>
            <a:pPr marL="742950" marR="0">
              <a:lnSpc>
                <a:spcPts val="4354"/>
              </a:lnSpc>
              <a:spcBef>
                <a:spcPts val="0"/>
              </a:spcBef>
              <a:spcAft>
                <a:spcPts val="0"/>
              </a:spcAft>
            </a:pP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Belajar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Siswa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228438" y="5544808"/>
            <a:ext cx="12105594" cy="13015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609"/>
              </a:lnSpc>
              <a:spcBef>
                <a:spcPts val="0"/>
              </a:spcBef>
              <a:spcAft>
                <a:spcPts val="0"/>
              </a:spcAft>
            </a:pPr>
            <a:r>
              <a:rPr dirty="0" sz="4100">
                <a:solidFill>
                  <a:srgbClr val="ffeee3"/>
                </a:solidFill>
                <a:latin typeface="VGOEAL+OpenSans-Regular"/>
                <a:cs typeface="VGOEAL+OpenSans-Regular"/>
              </a:rPr>
              <a:t>3.</a:t>
            </a:r>
            <a:r>
              <a:rPr dirty="0" sz="4100" spc="1334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Pengaruh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Minat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Belajar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Terhadap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Hasil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Belajar</a:t>
            </a:r>
          </a:p>
          <a:p>
            <a:pPr marL="742950" marR="0">
              <a:lnSpc>
                <a:spcPts val="4353"/>
              </a:lnSpc>
              <a:spcBef>
                <a:spcPts val="0"/>
              </a:spcBef>
              <a:spcAft>
                <a:spcPts val="0"/>
              </a:spcAft>
            </a:pP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Siswa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228438" y="6768344"/>
            <a:ext cx="11708062" cy="145144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609"/>
              </a:lnSpc>
              <a:spcBef>
                <a:spcPts val="0"/>
              </a:spcBef>
              <a:spcAft>
                <a:spcPts val="0"/>
              </a:spcAft>
            </a:pPr>
            <a:r>
              <a:rPr dirty="0" sz="4100">
                <a:solidFill>
                  <a:srgbClr val="ffeee3"/>
                </a:solidFill>
                <a:latin typeface="VGOEAL+OpenSans-Regular"/>
                <a:cs typeface="VGOEAL+OpenSans-Regular"/>
              </a:rPr>
              <a:t>4.</a:t>
            </a:r>
            <a:r>
              <a:rPr dirty="0" sz="4100" spc="1334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Pengaruh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Lingkungan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Belajar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Terhadap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Hasil</a:t>
            </a:r>
          </a:p>
          <a:p>
            <a:pPr marL="742950" marR="0">
              <a:lnSpc>
                <a:spcPts val="5534"/>
              </a:lnSpc>
              <a:spcBef>
                <a:spcPts val="0"/>
              </a:spcBef>
              <a:spcAft>
                <a:spcPts val="0"/>
              </a:spcAft>
            </a:pP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Belajar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Melalui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Minat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Belajar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 </a:t>
            </a:r>
            <a:r>
              <a:rPr dirty="0" sz="4050">
                <a:solidFill>
                  <a:srgbClr val="ffeee3"/>
                </a:solidFill>
                <a:latin typeface="VGOEAL+OpenSans-Regular"/>
                <a:cs typeface="VGOEAL+OpenSans-Regular"/>
              </a:rPr>
              <a:t>Siswa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830212" y="3591461"/>
            <a:ext cx="8632107" cy="20542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87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800" spc="10">
                <a:solidFill>
                  <a:srgbClr val="ffeee3"/>
                </a:solidFill>
                <a:latin typeface="PWLWHG+Scripter-Regular"/>
                <a:cs typeface="PWLWHG+Scripter-Regular"/>
              </a:rPr>
              <a:t>Terima</a:t>
            </a:r>
            <a:r>
              <a:rPr dirty="0" sz="12800" spc="905">
                <a:solidFill>
                  <a:srgbClr val="ffeee3"/>
                </a:solidFill>
                <a:latin typeface="Times New Roman"/>
                <a:cs typeface="Times New Roman"/>
              </a:rPr>
              <a:t> </a:t>
            </a:r>
            <a:r>
              <a:rPr dirty="0" sz="12800" spc="10">
                <a:solidFill>
                  <a:srgbClr val="ffeee3"/>
                </a:solidFill>
                <a:latin typeface="PWLWHG+Scripter-Regular"/>
                <a:cs typeface="PWLWHG+Scripter-Regular"/>
              </a:rPr>
              <a:t>Kasih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826784" y="253374"/>
            <a:ext cx="5274178" cy="14468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92"/>
              </a:lnSpc>
              <a:spcBef>
                <a:spcPts val="0"/>
              </a:spcBef>
              <a:spcAft>
                <a:spcPts val="0"/>
              </a:spcAft>
            </a:pPr>
            <a:r>
              <a:rPr dirty="0" sz="8950">
                <a:solidFill>
                  <a:srgbClr val="743812"/>
                </a:solidFill>
                <a:latin typeface="PWLWHG+Scripter-Regular"/>
                <a:cs typeface="PWLWHG+Scripter-Regular"/>
              </a:rPr>
              <a:t>kesimpulan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125990" y="2188553"/>
            <a:ext cx="12553680" cy="25186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3675" marR="0">
              <a:lnSpc>
                <a:spcPts val="4711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Lingkungan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belajar</a:t>
            </a:r>
            <a:r>
              <a:rPr dirty="0" sz="3450" spc="6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adalah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semua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yang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tampak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disekeliling</a:t>
            </a:r>
          </a:p>
          <a:p>
            <a:pPr marL="0" marR="0">
              <a:lnSpc>
                <a:spcPts val="3704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perserta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didik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dan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adanya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faktor-faktor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yang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mempengaruhi</a:t>
            </a:r>
          </a:p>
          <a:p>
            <a:pPr marL="450056" marR="0">
              <a:lnSpc>
                <a:spcPts val="3705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perkembangan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dan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tingkah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lakunya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dalam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menjalankan</a:t>
            </a:r>
          </a:p>
          <a:p>
            <a:pPr marL="16668" marR="0">
              <a:lnSpc>
                <a:spcPts val="3704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aktifitas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mereka,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yakni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usaha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untuk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memperoleh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perubahan</a:t>
            </a:r>
          </a:p>
          <a:p>
            <a:pPr marL="1523999" marR="0">
              <a:lnSpc>
                <a:spcPts val="3704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dalam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pengetahuan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,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sikap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dan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keterampilan.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782297" y="5011763"/>
            <a:ext cx="13235158" cy="1577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711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Situasi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yang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terjadi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pada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suatu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lingkungan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mempengaruhi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sikap</a:t>
            </a:r>
          </a:p>
          <a:p>
            <a:pPr marL="284955" marR="0">
              <a:lnSpc>
                <a:spcPts val="3705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dan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perilaku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manusia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di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dalamnya.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Sebuah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situasi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juga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dapat</a:t>
            </a:r>
          </a:p>
          <a:p>
            <a:pPr marL="1785937" marR="0">
              <a:lnSpc>
                <a:spcPts val="3705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dijadikan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sebagai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pengalaman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bagi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seseorang.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915647" y="6893904"/>
            <a:ext cx="12973254" cy="1577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711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Peserta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didik</a:t>
            </a:r>
            <a:r>
              <a:rPr dirty="0" sz="3450" spc="27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yang</a:t>
            </a:r>
            <a:r>
              <a:rPr dirty="0" sz="3450" spc="12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berada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dilingkungan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belajar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yang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kondunsif</a:t>
            </a:r>
          </a:p>
          <a:p>
            <a:pPr marL="4762" marR="0">
              <a:lnSpc>
                <a:spcPts val="3705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sertai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adanya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minat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belajar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yang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tinggi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maka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hasil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belajar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yang</a:t>
            </a:r>
          </a:p>
          <a:p>
            <a:pPr marL="1442243" marR="0">
              <a:lnSpc>
                <a:spcPts val="3705"/>
              </a:lnSpc>
              <a:spcBef>
                <a:spcPts val="0"/>
              </a:spcBef>
              <a:spcAft>
                <a:spcPts val="0"/>
              </a:spcAft>
            </a:pP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diperoleh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juga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akan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lebih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optimal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dan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 </a:t>
            </a:r>
            <a:r>
              <a:rPr dirty="0" sz="3450">
                <a:solidFill>
                  <a:srgbClr val="743812"/>
                </a:solidFill>
                <a:latin typeface="VGOEAL+OpenSans-Regular"/>
                <a:cs typeface="VGOEAL+OpenSans-Regular"/>
              </a:rPr>
              <a:t>maksimal.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2023-05-09T04:45:42-05:00</dcterms:modified>
</cp:coreProperties>
</file>